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77"/>
  </p:notesMasterIdLst>
  <p:sldIdLst>
    <p:sldId id="258" r:id="rId2"/>
    <p:sldId id="330"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331"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2"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37" autoAdjust="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image" Target="../media/image3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F52769-CFB5-4203-A3FE-36FBE2616CAD}" type="datetimeFigureOut">
              <a:rPr lang="en-US" smtClean="0"/>
              <a:pPr/>
              <a:t>4/6/2020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7F3477-A18E-4CEE-A4D4-9BBA336D1C8F}" type="slidenum">
              <a:rPr lang="en-US" smtClean="0"/>
              <a:pPr/>
              <a:t>‹#›</a:t>
            </a:fld>
            <a:endParaRPr lang="en-US"/>
          </a:p>
        </p:txBody>
      </p:sp>
    </p:spTree>
    <p:extLst>
      <p:ext uri="{BB962C8B-B14F-4D97-AF65-F5344CB8AC3E}">
        <p14:creationId xmlns:p14="http://schemas.microsoft.com/office/powerpoint/2010/main" val="1216307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1A9120C7-6351-44DA-9334-14E813CB500E}" type="slidenum">
              <a:rPr lang="en-US"/>
              <a:pPr/>
              <a:t>1</a:t>
            </a:fld>
            <a:endParaRPr lang="en-US"/>
          </a:p>
        </p:txBody>
      </p:sp>
      <p:sp>
        <p:nvSpPr>
          <p:cNvPr id="7" name="Rectangle 7"/>
          <p:cNvSpPr>
            <a:spLocks noGrp="1" noChangeArrowheads="1"/>
          </p:cNvSpPr>
          <p:nvPr>
            <p:ph type="sldNum" sz="quarter" idx="5"/>
          </p:nvPr>
        </p:nvSpPr>
        <p:spPr>
          <a:ln/>
        </p:spPr>
        <p:txBody>
          <a:bodyPr/>
          <a:lstStyle/>
          <a:p>
            <a:fld id="{440FE8E6-D70C-4066-890A-2DFAFC3B80CB}" type="slidenum">
              <a:rPr lang="en-US"/>
              <a:pPr/>
              <a:t>1</a:t>
            </a:fld>
            <a:endParaRPr lang="en-US"/>
          </a:p>
        </p:txBody>
      </p:sp>
      <p:sp>
        <p:nvSpPr>
          <p:cNvPr id="15362" name="Rectangle 2"/>
          <p:cNvSpPr>
            <a:spLocks noGrp="1" noChangeArrowheads="1"/>
          </p:cNvSpPr>
          <p:nvPr>
            <p:ph type="body" idx="1"/>
          </p:nvPr>
        </p:nvSpPr>
        <p:spPr>
          <a:xfrm>
            <a:off x="914400" y="4344025"/>
            <a:ext cx="5029200" cy="4114488"/>
          </a:xfrm>
          <a:noFill/>
          <a:ln/>
        </p:spPr>
        <p:txBody>
          <a:bodyPr lIns="90488" tIns="44450" rIns="90488" bIns="44450"/>
          <a:lstStyle/>
          <a:p>
            <a:r>
              <a:rPr lang="en-US"/>
              <a:t>This is one of the most important chapters in the text. It integrates much of what we have learned so far. We will learn the relationships among product costs, sales volumes and resulting profits.</a:t>
            </a:r>
          </a:p>
        </p:txBody>
      </p:sp>
      <p:sp>
        <p:nvSpPr>
          <p:cNvPr id="15363" name="Rectangle 3"/>
          <p:cNvSpPr>
            <a:spLocks noGrp="1" noRot="1" noChangeAspect="1" noChangeArrowheads="1" noTextEdit="1"/>
          </p:cNvSpPr>
          <p:nvPr>
            <p:ph type="sldImg"/>
          </p:nvPr>
        </p:nvSpPr>
        <p:spPr>
          <a:ln w="12700" cap="flat">
            <a:solidFill>
              <a:schemeClr val="tx1"/>
            </a:solidFill>
          </a:ln>
        </p:spPr>
      </p:sp>
    </p:spTree>
    <p:extLst>
      <p:ext uri="{BB962C8B-B14F-4D97-AF65-F5344CB8AC3E}">
        <p14:creationId xmlns:p14="http://schemas.microsoft.com/office/powerpoint/2010/main" val="3300387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EE72B593-26A2-4C15-9FA7-FB939C7A4A18}" type="slidenum">
              <a:rPr lang="en-US"/>
              <a:pPr/>
              <a:t>10</a:t>
            </a:fld>
            <a:endParaRPr lang="en-US"/>
          </a:p>
        </p:txBody>
      </p:sp>
      <p:sp>
        <p:nvSpPr>
          <p:cNvPr id="7" name="Rectangle 7"/>
          <p:cNvSpPr>
            <a:spLocks noGrp="1" noChangeArrowheads="1"/>
          </p:cNvSpPr>
          <p:nvPr>
            <p:ph type="sldNum" sz="quarter" idx="5"/>
          </p:nvPr>
        </p:nvSpPr>
        <p:spPr>
          <a:ln/>
        </p:spPr>
        <p:txBody>
          <a:bodyPr/>
          <a:lstStyle/>
          <a:p>
            <a:fld id="{A57D3239-6D84-4EB4-81BB-004B929FC453}" type="slidenum">
              <a:rPr lang="en-US"/>
              <a:pPr/>
              <a:t>10</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914400" y="4344025"/>
            <a:ext cx="5029200" cy="4114488"/>
          </a:xfrm>
        </p:spPr>
        <p:txBody>
          <a:bodyPr/>
          <a:lstStyle/>
          <a:p>
            <a:r>
              <a:rPr lang="en-US"/>
              <a:t>The relationship among revenue, cost, profit and volume can be expressed graphically by preparing a cost-volume-profit (CVP) graph. To illustrate, we will use contribution income statements for Racing Bicycle Company at three hundred, four hundred, and five hundred units sold.</a:t>
            </a:r>
          </a:p>
        </p:txBody>
      </p:sp>
    </p:spTree>
    <p:extLst>
      <p:ext uri="{BB962C8B-B14F-4D97-AF65-F5344CB8AC3E}">
        <p14:creationId xmlns:p14="http://schemas.microsoft.com/office/powerpoint/2010/main" val="3732422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19E71FC4-87C1-456E-85A0-C116B15DF1BB}" type="slidenum">
              <a:rPr lang="en-US"/>
              <a:pPr/>
              <a:t>11</a:t>
            </a:fld>
            <a:endParaRPr lang="en-US"/>
          </a:p>
        </p:txBody>
      </p:sp>
      <p:sp>
        <p:nvSpPr>
          <p:cNvPr id="7" name="Rectangle 7"/>
          <p:cNvSpPr>
            <a:spLocks noGrp="1" noChangeArrowheads="1"/>
          </p:cNvSpPr>
          <p:nvPr>
            <p:ph type="sldNum" sz="quarter" idx="5"/>
          </p:nvPr>
        </p:nvSpPr>
        <p:spPr>
          <a:ln/>
        </p:spPr>
        <p:txBody>
          <a:bodyPr/>
          <a:lstStyle/>
          <a:p>
            <a:fld id="{4B95633B-8F5A-48AF-86C4-D1AF64580810}" type="slidenum">
              <a:rPr lang="en-US"/>
              <a:pPr/>
              <a:t>11</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914400" y="4344025"/>
            <a:ext cx="5029200" cy="4114488"/>
          </a:xfrm>
        </p:spPr>
        <p:txBody>
          <a:bodyPr/>
          <a:lstStyle/>
          <a:p>
            <a:r>
              <a:rPr lang="en-US"/>
              <a:t>In a CVP graph, </a:t>
            </a:r>
            <a:r>
              <a:rPr lang="en-US" u="sng"/>
              <a:t>unit volume</a:t>
            </a:r>
            <a:r>
              <a:rPr lang="en-US"/>
              <a:t> is usually represented on the </a:t>
            </a:r>
            <a:r>
              <a:rPr lang="en-US" u="sng"/>
              <a:t>horizontal (X) axis</a:t>
            </a:r>
            <a:r>
              <a:rPr lang="en-US"/>
              <a:t> and </a:t>
            </a:r>
            <a:r>
              <a:rPr lang="en-US" u="sng"/>
              <a:t>dollars</a:t>
            </a:r>
            <a:r>
              <a:rPr lang="en-US"/>
              <a:t> on the </a:t>
            </a:r>
            <a:r>
              <a:rPr lang="en-US" u="sng"/>
              <a:t>vertical (Y) axis</a:t>
            </a:r>
            <a:r>
              <a:rPr lang="en-US"/>
              <a:t>. Once we have settled on this convention we will plot the fixed cost.</a:t>
            </a:r>
            <a:br>
              <a:rPr lang="en-US"/>
            </a:br>
            <a:endParaRPr lang="en-US"/>
          </a:p>
        </p:txBody>
      </p:sp>
    </p:spTree>
    <p:extLst>
      <p:ext uri="{BB962C8B-B14F-4D97-AF65-F5344CB8AC3E}">
        <p14:creationId xmlns:p14="http://schemas.microsoft.com/office/powerpoint/2010/main" val="1468116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E0A24B31-C10E-4ACC-8B43-6BE648349D22}" type="slidenum">
              <a:rPr lang="en-US"/>
              <a:pPr/>
              <a:t>12</a:t>
            </a:fld>
            <a:endParaRPr lang="en-US"/>
          </a:p>
        </p:txBody>
      </p:sp>
      <p:sp>
        <p:nvSpPr>
          <p:cNvPr id="7" name="Rectangle 7"/>
          <p:cNvSpPr>
            <a:spLocks noGrp="1" noChangeArrowheads="1"/>
          </p:cNvSpPr>
          <p:nvPr>
            <p:ph type="sldNum" sz="quarter" idx="5"/>
          </p:nvPr>
        </p:nvSpPr>
        <p:spPr>
          <a:ln/>
        </p:spPr>
        <p:txBody>
          <a:bodyPr/>
          <a:lstStyle/>
          <a:p>
            <a:fld id="{97224F65-AC47-4484-A5F1-75371A6CD46C}" type="slidenum">
              <a:rPr lang="en-US"/>
              <a:pPr/>
              <a:t>12</a:t>
            </a:fld>
            <a:endParaRPr lang="en-US"/>
          </a:p>
        </p:txBody>
      </p:sp>
      <p:sp>
        <p:nvSpPr>
          <p:cNvPr id="215042" name="Rectangle 2"/>
          <p:cNvSpPr>
            <a:spLocks noGrp="1" noRot="1" noChangeAspect="1" noChangeArrowheads="1" noTextEdit="1"/>
          </p:cNvSpPr>
          <p:nvPr>
            <p:ph type="sldImg"/>
          </p:nvPr>
        </p:nvSpPr>
        <p:spPr>
          <a:ln/>
        </p:spPr>
      </p:sp>
      <p:sp>
        <p:nvSpPr>
          <p:cNvPr id="215043" name="Rectangle 3"/>
          <p:cNvSpPr>
            <a:spLocks noGrp="1" noChangeArrowheads="1"/>
          </p:cNvSpPr>
          <p:nvPr>
            <p:ph type="body" idx="1"/>
          </p:nvPr>
        </p:nvSpPr>
        <p:spPr>
          <a:xfrm>
            <a:off x="914400" y="4344025"/>
            <a:ext cx="5029200" cy="4114488"/>
          </a:xfrm>
        </p:spPr>
        <p:txBody>
          <a:bodyPr/>
          <a:lstStyle/>
          <a:p>
            <a:r>
              <a:rPr lang="en-US"/>
              <a:t>The first step begins by drawing a line parallel to the volume axis to represent total fixed expenses of eighty thousand dollars.</a:t>
            </a:r>
          </a:p>
        </p:txBody>
      </p:sp>
    </p:spTree>
    <p:extLst>
      <p:ext uri="{BB962C8B-B14F-4D97-AF65-F5344CB8AC3E}">
        <p14:creationId xmlns:p14="http://schemas.microsoft.com/office/powerpoint/2010/main" val="1043010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DBE2EA34-54DE-406B-8DC3-C90FAFD51D7F}" type="slidenum">
              <a:rPr lang="en-US"/>
              <a:pPr/>
              <a:t>13</a:t>
            </a:fld>
            <a:endParaRPr lang="en-US"/>
          </a:p>
        </p:txBody>
      </p:sp>
      <p:sp>
        <p:nvSpPr>
          <p:cNvPr id="7" name="Rectangle 7"/>
          <p:cNvSpPr>
            <a:spLocks noGrp="1" noChangeArrowheads="1"/>
          </p:cNvSpPr>
          <p:nvPr>
            <p:ph type="sldNum" sz="quarter" idx="5"/>
          </p:nvPr>
        </p:nvSpPr>
        <p:spPr>
          <a:ln/>
        </p:spPr>
        <p:txBody>
          <a:bodyPr/>
          <a:lstStyle/>
          <a:p>
            <a:fld id="{B0AEA833-88B4-44E5-98DE-2CFE2D5C23F7}" type="slidenum">
              <a:rPr lang="en-US"/>
              <a:pPr/>
              <a:t>13</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r>
              <a:rPr lang="en-US"/>
              <a:t>Next, choose some sales volume (for example,  five hundred units) and plot the point representing total expenses (e.g., fixed and variable) at that sales volume.  Draw a line through the data point back to where the fixed expenses line intersects the dollar axis.</a:t>
            </a:r>
          </a:p>
        </p:txBody>
      </p:sp>
    </p:spTree>
    <p:extLst>
      <p:ext uri="{BB962C8B-B14F-4D97-AF65-F5344CB8AC3E}">
        <p14:creationId xmlns:p14="http://schemas.microsoft.com/office/powerpoint/2010/main" val="1422477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7DC3FD6F-E86D-43D1-8116-185BB79ED89A}" type="slidenum">
              <a:rPr lang="en-US"/>
              <a:pPr/>
              <a:t>14</a:t>
            </a:fld>
            <a:endParaRPr lang="en-US"/>
          </a:p>
        </p:txBody>
      </p:sp>
      <p:sp>
        <p:nvSpPr>
          <p:cNvPr id="7" name="Rectangle 7"/>
          <p:cNvSpPr>
            <a:spLocks noGrp="1" noChangeArrowheads="1"/>
          </p:cNvSpPr>
          <p:nvPr>
            <p:ph type="sldNum" sz="quarter" idx="5"/>
          </p:nvPr>
        </p:nvSpPr>
        <p:spPr>
          <a:ln/>
        </p:spPr>
        <p:txBody>
          <a:bodyPr/>
          <a:lstStyle/>
          <a:p>
            <a:fld id="{CBEE66BA-01C7-4178-95BF-582572B90FAA}" type="slidenum">
              <a:rPr lang="en-US"/>
              <a:pPr/>
              <a:t>14</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r>
              <a:rPr lang="en-US"/>
              <a:t>Finally, choose some sales volume (for example, five hundred units) and plot the point representing total sales dollars at the chosen activity level.  Draw a line through the data point back to the origin.</a:t>
            </a:r>
          </a:p>
        </p:txBody>
      </p:sp>
    </p:spTree>
    <p:extLst>
      <p:ext uri="{BB962C8B-B14F-4D97-AF65-F5344CB8AC3E}">
        <p14:creationId xmlns:p14="http://schemas.microsoft.com/office/powerpoint/2010/main" val="2868457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E2DC3BA4-A597-49B6-BD83-2AECCF01EBDB}" type="slidenum">
              <a:rPr lang="en-US"/>
              <a:pPr/>
              <a:t>15</a:t>
            </a:fld>
            <a:endParaRPr lang="en-US"/>
          </a:p>
        </p:txBody>
      </p:sp>
      <p:sp>
        <p:nvSpPr>
          <p:cNvPr id="7" name="Rectangle 7"/>
          <p:cNvSpPr>
            <a:spLocks noGrp="1" noChangeArrowheads="1"/>
          </p:cNvSpPr>
          <p:nvPr>
            <p:ph type="sldNum" sz="quarter" idx="5"/>
          </p:nvPr>
        </p:nvSpPr>
        <p:spPr>
          <a:ln/>
        </p:spPr>
        <p:txBody>
          <a:bodyPr/>
          <a:lstStyle/>
          <a:p>
            <a:fld id="{A9D19C31-5B4D-41B2-A674-8B49AD4520D9}" type="slidenum">
              <a:rPr lang="en-US"/>
              <a:pPr/>
              <a:t>15</a:t>
            </a:fld>
            <a:endParaRPr lang="en-US"/>
          </a:p>
        </p:txBody>
      </p:sp>
      <p:sp>
        <p:nvSpPr>
          <p:cNvPr id="192514" name="Rectangle 1026"/>
          <p:cNvSpPr>
            <a:spLocks noGrp="1" noRot="1" noChangeAspect="1" noChangeArrowheads="1" noTextEdit="1"/>
          </p:cNvSpPr>
          <p:nvPr>
            <p:ph type="sldImg"/>
          </p:nvPr>
        </p:nvSpPr>
        <p:spPr>
          <a:ln/>
        </p:spPr>
      </p:sp>
      <p:sp>
        <p:nvSpPr>
          <p:cNvPr id="192515" name="Rectangle 1027"/>
          <p:cNvSpPr>
            <a:spLocks noGrp="1" noChangeArrowheads="1"/>
          </p:cNvSpPr>
          <p:nvPr>
            <p:ph type="body" idx="1"/>
          </p:nvPr>
        </p:nvSpPr>
        <p:spPr/>
        <p:txBody>
          <a:bodyPr/>
          <a:lstStyle/>
          <a:p>
            <a:r>
              <a:rPr lang="en-US"/>
              <a:t>The </a:t>
            </a:r>
            <a:r>
              <a:rPr lang="en-US" u="sng"/>
              <a:t>break-even point</a:t>
            </a:r>
            <a:r>
              <a:rPr lang="en-US"/>
              <a:t> is where the total revenue and total expenses lines intersect. In the case of Racing Bicycle, break-even is four hundred bikes sold, or sales revenue of two hundred thousand dollars.</a:t>
            </a:r>
          </a:p>
        </p:txBody>
      </p:sp>
    </p:spTree>
    <p:extLst>
      <p:ext uri="{BB962C8B-B14F-4D97-AF65-F5344CB8AC3E}">
        <p14:creationId xmlns:p14="http://schemas.microsoft.com/office/powerpoint/2010/main" val="3540697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429498BB-ADE9-460B-B621-ABFDD0FD0846}" type="slidenum">
              <a:rPr lang="en-US"/>
              <a:pPr/>
              <a:t>16</a:t>
            </a:fld>
            <a:endParaRPr lang="en-US"/>
          </a:p>
        </p:txBody>
      </p:sp>
      <p:sp>
        <p:nvSpPr>
          <p:cNvPr id="7" name="Rectangle 7"/>
          <p:cNvSpPr>
            <a:spLocks noGrp="1" noChangeArrowheads="1"/>
          </p:cNvSpPr>
          <p:nvPr>
            <p:ph type="sldNum" sz="quarter" idx="5"/>
          </p:nvPr>
        </p:nvSpPr>
        <p:spPr>
          <a:ln/>
        </p:spPr>
        <p:txBody>
          <a:bodyPr/>
          <a:lstStyle/>
          <a:p>
            <a:fld id="{A926E6B2-5CD9-4FE5-A04F-C239887F49AB}" type="slidenum">
              <a:rPr lang="en-US"/>
              <a:pPr/>
              <a:t>16</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xfrm>
            <a:off x="914400" y="4344025"/>
            <a:ext cx="5029200" cy="4114488"/>
          </a:xfrm>
        </p:spPr>
        <p:txBody>
          <a:bodyPr/>
          <a:lstStyle/>
          <a:p>
            <a:r>
              <a:rPr lang="en-US"/>
              <a:t>We can calculate the contribution margin ratio of Racing Bicycle by dividing total contribution by total sales. In the case of Racing Bicycle, the contribution margin ratio is forty percent. This means that for each dollar increase in sales the company will produce forty cents in contribution margin.</a:t>
            </a:r>
          </a:p>
        </p:txBody>
      </p:sp>
    </p:spTree>
    <p:extLst>
      <p:ext uri="{BB962C8B-B14F-4D97-AF65-F5344CB8AC3E}">
        <p14:creationId xmlns:p14="http://schemas.microsoft.com/office/powerpoint/2010/main" val="3201625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CBD1AC6D-337B-40B0-9E24-7C3D14A7AC19}" type="slidenum">
              <a:rPr lang="en-US"/>
              <a:pPr/>
              <a:t>17</a:t>
            </a:fld>
            <a:endParaRPr lang="en-US"/>
          </a:p>
        </p:txBody>
      </p:sp>
      <p:sp>
        <p:nvSpPr>
          <p:cNvPr id="7" name="Rectangle 7"/>
          <p:cNvSpPr>
            <a:spLocks noGrp="1" noChangeArrowheads="1"/>
          </p:cNvSpPr>
          <p:nvPr>
            <p:ph type="sldNum" sz="quarter" idx="5"/>
          </p:nvPr>
        </p:nvSpPr>
        <p:spPr>
          <a:ln/>
        </p:spPr>
        <p:txBody>
          <a:bodyPr/>
          <a:lstStyle/>
          <a:p>
            <a:fld id="{00EF908F-D2AB-408F-9531-F8659EF198AE}" type="slidenum">
              <a:rPr lang="en-US"/>
              <a:pPr/>
              <a:t>17</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xfrm>
            <a:off x="914400" y="4344025"/>
            <a:ext cx="5029200" cy="4114488"/>
          </a:xfrm>
        </p:spPr>
        <p:txBody>
          <a:bodyPr/>
          <a:lstStyle/>
          <a:p>
            <a:r>
              <a:rPr lang="en-US"/>
              <a:t>We may also calculate the contribution margin ratio using per unit amounts.</a:t>
            </a:r>
          </a:p>
        </p:txBody>
      </p:sp>
    </p:spTree>
    <p:extLst>
      <p:ext uri="{BB962C8B-B14F-4D97-AF65-F5344CB8AC3E}">
        <p14:creationId xmlns:p14="http://schemas.microsoft.com/office/powerpoint/2010/main" val="2272906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49E63FC6-FFC6-468B-98F5-66E63B7CA517}" type="slidenum">
              <a:rPr lang="en-US"/>
              <a:pPr/>
              <a:t>18</a:t>
            </a:fld>
            <a:endParaRPr lang="en-US"/>
          </a:p>
        </p:txBody>
      </p:sp>
      <p:sp>
        <p:nvSpPr>
          <p:cNvPr id="7" name="Rectangle 7"/>
          <p:cNvSpPr>
            <a:spLocks noGrp="1" noChangeArrowheads="1"/>
          </p:cNvSpPr>
          <p:nvPr>
            <p:ph type="sldNum" sz="quarter" idx="5"/>
          </p:nvPr>
        </p:nvSpPr>
        <p:spPr>
          <a:ln/>
        </p:spPr>
        <p:txBody>
          <a:bodyPr/>
          <a:lstStyle/>
          <a:p>
            <a:fld id="{298E3FD5-F38F-4FC1-A18D-F0831D854D30}" type="slidenum">
              <a:rPr lang="en-US"/>
              <a:pPr/>
              <a:t>18</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a:xfrm>
            <a:off x="914400" y="4344025"/>
            <a:ext cx="5029200" cy="4114488"/>
          </a:xfrm>
        </p:spPr>
        <p:txBody>
          <a:bodyPr/>
          <a:lstStyle/>
          <a:p>
            <a:r>
              <a:rPr lang="en-US" dirty="0"/>
              <a:t>Let’s see how we can use the contribution margin ratio to look at the contribution margin income statement of Racing Bicycle in a little different way. If Racing is able to increase its sales by fifty thousand dollars, it will increase contribution margin by twenty thousand dollars, that is, fifty thousand dollars times forty percent.</a:t>
            </a:r>
          </a:p>
        </p:txBody>
      </p:sp>
    </p:spTree>
    <p:extLst>
      <p:ext uri="{BB962C8B-B14F-4D97-AF65-F5344CB8AC3E}">
        <p14:creationId xmlns:p14="http://schemas.microsoft.com/office/powerpoint/2010/main" val="3040012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AA3A4491-F1C7-4AD7-8F54-AA76FF263D48}" type="slidenum">
              <a:rPr lang="en-US"/>
              <a:pPr/>
              <a:t>19</a:t>
            </a:fld>
            <a:endParaRPr lang="en-US"/>
          </a:p>
        </p:txBody>
      </p:sp>
      <p:sp>
        <p:nvSpPr>
          <p:cNvPr id="7" name="Rectangle 7"/>
          <p:cNvSpPr>
            <a:spLocks noGrp="1" noChangeArrowheads="1"/>
          </p:cNvSpPr>
          <p:nvPr>
            <p:ph type="sldNum" sz="quarter" idx="5"/>
          </p:nvPr>
        </p:nvSpPr>
        <p:spPr>
          <a:ln/>
        </p:spPr>
        <p:txBody>
          <a:bodyPr/>
          <a:lstStyle/>
          <a:p>
            <a:fld id="{591CADB7-5644-4F2B-B629-3A60BB1287DC}" type="slidenum">
              <a:rPr lang="en-US"/>
              <a:pPr/>
              <a:t>19</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xfrm>
            <a:off x="914400" y="4344025"/>
            <a:ext cx="5029200" cy="4114488"/>
          </a:xfrm>
        </p:spPr>
        <p:txBody>
          <a:bodyPr/>
          <a:lstStyle/>
          <a:p>
            <a:r>
              <a:rPr lang="en-US"/>
              <a:t>Can you calculate the contribution margin ratio for Coffee Klatch? The calculation may take a minute or so to complete.</a:t>
            </a:r>
          </a:p>
        </p:txBody>
      </p:sp>
    </p:spTree>
    <p:extLst>
      <p:ext uri="{BB962C8B-B14F-4D97-AF65-F5344CB8AC3E}">
        <p14:creationId xmlns:p14="http://schemas.microsoft.com/office/powerpoint/2010/main" val="518653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7F3477-A18E-4CEE-A4D4-9BBA336D1C8F}" type="slidenum">
              <a:rPr lang="en-US" smtClean="0"/>
              <a:pPr/>
              <a:t>2</a:t>
            </a:fld>
            <a:endParaRPr lang="en-US"/>
          </a:p>
        </p:txBody>
      </p:sp>
    </p:spTree>
    <p:extLst>
      <p:ext uri="{BB962C8B-B14F-4D97-AF65-F5344CB8AC3E}">
        <p14:creationId xmlns:p14="http://schemas.microsoft.com/office/powerpoint/2010/main" val="11350342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39F5C9A8-5EFD-4EE2-9E5A-19E4F9865DA5}" type="slidenum">
              <a:rPr lang="en-US"/>
              <a:pPr/>
              <a:t>20</a:t>
            </a:fld>
            <a:endParaRPr lang="en-US"/>
          </a:p>
        </p:txBody>
      </p:sp>
      <p:sp>
        <p:nvSpPr>
          <p:cNvPr id="7" name="Rectangle 7"/>
          <p:cNvSpPr>
            <a:spLocks noGrp="1" noChangeArrowheads="1"/>
          </p:cNvSpPr>
          <p:nvPr>
            <p:ph type="sldNum" sz="quarter" idx="5"/>
          </p:nvPr>
        </p:nvSpPr>
        <p:spPr>
          <a:ln/>
        </p:spPr>
        <p:txBody>
          <a:bodyPr/>
          <a:lstStyle/>
          <a:p>
            <a:fld id="{B81BF676-E482-4814-A188-451DC0EBE6D3}" type="slidenum">
              <a:rPr lang="en-US"/>
              <a:pPr/>
              <a:t>20</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914400" y="4344025"/>
            <a:ext cx="5029200" cy="4114488"/>
          </a:xfrm>
        </p:spPr>
        <p:txBody>
          <a:bodyPr/>
          <a:lstStyle/>
          <a:p>
            <a:r>
              <a:rPr lang="en-US"/>
              <a:t>How did you do? The CM ratio is seventy-five point eight percent.</a:t>
            </a:r>
          </a:p>
        </p:txBody>
      </p:sp>
    </p:spTree>
    <p:extLst>
      <p:ext uri="{BB962C8B-B14F-4D97-AF65-F5344CB8AC3E}">
        <p14:creationId xmlns:p14="http://schemas.microsoft.com/office/powerpoint/2010/main" val="941078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7F3477-A18E-4CEE-A4D4-9BBA336D1C8F}" type="slidenum">
              <a:rPr lang="en-US" smtClean="0"/>
              <a:pPr/>
              <a:t>21</a:t>
            </a:fld>
            <a:endParaRPr lang="en-US"/>
          </a:p>
        </p:txBody>
      </p:sp>
    </p:spTree>
    <p:extLst>
      <p:ext uri="{BB962C8B-B14F-4D97-AF65-F5344CB8AC3E}">
        <p14:creationId xmlns:p14="http://schemas.microsoft.com/office/powerpoint/2010/main" val="2765819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055D5FCC-D568-4F0D-9AE5-D27937F87ECF}" type="slidenum">
              <a:rPr lang="en-US"/>
              <a:pPr/>
              <a:t>22</a:t>
            </a:fld>
            <a:endParaRPr lang="en-US"/>
          </a:p>
        </p:txBody>
      </p:sp>
      <p:sp>
        <p:nvSpPr>
          <p:cNvPr id="7" name="Rectangle 7"/>
          <p:cNvSpPr>
            <a:spLocks noGrp="1" noChangeArrowheads="1"/>
          </p:cNvSpPr>
          <p:nvPr>
            <p:ph type="sldNum" sz="quarter" idx="5"/>
          </p:nvPr>
        </p:nvSpPr>
        <p:spPr>
          <a:ln/>
        </p:spPr>
        <p:txBody>
          <a:bodyPr/>
          <a:lstStyle/>
          <a:p>
            <a:fld id="{46167DD4-A59A-4E07-A18B-F929EEB40B1D}" type="slidenum">
              <a:rPr lang="en-US"/>
              <a:pPr/>
              <a:t>22</a:t>
            </a:fld>
            <a:endParaRPr lang="en-US"/>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xfrm>
            <a:off x="914400" y="4344025"/>
            <a:ext cx="5029200" cy="4114488"/>
          </a:xfrm>
        </p:spPr>
        <p:txBody>
          <a:bodyPr/>
          <a:lstStyle/>
          <a:p>
            <a:r>
              <a:rPr lang="en-US" dirty="0"/>
              <a:t>Let’s assume that the management of Racing Bicycle believes it can increase unit sales from five hundred to five hundred forty if it spends ten thousand dollars on advertising. Would you recommend that the advertising campaign be undertaken? See if you can solve this problem before going to the next screen.</a:t>
            </a:r>
          </a:p>
        </p:txBody>
      </p:sp>
    </p:spTree>
    <p:extLst>
      <p:ext uri="{BB962C8B-B14F-4D97-AF65-F5344CB8AC3E}">
        <p14:creationId xmlns:p14="http://schemas.microsoft.com/office/powerpoint/2010/main" val="9599529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6CA6DE86-FEBD-4476-A9B5-62AD65158C00}" type="slidenum">
              <a:rPr lang="en-US"/>
              <a:pPr/>
              <a:t>23</a:t>
            </a:fld>
            <a:endParaRPr lang="en-US"/>
          </a:p>
        </p:txBody>
      </p:sp>
      <p:sp>
        <p:nvSpPr>
          <p:cNvPr id="7" name="Rectangle 7"/>
          <p:cNvSpPr>
            <a:spLocks noGrp="1" noChangeArrowheads="1"/>
          </p:cNvSpPr>
          <p:nvPr>
            <p:ph type="sldNum" sz="quarter" idx="5"/>
          </p:nvPr>
        </p:nvSpPr>
        <p:spPr>
          <a:ln/>
        </p:spPr>
        <p:txBody>
          <a:bodyPr/>
          <a:lstStyle/>
          <a:p>
            <a:fld id="{BAA22487-7E20-4AAD-B737-3E244A41CA49}" type="slidenum">
              <a:rPr lang="en-US"/>
              <a:pPr/>
              <a:t>23</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914400" y="4344025"/>
            <a:ext cx="5029200" cy="4114488"/>
          </a:xfrm>
        </p:spPr>
        <p:txBody>
          <a:bodyPr/>
          <a:lstStyle/>
          <a:p>
            <a:r>
              <a:rPr lang="en-US"/>
              <a:t>As you can see, even if sales revenue increases to two hundred seventy thousand dollars, Racing will experience a twelve thousand dollar increase in variable costs and a ten thousand dollar increase in fixed costs (the new advertising campaign). As a result net income will actually drop by two thousand dollars. The advertising campaign would certainly not be a good idea. We can help management see the problem before any additional monies are spent.</a:t>
            </a:r>
          </a:p>
        </p:txBody>
      </p:sp>
    </p:spTree>
    <p:extLst>
      <p:ext uri="{BB962C8B-B14F-4D97-AF65-F5344CB8AC3E}">
        <p14:creationId xmlns:p14="http://schemas.microsoft.com/office/powerpoint/2010/main" val="3012142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6B3959BA-A1F5-49AD-9E12-FEAB36E2AEE2}" type="slidenum">
              <a:rPr lang="en-US"/>
              <a:pPr/>
              <a:t>24</a:t>
            </a:fld>
            <a:endParaRPr lang="en-US"/>
          </a:p>
        </p:txBody>
      </p:sp>
      <p:sp>
        <p:nvSpPr>
          <p:cNvPr id="7" name="Rectangle 7"/>
          <p:cNvSpPr>
            <a:spLocks noGrp="1" noChangeArrowheads="1"/>
          </p:cNvSpPr>
          <p:nvPr>
            <p:ph type="sldNum" sz="quarter" idx="5"/>
          </p:nvPr>
        </p:nvSpPr>
        <p:spPr>
          <a:ln/>
        </p:spPr>
        <p:txBody>
          <a:bodyPr/>
          <a:lstStyle/>
          <a:p>
            <a:fld id="{D1977E91-436D-4500-83F9-BCEA1657BBEB}" type="slidenum">
              <a:rPr lang="en-US"/>
              <a:pPr/>
              <a:t>24</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914400" y="4344025"/>
            <a:ext cx="5029200" cy="4114488"/>
          </a:xfrm>
        </p:spPr>
        <p:txBody>
          <a:bodyPr/>
          <a:lstStyle/>
          <a:p>
            <a:r>
              <a:rPr lang="en-US"/>
              <a:t>Here is a shortcut approach to looking at the problem. You can see that an increase in contribution margin is more than offset by the increased advertising costs.</a:t>
            </a:r>
          </a:p>
        </p:txBody>
      </p:sp>
    </p:spTree>
    <p:extLst>
      <p:ext uri="{BB962C8B-B14F-4D97-AF65-F5344CB8AC3E}">
        <p14:creationId xmlns:p14="http://schemas.microsoft.com/office/powerpoint/2010/main" val="23069483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2540A745-994D-4595-A441-1F13AA1D4F68}" type="slidenum">
              <a:rPr lang="en-US"/>
              <a:pPr/>
              <a:t>25</a:t>
            </a:fld>
            <a:endParaRPr lang="en-US"/>
          </a:p>
        </p:txBody>
      </p:sp>
      <p:sp>
        <p:nvSpPr>
          <p:cNvPr id="7" name="Rectangle 7"/>
          <p:cNvSpPr>
            <a:spLocks noGrp="1" noChangeArrowheads="1"/>
          </p:cNvSpPr>
          <p:nvPr>
            <p:ph type="sldNum" sz="quarter" idx="5"/>
          </p:nvPr>
        </p:nvSpPr>
        <p:spPr>
          <a:ln/>
        </p:spPr>
        <p:txBody>
          <a:bodyPr/>
          <a:lstStyle/>
          <a:p>
            <a:fld id="{B386F42E-CE1D-4082-A0BD-D9589B9AC13B}" type="slidenum">
              <a:rPr lang="en-US"/>
              <a:pPr/>
              <a:t>25</a:t>
            </a:fld>
            <a:endParaRPr lang="en-US"/>
          </a:p>
        </p:txBody>
      </p:sp>
      <p:sp>
        <p:nvSpPr>
          <p:cNvPr id="194562" name="Rectangle 1026"/>
          <p:cNvSpPr>
            <a:spLocks noGrp="1" noRot="1" noChangeAspect="1" noChangeArrowheads="1" noTextEdit="1"/>
          </p:cNvSpPr>
          <p:nvPr>
            <p:ph type="sldImg"/>
          </p:nvPr>
        </p:nvSpPr>
        <p:spPr>
          <a:ln/>
        </p:spPr>
      </p:sp>
      <p:sp>
        <p:nvSpPr>
          <p:cNvPr id="194563" name="Rectangle 1027"/>
          <p:cNvSpPr>
            <a:spLocks noGrp="1" noChangeArrowheads="1"/>
          </p:cNvSpPr>
          <p:nvPr>
            <p:ph type="body" idx="1"/>
          </p:nvPr>
        </p:nvSpPr>
        <p:spPr/>
        <p:txBody>
          <a:bodyPr/>
          <a:lstStyle/>
          <a:p>
            <a:r>
              <a:rPr lang="en-US"/>
              <a:t>Management at Racing Bicycle believes that using higher quality raw materials will result in an increase in sales from five hundred to five hundred eighty. The higher quality raw materials will lead to a ten dollar increase in variable costs per unit. Would you recommend the use of the higher quality raw materials?</a:t>
            </a:r>
          </a:p>
        </p:txBody>
      </p:sp>
    </p:spTree>
    <p:extLst>
      <p:ext uri="{BB962C8B-B14F-4D97-AF65-F5344CB8AC3E}">
        <p14:creationId xmlns:p14="http://schemas.microsoft.com/office/powerpoint/2010/main" val="11865390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AFE1E393-65FF-446E-B7AE-8D52ED961312}" type="slidenum">
              <a:rPr lang="en-US"/>
              <a:pPr/>
              <a:t>26</a:t>
            </a:fld>
            <a:endParaRPr lang="en-US"/>
          </a:p>
        </p:txBody>
      </p:sp>
      <p:sp>
        <p:nvSpPr>
          <p:cNvPr id="7" name="Rectangle 7"/>
          <p:cNvSpPr>
            <a:spLocks noGrp="1" noChangeArrowheads="1"/>
          </p:cNvSpPr>
          <p:nvPr>
            <p:ph type="sldNum" sz="quarter" idx="5"/>
          </p:nvPr>
        </p:nvSpPr>
        <p:spPr>
          <a:ln/>
        </p:spPr>
        <p:txBody>
          <a:bodyPr/>
          <a:lstStyle/>
          <a:p>
            <a:fld id="{D3FB9A40-8B82-4E1B-B5B1-C9EC35224E59}" type="slidenum">
              <a:rPr lang="en-US"/>
              <a:pPr/>
              <a:t>26</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r>
              <a:rPr lang="en-US"/>
              <a:t>As you can see, revenues will increase by forty thousand dollars (eighty bikes times five hundred dollars per bike), and variable costs will increase by twenty-nine thousand eight hundred dollars. Contribution margin will increase by ten thousand two hundred dollars. With no change in fixed costs, net income will also increase by ten thousand two hundred dollars.</a:t>
            </a:r>
            <a:br>
              <a:rPr lang="en-US"/>
            </a:br>
            <a:r>
              <a:rPr lang="en-US"/>
              <a:t/>
            </a:r>
            <a:br>
              <a:rPr lang="en-US"/>
            </a:br>
            <a:r>
              <a:rPr lang="en-US"/>
              <a:t>The use of higher quality raw materials appears to be a profitable idea.</a:t>
            </a:r>
          </a:p>
        </p:txBody>
      </p:sp>
    </p:spTree>
    <p:extLst>
      <p:ext uri="{BB962C8B-B14F-4D97-AF65-F5344CB8AC3E}">
        <p14:creationId xmlns:p14="http://schemas.microsoft.com/office/powerpoint/2010/main" val="2728711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FEF11EFD-F626-46AE-9EA5-01A9A8545D15}" type="slidenum">
              <a:rPr lang="en-US"/>
              <a:pPr/>
              <a:t>27</a:t>
            </a:fld>
            <a:endParaRPr lang="en-US"/>
          </a:p>
        </p:txBody>
      </p:sp>
      <p:sp>
        <p:nvSpPr>
          <p:cNvPr id="7" name="Rectangle 7"/>
          <p:cNvSpPr>
            <a:spLocks noGrp="1" noChangeArrowheads="1"/>
          </p:cNvSpPr>
          <p:nvPr>
            <p:ph type="sldNum" sz="quarter" idx="5"/>
          </p:nvPr>
        </p:nvSpPr>
        <p:spPr>
          <a:ln/>
        </p:spPr>
        <p:txBody>
          <a:bodyPr/>
          <a:lstStyle/>
          <a:p>
            <a:fld id="{7DFEEF32-E889-4D7B-848B-B38C482D0665}" type="slidenum">
              <a:rPr lang="en-US"/>
              <a:pPr/>
              <a:t>27</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r>
              <a:rPr lang="en-US"/>
              <a:t>Here is a more complex situation because we will experience a change in selling price, advertising expense, and unit sales. Would you support this plan?</a:t>
            </a:r>
          </a:p>
        </p:txBody>
      </p:sp>
    </p:spTree>
    <p:extLst>
      <p:ext uri="{BB962C8B-B14F-4D97-AF65-F5344CB8AC3E}">
        <p14:creationId xmlns:p14="http://schemas.microsoft.com/office/powerpoint/2010/main" val="28999507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F5934AE0-3143-4000-A0A6-AB9693023D1D}" type="slidenum">
              <a:rPr lang="en-US"/>
              <a:pPr/>
              <a:t>28</a:t>
            </a:fld>
            <a:endParaRPr lang="en-US"/>
          </a:p>
        </p:txBody>
      </p:sp>
      <p:sp>
        <p:nvSpPr>
          <p:cNvPr id="7" name="Rectangle 7"/>
          <p:cNvSpPr>
            <a:spLocks noGrp="1" noChangeArrowheads="1"/>
          </p:cNvSpPr>
          <p:nvPr>
            <p:ph type="sldNum" sz="quarter" idx="5"/>
          </p:nvPr>
        </p:nvSpPr>
        <p:spPr>
          <a:ln/>
        </p:spPr>
        <p:txBody>
          <a:bodyPr/>
          <a:lstStyle/>
          <a:p>
            <a:fld id="{A665C1EC-E3CB-4440-BEB0-54D058D9E2F7}" type="slidenum">
              <a:rPr lang="en-US"/>
              <a:pPr/>
              <a:t>28</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r>
              <a:rPr lang="en-US"/>
              <a:t>This appears to be a good plan because net income will increase by two thousand dollars. Take a few minutes and analyze the change in sales revenue, variable expenses and fixed expenses.</a:t>
            </a:r>
          </a:p>
        </p:txBody>
      </p:sp>
    </p:spTree>
    <p:extLst>
      <p:ext uri="{BB962C8B-B14F-4D97-AF65-F5344CB8AC3E}">
        <p14:creationId xmlns:p14="http://schemas.microsoft.com/office/powerpoint/2010/main" val="27654756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7B1BA4F6-C34C-42D1-A53F-800E8414D03A}" type="slidenum">
              <a:rPr lang="en-US"/>
              <a:pPr/>
              <a:t>29</a:t>
            </a:fld>
            <a:endParaRPr lang="en-US"/>
          </a:p>
        </p:txBody>
      </p:sp>
      <p:sp>
        <p:nvSpPr>
          <p:cNvPr id="7" name="Rectangle 7"/>
          <p:cNvSpPr>
            <a:spLocks noGrp="1" noChangeArrowheads="1"/>
          </p:cNvSpPr>
          <p:nvPr>
            <p:ph type="sldNum" sz="quarter" idx="5"/>
          </p:nvPr>
        </p:nvSpPr>
        <p:spPr>
          <a:ln/>
        </p:spPr>
        <p:txBody>
          <a:bodyPr/>
          <a:lstStyle/>
          <a:p>
            <a:fld id="{DCD4EF60-6F79-4B82-8B89-6C238759DEA1}" type="slidenum">
              <a:rPr lang="en-US"/>
              <a:pPr/>
              <a:t>29</a:t>
            </a:fld>
            <a:endParaRPr lang="en-US"/>
          </a:p>
        </p:txBody>
      </p:sp>
      <p:sp>
        <p:nvSpPr>
          <p:cNvPr id="198658" name="Rectangle 1026"/>
          <p:cNvSpPr>
            <a:spLocks noGrp="1" noRot="1" noChangeAspect="1" noChangeArrowheads="1" noTextEdit="1"/>
          </p:cNvSpPr>
          <p:nvPr>
            <p:ph type="sldImg"/>
          </p:nvPr>
        </p:nvSpPr>
        <p:spPr>
          <a:ln/>
        </p:spPr>
      </p:sp>
      <p:sp>
        <p:nvSpPr>
          <p:cNvPr id="198659" name="Rectangle 1027"/>
          <p:cNvSpPr>
            <a:spLocks noGrp="1" noChangeArrowheads="1"/>
          </p:cNvSpPr>
          <p:nvPr>
            <p:ph type="body" idx="1"/>
          </p:nvPr>
        </p:nvSpPr>
        <p:spPr/>
        <p:txBody>
          <a:bodyPr/>
          <a:lstStyle/>
          <a:p>
            <a:r>
              <a:rPr lang="en-US"/>
              <a:t>Here is another complex question involving cost-volume-profit relationships. In this question we eliminate a fixed cost and substitute a variable cost while increasing the units sold. Be careful with your calculation of the profit impact of these changes.</a:t>
            </a:r>
          </a:p>
        </p:txBody>
      </p:sp>
    </p:spTree>
    <p:extLst>
      <p:ext uri="{BB962C8B-B14F-4D97-AF65-F5344CB8AC3E}">
        <p14:creationId xmlns:p14="http://schemas.microsoft.com/office/powerpoint/2010/main" val="3587325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F6CAF7C5-5EBC-44B3-AAEA-71FEED6E1F75}" type="slidenum">
              <a:rPr lang="en-US"/>
              <a:pPr/>
              <a:t>3</a:t>
            </a:fld>
            <a:endParaRPr lang="en-US"/>
          </a:p>
        </p:txBody>
      </p:sp>
      <p:sp>
        <p:nvSpPr>
          <p:cNvPr id="7" name="Rectangle 7"/>
          <p:cNvSpPr>
            <a:spLocks noGrp="1" noChangeArrowheads="1"/>
          </p:cNvSpPr>
          <p:nvPr>
            <p:ph type="sldNum" sz="quarter" idx="5"/>
          </p:nvPr>
        </p:nvSpPr>
        <p:spPr>
          <a:ln/>
        </p:spPr>
        <p:txBody>
          <a:bodyPr/>
          <a:lstStyle/>
          <a:p>
            <a:fld id="{57C8A743-C9FE-4F6F-90ED-D99063BB545B}" type="slidenum">
              <a:rPr lang="en-US"/>
              <a:pPr/>
              <a:t>3</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xfrm>
            <a:off x="914400" y="4344025"/>
            <a:ext cx="5029200" cy="4114488"/>
          </a:xfrm>
        </p:spPr>
        <p:txBody>
          <a:bodyPr/>
          <a:lstStyle/>
          <a:p>
            <a:r>
              <a:rPr lang="en-US"/>
              <a:t>Contribution margin is defined as sales less variable expenses. In the case of Racing Bicycle Company, contribution margin is one hundred thousand dollars.</a:t>
            </a:r>
          </a:p>
        </p:txBody>
      </p:sp>
    </p:spTree>
    <p:extLst>
      <p:ext uri="{BB962C8B-B14F-4D97-AF65-F5344CB8AC3E}">
        <p14:creationId xmlns:p14="http://schemas.microsoft.com/office/powerpoint/2010/main" val="30147247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AFB6D3F1-C53C-4790-81D9-D0BDDF999252}" type="slidenum">
              <a:rPr lang="en-US"/>
              <a:pPr/>
              <a:t>30</a:t>
            </a:fld>
            <a:endParaRPr lang="en-US"/>
          </a:p>
        </p:txBody>
      </p:sp>
      <p:sp>
        <p:nvSpPr>
          <p:cNvPr id="7" name="Rectangle 7"/>
          <p:cNvSpPr>
            <a:spLocks noGrp="1" noChangeArrowheads="1"/>
          </p:cNvSpPr>
          <p:nvPr>
            <p:ph type="sldNum" sz="quarter" idx="5"/>
          </p:nvPr>
        </p:nvSpPr>
        <p:spPr>
          <a:ln/>
        </p:spPr>
        <p:txBody>
          <a:bodyPr/>
          <a:lstStyle/>
          <a:p>
            <a:fld id="{FFE7C03A-EC6B-4965-AAF7-C0FA29CBB2F1}" type="slidenum">
              <a:rPr lang="en-US"/>
              <a:pPr/>
              <a:t>30</a:t>
            </a:fld>
            <a:endParaRPr lang="en-US"/>
          </a:p>
        </p:txBody>
      </p:sp>
      <p:sp>
        <p:nvSpPr>
          <p:cNvPr id="199682" name="Rectangle 1026"/>
          <p:cNvSpPr>
            <a:spLocks noGrp="1" noRot="1" noChangeAspect="1" noChangeArrowheads="1" noTextEdit="1"/>
          </p:cNvSpPr>
          <p:nvPr>
            <p:ph type="sldImg"/>
          </p:nvPr>
        </p:nvSpPr>
        <p:spPr>
          <a:ln/>
        </p:spPr>
      </p:sp>
      <p:sp>
        <p:nvSpPr>
          <p:cNvPr id="199683" name="Rectangle 1027"/>
          <p:cNvSpPr>
            <a:spLocks noGrp="1" noChangeArrowheads="1"/>
          </p:cNvSpPr>
          <p:nvPr>
            <p:ph type="body" idx="1"/>
          </p:nvPr>
        </p:nvSpPr>
        <p:spPr/>
        <p:txBody>
          <a:bodyPr/>
          <a:lstStyle/>
          <a:p>
            <a:r>
              <a:rPr lang="en-US"/>
              <a:t>Net income increases by twelve thousand three hundred seventy-five dollars. Notice that sales revenue and variable expenses increased as well. Fixed expenses were decreased as a result of making sales commissions variable in nature.</a:t>
            </a:r>
            <a:br>
              <a:rPr lang="en-US"/>
            </a:br>
            <a:r>
              <a:rPr lang="en-US"/>
              <a:t/>
            </a:r>
            <a:br>
              <a:rPr lang="en-US"/>
            </a:br>
            <a:r>
              <a:rPr lang="en-US"/>
              <a:t>How did you do? We hope you are beginning to see the potential power of CVP analysis.</a:t>
            </a:r>
          </a:p>
        </p:txBody>
      </p:sp>
    </p:spTree>
    <p:extLst>
      <p:ext uri="{BB962C8B-B14F-4D97-AF65-F5344CB8AC3E}">
        <p14:creationId xmlns:p14="http://schemas.microsoft.com/office/powerpoint/2010/main" val="12227551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BC23690D-9A1D-4F68-8FA3-99A5145B6A6E}" type="slidenum">
              <a:rPr lang="en-US"/>
              <a:pPr/>
              <a:t>31</a:t>
            </a:fld>
            <a:endParaRPr lang="en-US"/>
          </a:p>
        </p:txBody>
      </p:sp>
      <p:sp>
        <p:nvSpPr>
          <p:cNvPr id="7" name="Rectangle 7"/>
          <p:cNvSpPr>
            <a:spLocks noGrp="1" noChangeArrowheads="1"/>
          </p:cNvSpPr>
          <p:nvPr>
            <p:ph type="sldNum" sz="quarter" idx="5"/>
          </p:nvPr>
        </p:nvSpPr>
        <p:spPr>
          <a:ln/>
        </p:spPr>
        <p:txBody>
          <a:bodyPr/>
          <a:lstStyle/>
          <a:p>
            <a:fld id="{41E72909-FBCE-4044-A686-D6093CB812B0}" type="slidenum">
              <a:rPr lang="en-US"/>
              <a:pPr/>
              <a:t>31</a:t>
            </a:fld>
            <a:endParaRPr lang="en-US"/>
          </a:p>
        </p:txBody>
      </p:sp>
      <p:sp>
        <p:nvSpPr>
          <p:cNvPr id="200706" name="Rectangle 1026"/>
          <p:cNvSpPr>
            <a:spLocks noGrp="1" noRot="1" noChangeAspect="1" noChangeArrowheads="1" noTextEdit="1"/>
          </p:cNvSpPr>
          <p:nvPr>
            <p:ph type="sldImg"/>
          </p:nvPr>
        </p:nvSpPr>
        <p:spPr>
          <a:ln/>
        </p:spPr>
      </p:sp>
      <p:sp>
        <p:nvSpPr>
          <p:cNvPr id="200707" name="Rectangle 1027"/>
          <p:cNvSpPr>
            <a:spLocks noGrp="1" noChangeArrowheads="1"/>
          </p:cNvSpPr>
          <p:nvPr>
            <p:ph type="body" idx="1"/>
          </p:nvPr>
        </p:nvSpPr>
        <p:spPr/>
        <p:txBody>
          <a:bodyPr/>
          <a:lstStyle/>
          <a:p>
            <a:r>
              <a:rPr lang="en-US"/>
              <a:t>Suppose Racing Bicycle has a one-time opportunity to sell one hundred fifty bikes to a wholesaler. There would be no change in the cost structure as a result of this sale. Racing wants the one-time sale to produce a profit of three thousand dollars. What selling price should Racing quote to the wholesaler?</a:t>
            </a:r>
          </a:p>
        </p:txBody>
      </p:sp>
    </p:spTree>
    <p:extLst>
      <p:ext uri="{BB962C8B-B14F-4D97-AF65-F5344CB8AC3E}">
        <p14:creationId xmlns:p14="http://schemas.microsoft.com/office/powerpoint/2010/main" val="3301316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D62731D7-29C2-4C32-94FF-79780E446CC8}" type="slidenum">
              <a:rPr lang="en-US"/>
              <a:pPr/>
              <a:t>32</a:t>
            </a:fld>
            <a:endParaRPr lang="en-US"/>
          </a:p>
        </p:txBody>
      </p:sp>
      <p:sp>
        <p:nvSpPr>
          <p:cNvPr id="7" name="Rectangle 7"/>
          <p:cNvSpPr>
            <a:spLocks noGrp="1" noChangeArrowheads="1"/>
          </p:cNvSpPr>
          <p:nvPr>
            <p:ph type="sldNum" sz="quarter" idx="5"/>
          </p:nvPr>
        </p:nvSpPr>
        <p:spPr>
          <a:ln/>
        </p:spPr>
        <p:txBody>
          <a:bodyPr/>
          <a:lstStyle/>
          <a:p>
            <a:fld id="{A1DB5AAE-1DF4-4EF4-B2F0-5E7D9766A367}" type="slidenum">
              <a:rPr lang="en-US"/>
              <a:pPr/>
              <a:t>32</a:t>
            </a:fld>
            <a:endParaRPr lang="en-US"/>
          </a:p>
        </p:txBody>
      </p:sp>
      <p:sp>
        <p:nvSpPr>
          <p:cNvPr id="201730" name="Rectangle 1026"/>
          <p:cNvSpPr>
            <a:spLocks noGrp="1" noRot="1" noChangeAspect="1" noChangeArrowheads="1" noTextEdit="1"/>
          </p:cNvSpPr>
          <p:nvPr>
            <p:ph type="sldImg"/>
          </p:nvPr>
        </p:nvSpPr>
        <p:spPr>
          <a:ln/>
        </p:spPr>
      </p:sp>
      <p:sp>
        <p:nvSpPr>
          <p:cNvPr id="201731" name="Rectangle 1027"/>
          <p:cNvSpPr>
            <a:spLocks noGrp="1" noChangeArrowheads="1"/>
          </p:cNvSpPr>
          <p:nvPr>
            <p:ph type="body" idx="1"/>
          </p:nvPr>
        </p:nvSpPr>
        <p:spPr/>
        <p:txBody>
          <a:bodyPr/>
          <a:lstStyle/>
          <a:p>
            <a:r>
              <a:rPr lang="en-US"/>
              <a:t>If we desire a profit of three thousand dollars on the sale of one hundred fifty bikes, we must have a profit of twenty dollars per bike. The variable expenses associated with each bike are three hundred dollars, so we would quote a selling price of three hundred twenty dollars. </a:t>
            </a:r>
            <a:br>
              <a:rPr lang="en-US"/>
            </a:br>
            <a:r>
              <a:rPr lang="en-US"/>
              <a:t/>
            </a:r>
            <a:br>
              <a:rPr lang="en-US"/>
            </a:br>
            <a:r>
              <a:rPr lang="en-US"/>
              <a:t>You can see the proof of the quote in the blue schedule.</a:t>
            </a:r>
          </a:p>
        </p:txBody>
      </p:sp>
    </p:spTree>
    <p:extLst>
      <p:ext uri="{BB962C8B-B14F-4D97-AF65-F5344CB8AC3E}">
        <p14:creationId xmlns:p14="http://schemas.microsoft.com/office/powerpoint/2010/main" val="34513364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D9425E11-DEB2-4BEA-AC6E-2A40BC14CAF1}" type="slidenum">
              <a:rPr lang="en-US"/>
              <a:pPr/>
              <a:t>33</a:t>
            </a:fld>
            <a:endParaRPr lang="en-US"/>
          </a:p>
        </p:txBody>
      </p:sp>
      <p:sp>
        <p:nvSpPr>
          <p:cNvPr id="7" name="Rectangle 7"/>
          <p:cNvSpPr>
            <a:spLocks noGrp="1" noChangeArrowheads="1"/>
          </p:cNvSpPr>
          <p:nvPr>
            <p:ph type="sldNum" sz="quarter" idx="5"/>
          </p:nvPr>
        </p:nvSpPr>
        <p:spPr>
          <a:ln/>
        </p:spPr>
        <p:txBody>
          <a:bodyPr/>
          <a:lstStyle/>
          <a:p>
            <a:fld id="{AE3FA366-89E2-4C39-86DB-A84FFEA238D3}" type="slidenum">
              <a:rPr lang="en-US"/>
              <a:pPr/>
              <a:t>33</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914400" y="4344025"/>
            <a:ext cx="5029200" cy="4114488"/>
          </a:xfrm>
        </p:spPr>
        <p:txBody>
          <a:bodyPr/>
          <a:lstStyle/>
          <a:p>
            <a:r>
              <a:rPr lang="en-US"/>
              <a:t>We can accomplish break-even analysis in one of two ways. We can use the </a:t>
            </a:r>
            <a:r>
              <a:rPr lang="en-US" i="1"/>
              <a:t>equation</a:t>
            </a:r>
            <a:r>
              <a:rPr lang="en-US"/>
              <a:t> method or the </a:t>
            </a:r>
            <a:r>
              <a:rPr lang="en-US" i="1"/>
              <a:t>contribution margin</a:t>
            </a:r>
            <a:r>
              <a:rPr lang="en-US"/>
              <a:t> method. We get the same results regardless of the method selected. You may prefer one method over the other. It’s a personal choice, but be aware there are some problems associated with either method. Some are easier to solve using the equation method, while others can be quickly solved using the contribution margin method.</a:t>
            </a:r>
          </a:p>
        </p:txBody>
      </p:sp>
    </p:spTree>
    <p:extLst>
      <p:ext uri="{BB962C8B-B14F-4D97-AF65-F5344CB8AC3E}">
        <p14:creationId xmlns:p14="http://schemas.microsoft.com/office/powerpoint/2010/main" val="9324971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B2E498CF-AA4A-4EEB-A32F-547DE1CCF821}" type="slidenum">
              <a:rPr lang="en-US"/>
              <a:pPr/>
              <a:t>34</a:t>
            </a:fld>
            <a:endParaRPr lang="en-US"/>
          </a:p>
        </p:txBody>
      </p:sp>
      <p:sp>
        <p:nvSpPr>
          <p:cNvPr id="7" name="Rectangle 7"/>
          <p:cNvSpPr>
            <a:spLocks noGrp="1" noChangeArrowheads="1"/>
          </p:cNvSpPr>
          <p:nvPr>
            <p:ph type="sldNum" sz="quarter" idx="5"/>
          </p:nvPr>
        </p:nvSpPr>
        <p:spPr>
          <a:ln/>
        </p:spPr>
        <p:txBody>
          <a:bodyPr/>
          <a:lstStyle/>
          <a:p>
            <a:fld id="{1EC30BBE-EE83-4190-9B33-D3C9849D2021}" type="slidenum">
              <a:rPr lang="en-US"/>
              <a:pPr/>
              <a:t>34</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xfrm>
            <a:off x="914400" y="4344025"/>
            <a:ext cx="5029200" cy="4114488"/>
          </a:xfrm>
        </p:spPr>
        <p:txBody>
          <a:bodyPr/>
          <a:lstStyle/>
          <a:p>
            <a:pPr marL="114300" lvl="1"/>
            <a:r>
              <a:rPr lang="en-US" u="sng">
                <a:latin typeface="Times New Roman" charset="0"/>
              </a:rPr>
              <a:t>The equation method</a:t>
            </a:r>
            <a:r>
              <a:rPr lang="en-US">
                <a:latin typeface="Times New Roman" charset="0"/>
              </a:rPr>
              <a:t> is based on the contribution approach income statement. The equation can be stated in one of two ways:</a:t>
            </a:r>
          </a:p>
          <a:p>
            <a:pPr marL="114300" lvl="1"/>
            <a:endParaRPr lang="en-US">
              <a:latin typeface="Times New Roman" charset="0"/>
            </a:endParaRPr>
          </a:p>
          <a:p>
            <a:r>
              <a:rPr lang="en-US"/>
              <a:t>Profits equal Sales less Variable expenses, less Fixed Expenses, </a:t>
            </a:r>
            <a:r>
              <a:rPr lang="en-US" b="1"/>
              <a:t>or</a:t>
            </a:r>
          </a:p>
          <a:p>
            <a:r>
              <a:rPr lang="en-US"/>
              <a:t>Sales equal Variable expenses plus Fixed expenses plus Profits</a:t>
            </a:r>
            <a:br>
              <a:rPr lang="en-US"/>
            </a:br>
            <a:r>
              <a:rPr lang="en-US"/>
              <a:t/>
            </a:r>
            <a:br>
              <a:rPr lang="en-US"/>
            </a:br>
            <a:r>
              <a:rPr lang="en-US"/>
              <a:t>Remember that at the break-even point profits are equal to zero.</a:t>
            </a:r>
          </a:p>
        </p:txBody>
      </p:sp>
    </p:spTree>
    <p:extLst>
      <p:ext uri="{BB962C8B-B14F-4D97-AF65-F5344CB8AC3E}">
        <p14:creationId xmlns:p14="http://schemas.microsoft.com/office/powerpoint/2010/main" val="21668276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6B934661-0CE9-43DA-8301-201EB238D9E8}" type="slidenum">
              <a:rPr lang="en-US"/>
              <a:pPr/>
              <a:t>35</a:t>
            </a:fld>
            <a:endParaRPr lang="en-US"/>
          </a:p>
        </p:txBody>
      </p:sp>
      <p:sp>
        <p:nvSpPr>
          <p:cNvPr id="7" name="Rectangle 7"/>
          <p:cNvSpPr>
            <a:spLocks noGrp="1" noChangeArrowheads="1"/>
          </p:cNvSpPr>
          <p:nvPr>
            <p:ph type="sldNum" sz="quarter" idx="5"/>
          </p:nvPr>
        </p:nvSpPr>
        <p:spPr>
          <a:ln/>
        </p:spPr>
        <p:txBody>
          <a:bodyPr/>
          <a:lstStyle/>
          <a:p>
            <a:fld id="{FCE68512-BEBC-4A57-A9EC-10E4E552A487}" type="slidenum">
              <a:rPr lang="en-US"/>
              <a:pPr/>
              <a:t>35</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xfrm>
            <a:off x="914400" y="4344025"/>
            <a:ext cx="5029200" cy="4114488"/>
          </a:xfrm>
        </p:spPr>
        <p:txBody>
          <a:bodyPr/>
          <a:lstStyle/>
          <a:p>
            <a:r>
              <a:rPr lang="en-US"/>
              <a:t>Here is some information provided by Racing Bicycle that we will use to solve some problems. We have the contribution margin income statement, the selling price and variable expenses per unit, and the contribution margin ratio.</a:t>
            </a:r>
          </a:p>
        </p:txBody>
      </p:sp>
    </p:spTree>
    <p:extLst>
      <p:ext uri="{BB962C8B-B14F-4D97-AF65-F5344CB8AC3E}">
        <p14:creationId xmlns:p14="http://schemas.microsoft.com/office/powerpoint/2010/main" val="21631890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6F156329-797A-4E7B-A5C6-2074058FA00D}" type="slidenum">
              <a:rPr lang="en-US"/>
              <a:pPr/>
              <a:t>36</a:t>
            </a:fld>
            <a:endParaRPr lang="en-US"/>
          </a:p>
        </p:txBody>
      </p:sp>
      <p:sp>
        <p:nvSpPr>
          <p:cNvPr id="7" name="Rectangle 7"/>
          <p:cNvSpPr>
            <a:spLocks noGrp="1" noChangeArrowheads="1"/>
          </p:cNvSpPr>
          <p:nvPr>
            <p:ph type="sldNum" sz="quarter" idx="5"/>
          </p:nvPr>
        </p:nvSpPr>
        <p:spPr>
          <a:ln/>
        </p:spPr>
        <p:txBody>
          <a:bodyPr/>
          <a:lstStyle/>
          <a:p>
            <a:fld id="{DDC3156F-E8AF-4F2B-9532-894727B5144B}" type="slidenum">
              <a:rPr lang="en-US"/>
              <a:pPr/>
              <a:t>36</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xfrm>
            <a:off x="914400" y="4344025"/>
            <a:ext cx="5029200" cy="4114488"/>
          </a:xfrm>
        </p:spPr>
        <p:txBody>
          <a:bodyPr/>
          <a:lstStyle/>
          <a:p>
            <a:r>
              <a:rPr lang="en-US"/>
              <a:t>The break-even point </a:t>
            </a:r>
            <a:r>
              <a:rPr lang="en-US" u="sng"/>
              <a:t>in units</a:t>
            </a:r>
            <a:r>
              <a:rPr lang="en-US"/>
              <a:t> is determined by creating the equation as shown, where Q is the number of bikes sold, five hundred dollars is the unit selling price, three hundred dollars is the unit variable expense, and eighty thousand dollars is the total fixed expense.</a:t>
            </a:r>
            <a:br>
              <a:rPr lang="en-US"/>
            </a:br>
            <a:r>
              <a:rPr lang="en-US"/>
              <a:t/>
            </a:r>
            <a:br>
              <a:rPr lang="en-US"/>
            </a:br>
            <a:r>
              <a:rPr lang="en-US"/>
              <a:t>We need to solve for Q.</a:t>
            </a:r>
          </a:p>
        </p:txBody>
      </p:sp>
    </p:spTree>
    <p:extLst>
      <p:ext uri="{BB962C8B-B14F-4D97-AF65-F5344CB8AC3E}">
        <p14:creationId xmlns:p14="http://schemas.microsoft.com/office/powerpoint/2010/main" val="15400322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B9E0D163-8094-45E8-AEF3-D36B2E6BEC39}" type="slidenum">
              <a:rPr lang="en-US"/>
              <a:pPr/>
              <a:t>37</a:t>
            </a:fld>
            <a:endParaRPr lang="en-US"/>
          </a:p>
        </p:txBody>
      </p:sp>
      <p:sp>
        <p:nvSpPr>
          <p:cNvPr id="7" name="Rectangle 7"/>
          <p:cNvSpPr>
            <a:spLocks noGrp="1" noChangeArrowheads="1"/>
          </p:cNvSpPr>
          <p:nvPr>
            <p:ph type="sldNum" sz="quarter" idx="5"/>
          </p:nvPr>
        </p:nvSpPr>
        <p:spPr>
          <a:ln/>
        </p:spPr>
        <p:txBody>
          <a:bodyPr/>
          <a:lstStyle/>
          <a:p>
            <a:fld id="{0AA3BDFE-45D7-4DD2-84F7-4F9C2B006AC9}" type="slidenum">
              <a:rPr lang="en-US"/>
              <a:pPr/>
              <a:t>37</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xfrm>
            <a:off x="914400" y="4344025"/>
            <a:ext cx="5029200" cy="4114488"/>
          </a:xfrm>
        </p:spPr>
        <p:txBody>
          <a:bodyPr/>
          <a:lstStyle/>
          <a:p>
            <a:r>
              <a:rPr lang="en-US"/>
              <a:t>Solving this equation shows that </a:t>
            </a:r>
            <a:r>
              <a:rPr lang="en-US" u="sng"/>
              <a:t>the break-even point in units is 400 bikes</a:t>
            </a:r>
            <a:r>
              <a:rPr lang="en-US"/>
              <a:t>.</a:t>
            </a:r>
            <a:r>
              <a:rPr lang="en-US">
                <a:latin typeface="Times" pitchFamily="18" charset="0"/>
              </a:rPr>
              <a:t> </a:t>
            </a:r>
            <a:r>
              <a:rPr lang="en-US"/>
              <a:t>We want to be careful with the algebra when we group terms.</a:t>
            </a:r>
          </a:p>
        </p:txBody>
      </p:sp>
    </p:spTree>
    <p:extLst>
      <p:ext uri="{BB962C8B-B14F-4D97-AF65-F5344CB8AC3E}">
        <p14:creationId xmlns:p14="http://schemas.microsoft.com/office/powerpoint/2010/main" val="5239432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0618CBC3-AB37-4CF5-941F-C14E645EF3FC}" type="slidenum">
              <a:rPr lang="en-US"/>
              <a:pPr/>
              <a:t>38</a:t>
            </a:fld>
            <a:endParaRPr lang="en-US"/>
          </a:p>
        </p:txBody>
      </p:sp>
      <p:sp>
        <p:nvSpPr>
          <p:cNvPr id="7" name="Rectangle 7"/>
          <p:cNvSpPr>
            <a:spLocks noGrp="1" noChangeArrowheads="1"/>
          </p:cNvSpPr>
          <p:nvPr>
            <p:ph type="sldNum" sz="quarter" idx="5"/>
          </p:nvPr>
        </p:nvSpPr>
        <p:spPr>
          <a:ln/>
        </p:spPr>
        <p:txBody>
          <a:bodyPr/>
          <a:lstStyle/>
          <a:p>
            <a:fld id="{7935D6FB-176E-49F6-9A70-08AE344234D6}" type="slidenum">
              <a:rPr lang="en-US"/>
              <a:pPr/>
              <a:t>38</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xfrm>
            <a:off x="914400" y="4344025"/>
            <a:ext cx="5029200" cy="4114488"/>
          </a:xfrm>
        </p:spPr>
        <p:txBody>
          <a:bodyPr/>
          <a:lstStyle/>
          <a:p>
            <a:r>
              <a:rPr lang="en-US"/>
              <a:t>The equation can be modified as shown to calculate the break-even point </a:t>
            </a:r>
            <a:r>
              <a:rPr lang="en-US" u="sng"/>
              <a:t>in sales dollars</a:t>
            </a:r>
            <a:r>
              <a:rPr lang="en-US"/>
              <a:t>.  In this equation, X is total sales dollars, point six zero (or sixty percent) is the variable expense as a percentage of sales, and eighty thousand dollars is the total fixed expense.</a:t>
            </a:r>
            <a:br>
              <a:rPr lang="en-US"/>
            </a:br>
            <a:r>
              <a:rPr lang="en-US"/>
              <a:t/>
            </a:r>
            <a:br>
              <a:rPr lang="en-US"/>
            </a:br>
            <a:r>
              <a:rPr lang="en-US"/>
              <a:t>We need to solve for X.</a:t>
            </a:r>
          </a:p>
        </p:txBody>
      </p:sp>
    </p:spTree>
    <p:extLst>
      <p:ext uri="{BB962C8B-B14F-4D97-AF65-F5344CB8AC3E}">
        <p14:creationId xmlns:p14="http://schemas.microsoft.com/office/powerpoint/2010/main" val="5500766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35134DF3-A808-45C3-9D58-9C0A431F2184}" type="slidenum">
              <a:rPr lang="en-US"/>
              <a:pPr/>
              <a:t>39</a:t>
            </a:fld>
            <a:endParaRPr lang="en-US"/>
          </a:p>
        </p:txBody>
      </p:sp>
      <p:sp>
        <p:nvSpPr>
          <p:cNvPr id="7" name="Rectangle 7"/>
          <p:cNvSpPr>
            <a:spLocks noGrp="1" noChangeArrowheads="1"/>
          </p:cNvSpPr>
          <p:nvPr>
            <p:ph type="sldNum" sz="quarter" idx="5"/>
          </p:nvPr>
        </p:nvSpPr>
        <p:spPr>
          <a:ln/>
        </p:spPr>
        <p:txBody>
          <a:bodyPr/>
          <a:lstStyle/>
          <a:p>
            <a:fld id="{866C9BE3-9B7C-47D1-ADFE-293A196D09E5}" type="slidenum">
              <a:rPr lang="en-US"/>
              <a:pPr/>
              <a:t>39</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xfrm>
            <a:off x="914400" y="4344025"/>
            <a:ext cx="5029200" cy="4114488"/>
          </a:xfrm>
        </p:spPr>
        <p:txBody>
          <a:bodyPr/>
          <a:lstStyle/>
          <a:p>
            <a:r>
              <a:rPr lang="en-US"/>
              <a:t>Solving this equation shows that </a:t>
            </a:r>
            <a:r>
              <a:rPr lang="en-US" u="sng"/>
              <a:t>the break-even point is sales dollars is two hundred thousand dollars</a:t>
            </a:r>
            <a:r>
              <a:rPr lang="en-US"/>
              <a:t>. Once again, be careful when you combine the X values in the equation.</a:t>
            </a:r>
          </a:p>
        </p:txBody>
      </p:sp>
    </p:spTree>
    <p:extLst>
      <p:ext uri="{BB962C8B-B14F-4D97-AF65-F5344CB8AC3E}">
        <p14:creationId xmlns:p14="http://schemas.microsoft.com/office/powerpoint/2010/main" val="1170741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2739A898-7D34-4EA5-933F-D6FE3473D232}" type="slidenum">
              <a:rPr lang="en-US"/>
              <a:pPr/>
              <a:t>4</a:t>
            </a:fld>
            <a:endParaRPr lang="en-US"/>
          </a:p>
        </p:txBody>
      </p:sp>
      <p:sp>
        <p:nvSpPr>
          <p:cNvPr id="7" name="Rectangle 7"/>
          <p:cNvSpPr>
            <a:spLocks noGrp="1" noChangeArrowheads="1"/>
          </p:cNvSpPr>
          <p:nvPr>
            <p:ph type="sldNum" sz="quarter" idx="5"/>
          </p:nvPr>
        </p:nvSpPr>
        <p:spPr>
          <a:ln/>
        </p:spPr>
        <p:txBody>
          <a:bodyPr/>
          <a:lstStyle/>
          <a:p>
            <a:fld id="{4573B9ED-0CF8-4BCA-8EEB-E26B6EB659D6}" type="slidenum">
              <a:rPr lang="en-US"/>
              <a:pPr/>
              <a:t>4</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xfrm>
            <a:off x="914400" y="4344025"/>
            <a:ext cx="5029200" cy="4114488"/>
          </a:xfrm>
        </p:spPr>
        <p:txBody>
          <a:bodyPr/>
          <a:lstStyle/>
          <a:p>
            <a:r>
              <a:rPr lang="en-US"/>
              <a:t>Contribution margin is used first to cover </a:t>
            </a:r>
            <a:r>
              <a:rPr lang="en-US" b="1"/>
              <a:t>fixed expenses</a:t>
            </a:r>
            <a:r>
              <a:rPr lang="en-US"/>
              <a:t>.  Any remaining contribution margin contributes to </a:t>
            </a:r>
            <a:r>
              <a:rPr lang="en-US" b="1"/>
              <a:t>net operating</a:t>
            </a:r>
            <a:r>
              <a:rPr lang="en-US"/>
              <a:t> </a:t>
            </a:r>
            <a:r>
              <a:rPr lang="en-US" b="1"/>
              <a:t>income</a:t>
            </a:r>
            <a:r>
              <a:rPr lang="en-US"/>
              <a:t>.</a:t>
            </a:r>
          </a:p>
        </p:txBody>
      </p:sp>
    </p:spTree>
    <p:extLst>
      <p:ext uri="{BB962C8B-B14F-4D97-AF65-F5344CB8AC3E}">
        <p14:creationId xmlns:p14="http://schemas.microsoft.com/office/powerpoint/2010/main" val="435983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C84D90A5-A508-4EFD-A4EB-EFC7CB5A1052}" type="slidenum">
              <a:rPr lang="en-US"/>
              <a:pPr/>
              <a:t>40</a:t>
            </a:fld>
            <a:endParaRPr lang="en-US"/>
          </a:p>
        </p:txBody>
      </p:sp>
      <p:sp>
        <p:nvSpPr>
          <p:cNvPr id="7" name="Rectangle 7"/>
          <p:cNvSpPr>
            <a:spLocks noGrp="1" noChangeArrowheads="1"/>
          </p:cNvSpPr>
          <p:nvPr>
            <p:ph type="sldNum" sz="quarter" idx="5"/>
          </p:nvPr>
        </p:nvSpPr>
        <p:spPr>
          <a:ln/>
        </p:spPr>
        <p:txBody>
          <a:bodyPr/>
          <a:lstStyle/>
          <a:p>
            <a:fld id="{ABEA549A-1CB6-4EDE-9D0C-7E1848F32907}" type="slidenum">
              <a:rPr lang="en-US"/>
              <a:pPr/>
              <a:t>40</a:t>
            </a:fld>
            <a:endParaRPr lang="en-US"/>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xfrm>
            <a:off x="914400" y="4344025"/>
            <a:ext cx="5029200" cy="4114488"/>
          </a:xfrm>
        </p:spPr>
        <p:txBody>
          <a:bodyPr/>
          <a:lstStyle/>
          <a:p>
            <a:pPr marL="114300" lvl="1"/>
            <a:r>
              <a:rPr lang="en-US" u="sng">
                <a:latin typeface="Times New Roman" charset="0"/>
              </a:rPr>
              <a:t>The contribution margin method</a:t>
            </a:r>
            <a:r>
              <a:rPr lang="en-US" b="1">
                <a:latin typeface="Times New Roman" charset="0"/>
              </a:rPr>
              <a:t> </a:t>
            </a:r>
            <a:r>
              <a:rPr lang="en-US">
                <a:latin typeface="Times New Roman" charset="0"/>
              </a:rPr>
              <a:t>has two key equations:</a:t>
            </a:r>
            <a:br>
              <a:rPr lang="en-US">
                <a:latin typeface="Times New Roman" charset="0"/>
              </a:rPr>
            </a:br>
            <a:r>
              <a:rPr lang="en-US">
                <a:latin typeface="Times New Roman" charset="0"/>
              </a:rPr>
              <a:t/>
            </a:r>
            <a:br>
              <a:rPr lang="en-US">
                <a:latin typeface="Times New Roman" charset="0"/>
              </a:rPr>
            </a:br>
            <a:r>
              <a:rPr lang="en-US">
                <a:latin typeface="Times New Roman" charset="0"/>
              </a:rPr>
              <a:t>Break-even point in </a:t>
            </a:r>
            <a:r>
              <a:rPr lang="en-US" u="sng">
                <a:latin typeface="Times New Roman" charset="0"/>
              </a:rPr>
              <a:t>units sold</a:t>
            </a:r>
            <a:r>
              <a:rPr lang="en-US">
                <a:latin typeface="Times New Roman" charset="0"/>
              </a:rPr>
              <a:t> equals Fixed expenses divided by CM per unit, and</a:t>
            </a:r>
          </a:p>
          <a:p>
            <a:pPr marL="114300" lvl="1"/>
            <a:r>
              <a:rPr lang="en-US">
                <a:latin typeface="Times New Roman" charset="0"/>
              </a:rPr>
              <a:t/>
            </a:r>
            <a:br>
              <a:rPr lang="en-US">
                <a:latin typeface="Times New Roman" charset="0"/>
              </a:rPr>
            </a:br>
            <a:r>
              <a:rPr lang="en-US">
                <a:latin typeface="Times New Roman" charset="0"/>
              </a:rPr>
              <a:t>Break-even point </a:t>
            </a:r>
            <a:r>
              <a:rPr lang="en-US" u="sng">
                <a:latin typeface="Times New Roman" charset="0"/>
              </a:rPr>
              <a:t>in sales dollars</a:t>
            </a:r>
            <a:r>
              <a:rPr lang="en-US">
                <a:latin typeface="Times New Roman" charset="0"/>
              </a:rPr>
              <a:t> equals Fixed expenses divided by CM ratio.</a:t>
            </a:r>
          </a:p>
        </p:txBody>
      </p:sp>
    </p:spTree>
    <p:extLst>
      <p:ext uri="{BB962C8B-B14F-4D97-AF65-F5344CB8AC3E}">
        <p14:creationId xmlns:p14="http://schemas.microsoft.com/office/powerpoint/2010/main" val="42240944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B37410DA-C454-44A3-9BDA-6561E157FD96}" type="slidenum">
              <a:rPr lang="en-US"/>
              <a:pPr/>
              <a:t>41</a:t>
            </a:fld>
            <a:endParaRPr lang="en-US"/>
          </a:p>
        </p:txBody>
      </p:sp>
      <p:sp>
        <p:nvSpPr>
          <p:cNvPr id="7" name="Rectangle 7"/>
          <p:cNvSpPr>
            <a:spLocks noGrp="1" noChangeArrowheads="1"/>
          </p:cNvSpPr>
          <p:nvPr>
            <p:ph type="sldNum" sz="quarter" idx="5"/>
          </p:nvPr>
        </p:nvSpPr>
        <p:spPr>
          <a:ln/>
        </p:spPr>
        <p:txBody>
          <a:bodyPr/>
          <a:lstStyle/>
          <a:p>
            <a:fld id="{1AFBBC39-FF6E-4118-A8FF-BC430632BBCA}" type="slidenum">
              <a:rPr lang="en-US"/>
              <a:pPr/>
              <a:t>41</a:t>
            </a:fld>
            <a:endParaRPr lang="en-US"/>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xfrm>
            <a:off x="914400" y="4344025"/>
            <a:ext cx="5029200" cy="4114488"/>
          </a:xfrm>
        </p:spPr>
        <p:txBody>
          <a:bodyPr/>
          <a:lstStyle/>
          <a:p>
            <a:r>
              <a:rPr lang="en-US"/>
              <a:t>Part I</a:t>
            </a:r>
            <a:br>
              <a:rPr lang="en-US"/>
            </a:br>
            <a:r>
              <a:rPr lang="en-US"/>
              <a:t>Let’s use the contribution margin method to calculate break-even in total sales dollars.</a:t>
            </a:r>
          </a:p>
          <a:p>
            <a:endParaRPr lang="en-US"/>
          </a:p>
          <a:p>
            <a:r>
              <a:rPr lang="en-US"/>
              <a:t>Part II</a:t>
            </a:r>
            <a:br>
              <a:rPr lang="en-US"/>
            </a:br>
            <a:r>
              <a:rPr lang="en-US"/>
              <a:t>The break-even sales revenue is two hundred thousand dollars.</a:t>
            </a:r>
          </a:p>
        </p:txBody>
      </p:sp>
    </p:spTree>
    <p:extLst>
      <p:ext uri="{BB962C8B-B14F-4D97-AF65-F5344CB8AC3E}">
        <p14:creationId xmlns:p14="http://schemas.microsoft.com/office/powerpoint/2010/main" val="31253343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1A0B5967-8CA9-4E69-9425-720FFEFFF854}" type="slidenum">
              <a:rPr lang="en-US"/>
              <a:pPr/>
              <a:t>42</a:t>
            </a:fld>
            <a:endParaRPr lang="en-US"/>
          </a:p>
        </p:txBody>
      </p:sp>
      <p:sp>
        <p:nvSpPr>
          <p:cNvPr id="7" name="Rectangle 7"/>
          <p:cNvSpPr>
            <a:spLocks noGrp="1" noChangeArrowheads="1"/>
          </p:cNvSpPr>
          <p:nvPr>
            <p:ph type="sldNum" sz="quarter" idx="5"/>
          </p:nvPr>
        </p:nvSpPr>
        <p:spPr>
          <a:ln/>
        </p:spPr>
        <p:txBody>
          <a:bodyPr/>
          <a:lstStyle/>
          <a:p>
            <a:fld id="{37E56121-21C7-4AFD-AF1A-0FC4A086A40D}" type="slidenum">
              <a:rPr lang="en-US"/>
              <a:pPr/>
              <a:t>42</a:t>
            </a:fld>
            <a:endParaRPr lang="en-US"/>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xfrm>
            <a:off x="914400" y="4344025"/>
            <a:ext cx="5029200" cy="4114488"/>
          </a:xfrm>
        </p:spPr>
        <p:txBody>
          <a:bodyPr/>
          <a:lstStyle/>
          <a:p>
            <a:r>
              <a:rPr lang="en-US"/>
              <a:t>Now use the contribution margin approach to calculate the break-even point in cups of coffee sold.</a:t>
            </a:r>
          </a:p>
        </p:txBody>
      </p:sp>
    </p:spTree>
    <p:extLst>
      <p:ext uri="{BB962C8B-B14F-4D97-AF65-F5344CB8AC3E}">
        <p14:creationId xmlns:p14="http://schemas.microsoft.com/office/powerpoint/2010/main" val="336529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B251F29E-99DA-4123-B25F-B1E194014DC5}" type="slidenum">
              <a:rPr lang="en-US"/>
              <a:pPr/>
              <a:t>43</a:t>
            </a:fld>
            <a:endParaRPr lang="en-US"/>
          </a:p>
        </p:txBody>
      </p:sp>
      <p:sp>
        <p:nvSpPr>
          <p:cNvPr id="7" name="Rectangle 7"/>
          <p:cNvSpPr>
            <a:spLocks noGrp="1" noChangeArrowheads="1"/>
          </p:cNvSpPr>
          <p:nvPr>
            <p:ph type="sldNum" sz="quarter" idx="5"/>
          </p:nvPr>
        </p:nvSpPr>
        <p:spPr>
          <a:ln/>
        </p:spPr>
        <p:txBody>
          <a:bodyPr/>
          <a:lstStyle/>
          <a:p>
            <a:fld id="{7DCBF825-6C6D-4987-ACE8-79C219076462}" type="slidenum">
              <a:rPr lang="en-US"/>
              <a:pPr/>
              <a:t>43</a:t>
            </a:fld>
            <a:endParaRPr 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xfrm>
            <a:off x="914400" y="4344025"/>
            <a:ext cx="5029200" cy="4114488"/>
          </a:xfrm>
        </p:spPr>
        <p:txBody>
          <a:bodyPr/>
          <a:lstStyle/>
          <a:p>
            <a:r>
              <a:rPr lang="en-US"/>
              <a:t>The contribution margin per cup of coffee is one dollar and thirteen cents. The number of cups to sell to reach break-even is one thousand one hundred fifty.</a:t>
            </a:r>
          </a:p>
        </p:txBody>
      </p:sp>
    </p:spTree>
    <p:extLst>
      <p:ext uri="{BB962C8B-B14F-4D97-AF65-F5344CB8AC3E}">
        <p14:creationId xmlns:p14="http://schemas.microsoft.com/office/powerpoint/2010/main" val="38516011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AD92B183-6214-43EF-B480-0D322B4C4A94}" type="slidenum">
              <a:rPr lang="en-US"/>
              <a:pPr/>
              <a:t>44</a:t>
            </a:fld>
            <a:endParaRPr lang="en-US"/>
          </a:p>
        </p:txBody>
      </p:sp>
      <p:sp>
        <p:nvSpPr>
          <p:cNvPr id="7" name="Rectangle 7"/>
          <p:cNvSpPr>
            <a:spLocks noGrp="1" noChangeArrowheads="1"/>
          </p:cNvSpPr>
          <p:nvPr>
            <p:ph type="sldNum" sz="quarter" idx="5"/>
          </p:nvPr>
        </p:nvSpPr>
        <p:spPr>
          <a:ln/>
        </p:spPr>
        <p:txBody>
          <a:bodyPr/>
          <a:lstStyle/>
          <a:p>
            <a:fld id="{04D3E477-1FE8-42EE-B8A2-5F52236205B1}" type="slidenum">
              <a:rPr lang="en-US"/>
              <a:pPr/>
              <a:t>44</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xfrm>
            <a:off x="914400" y="4344025"/>
            <a:ext cx="5029200" cy="4114488"/>
          </a:xfrm>
        </p:spPr>
        <p:txBody>
          <a:bodyPr/>
          <a:lstStyle/>
          <a:p>
            <a:r>
              <a:rPr lang="en-US"/>
              <a:t>Let’s calculate the break-even in sales dollars for Coffee Klatch.</a:t>
            </a:r>
          </a:p>
        </p:txBody>
      </p:sp>
    </p:spTree>
    <p:extLst>
      <p:ext uri="{BB962C8B-B14F-4D97-AF65-F5344CB8AC3E}">
        <p14:creationId xmlns:p14="http://schemas.microsoft.com/office/powerpoint/2010/main" val="35699204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76593ACA-B7FC-4D01-93C9-FF427704602B}" type="slidenum">
              <a:rPr lang="en-US"/>
              <a:pPr/>
              <a:t>45</a:t>
            </a:fld>
            <a:endParaRPr lang="en-US"/>
          </a:p>
        </p:txBody>
      </p:sp>
      <p:sp>
        <p:nvSpPr>
          <p:cNvPr id="7" name="Rectangle 7"/>
          <p:cNvSpPr>
            <a:spLocks noGrp="1" noChangeArrowheads="1"/>
          </p:cNvSpPr>
          <p:nvPr>
            <p:ph type="sldNum" sz="quarter" idx="5"/>
          </p:nvPr>
        </p:nvSpPr>
        <p:spPr>
          <a:ln/>
        </p:spPr>
        <p:txBody>
          <a:bodyPr/>
          <a:lstStyle/>
          <a:p>
            <a:fld id="{C524C9A1-0E55-4BB1-BBD2-33EF55C38BA5}" type="slidenum">
              <a:rPr lang="en-US"/>
              <a:pPr/>
              <a:t>45</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xfrm>
            <a:off x="914400" y="4344025"/>
            <a:ext cx="5029200" cy="4114488"/>
          </a:xfrm>
        </p:spPr>
        <p:txBody>
          <a:bodyPr/>
          <a:lstStyle/>
          <a:p>
            <a:r>
              <a:rPr lang="en-US"/>
              <a:t>With a contribution margin ratio of seventy-five point eight percent rounded, break-even sales revenue is one thousand seven hundred fifteen dollars.</a:t>
            </a:r>
          </a:p>
        </p:txBody>
      </p:sp>
    </p:spTree>
    <p:extLst>
      <p:ext uri="{BB962C8B-B14F-4D97-AF65-F5344CB8AC3E}">
        <p14:creationId xmlns:p14="http://schemas.microsoft.com/office/powerpoint/2010/main" val="33035280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45AC0917-6D3F-470E-91C0-C719E2C94837}" type="slidenum">
              <a:rPr lang="en-US"/>
              <a:pPr/>
              <a:t>46</a:t>
            </a:fld>
            <a:endParaRPr lang="en-US"/>
          </a:p>
        </p:txBody>
      </p:sp>
      <p:sp>
        <p:nvSpPr>
          <p:cNvPr id="7" name="Rectangle 7"/>
          <p:cNvSpPr>
            <a:spLocks noGrp="1" noChangeArrowheads="1"/>
          </p:cNvSpPr>
          <p:nvPr>
            <p:ph type="sldNum" sz="quarter" idx="5"/>
          </p:nvPr>
        </p:nvSpPr>
        <p:spPr>
          <a:ln/>
        </p:spPr>
        <p:txBody>
          <a:bodyPr/>
          <a:lstStyle/>
          <a:p>
            <a:fld id="{419EC036-6B59-4181-96CA-B03323B950DB}" type="slidenum">
              <a:rPr lang="en-US"/>
              <a:pPr/>
              <a:t>46</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xfrm>
            <a:off x="914400" y="4344025"/>
            <a:ext cx="5029200" cy="4114488"/>
          </a:xfrm>
        </p:spPr>
        <p:txBody>
          <a:bodyPr/>
          <a:lstStyle/>
          <a:p>
            <a:r>
              <a:rPr lang="en-US"/>
              <a:t>We can use either method to determine the revenue or units needed to achieve a target level of profits.</a:t>
            </a:r>
            <a:br>
              <a:rPr lang="en-US"/>
            </a:br>
            <a:r>
              <a:rPr lang="en-US"/>
              <a:t/>
            </a:r>
            <a:br>
              <a:rPr lang="en-US"/>
            </a:br>
            <a:r>
              <a:rPr lang="en-US"/>
              <a:t>Suppose Racing Bicycle wants to earn net income of one hundred thousand dollars. How many bikes must the company sell to achieve this profit level?</a:t>
            </a:r>
          </a:p>
        </p:txBody>
      </p:sp>
    </p:spTree>
    <p:extLst>
      <p:ext uri="{BB962C8B-B14F-4D97-AF65-F5344CB8AC3E}">
        <p14:creationId xmlns:p14="http://schemas.microsoft.com/office/powerpoint/2010/main" val="21531317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30F5EB86-0BED-4FB7-A0B4-9670F4326B42}" type="slidenum">
              <a:rPr lang="en-US"/>
              <a:pPr/>
              <a:t>47</a:t>
            </a:fld>
            <a:endParaRPr lang="en-US"/>
          </a:p>
        </p:txBody>
      </p:sp>
      <p:sp>
        <p:nvSpPr>
          <p:cNvPr id="7" name="Rectangle 7"/>
          <p:cNvSpPr>
            <a:spLocks noGrp="1" noChangeArrowheads="1"/>
          </p:cNvSpPr>
          <p:nvPr>
            <p:ph type="sldNum" sz="quarter" idx="5"/>
          </p:nvPr>
        </p:nvSpPr>
        <p:spPr>
          <a:ln/>
        </p:spPr>
        <p:txBody>
          <a:bodyPr/>
          <a:lstStyle/>
          <a:p>
            <a:fld id="{00541387-0AA5-4FA5-93BF-5E0E350B7C13}" type="slidenum">
              <a:rPr lang="en-US"/>
              <a:pPr/>
              <a:t>47</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914400" y="4344025"/>
            <a:ext cx="5029200" cy="4114488"/>
          </a:xfrm>
        </p:spPr>
        <p:txBody>
          <a:bodyPr/>
          <a:lstStyle/>
          <a:p>
            <a:r>
              <a:rPr lang="en-US"/>
              <a:t>Instead of setting profit to zero like we do in a break-even analysis, we set the profit level to one hundred thousand dollars. Solving for Q, we see that the company will have to sell nine hundred bikes to achieve the desired profit level.</a:t>
            </a:r>
          </a:p>
        </p:txBody>
      </p:sp>
    </p:spTree>
    <p:extLst>
      <p:ext uri="{BB962C8B-B14F-4D97-AF65-F5344CB8AC3E}">
        <p14:creationId xmlns:p14="http://schemas.microsoft.com/office/powerpoint/2010/main" val="32351534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F822B74B-CE2A-4C87-AEAA-A64BB03C8186}" type="slidenum">
              <a:rPr lang="en-US"/>
              <a:pPr/>
              <a:t>48</a:t>
            </a:fld>
            <a:endParaRPr lang="en-US"/>
          </a:p>
        </p:txBody>
      </p:sp>
      <p:sp>
        <p:nvSpPr>
          <p:cNvPr id="7" name="Rectangle 7"/>
          <p:cNvSpPr>
            <a:spLocks noGrp="1" noChangeArrowheads="1"/>
          </p:cNvSpPr>
          <p:nvPr>
            <p:ph type="sldNum" sz="quarter" idx="5"/>
          </p:nvPr>
        </p:nvSpPr>
        <p:spPr>
          <a:ln/>
        </p:spPr>
        <p:txBody>
          <a:bodyPr/>
          <a:lstStyle/>
          <a:p>
            <a:fld id="{431ED634-D14E-43AE-A968-04FFC4AB2596}" type="slidenum">
              <a:rPr lang="en-US"/>
              <a:pPr/>
              <a:t>48</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xfrm>
            <a:off x="914400" y="4344025"/>
            <a:ext cx="5029200" cy="4114488"/>
          </a:xfrm>
        </p:spPr>
        <p:txBody>
          <a:bodyPr/>
          <a:lstStyle/>
          <a:p>
            <a:r>
              <a:rPr lang="en-US"/>
              <a:t>A quicker way to solve this problem is to add the desired profits to the fixed cost and divide the total by the contribution margin per unit. Notice we get the same result of nine hundred bikes.</a:t>
            </a:r>
          </a:p>
        </p:txBody>
      </p:sp>
    </p:spTree>
    <p:extLst>
      <p:ext uri="{BB962C8B-B14F-4D97-AF65-F5344CB8AC3E}">
        <p14:creationId xmlns:p14="http://schemas.microsoft.com/office/powerpoint/2010/main" val="352218655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B0121702-73A8-4F17-BF9E-B8A801416E4A}" type="slidenum">
              <a:rPr lang="en-US"/>
              <a:pPr/>
              <a:t>49</a:t>
            </a:fld>
            <a:endParaRPr lang="en-US"/>
          </a:p>
        </p:txBody>
      </p:sp>
      <p:sp>
        <p:nvSpPr>
          <p:cNvPr id="7" name="Rectangle 7"/>
          <p:cNvSpPr>
            <a:spLocks noGrp="1" noChangeArrowheads="1"/>
          </p:cNvSpPr>
          <p:nvPr>
            <p:ph type="sldNum" sz="quarter" idx="5"/>
          </p:nvPr>
        </p:nvSpPr>
        <p:spPr>
          <a:ln/>
        </p:spPr>
        <p:txBody>
          <a:bodyPr/>
          <a:lstStyle/>
          <a:p>
            <a:fld id="{8E87AAE1-0224-442D-BC00-CFA0735FA218}" type="slidenum">
              <a:rPr lang="en-US"/>
              <a:pPr/>
              <a:t>49</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xfrm>
            <a:off x="914400" y="4344025"/>
            <a:ext cx="5029200" cy="4114488"/>
          </a:xfrm>
        </p:spPr>
        <p:txBody>
          <a:bodyPr/>
          <a:lstStyle/>
          <a:p>
            <a:r>
              <a:rPr lang="en-US"/>
              <a:t>The Coffee Klatch wants to earn a monthly profit of two thousand five hundred dollars. How many cups of coffee must the company sell to reach this profit goal?</a:t>
            </a:r>
          </a:p>
        </p:txBody>
      </p:sp>
    </p:spTree>
    <p:extLst>
      <p:ext uri="{BB962C8B-B14F-4D97-AF65-F5344CB8AC3E}">
        <p14:creationId xmlns:p14="http://schemas.microsoft.com/office/powerpoint/2010/main" val="595114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A475CDA0-DE3A-4760-B67C-094605B78B72}" type="slidenum">
              <a:rPr lang="en-US"/>
              <a:pPr/>
              <a:t>5</a:t>
            </a:fld>
            <a:endParaRPr lang="en-US"/>
          </a:p>
        </p:txBody>
      </p:sp>
      <p:sp>
        <p:nvSpPr>
          <p:cNvPr id="7" name="Rectangle 7"/>
          <p:cNvSpPr>
            <a:spLocks noGrp="1" noChangeArrowheads="1"/>
          </p:cNvSpPr>
          <p:nvPr>
            <p:ph type="sldNum" sz="quarter" idx="5"/>
          </p:nvPr>
        </p:nvSpPr>
        <p:spPr>
          <a:ln/>
        </p:spPr>
        <p:txBody>
          <a:bodyPr/>
          <a:lstStyle/>
          <a:p>
            <a:fld id="{2F8BF8DA-9A98-4371-AC28-306A367ED669}" type="slidenum">
              <a:rPr lang="en-US"/>
              <a:pPr/>
              <a:t>5</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xfrm>
            <a:off x="914400" y="4344025"/>
            <a:ext cx="5029200" cy="4114488"/>
          </a:xfrm>
        </p:spPr>
        <p:txBody>
          <a:bodyPr/>
          <a:lstStyle/>
          <a:p>
            <a:r>
              <a:rPr lang="en-US"/>
              <a:t>Sales, variable expenses, and contribution margin can also be expressed on a </a:t>
            </a:r>
            <a:r>
              <a:rPr lang="en-US" b="1"/>
              <a:t>per unit basis</a:t>
            </a:r>
            <a:r>
              <a:rPr lang="en-US"/>
              <a:t>.  For each additional unit Racing Bicycle Company sells, $200 more in contribution margin will help to cover fixed expenses and provide a profit.</a:t>
            </a:r>
            <a:br>
              <a:rPr lang="en-US"/>
            </a:br>
            <a:r>
              <a:rPr lang="en-US"/>
              <a:t/>
            </a:r>
            <a:br>
              <a:rPr lang="en-US"/>
            </a:br>
            <a:r>
              <a:rPr lang="en-US"/>
              <a:t>Each month Racing Bicycle must generate at least $80,000 in total contribution margin to </a:t>
            </a:r>
            <a:r>
              <a:rPr lang="en-US" b="1"/>
              <a:t>break-even (which is the level of sales at which profit is zero)</a:t>
            </a:r>
            <a:r>
              <a:rPr lang="en-US"/>
              <a:t>. If Racing sells 400 units a month, it will be operating at the </a:t>
            </a:r>
            <a:r>
              <a:rPr lang="en-US" b="1"/>
              <a:t>break-even point</a:t>
            </a:r>
            <a:r>
              <a:rPr lang="en-US"/>
              <a:t>.  If Racing sells one more bike (401 bikes), net operating income will increase by $200.</a:t>
            </a:r>
          </a:p>
        </p:txBody>
      </p:sp>
    </p:spTree>
    <p:extLst>
      <p:ext uri="{BB962C8B-B14F-4D97-AF65-F5344CB8AC3E}">
        <p14:creationId xmlns:p14="http://schemas.microsoft.com/office/powerpoint/2010/main" val="4318630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EBD6E31B-CE2D-484D-9C7A-D90DE3B4A604}" type="slidenum">
              <a:rPr lang="en-US"/>
              <a:pPr/>
              <a:t>50</a:t>
            </a:fld>
            <a:endParaRPr lang="en-US"/>
          </a:p>
        </p:txBody>
      </p:sp>
      <p:sp>
        <p:nvSpPr>
          <p:cNvPr id="7" name="Rectangle 7"/>
          <p:cNvSpPr>
            <a:spLocks noGrp="1" noChangeArrowheads="1"/>
          </p:cNvSpPr>
          <p:nvPr>
            <p:ph type="sldNum" sz="quarter" idx="5"/>
          </p:nvPr>
        </p:nvSpPr>
        <p:spPr>
          <a:ln/>
        </p:spPr>
        <p:txBody>
          <a:bodyPr/>
          <a:lstStyle/>
          <a:p>
            <a:fld id="{D682A479-6CA7-4C86-B4F7-A356B9C3211A}" type="slidenum">
              <a:rPr lang="en-US"/>
              <a:pPr/>
              <a:t>50</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xfrm>
            <a:off x="914400" y="4344025"/>
            <a:ext cx="5029200" cy="4114488"/>
          </a:xfrm>
        </p:spPr>
        <p:txBody>
          <a:bodyPr/>
          <a:lstStyle/>
          <a:p>
            <a:r>
              <a:rPr lang="en-US"/>
              <a:t>We add the desired profit to the fixed cost and divide by the unit contribution of one dollar thirteen cents. The company must sell three thousand three hundred and sixty-three cups of coffee to reach its profit goal.</a:t>
            </a:r>
          </a:p>
        </p:txBody>
      </p:sp>
    </p:spTree>
    <p:extLst>
      <p:ext uri="{BB962C8B-B14F-4D97-AF65-F5344CB8AC3E}">
        <p14:creationId xmlns:p14="http://schemas.microsoft.com/office/powerpoint/2010/main" val="32130433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CB620934-7E7B-4AD5-9BCA-0C9D8A469E19}" type="slidenum">
              <a:rPr lang="en-US"/>
              <a:pPr/>
              <a:t>51</a:t>
            </a:fld>
            <a:endParaRPr lang="en-US"/>
          </a:p>
        </p:txBody>
      </p:sp>
      <p:sp>
        <p:nvSpPr>
          <p:cNvPr id="7" name="Rectangle 7"/>
          <p:cNvSpPr>
            <a:spLocks noGrp="1" noChangeArrowheads="1"/>
          </p:cNvSpPr>
          <p:nvPr>
            <p:ph type="sldNum" sz="quarter" idx="5"/>
          </p:nvPr>
        </p:nvSpPr>
        <p:spPr>
          <a:ln/>
        </p:spPr>
        <p:txBody>
          <a:bodyPr/>
          <a:lstStyle/>
          <a:p>
            <a:fld id="{4DD000C9-0535-4234-B794-A6CFBAE33679}" type="slidenum">
              <a:rPr lang="en-US"/>
              <a:pPr/>
              <a:t>51</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xfrm>
            <a:off x="914400" y="4344025"/>
            <a:ext cx="5029200" cy="4114488"/>
          </a:xfrm>
        </p:spPr>
        <p:txBody>
          <a:bodyPr/>
          <a:lstStyle/>
          <a:p>
            <a:r>
              <a:rPr lang="en-US"/>
              <a:t>The margin of safety helps management assess how far above or below the break-even point the company is currently operating. To calculate the margin of safety we take total current sales and subtract break-even sales.</a:t>
            </a:r>
            <a:br>
              <a:rPr lang="en-US"/>
            </a:br>
            <a:r>
              <a:rPr lang="en-US"/>
              <a:t/>
            </a:r>
            <a:br>
              <a:rPr lang="en-US"/>
            </a:br>
            <a:r>
              <a:rPr lang="en-US"/>
              <a:t>Let’s calculate the margin of safety for Racing Bicycle.</a:t>
            </a:r>
          </a:p>
        </p:txBody>
      </p:sp>
    </p:spTree>
    <p:extLst>
      <p:ext uri="{BB962C8B-B14F-4D97-AF65-F5344CB8AC3E}">
        <p14:creationId xmlns:p14="http://schemas.microsoft.com/office/powerpoint/2010/main" val="211889330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4E69623D-7A2E-4025-AFDA-7F5A0D6A64D7}" type="slidenum">
              <a:rPr lang="en-US"/>
              <a:pPr/>
              <a:t>52</a:t>
            </a:fld>
            <a:endParaRPr lang="en-US"/>
          </a:p>
        </p:txBody>
      </p:sp>
      <p:sp>
        <p:nvSpPr>
          <p:cNvPr id="7" name="Rectangle 7"/>
          <p:cNvSpPr>
            <a:spLocks noGrp="1" noChangeArrowheads="1"/>
          </p:cNvSpPr>
          <p:nvPr>
            <p:ph type="sldNum" sz="quarter" idx="5"/>
          </p:nvPr>
        </p:nvSpPr>
        <p:spPr>
          <a:ln/>
        </p:spPr>
        <p:txBody>
          <a:bodyPr/>
          <a:lstStyle/>
          <a:p>
            <a:fld id="{7437D01C-2684-41BE-A657-99D5CCE492B3}" type="slidenum">
              <a:rPr lang="en-US"/>
              <a:pPr/>
              <a:t>52</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xfrm>
            <a:off x="914400" y="4344025"/>
            <a:ext cx="5029200" cy="4114488"/>
          </a:xfrm>
        </p:spPr>
        <p:txBody>
          <a:bodyPr/>
          <a:lstStyle/>
          <a:p>
            <a:r>
              <a:rPr lang="en-US"/>
              <a:t>Racing Bicycle is currently selling five hundred bikes and producing total sales revenue of two hundred fifty thousand dollars. Sales at the break-even point are two hundred thousand dollars, so the company’s margin of safety is fifty thousand dollars.</a:t>
            </a:r>
          </a:p>
        </p:txBody>
      </p:sp>
    </p:spTree>
    <p:extLst>
      <p:ext uri="{BB962C8B-B14F-4D97-AF65-F5344CB8AC3E}">
        <p14:creationId xmlns:p14="http://schemas.microsoft.com/office/powerpoint/2010/main" val="36914708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6AA9009D-1DFB-4264-BAC3-9A7C0291E03E}" type="slidenum">
              <a:rPr lang="en-US"/>
              <a:pPr/>
              <a:t>53</a:t>
            </a:fld>
            <a:endParaRPr lang="en-US"/>
          </a:p>
        </p:txBody>
      </p:sp>
      <p:sp>
        <p:nvSpPr>
          <p:cNvPr id="7" name="Rectangle 7"/>
          <p:cNvSpPr>
            <a:spLocks noGrp="1" noChangeArrowheads="1"/>
          </p:cNvSpPr>
          <p:nvPr>
            <p:ph type="sldNum" sz="quarter" idx="5"/>
          </p:nvPr>
        </p:nvSpPr>
        <p:spPr>
          <a:ln/>
        </p:spPr>
        <p:txBody>
          <a:bodyPr/>
          <a:lstStyle/>
          <a:p>
            <a:fld id="{E247826D-5460-45DD-9FBC-38F4A9E311AE}" type="slidenum">
              <a:rPr lang="en-US"/>
              <a:pPr/>
              <a:t>53</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xfrm>
            <a:off x="914400" y="4344025"/>
            <a:ext cx="5029200" cy="4114488"/>
          </a:xfrm>
        </p:spPr>
        <p:txBody>
          <a:bodyPr/>
          <a:lstStyle/>
          <a:p>
            <a:r>
              <a:rPr lang="en-US"/>
              <a:t>We can express the margin of safety as a percent of sales. In the case of Racing Bicycle, the margin of safety is twenty percent (fifty thousand dollars divided by two hundred fifty thousand dollars).</a:t>
            </a:r>
          </a:p>
        </p:txBody>
      </p:sp>
    </p:spTree>
    <p:extLst>
      <p:ext uri="{BB962C8B-B14F-4D97-AF65-F5344CB8AC3E}">
        <p14:creationId xmlns:p14="http://schemas.microsoft.com/office/powerpoint/2010/main" val="23028092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8CBA273E-7BA6-4271-87ED-B02CDE779F78}" type="slidenum">
              <a:rPr lang="en-US"/>
              <a:pPr/>
              <a:t>54</a:t>
            </a:fld>
            <a:endParaRPr lang="en-US"/>
          </a:p>
        </p:txBody>
      </p:sp>
      <p:sp>
        <p:nvSpPr>
          <p:cNvPr id="7" name="Rectangle 7"/>
          <p:cNvSpPr>
            <a:spLocks noGrp="1" noChangeArrowheads="1"/>
          </p:cNvSpPr>
          <p:nvPr>
            <p:ph type="sldNum" sz="quarter" idx="5"/>
          </p:nvPr>
        </p:nvSpPr>
        <p:spPr>
          <a:ln/>
        </p:spPr>
        <p:txBody>
          <a:bodyPr/>
          <a:lstStyle/>
          <a:p>
            <a:fld id="{3E376ED3-4656-4558-A287-72BE1A4B355A}" type="slidenum">
              <a:rPr lang="en-US"/>
              <a:pPr/>
              <a:t>54</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a:xfrm>
            <a:off x="914400" y="4344025"/>
            <a:ext cx="5029200" cy="4114488"/>
          </a:xfrm>
        </p:spPr>
        <p:txBody>
          <a:bodyPr/>
          <a:lstStyle/>
          <a:p>
            <a:r>
              <a:rPr lang="en-US"/>
              <a:t>We can express the margin of safety as a percent of sales. In the case of Racing Bicycle, the margin of safety is twenty percent (fifty thousand dollars divided by two hundred fifty thousand dollars).</a:t>
            </a:r>
          </a:p>
        </p:txBody>
      </p:sp>
    </p:spTree>
    <p:extLst>
      <p:ext uri="{BB962C8B-B14F-4D97-AF65-F5344CB8AC3E}">
        <p14:creationId xmlns:p14="http://schemas.microsoft.com/office/powerpoint/2010/main" val="30765993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137A97C7-1102-437D-84BB-A6596923A257}" type="slidenum">
              <a:rPr lang="en-US"/>
              <a:pPr/>
              <a:t>55</a:t>
            </a:fld>
            <a:endParaRPr lang="en-US"/>
          </a:p>
        </p:txBody>
      </p:sp>
      <p:sp>
        <p:nvSpPr>
          <p:cNvPr id="7" name="Rectangle 7"/>
          <p:cNvSpPr>
            <a:spLocks noGrp="1" noChangeArrowheads="1"/>
          </p:cNvSpPr>
          <p:nvPr>
            <p:ph type="sldNum" sz="quarter" idx="5"/>
          </p:nvPr>
        </p:nvSpPr>
        <p:spPr>
          <a:ln/>
        </p:spPr>
        <p:txBody>
          <a:bodyPr/>
          <a:lstStyle/>
          <a:p>
            <a:fld id="{E028F4EA-6838-43CD-BFD6-405E4C4C6629}" type="slidenum">
              <a:rPr lang="en-US"/>
              <a:pPr/>
              <a:t>55</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xfrm>
            <a:off x="914400" y="4344025"/>
            <a:ext cx="5029200" cy="4114488"/>
          </a:xfrm>
        </p:spPr>
        <p:txBody>
          <a:bodyPr/>
          <a:lstStyle/>
          <a:p>
            <a:r>
              <a:rPr lang="en-US"/>
              <a:t>Let’s see if you can calculate the margin of safety in cups of coffee for the Coffee Klatch.</a:t>
            </a:r>
          </a:p>
        </p:txBody>
      </p:sp>
    </p:spTree>
    <p:extLst>
      <p:ext uri="{BB962C8B-B14F-4D97-AF65-F5344CB8AC3E}">
        <p14:creationId xmlns:p14="http://schemas.microsoft.com/office/powerpoint/2010/main" val="280530777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B009D704-092E-4EA3-89F3-1ACA576B28D3}" type="slidenum">
              <a:rPr lang="en-US"/>
              <a:pPr/>
              <a:t>56</a:t>
            </a:fld>
            <a:endParaRPr lang="en-US"/>
          </a:p>
        </p:txBody>
      </p:sp>
      <p:sp>
        <p:nvSpPr>
          <p:cNvPr id="7" name="Rectangle 7"/>
          <p:cNvSpPr>
            <a:spLocks noGrp="1" noChangeArrowheads="1"/>
          </p:cNvSpPr>
          <p:nvPr>
            <p:ph type="sldNum" sz="quarter" idx="5"/>
          </p:nvPr>
        </p:nvSpPr>
        <p:spPr>
          <a:ln/>
        </p:spPr>
        <p:txBody>
          <a:bodyPr/>
          <a:lstStyle/>
          <a:p>
            <a:fld id="{7CDF875B-E263-4A39-87F1-EE78FD8F3582}" type="slidenum">
              <a:rPr lang="en-US"/>
              <a:pPr/>
              <a:t>56</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xfrm>
            <a:off x="914400" y="4344025"/>
            <a:ext cx="5029200" cy="4114488"/>
          </a:xfrm>
        </p:spPr>
        <p:txBody>
          <a:bodyPr/>
          <a:lstStyle/>
          <a:p>
            <a:r>
              <a:rPr lang="en-US"/>
              <a:t>The margin of safety is nine hundred fifty cups, or we can calculate the margin of safety as forty five percent.</a:t>
            </a:r>
          </a:p>
        </p:txBody>
      </p:sp>
    </p:spTree>
    <p:extLst>
      <p:ext uri="{BB962C8B-B14F-4D97-AF65-F5344CB8AC3E}">
        <p14:creationId xmlns:p14="http://schemas.microsoft.com/office/powerpoint/2010/main" val="34393075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617BCC7B-6F37-454C-BE34-2EA10429E715}" type="slidenum">
              <a:rPr lang="en-US"/>
              <a:pPr/>
              <a:t>57</a:t>
            </a:fld>
            <a:endParaRPr lang="en-US"/>
          </a:p>
        </p:txBody>
      </p:sp>
      <p:sp>
        <p:nvSpPr>
          <p:cNvPr id="7" name="Rectangle 7"/>
          <p:cNvSpPr>
            <a:spLocks noGrp="1" noChangeArrowheads="1"/>
          </p:cNvSpPr>
          <p:nvPr>
            <p:ph type="sldNum" sz="quarter" idx="5"/>
          </p:nvPr>
        </p:nvSpPr>
        <p:spPr>
          <a:ln/>
        </p:spPr>
        <p:txBody>
          <a:bodyPr/>
          <a:lstStyle/>
          <a:p>
            <a:fld id="{6CA6AF24-55B4-42E7-9F51-E30986B868A8}" type="slidenum">
              <a:rPr lang="en-US"/>
              <a:pPr/>
              <a:t>57</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r>
              <a:rPr lang="en-US"/>
              <a:t>A company’s cost structure refers to the relative proportion of fixed and variable expenses. Some companies have high fixed expenses relative to variable expenses. Do you remember our discussion of utility companies? Because of the heavy investment in property, plant and equipment, many utility companies have a high proportion of fixed costs.</a:t>
            </a:r>
          </a:p>
        </p:txBody>
      </p:sp>
    </p:spTree>
    <p:extLst>
      <p:ext uri="{BB962C8B-B14F-4D97-AF65-F5344CB8AC3E}">
        <p14:creationId xmlns:p14="http://schemas.microsoft.com/office/powerpoint/2010/main" val="17325341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A332EBB2-D30E-4E3E-8403-3344BF0913B5}" type="slidenum">
              <a:rPr lang="en-US"/>
              <a:pPr/>
              <a:t>58</a:t>
            </a:fld>
            <a:endParaRPr lang="en-US"/>
          </a:p>
        </p:txBody>
      </p:sp>
      <p:sp>
        <p:nvSpPr>
          <p:cNvPr id="7" name="Rectangle 7"/>
          <p:cNvSpPr>
            <a:spLocks noGrp="1" noChangeArrowheads="1"/>
          </p:cNvSpPr>
          <p:nvPr>
            <p:ph type="sldNum" sz="quarter" idx="5"/>
          </p:nvPr>
        </p:nvSpPr>
        <p:spPr>
          <a:ln/>
        </p:spPr>
        <p:txBody>
          <a:bodyPr/>
          <a:lstStyle/>
          <a:p>
            <a:fld id="{FCF47621-0330-47B0-99B3-E038410F8119}" type="slidenum">
              <a:rPr lang="en-US"/>
              <a:pPr/>
              <a:t>58</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r>
              <a:rPr lang="en-US"/>
              <a:t>Generally, companies with a high fixed cost structure will show higher net income in good years than companies with lower fixed cost structures. Just the opposite is true in bad years.</a:t>
            </a:r>
          </a:p>
        </p:txBody>
      </p:sp>
    </p:spTree>
    <p:extLst>
      <p:ext uri="{BB962C8B-B14F-4D97-AF65-F5344CB8AC3E}">
        <p14:creationId xmlns:p14="http://schemas.microsoft.com/office/powerpoint/2010/main" val="37800734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6A04B635-A476-4FF9-90D4-44BACDA82D2E}" type="slidenum">
              <a:rPr lang="en-US"/>
              <a:pPr/>
              <a:t>59</a:t>
            </a:fld>
            <a:endParaRPr lang="en-US"/>
          </a:p>
        </p:txBody>
      </p:sp>
      <p:sp>
        <p:nvSpPr>
          <p:cNvPr id="7" name="Rectangle 7"/>
          <p:cNvSpPr>
            <a:spLocks noGrp="1" noChangeArrowheads="1"/>
          </p:cNvSpPr>
          <p:nvPr>
            <p:ph type="sldNum" sz="quarter" idx="5"/>
          </p:nvPr>
        </p:nvSpPr>
        <p:spPr>
          <a:ln/>
        </p:spPr>
        <p:txBody>
          <a:bodyPr/>
          <a:lstStyle/>
          <a:p>
            <a:fld id="{B5BE4A81-C27B-4C0C-A2EE-033F437086AC}" type="slidenum">
              <a:rPr lang="en-US"/>
              <a:pPr/>
              <a:t>59</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xfrm>
            <a:off x="914400" y="4344025"/>
            <a:ext cx="5029200" cy="4114488"/>
          </a:xfrm>
        </p:spPr>
        <p:txBody>
          <a:bodyPr/>
          <a:lstStyle/>
          <a:p>
            <a:r>
              <a:rPr lang="en-US"/>
              <a:t>The degree of operating leverage is a measure, at any given level of sales, of how a percentage change in sales volume will affect profits. It is computed by dividing contribution margin by net operating income.</a:t>
            </a:r>
            <a:br>
              <a:rPr lang="en-US"/>
            </a:br>
            <a:r>
              <a:rPr lang="en-US"/>
              <a:t/>
            </a:r>
            <a:br>
              <a:rPr lang="en-US"/>
            </a:br>
            <a:r>
              <a:rPr lang="en-US"/>
              <a:t>Let’s look at Racing Bicycle.</a:t>
            </a:r>
          </a:p>
          <a:p>
            <a:endParaRPr lang="en-US"/>
          </a:p>
        </p:txBody>
      </p:sp>
    </p:spTree>
    <p:extLst>
      <p:ext uri="{BB962C8B-B14F-4D97-AF65-F5344CB8AC3E}">
        <p14:creationId xmlns:p14="http://schemas.microsoft.com/office/powerpoint/2010/main" val="3279350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5E96BBF7-8AC9-4E18-87BF-30B3DD36A8F5}" type="slidenum">
              <a:rPr lang="en-US"/>
              <a:pPr/>
              <a:t>6</a:t>
            </a:fld>
            <a:endParaRPr lang="en-US"/>
          </a:p>
        </p:txBody>
      </p:sp>
      <p:sp>
        <p:nvSpPr>
          <p:cNvPr id="7" name="Rectangle 7"/>
          <p:cNvSpPr>
            <a:spLocks noGrp="1" noChangeArrowheads="1"/>
          </p:cNvSpPr>
          <p:nvPr>
            <p:ph type="sldNum" sz="quarter" idx="5"/>
          </p:nvPr>
        </p:nvSpPr>
        <p:spPr>
          <a:ln/>
        </p:spPr>
        <p:txBody>
          <a:bodyPr/>
          <a:lstStyle/>
          <a:p>
            <a:fld id="{3A608F7C-E904-4952-8C6D-6773B5A894CF}" type="slidenum">
              <a:rPr lang="en-US"/>
              <a:pPr/>
              <a:t>6</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914400" y="4344025"/>
            <a:ext cx="5029200" cy="4114488"/>
          </a:xfrm>
        </p:spPr>
        <p:txBody>
          <a:bodyPr/>
          <a:lstStyle/>
          <a:p>
            <a:r>
              <a:rPr lang="en-US"/>
              <a:t>Each month Racing Bicycle must generate at least $80,000 in total contribution margin to </a:t>
            </a:r>
            <a:r>
              <a:rPr lang="en-US" b="1"/>
              <a:t>break-even (which is the level of sales at which profit is zero)</a:t>
            </a:r>
            <a:r>
              <a:rPr lang="en-US"/>
              <a:t>. </a:t>
            </a:r>
          </a:p>
        </p:txBody>
      </p:sp>
    </p:spTree>
    <p:extLst>
      <p:ext uri="{BB962C8B-B14F-4D97-AF65-F5344CB8AC3E}">
        <p14:creationId xmlns:p14="http://schemas.microsoft.com/office/powerpoint/2010/main" val="5097220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32A2FE8B-211A-40B3-99DB-C75AB9EC807B}" type="slidenum">
              <a:rPr lang="en-US"/>
              <a:pPr/>
              <a:t>60</a:t>
            </a:fld>
            <a:endParaRPr lang="en-US"/>
          </a:p>
        </p:txBody>
      </p:sp>
      <p:sp>
        <p:nvSpPr>
          <p:cNvPr id="7" name="Rectangle 7"/>
          <p:cNvSpPr>
            <a:spLocks noGrp="1" noChangeArrowheads="1"/>
          </p:cNvSpPr>
          <p:nvPr>
            <p:ph type="sldNum" sz="quarter" idx="5"/>
          </p:nvPr>
        </p:nvSpPr>
        <p:spPr>
          <a:ln/>
        </p:spPr>
        <p:txBody>
          <a:bodyPr/>
          <a:lstStyle/>
          <a:p>
            <a:fld id="{A6BBDA67-FA90-4180-B9C5-90598BC2F55B}" type="slidenum">
              <a:rPr lang="en-US"/>
              <a:pPr/>
              <a:t>60</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xfrm>
            <a:off x="914400" y="4344025"/>
            <a:ext cx="5029200" cy="4114488"/>
          </a:xfrm>
        </p:spPr>
        <p:txBody>
          <a:bodyPr/>
          <a:lstStyle/>
          <a:p>
            <a:r>
              <a:rPr lang="en-US"/>
              <a:t>Recall that Racing is currently selling five hundred bikes and producing net income of twenty thousand dollars. Contribution margin is one hundred thousand dollars.</a:t>
            </a:r>
          </a:p>
          <a:p>
            <a:endParaRPr lang="en-US"/>
          </a:p>
          <a:p>
            <a:r>
              <a:rPr lang="en-US"/>
              <a:t>Operating leverage is five. We determine this by dividing the one hundred thousand contribution by net income of twenty thousand dollars.</a:t>
            </a:r>
          </a:p>
          <a:p>
            <a:endParaRPr lang="en-US"/>
          </a:p>
          <a:p>
            <a:r>
              <a:rPr lang="en-US"/>
              <a:t>Now that we calculated the degree of operating leverage for Racing, let’s see exactly what this means to management.</a:t>
            </a:r>
          </a:p>
        </p:txBody>
      </p:sp>
    </p:spTree>
    <p:extLst>
      <p:ext uri="{BB962C8B-B14F-4D97-AF65-F5344CB8AC3E}">
        <p14:creationId xmlns:p14="http://schemas.microsoft.com/office/powerpoint/2010/main" val="35700768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15207FC1-D5B8-432A-A0BE-E164FD60BA63}" type="slidenum">
              <a:rPr lang="en-US"/>
              <a:pPr/>
              <a:t>61</a:t>
            </a:fld>
            <a:endParaRPr lang="en-US"/>
          </a:p>
        </p:txBody>
      </p:sp>
      <p:sp>
        <p:nvSpPr>
          <p:cNvPr id="7" name="Rectangle 7"/>
          <p:cNvSpPr>
            <a:spLocks noGrp="1" noChangeArrowheads="1"/>
          </p:cNvSpPr>
          <p:nvPr>
            <p:ph type="sldNum" sz="quarter" idx="5"/>
          </p:nvPr>
        </p:nvSpPr>
        <p:spPr>
          <a:ln/>
        </p:spPr>
        <p:txBody>
          <a:bodyPr/>
          <a:lstStyle/>
          <a:p>
            <a:fld id="{21874448-A7F2-4D67-AB45-1F6F18541144}" type="slidenum">
              <a:rPr lang="en-US"/>
              <a:pPr/>
              <a:t>61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xfrm>
            <a:off x="914400" y="4344025"/>
            <a:ext cx="5029200" cy="4114488"/>
          </a:xfrm>
        </p:spPr>
        <p:txBody>
          <a:bodyPr/>
          <a:lstStyle/>
          <a:p>
            <a:r>
              <a:rPr lang="en-US"/>
              <a:t>If Racing is able to increase sales by ten percent, net income will increase by fifty percent. We multiply the percentage increase in sales by the degree of operating leverage. Let’s verify the fifty percent increase in profit.</a:t>
            </a:r>
          </a:p>
        </p:txBody>
      </p:sp>
    </p:spTree>
    <p:extLst>
      <p:ext uri="{BB962C8B-B14F-4D97-AF65-F5344CB8AC3E}">
        <p14:creationId xmlns:p14="http://schemas.microsoft.com/office/powerpoint/2010/main" val="40395726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AB55764D-7044-433B-A32D-D14E851B0B47}" type="slidenum">
              <a:rPr lang="en-US"/>
              <a:pPr/>
              <a:t>62</a:t>
            </a:fld>
            <a:endParaRPr lang="en-US"/>
          </a:p>
        </p:txBody>
      </p:sp>
      <p:sp>
        <p:nvSpPr>
          <p:cNvPr id="7" name="Rectangle 7"/>
          <p:cNvSpPr>
            <a:spLocks noGrp="1" noChangeArrowheads="1"/>
          </p:cNvSpPr>
          <p:nvPr>
            <p:ph type="sldNum" sz="quarter" idx="5"/>
          </p:nvPr>
        </p:nvSpPr>
        <p:spPr>
          <a:ln/>
        </p:spPr>
        <p:txBody>
          <a:bodyPr/>
          <a:lstStyle/>
          <a:p>
            <a:fld id="{CCCE92E5-AFBC-46CF-A169-514581FC4439}" type="slidenum">
              <a:rPr lang="en-US"/>
              <a:pPr/>
              <a:t>62</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xfrm>
            <a:off x="914400" y="4344025"/>
            <a:ext cx="5029200" cy="4114488"/>
          </a:xfrm>
        </p:spPr>
        <p:txBody>
          <a:bodyPr/>
          <a:lstStyle/>
          <a:p>
            <a:r>
              <a:rPr lang="en-US"/>
              <a:t>A ten percent increase in sales would increase bike sales from the current level of five hundred to five hundred fifty. Look at the contribution margin income statement and notice that income increased from twenty thousand to thirty thousand dollars. That ten thousand dollar increase in net income is a fifty percent increase.</a:t>
            </a:r>
            <a:br>
              <a:rPr lang="en-US"/>
            </a:br>
            <a:r>
              <a:rPr lang="en-US"/>
              <a:t/>
            </a:r>
            <a:br>
              <a:rPr lang="en-US"/>
            </a:br>
            <a:r>
              <a:rPr lang="en-US"/>
              <a:t>So it is true that a ten percent increase in sales results in a fifty percent increase in net income. This is powerful information for a manager to have.</a:t>
            </a:r>
          </a:p>
        </p:txBody>
      </p:sp>
    </p:spTree>
    <p:extLst>
      <p:ext uri="{BB962C8B-B14F-4D97-AF65-F5344CB8AC3E}">
        <p14:creationId xmlns:p14="http://schemas.microsoft.com/office/powerpoint/2010/main" val="130535283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D59110D3-A5E4-40B6-83F9-DE911C067CB0}" type="slidenum">
              <a:rPr lang="en-US"/>
              <a:pPr/>
              <a:t>63</a:t>
            </a:fld>
            <a:endParaRPr lang="en-US"/>
          </a:p>
        </p:txBody>
      </p:sp>
      <p:sp>
        <p:nvSpPr>
          <p:cNvPr id="7" name="Rectangle 7"/>
          <p:cNvSpPr>
            <a:spLocks noGrp="1" noChangeArrowheads="1"/>
          </p:cNvSpPr>
          <p:nvPr>
            <p:ph type="sldNum" sz="quarter" idx="5"/>
          </p:nvPr>
        </p:nvSpPr>
        <p:spPr>
          <a:ln/>
        </p:spPr>
        <p:txBody>
          <a:bodyPr/>
          <a:lstStyle/>
          <a:p>
            <a:fld id="{B80CD18B-568B-49DA-9F3E-D1AEF1551476}" type="slidenum">
              <a:rPr lang="en-US"/>
              <a:pPr/>
              <a:t>63</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xfrm>
            <a:off x="914400" y="4344025"/>
            <a:ext cx="5029200" cy="4114488"/>
          </a:xfrm>
        </p:spPr>
        <p:txBody>
          <a:bodyPr/>
          <a:lstStyle/>
          <a:p>
            <a:r>
              <a:rPr lang="en-US"/>
              <a:t>See if you can calculate the degree of operating leverage for the Coffee Klatch.</a:t>
            </a:r>
          </a:p>
        </p:txBody>
      </p:sp>
    </p:spTree>
    <p:extLst>
      <p:ext uri="{BB962C8B-B14F-4D97-AF65-F5344CB8AC3E}">
        <p14:creationId xmlns:p14="http://schemas.microsoft.com/office/powerpoint/2010/main" val="15155549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915E2E9C-F2D7-4429-BE85-66C4E0B791A8}" type="slidenum">
              <a:rPr lang="en-US"/>
              <a:pPr/>
              <a:t>64</a:t>
            </a:fld>
            <a:endParaRPr lang="en-US"/>
          </a:p>
        </p:txBody>
      </p:sp>
      <p:sp>
        <p:nvSpPr>
          <p:cNvPr id="7" name="Rectangle 7"/>
          <p:cNvSpPr>
            <a:spLocks noGrp="1" noChangeArrowheads="1"/>
          </p:cNvSpPr>
          <p:nvPr>
            <p:ph type="sldNum" sz="quarter" idx="5"/>
          </p:nvPr>
        </p:nvSpPr>
        <p:spPr>
          <a:ln/>
        </p:spPr>
        <p:txBody>
          <a:bodyPr/>
          <a:lstStyle/>
          <a:p>
            <a:fld id="{FC45A8D7-4A8B-4B4C-92CE-0F6D68E8226D}" type="slidenum">
              <a:rPr lang="en-US"/>
              <a:pPr/>
              <a:t>64</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xfrm>
            <a:off x="914400" y="4344025"/>
            <a:ext cx="5029200" cy="4114488"/>
          </a:xfrm>
        </p:spPr>
        <p:txBody>
          <a:bodyPr/>
          <a:lstStyle/>
          <a:p>
            <a:r>
              <a:rPr lang="en-US"/>
              <a:t>The computations took a while to complete, didn’t they. You can see that operating leverage is two point two one.</a:t>
            </a:r>
          </a:p>
        </p:txBody>
      </p:sp>
    </p:spTree>
    <p:extLst>
      <p:ext uri="{BB962C8B-B14F-4D97-AF65-F5344CB8AC3E}">
        <p14:creationId xmlns:p14="http://schemas.microsoft.com/office/powerpoint/2010/main" val="41844745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467B6706-6B09-4C26-B29A-E0E6E3E8FC47}" type="slidenum">
              <a:rPr lang="en-US"/>
              <a:pPr/>
              <a:t>65</a:t>
            </a:fld>
            <a:endParaRPr lang="en-US"/>
          </a:p>
        </p:txBody>
      </p:sp>
      <p:sp>
        <p:nvSpPr>
          <p:cNvPr id="7" name="Rectangle 7"/>
          <p:cNvSpPr>
            <a:spLocks noGrp="1" noChangeArrowheads="1"/>
          </p:cNvSpPr>
          <p:nvPr>
            <p:ph type="sldNum" sz="quarter" idx="5"/>
          </p:nvPr>
        </p:nvSpPr>
        <p:spPr>
          <a:ln/>
        </p:spPr>
        <p:txBody>
          <a:bodyPr/>
          <a:lstStyle/>
          <a:p>
            <a:fld id="{6C1C8B3B-C7C3-4C3B-AD2C-A02CD07F5A30}" type="slidenum">
              <a:rPr lang="en-US"/>
              <a:pPr/>
              <a:t>65</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xfrm>
            <a:off x="914400" y="4344025"/>
            <a:ext cx="5029200" cy="4114488"/>
          </a:xfrm>
        </p:spPr>
        <p:txBody>
          <a:bodyPr/>
          <a:lstStyle/>
          <a:p>
            <a:r>
              <a:rPr lang="en-US"/>
              <a:t>If the Coffee Klatch is able to increase sales by twenty percent, what will be the increase in net income?</a:t>
            </a:r>
          </a:p>
        </p:txBody>
      </p:sp>
    </p:spTree>
    <p:extLst>
      <p:ext uri="{BB962C8B-B14F-4D97-AF65-F5344CB8AC3E}">
        <p14:creationId xmlns:p14="http://schemas.microsoft.com/office/powerpoint/2010/main" val="15123788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B18ABEA2-013B-4B07-A3C2-129F59FB0B4A}" type="slidenum">
              <a:rPr lang="en-US"/>
              <a:pPr/>
              <a:t>66</a:t>
            </a:fld>
            <a:endParaRPr lang="en-US"/>
          </a:p>
        </p:txBody>
      </p:sp>
      <p:sp>
        <p:nvSpPr>
          <p:cNvPr id="7" name="Rectangle 7"/>
          <p:cNvSpPr>
            <a:spLocks noGrp="1" noChangeArrowheads="1"/>
          </p:cNvSpPr>
          <p:nvPr>
            <p:ph type="sldNum" sz="quarter" idx="5"/>
          </p:nvPr>
        </p:nvSpPr>
        <p:spPr>
          <a:ln/>
        </p:spPr>
        <p:txBody>
          <a:bodyPr/>
          <a:lstStyle/>
          <a:p>
            <a:fld id="{823DAEBB-1567-49B3-8CB3-61697EBC7030}" type="slidenum">
              <a:rPr lang="en-US"/>
              <a:pPr/>
              <a:t>66</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xfrm>
            <a:off x="914400" y="4344025"/>
            <a:ext cx="5029200" cy="4114488"/>
          </a:xfrm>
        </p:spPr>
        <p:txBody>
          <a:bodyPr/>
          <a:lstStyle/>
          <a:p>
            <a:r>
              <a:rPr lang="en-US"/>
              <a:t>You are right. The increase in net income is forty-four point two percent.</a:t>
            </a:r>
          </a:p>
        </p:txBody>
      </p:sp>
    </p:spTree>
    <p:extLst>
      <p:ext uri="{BB962C8B-B14F-4D97-AF65-F5344CB8AC3E}">
        <p14:creationId xmlns:p14="http://schemas.microsoft.com/office/powerpoint/2010/main" val="258603252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F2C79631-6922-41BD-A3F3-CF5E1D01FB8B}" type="slidenum">
              <a:rPr lang="en-US"/>
              <a:pPr/>
              <a:t>67</a:t>
            </a:fld>
            <a:endParaRPr lang="en-US"/>
          </a:p>
        </p:txBody>
      </p:sp>
      <p:sp>
        <p:nvSpPr>
          <p:cNvPr id="7" name="Rectangle 7"/>
          <p:cNvSpPr>
            <a:spLocks noGrp="1" noChangeArrowheads="1"/>
          </p:cNvSpPr>
          <p:nvPr>
            <p:ph type="sldNum" sz="quarter" idx="5"/>
          </p:nvPr>
        </p:nvSpPr>
        <p:spPr>
          <a:ln/>
        </p:spPr>
        <p:txBody>
          <a:bodyPr/>
          <a:lstStyle/>
          <a:p>
            <a:fld id="{A62E6FC4-A83B-4A11-B642-FD00F2D50B70}" type="slidenum">
              <a:rPr lang="en-US"/>
              <a:pPr/>
              <a:t>67</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xfrm>
            <a:off x="914400" y="4344025"/>
            <a:ext cx="5029200" cy="4114488"/>
          </a:xfrm>
        </p:spPr>
        <p:txBody>
          <a:bodyPr/>
          <a:lstStyle/>
          <a:p>
            <a:r>
              <a:rPr lang="en-US"/>
              <a:t>Here is our verification of the increase in net income. Take a few minutes and make sure you understand how we calculated all the numbers.</a:t>
            </a:r>
          </a:p>
        </p:txBody>
      </p:sp>
    </p:spTree>
    <p:extLst>
      <p:ext uri="{BB962C8B-B14F-4D97-AF65-F5344CB8AC3E}">
        <p14:creationId xmlns:p14="http://schemas.microsoft.com/office/powerpoint/2010/main" val="40713979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E034D058-DBBA-43A2-98D9-E227B3B77908}" type="slidenum">
              <a:rPr lang="en-US"/>
              <a:pPr/>
              <a:t>68</a:t>
            </a:fld>
            <a:endParaRPr lang="en-US"/>
          </a:p>
        </p:txBody>
      </p:sp>
      <p:sp>
        <p:nvSpPr>
          <p:cNvPr id="7" name="Rectangle 7"/>
          <p:cNvSpPr>
            <a:spLocks noGrp="1" noChangeArrowheads="1"/>
          </p:cNvSpPr>
          <p:nvPr>
            <p:ph type="sldNum" sz="quarter" idx="5"/>
          </p:nvPr>
        </p:nvSpPr>
        <p:spPr>
          <a:ln/>
        </p:spPr>
        <p:txBody>
          <a:bodyPr/>
          <a:lstStyle/>
          <a:p>
            <a:fld id="{3CCC9C69-0F93-4BA5-97A4-E05B2005B4AE}" type="slidenum">
              <a:rPr lang="en-US"/>
              <a:pPr/>
              <a:t>68</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r>
              <a:rPr lang="en-US"/>
              <a:t>You have probably heard that salespersons can be compensated on a commission basis. The commission is usually based on sales revenue generated. Some salespersons work on a salary plus commission.</a:t>
            </a:r>
            <a:br>
              <a:rPr lang="en-US"/>
            </a:br>
            <a:r>
              <a:rPr lang="en-US"/>
              <a:t/>
            </a:r>
            <a:br>
              <a:rPr lang="en-US"/>
            </a:br>
            <a:r>
              <a:rPr lang="en-US"/>
              <a:t>When salespersons are paid a commission based on sales dollars generated, the income statement impact may not be fully understood.</a:t>
            </a:r>
            <a:br>
              <a:rPr lang="en-US"/>
            </a:br>
            <a:r>
              <a:rPr lang="en-US"/>
              <a:t/>
            </a:r>
            <a:br>
              <a:rPr lang="en-US"/>
            </a:br>
            <a:r>
              <a:rPr lang="en-US"/>
              <a:t>Let’s look at an example.</a:t>
            </a:r>
          </a:p>
        </p:txBody>
      </p:sp>
    </p:spTree>
    <p:extLst>
      <p:ext uri="{BB962C8B-B14F-4D97-AF65-F5344CB8AC3E}">
        <p14:creationId xmlns:p14="http://schemas.microsoft.com/office/powerpoint/2010/main" val="392522530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CC9704D7-3BC3-4485-ABC1-959E19C5DBBA}" type="slidenum">
              <a:rPr lang="en-US"/>
              <a:pPr/>
              <a:t>69</a:t>
            </a:fld>
            <a:endParaRPr lang="en-US"/>
          </a:p>
        </p:txBody>
      </p:sp>
      <p:sp>
        <p:nvSpPr>
          <p:cNvPr id="7" name="Rectangle 7"/>
          <p:cNvSpPr>
            <a:spLocks noGrp="1" noChangeArrowheads="1"/>
          </p:cNvSpPr>
          <p:nvPr>
            <p:ph type="sldNum" sz="quarter" idx="5"/>
          </p:nvPr>
        </p:nvSpPr>
        <p:spPr>
          <a:ln/>
        </p:spPr>
        <p:txBody>
          <a:bodyPr/>
          <a:lstStyle/>
          <a:p>
            <a:fld id="{6330F73C-2615-4CA6-A12E-6B3DFE06C55E}" type="slidenum">
              <a:rPr lang="en-US"/>
              <a:pPr/>
              <a:t>69</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r>
              <a:rPr lang="en-US"/>
              <a:t>This company produces two surfboards. The XR7 model sells for one hundred dollars and has a contribution margin per unit of twenty-five dollars. The second surfboard, the Turbo model, sells for one hundred fifty dollars and has a contribution margin of eighteen dollars per unit sold. The sales force at Pipeline is paid on sales commissions.</a:t>
            </a:r>
          </a:p>
        </p:txBody>
      </p:sp>
    </p:spTree>
    <p:extLst>
      <p:ext uri="{BB962C8B-B14F-4D97-AF65-F5344CB8AC3E}">
        <p14:creationId xmlns:p14="http://schemas.microsoft.com/office/powerpoint/2010/main" val="4178009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28490FEE-2890-40DD-B4E8-485168F99BD0}" type="slidenum">
              <a:rPr lang="en-US"/>
              <a:pPr/>
              <a:t>7</a:t>
            </a:fld>
            <a:endParaRPr lang="en-US"/>
          </a:p>
        </p:txBody>
      </p:sp>
      <p:sp>
        <p:nvSpPr>
          <p:cNvPr id="7" name="Rectangle 7"/>
          <p:cNvSpPr>
            <a:spLocks noGrp="1" noChangeArrowheads="1"/>
          </p:cNvSpPr>
          <p:nvPr>
            <p:ph type="sldNum" sz="quarter" idx="5"/>
          </p:nvPr>
        </p:nvSpPr>
        <p:spPr>
          <a:ln/>
        </p:spPr>
        <p:txBody>
          <a:bodyPr/>
          <a:lstStyle/>
          <a:p>
            <a:fld id="{56E972AF-5018-435B-B087-865DE6D64573}" type="slidenum">
              <a:rPr lang="en-US"/>
              <a:pPr/>
              <a:t>7</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914400" y="4344025"/>
            <a:ext cx="5029200" cy="4114488"/>
          </a:xfrm>
        </p:spPr>
        <p:txBody>
          <a:bodyPr/>
          <a:lstStyle/>
          <a:p>
            <a:r>
              <a:rPr lang="en-US"/>
              <a:t>If Racing sells 400 units a month, it will be operating at the </a:t>
            </a:r>
            <a:r>
              <a:rPr lang="en-US" b="1"/>
              <a:t>break-even point</a:t>
            </a:r>
            <a:r>
              <a:rPr lang="en-US"/>
              <a:t>.  If Racing sells one more bike (401 bikes), net operating income will increase by $200.</a:t>
            </a:r>
          </a:p>
        </p:txBody>
      </p:sp>
    </p:spTree>
    <p:extLst>
      <p:ext uri="{BB962C8B-B14F-4D97-AF65-F5344CB8AC3E}">
        <p14:creationId xmlns:p14="http://schemas.microsoft.com/office/powerpoint/2010/main" val="30972662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4053A9E1-6464-418F-B6F3-8BEB81A3C67D}" type="slidenum">
              <a:rPr lang="en-US"/>
              <a:pPr/>
              <a:t>70</a:t>
            </a:fld>
            <a:endParaRPr lang="en-US"/>
          </a:p>
        </p:txBody>
      </p:sp>
      <p:sp>
        <p:nvSpPr>
          <p:cNvPr id="7" name="Rectangle 7"/>
          <p:cNvSpPr>
            <a:spLocks noGrp="1" noChangeArrowheads="1"/>
          </p:cNvSpPr>
          <p:nvPr>
            <p:ph type="sldNum" sz="quarter" idx="5"/>
          </p:nvPr>
        </p:nvSpPr>
        <p:spPr>
          <a:ln/>
        </p:spPr>
        <p:txBody>
          <a:bodyPr/>
          <a:lstStyle/>
          <a:p>
            <a:fld id="{8560B55E-2E85-45F5-A131-243E9598850A}" type="slidenum">
              <a:rPr lang="en-US"/>
              <a:pPr/>
              <a:t>70</a:t>
            </a:fld>
            <a:endParaRPr lang="en-US"/>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r>
              <a:rPr lang="en-US"/>
              <a:t>If you were on the sales force, you would try to sell all the Turbo models you could because it has a higher selling price per unit. The problem is that the XR7 model produces a higher contribution margin to the company.</a:t>
            </a:r>
            <a:br>
              <a:rPr lang="en-US"/>
            </a:br>
            <a:r>
              <a:rPr lang="en-US"/>
              <a:t/>
            </a:r>
            <a:br>
              <a:rPr lang="en-US"/>
            </a:br>
            <a:r>
              <a:rPr lang="en-US"/>
              <a:t>It might be a good idea for Pipeline to base its sales commissions on contribution margin rather than selling price alone.</a:t>
            </a:r>
          </a:p>
        </p:txBody>
      </p:sp>
    </p:spTree>
    <p:extLst>
      <p:ext uri="{BB962C8B-B14F-4D97-AF65-F5344CB8AC3E}">
        <p14:creationId xmlns:p14="http://schemas.microsoft.com/office/powerpoint/2010/main" val="31439671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8F86FCB8-0392-4F7B-8775-DBD097B4E430}" type="slidenum">
              <a:rPr lang="en-US"/>
              <a:pPr/>
              <a:t>71</a:t>
            </a:fld>
            <a:endParaRPr lang="en-US"/>
          </a:p>
        </p:txBody>
      </p:sp>
      <p:sp>
        <p:nvSpPr>
          <p:cNvPr id="7" name="Rectangle 7"/>
          <p:cNvSpPr>
            <a:spLocks noGrp="1" noChangeArrowheads="1"/>
          </p:cNvSpPr>
          <p:nvPr>
            <p:ph type="sldNum" sz="quarter" idx="5"/>
          </p:nvPr>
        </p:nvSpPr>
        <p:spPr>
          <a:ln/>
        </p:spPr>
        <p:txBody>
          <a:bodyPr/>
          <a:lstStyle/>
          <a:p>
            <a:fld id="{2469C9AA-2246-4FDC-A421-B510EA57F5C5}" type="slidenum">
              <a:rPr lang="en-US"/>
              <a:pPr/>
              <a:t>71</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xfrm>
            <a:off x="914400" y="4344025"/>
            <a:ext cx="5029200" cy="4114488"/>
          </a:xfrm>
        </p:spPr>
        <p:txBody>
          <a:bodyPr/>
          <a:lstStyle/>
          <a:p>
            <a:pPr marL="114300" lvl="1"/>
            <a:r>
              <a:rPr lang="en-US">
                <a:latin typeface="Times New Roman" charset="0"/>
              </a:rPr>
              <a:t>When a company sells more than one product, break-even analyses become more complex because of the relative mix of the products sold. Different products will have different selling prices, cost structures and contribution margins.</a:t>
            </a:r>
            <a:br>
              <a:rPr lang="en-US">
                <a:latin typeface="Times New Roman" charset="0"/>
              </a:rPr>
            </a:br>
            <a:r>
              <a:rPr lang="en-US">
                <a:latin typeface="Times New Roman" charset="0"/>
              </a:rPr>
              <a:t/>
            </a:r>
            <a:br>
              <a:rPr lang="en-US">
                <a:latin typeface="Times New Roman" charset="0"/>
              </a:rPr>
            </a:br>
            <a:r>
              <a:rPr lang="en-US">
                <a:latin typeface="Times New Roman" charset="0"/>
              </a:rPr>
              <a:t>Let’s expand the product line at Racing Bicycle and see what impact this has on break-even. We are going to assume that the sales mix between the products remains the same in our example.</a:t>
            </a:r>
            <a:endParaRPr lang="en-US" b="1">
              <a:latin typeface="Times New Roman" charset="0"/>
            </a:endParaRPr>
          </a:p>
          <a:p>
            <a:endParaRPr lang="en-US"/>
          </a:p>
        </p:txBody>
      </p:sp>
    </p:spTree>
    <p:extLst>
      <p:ext uri="{BB962C8B-B14F-4D97-AF65-F5344CB8AC3E}">
        <p14:creationId xmlns:p14="http://schemas.microsoft.com/office/powerpoint/2010/main" val="38720659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E1A1FFA6-AA2C-462F-8E8A-C8F7771E8248}" type="slidenum">
              <a:rPr lang="en-US"/>
              <a:pPr/>
              <a:t>72</a:t>
            </a:fld>
            <a:endParaRPr lang="en-US"/>
          </a:p>
        </p:txBody>
      </p:sp>
      <p:sp>
        <p:nvSpPr>
          <p:cNvPr id="7" name="Rectangle 7"/>
          <p:cNvSpPr>
            <a:spLocks noGrp="1" noChangeArrowheads="1"/>
          </p:cNvSpPr>
          <p:nvPr>
            <p:ph type="sldNum" sz="quarter" idx="5"/>
          </p:nvPr>
        </p:nvSpPr>
        <p:spPr>
          <a:ln/>
        </p:spPr>
        <p:txBody>
          <a:bodyPr/>
          <a:lstStyle/>
          <a:p>
            <a:fld id="{75259D80-AD8D-4E4B-A4E0-3341417BFE42}" type="slidenum">
              <a:rPr lang="en-US"/>
              <a:pPr/>
              <a:t>72</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xfrm>
            <a:off x="914400" y="4344025"/>
            <a:ext cx="5029200" cy="4114488"/>
          </a:xfrm>
        </p:spPr>
        <p:txBody>
          <a:bodyPr/>
          <a:lstStyle/>
          <a:p>
            <a:r>
              <a:rPr lang="en-US"/>
              <a:t>Racing Bicycle sells both bikes and carts. Look at the contribution margin for each product. Notice that we subtract fixed expenses from the total contribution margin. We do not allocate the fixed costs to each product.</a:t>
            </a:r>
            <a:br>
              <a:rPr lang="en-US"/>
            </a:br>
            <a:r>
              <a:rPr lang="en-US"/>
              <a:t/>
            </a:r>
            <a:br>
              <a:rPr lang="en-US"/>
            </a:br>
            <a:r>
              <a:rPr lang="en-US"/>
              <a:t>The sales mix shows that forty-five percent of the company’s sales revenue comes from the sale of bikes and fifty-five percent comes from the sale of carts.</a:t>
            </a:r>
            <a:br>
              <a:rPr lang="en-US"/>
            </a:br>
            <a:r>
              <a:rPr lang="en-US"/>
              <a:t/>
            </a:r>
            <a:br>
              <a:rPr lang="en-US"/>
            </a:br>
            <a:r>
              <a:rPr lang="en-US"/>
              <a:t>The combined contribution margin ratio is forty-eight point two percent (rounded). Let’s look at break-even.</a:t>
            </a:r>
          </a:p>
        </p:txBody>
      </p:sp>
    </p:spTree>
    <p:extLst>
      <p:ext uri="{BB962C8B-B14F-4D97-AF65-F5344CB8AC3E}">
        <p14:creationId xmlns:p14="http://schemas.microsoft.com/office/powerpoint/2010/main" val="27212697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13D326BA-3F36-4B32-825A-F97FF6603009}" type="slidenum">
              <a:rPr lang="en-US"/>
              <a:pPr/>
              <a:t>73</a:t>
            </a:fld>
            <a:endParaRPr lang="en-US"/>
          </a:p>
        </p:txBody>
      </p:sp>
      <p:sp>
        <p:nvSpPr>
          <p:cNvPr id="7" name="Rectangle 7"/>
          <p:cNvSpPr>
            <a:spLocks noGrp="1" noChangeArrowheads="1"/>
          </p:cNvSpPr>
          <p:nvPr>
            <p:ph type="sldNum" sz="quarter" idx="5"/>
          </p:nvPr>
        </p:nvSpPr>
        <p:spPr>
          <a:ln/>
        </p:spPr>
        <p:txBody>
          <a:bodyPr/>
          <a:lstStyle/>
          <a:p>
            <a:fld id="{C68A7D65-8711-4524-AEFE-74057DCC851C}" type="slidenum">
              <a:rPr lang="en-US"/>
              <a:pPr/>
              <a:t>73</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xfrm>
            <a:off x="914400" y="4344025"/>
            <a:ext cx="5029200" cy="4114488"/>
          </a:xfrm>
        </p:spPr>
        <p:txBody>
          <a:bodyPr/>
          <a:lstStyle/>
          <a:p>
            <a:r>
              <a:rPr lang="en-US"/>
              <a:t>Part I</a:t>
            </a:r>
            <a:br>
              <a:rPr lang="en-US"/>
            </a:br>
            <a:r>
              <a:rPr lang="en-US"/>
              <a:t>Break-even in sales dollars is three hundred fifty-two thousand six hundred ninety-seven dollars. We calculate this amount in the normal way. We divide total fixed expenses of one hundred seventy thousand dollars by the combined contribution margin ratio.</a:t>
            </a:r>
          </a:p>
          <a:p>
            <a:endParaRPr lang="en-US"/>
          </a:p>
          <a:p>
            <a:r>
              <a:rPr lang="en-US"/>
              <a:t>Part II</a:t>
            </a:r>
            <a:br>
              <a:rPr lang="en-US"/>
            </a:br>
            <a:r>
              <a:rPr lang="en-US"/>
              <a:t>We begin by allocating total break-even sales revenue to the two products. Forty-five percent of the total is assigned to the bikes and fifty-five percent to the carts.</a:t>
            </a:r>
            <a:br>
              <a:rPr lang="en-US"/>
            </a:br>
            <a:r>
              <a:rPr lang="en-US"/>
              <a:t/>
            </a:r>
            <a:br>
              <a:rPr lang="en-US"/>
            </a:br>
            <a:r>
              <a:rPr lang="en-US"/>
              <a:t>The variable costs-by-product are determined by multiplying the variable expense percent times the assigned revenue. The contribution margin is the difference between the assigned revenue and the variable expenses. Once again we subtract fixed expenses from the combined total contribution margin for the two products. Because we used a rounded contribution margin percent, we have a rounding error of one hundred seventy-six dollars.</a:t>
            </a:r>
            <a:br>
              <a:rPr lang="en-US"/>
            </a:br>
            <a:r>
              <a:rPr lang="en-US"/>
              <a:t/>
            </a:r>
            <a:br>
              <a:rPr lang="en-US"/>
            </a:br>
            <a:r>
              <a:rPr lang="en-US"/>
              <a:t>Obviously, the more products a company has, the more complex the break-even analysis becomes.</a:t>
            </a:r>
          </a:p>
        </p:txBody>
      </p:sp>
    </p:spTree>
    <p:extLst>
      <p:ext uri="{BB962C8B-B14F-4D97-AF65-F5344CB8AC3E}">
        <p14:creationId xmlns:p14="http://schemas.microsoft.com/office/powerpoint/2010/main" val="421520073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54D7B6C3-2888-4638-807E-E5523C2AC7AD}" type="slidenum">
              <a:rPr lang="en-US"/>
              <a:pPr/>
              <a:t>74</a:t>
            </a:fld>
            <a:endParaRPr lang="en-US"/>
          </a:p>
        </p:txBody>
      </p:sp>
      <p:sp>
        <p:nvSpPr>
          <p:cNvPr id="7" name="Rectangle 7"/>
          <p:cNvSpPr>
            <a:spLocks noGrp="1" noChangeArrowheads="1"/>
          </p:cNvSpPr>
          <p:nvPr>
            <p:ph type="sldNum" sz="quarter" idx="5"/>
          </p:nvPr>
        </p:nvSpPr>
        <p:spPr>
          <a:ln/>
        </p:spPr>
        <p:txBody>
          <a:bodyPr/>
          <a:lstStyle/>
          <a:p>
            <a:fld id="{1709681D-26B2-4DA8-A8AE-62484B3AD4AA}" type="slidenum">
              <a:rPr lang="en-US"/>
              <a:pPr/>
              <a:t>74</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xfrm>
            <a:off x="914400" y="4344025"/>
            <a:ext cx="5029200" cy="4114488"/>
          </a:xfrm>
        </p:spPr>
        <p:txBody>
          <a:bodyPr/>
          <a:lstStyle/>
          <a:p>
            <a:r>
              <a:rPr lang="en-US"/>
              <a:t>Here are the four key assumptions of cost-volume-profit analysis. You are probably familiar with the first three by now. The forth assumption tells us that there can be no change in inventory levels. That is, all units produced are sold in the current period.</a:t>
            </a:r>
          </a:p>
        </p:txBody>
      </p:sp>
    </p:spTree>
    <p:extLst>
      <p:ext uri="{BB962C8B-B14F-4D97-AF65-F5344CB8AC3E}">
        <p14:creationId xmlns:p14="http://schemas.microsoft.com/office/powerpoint/2010/main" val="436827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C30EF208-9C1F-46E4-BA4F-A93EA34FFEAF}" type="slidenum">
              <a:rPr lang="en-US"/>
              <a:pPr/>
              <a:t>8</a:t>
            </a:fld>
            <a:endParaRPr lang="en-US"/>
          </a:p>
        </p:txBody>
      </p:sp>
      <p:sp>
        <p:nvSpPr>
          <p:cNvPr id="7" name="Rectangle 7"/>
          <p:cNvSpPr>
            <a:spLocks noGrp="1" noChangeArrowheads="1"/>
          </p:cNvSpPr>
          <p:nvPr>
            <p:ph type="sldNum" sz="quarter" idx="5"/>
          </p:nvPr>
        </p:nvSpPr>
        <p:spPr>
          <a:ln/>
        </p:spPr>
        <p:txBody>
          <a:bodyPr/>
          <a:lstStyle/>
          <a:p>
            <a:fld id="{C6E03A53-4864-46C1-8A10-7CB5C07F0F5A}" type="slidenum">
              <a:rPr lang="en-US"/>
              <a:pPr/>
              <a:t>8</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xfrm>
            <a:off x="914400" y="4344025"/>
            <a:ext cx="5029200" cy="4114488"/>
          </a:xfrm>
        </p:spPr>
        <p:txBody>
          <a:bodyPr/>
          <a:lstStyle/>
          <a:p>
            <a:r>
              <a:rPr lang="en-US"/>
              <a:t>You can see that the sale of one unit above the break-even point yields net income of two hundred dollars for Racing Bicycle.</a:t>
            </a:r>
          </a:p>
        </p:txBody>
      </p:sp>
    </p:spTree>
    <p:extLst>
      <p:ext uri="{BB962C8B-B14F-4D97-AF65-F5344CB8AC3E}">
        <p14:creationId xmlns:p14="http://schemas.microsoft.com/office/powerpoint/2010/main" val="1370850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t>6-</a:t>
            </a:r>
            <a:fld id="{979685B3-FB0F-465B-B93D-645526341D88}" type="slidenum">
              <a:rPr lang="en-US"/>
              <a:pPr/>
              <a:t>9</a:t>
            </a:fld>
            <a:endParaRPr lang="en-US"/>
          </a:p>
        </p:txBody>
      </p:sp>
      <p:sp>
        <p:nvSpPr>
          <p:cNvPr id="7" name="Rectangle 7"/>
          <p:cNvSpPr>
            <a:spLocks noGrp="1" noChangeArrowheads="1"/>
          </p:cNvSpPr>
          <p:nvPr>
            <p:ph type="sldNum" sz="quarter" idx="5"/>
          </p:nvPr>
        </p:nvSpPr>
        <p:spPr>
          <a:ln/>
        </p:spPr>
        <p:txBody>
          <a:bodyPr/>
          <a:lstStyle/>
          <a:p>
            <a:fld id="{4F5AE3F4-9219-4E39-9632-73B22144AA2A}" type="slidenum">
              <a:rPr lang="en-US"/>
              <a:pPr/>
              <a:t>9</a:t>
            </a:fld>
            <a:endParaRPr lang="en-US"/>
          </a:p>
        </p:txBody>
      </p:sp>
      <p:sp>
        <p:nvSpPr>
          <p:cNvPr id="188418" name="Rectangle 1026"/>
          <p:cNvSpPr>
            <a:spLocks noGrp="1" noRot="1" noChangeAspect="1" noChangeArrowheads="1" noTextEdit="1"/>
          </p:cNvSpPr>
          <p:nvPr>
            <p:ph type="sldImg"/>
          </p:nvPr>
        </p:nvSpPr>
        <p:spPr>
          <a:ln/>
        </p:spPr>
      </p:sp>
      <p:sp>
        <p:nvSpPr>
          <p:cNvPr id="188419" name="Rectangle 1027"/>
          <p:cNvSpPr>
            <a:spLocks noGrp="1" noChangeArrowheads="1"/>
          </p:cNvSpPr>
          <p:nvPr>
            <p:ph type="body" idx="1"/>
          </p:nvPr>
        </p:nvSpPr>
        <p:spPr/>
        <p:txBody>
          <a:bodyPr/>
          <a:lstStyle/>
          <a:p>
            <a:r>
              <a:rPr lang="en-US"/>
              <a:t>If we develop equations to calculate break-even and net income, we will not have to prepare an income statement to determine what net income will be at any level of sales. For example, we know that if Racing Bicycle sells four hundred thirty bikes, net income will be six thousand dollars. The company will sell thirty bikes above the break-even unit sales and the contribution margin is two hundred dollars per bike. So, we multiply thirty bikes times two hundred dollars per bike and get net income of six thousand dollars..</a:t>
            </a:r>
          </a:p>
        </p:txBody>
      </p:sp>
    </p:spTree>
    <p:extLst>
      <p:ext uri="{BB962C8B-B14F-4D97-AF65-F5344CB8AC3E}">
        <p14:creationId xmlns:p14="http://schemas.microsoft.com/office/powerpoint/2010/main" val="761763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4/6/2020</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4/6/2020</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4/6/2020</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4/6/2020</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4/6/2020</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4/6/2020</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4/6/2020</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image" Target="../media/image9.emf"/><Relationship Id="rId4" Type="http://schemas.openxmlformats.org/officeDocument/2006/relationships/oleObject" Target="../embeddings/Microsoft_Excel_97-2003_Worksheet1.xls"/></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image" Target="../media/image10.emf"/><Relationship Id="rId4" Type="http://schemas.openxmlformats.org/officeDocument/2006/relationships/oleObject" Target="../embeddings/Microsoft_Excel_97-2003_Worksheet2.xls"/></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4.wmf"/><Relationship Id="rId5" Type="http://schemas.openxmlformats.org/officeDocument/2006/relationships/image" Target="../media/image11.emf"/><Relationship Id="rId4" Type="http://schemas.openxmlformats.org/officeDocument/2006/relationships/oleObject" Target="../embeddings/Microsoft_Excel_97-2003_Worksheet3.xls"/></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4.wmf"/><Relationship Id="rId5" Type="http://schemas.openxmlformats.org/officeDocument/2006/relationships/image" Target="../media/image12.emf"/><Relationship Id="rId4" Type="http://schemas.openxmlformats.org/officeDocument/2006/relationships/oleObject" Target="../embeddings/Microsoft_Excel_97-2003_Worksheet4.xls"/></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4.wmf"/><Relationship Id="rId5" Type="http://schemas.openxmlformats.org/officeDocument/2006/relationships/image" Target="../media/image13.emf"/><Relationship Id="rId4" Type="http://schemas.openxmlformats.org/officeDocument/2006/relationships/oleObject" Target="../embeddings/Microsoft_Excel_97-2003_Worksheet5.xls"/></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4.wmf"/><Relationship Id="rId5" Type="http://schemas.openxmlformats.org/officeDocument/2006/relationships/image" Target="../media/image14.emf"/><Relationship Id="rId4" Type="http://schemas.openxmlformats.org/officeDocument/2006/relationships/oleObject" Target="../embeddings/Microsoft_Excel_97-2003_Worksheet6.xls"/></Relationships>
</file>

<file path=ppt/slides/_rels/slide1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5.emf"/><Relationship Id="rId4" Type="http://schemas.openxmlformats.org/officeDocument/2006/relationships/oleObject" Target="../embeddings/Microsoft_Excel_97-2003_Worksheet7.xls"/></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8.emf"/><Relationship Id="rId4" Type="http://schemas.openxmlformats.org/officeDocument/2006/relationships/oleObject" Target="../embeddings/Microsoft_Excel_97-2003_Worksheet8.xls"/></Relationships>
</file>

<file path=ppt/slides/_rels/slide2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wmf"/></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24.wmf"/><Relationship Id="rId3" Type="http://schemas.openxmlformats.org/officeDocument/2006/relationships/notesSlide" Target="../notesSlides/notesSlide32.xml"/><Relationship Id="rId7" Type="http://schemas.openxmlformats.org/officeDocument/2006/relationships/image" Target="../media/image23.emf"/><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openxmlformats.org/officeDocument/2006/relationships/oleObject" Target="../embeddings/Microsoft_Excel_97-2003_Worksheet10.xls"/><Relationship Id="rId5" Type="http://schemas.openxmlformats.org/officeDocument/2006/relationships/image" Target="../media/image22.emf"/><Relationship Id="rId4" Type="http://schemas.openxmlformats.org/officeDocument/2006/relationships/oleObject" Target="../embeddings/Microsoft_Excel_97-2003_Worksheet9.xls"/></Relationships>
</file>

<file path=ppt/slides/_rels/slide3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wmf"/><Relationship Id="rId5" Type="http://schemas.openxmlformats.org/officeDocument/2006/relationships/image" Target="../media/image26.emf"/><Relationship Id="rId4" Type="http://schemas.openxmlformats.org/officeDocument/2006/relationships/oleObject" Target="../embeddings/Microsoft_Excel_97-2003_Worksheet11.xls"/></Relationships>
</file>

<file path=ppt/slides/_rels/slide3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4.wmf"/><Relationship Id="rId5" Type="http://schemas.openxmlformats.org/officeDocument/2006/relationships/image" Target="../media/image27.emf"/><Relationship Id="rId4" Type="http://schemas.openxmlformats.org/officeDocument/2006/relationships/oleObject" Target="../embeddings/Microsoft_Excel_97-2003_Worksheet12.xls"/></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image" Target="../media/image4.wmf"/><Relationship Id="rId5" Type="http://schemas.openxmlformats.org/officeDocument/2006/relationships/image" Target="../media/image27.emf"/><Relationship Id="rId4" Type="http://schemas.openxmlformats.org/officeDocument/2006/relationships/oleObject" Target="../embeddings/Microsoft_Excel_97-2003_Worksheet13.xls"/></Relationships>
</file>

<file path=ppt/slides/_rels/slide5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4.wmf"/><Relationship Id="rId5" Type="http://schemas.openxmlformats.org/officeDocument/2006/relationships/image" Target="../media/image29.emf"/><Relationship Id="rId4" Type="http://schemas.openxmlformats.org/officeDocument/2006/relationships/oleObject" Target="../embeddings/Microsoft_Excel_97-2003_Worksheet14.xls"/></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image" Target="../media/image4.wmf"/><Relationship Id="rId5" Type="http://schemas.openxmlformats.org/officeDocument/2006/relationships/image" Target="../media/image30.emf"/><Relationship Id="rId4" Type="http://schemas.openxmlformats.org/officeDocument/2006/relationships/oleObject" Target="../embeddings/Microsoft_Excel_97-2003_Worksheet15.xls"/></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6.xml"/><Relationship Id="rId1" Type="http://schemas.openxmlformats.org/officeDocument/2006/relationships/vmlDrawing" Target="../drawings/vmlDrawing15.vml"/><Relationship Id="rId5" Type="http://schemas.openxmlformats.org/officeDocument/2006/relationships/image" Target="../media/image31.emf"/><Relationship Id="rId4" Type="http://schemas.openxmlformats.org/officeDocument/2006/relationships/oleObject" Target="../embeddings/Microsoft_Excel_97-2003_Worksheet16.xls"/></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7" Type="http://schemas.openxmlformats.org/officeDocument/2006/relationships/image" Target="../media/image33.emf"/><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openxmlformats.org/officeDocument/2006/relationships/oleObject" Target="../embeddings/Microsoft_Excel_97-2003_Worksheet17.xls"/><Relationship Id="rId5" Type="http://schemas.openxmlformats.org/officeDocument/2006/relationships/image" Target="../media/image32.wmf"/><Relationship Id="rId4" Type="http://schemas.openxmlformats.org/officeDocument/2006/relationships/oleObject" Target="../embeddings/oleObject1.bin"/></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34.emf"/><Relationship Id="rId4" Type="http://schemas.openxmlformats.org/officeDocument/2006/relationships/oleObject" Target="../embeddings/Microsoft_Excel_97-2003_Worksheet18.xls"/></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35.emf"/><Relationship Id="rId4" Type="http://schemas.openxmlformats.org/officeDocument/2006/relationships/oleObject" Target="../embeddings/Microsoft_Excel_97-2003_Worksheet19.xls"/></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7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76200" y="152400"/>
            <a:ext cx="1371600" cy="1295400"/>
          </a:xfrm>
          <a:prstGeom prst="rect">
            <a:avLst/>
          </a:prstGeom>
          <a:noFill/>
          <a:ln w="12700">
            <a:noFill/>
            <a:miter lim="800000"/>
            <a:headEnd/>
            <a:tailEnd/>
          </a:ln>
          <a:effectLst/>
        </p:spPr>
        <p:txBody>
          <a:bodyPr wrap="none" anchor="ctr"/>
          <a:lstStyle/>
          <a:p>
            <a:endParaRPr lang="en-US"/>
          </a:p>
        </p:txBody>
      </p:sp>
      <p:sp>
        <p:nvSpPr>
          <p:cNvPr id="13316" name="Text Box 4"/>
          <p:cNvSpPr txBox="1">
            <a:spLocks noChangeArrowheads="1"/>
          </p:cNvSpPr>
          <p:nvPr/>
        </p:nvSpPr>
        <p:spPr bwMode="auto">
          <a:xfrm>
            <a:off x="762000" y="457200"/>
            <a:ext cx="7772400" cy="1446550"/>
          </a:xfrm>
          <a:prstGeom prst="rect">
            <a:avLst/>
          </a:prstGeom>
          <a:noFill/>
          <a:ln w="9525">
            <a:solidFill>
              <a:schemeClr val="bg1"/>
            </a:solidFill>
            <a:miter lim="800000"/>
            <a:headEnd/>
            <a:tailEnd/>
          </a:ln>
          <a:effectLst/>
        </p:spPr>
        <p:txBody>
          <a:bodyPr>
            <a:spAutoFit/>
          </a:bodyPr>
          <a:lstStyle/>
          <a:p>
            <a:pPr algn="ctr" eaLnBrk="1" hangingPunct="1">
              <a:spcBef>
                <a:spcPct val="50000"/>
              </a:spcBef>
            </a:pPr>
            <a:r>
              <a:rPr lang="en-US" sz="4400" b="1" dirty="0" err="1" smtClean="0">
                <a:solidFill>
                  <a:schemeClr val="tx2">
                    <a:lumMod val="90000"/>
                  </a:schemeClr>
                </a:solidFill>
                <a:effectLst>
                  <a:outerShdw blurRad="38100" dist="38100" dir="2700000" algn="tl">
                    <a:srgbClr val="000000">
                      <a:alpha val="43137"/>
                    </a:srgbClr>
                  </a:outerShdw>
                </a:effectLst>
              </a:rPr>
              <a:t>Hubungan</a:t>
            </a:r>
            <a:r>
              <a:rPr lang="en-US" sz="4400" b="1" dirty="0" smtClean="0">
                <a:solidFill>
                  <a:schemeClr val="tx2">
                    <a:lumMod val="90000"/>
                  </a:schemeClr>
                </a:solidFill>
                <a:effectLst>
                  <a:outerShdw blurRad="38100" dist="38100" dir="2700000" algn="tl">
                    <a:srgbClr val="000000">
                      <a:alpha val="43137"/>
                    </a:srgbClr>
                  </a:outerShdw>
                </a:effectLst>
              </a:rPr>
              <a:t> </a:t>
            </a:r>
            <a:r>
              <a:rPr lang="en-US" sz="4400" b="1" dirty="0" err="1" smtClean="0">
                <a:solidFill>
                  <a:schemeClr val="tx2">
                    <a:lumMod val="90000"/>
                  </a:schemeClr>
                </a:solidFill>
                <a:effectLst>
                  <a:outerShdw blurRad="38100" dist="38100" dir="2700000" algn="tl">
                    <a:srgbClr val="000000">
                      <a:alpha val="43137"/>
                    </a:srgbClr>
                  </a:outerShdw>
                </a:effectLst>
              </a:rPr>
              <a:t>Biaya</a:t>
            </a:r>
            <a:r>
              <a:rPr lang="en-US" sz="4400" b="1" dirty="0" smtClean="0">
                <a:solidFill>
                  <a:schemeClr val="tx2">
                    <a:lumMod val="90000"/>
                  </a:schemeClr>
                </a:solidFill>
                <a:effectLst>
                  <a:outerShdw blurRad="38100" dist="38100" dir="2700000" algn="tl">
                    <a:srgbClr val="000000">
                      <a:alpha val="43137"/>
                    </a:srgbClr>
                  </a:outerShdw>
                </a:effectLst>
              </a:rPr>
              <a:t>-Volume </a:t>
            </a:r>
            <a:r>
              <a:rPr lang="en-US" sz="4400" b="1" dirty="0" err="1" smtClean="0">
                <a:solidFill>
                  <a:schemeClr val="tx2">
                    <a:lumMod val="90000"/>
                  </a:schemeClr>
                </a:solidFill>
                <a:effectLst>
                  <a:outerShdw blurRad="38100" dist="38100" dir="2700000" algn="tl">
                    <a:srgbClr val="000000">
                      <a:alpha val="43137"/>
                    </a:srgbClr>
                  </a:outerShdw>
                </a:effectLst>
              </a:rPr>
              <a:t>Laba</a:t>
            </a:r>
            <a:endParaRPr lang="en-US" sz="4400" b="1" dirty="0">
              <a:solidFill>
                <a:schemeClr val="tx2">
                  <a:lumMod val="90000"/>
                </a:schemeClr>
              </a:solidFill>
              <a:effectLst>
                <a:outerShdw blurRad="38100" dist="38100" dir="2700000" algn="tl">
                  <a:srgbClr val="000000">
                    <a:alpha val="43137"/>
                  </a:srgbClr>
                </a:outerShdw>
              </a:effectLst>
            </a:endParaRPr>
          </a:p>
        </p:txBody>
      </p:sp>
      <p:sp>
        <p:nvSpPr>
          <p:cNvPr id="5" name="Title 4"/>
          <p:cNvSpPr>
            <a:spLocks noGrp="1"/>
          </p:cNvSpPr>
          <p:nvPr>
            <p:ph type="ctrTitle"/>
          </p:nvPr>
        </p:nvSpPr>
        <p:spPr>
          <a:xfrm>
            <a:off x="2286000" y="3124200"/>
            <a:ext cx="6858000" cy="1894362"/>
          </a:xfrm>
        </p:spPr>
        <p:txBody>
          <a:bodyPr>
            <a:noAutofit/>
          </a:bodyPr>
          <a:lstStyle/>
          <a:p>
            <a:r>
              <a:rPr lang="en-US" sz="6000" dirty="0" smtClean="0">
                <a:solidFill>
                  <a:schemeClr val="accent4">
                    <a:lumMod val="20000"/>
                    <a:lumOff val="80000"/>
                  </a:schemeClr>
                </a:solidFill>
                <a:effectLst>
                  <a:outerShdw blurRad="38100" dist="38100" dir="2700000" algn="tl">
                    <a:srgbClr val="000000">
                      <a:alpha val="43137"/>
                    </a:srgbClr>
                  </a:outerShdw>
                </a:effectLst>
              </a:rPr>
              <a:t>(CVP Analysis)</a:t>
            </a:r>
            <a:endParaRPr lang="en-US" sz="6000" dirty="0">
              <a:solidFill>
                <a:schemeClr val="accent4">
                  <a:lumMod val="20000"/>
                  <a:lumOff val="80000"/>
                </a:schemeClr>
              </a:solidFill>
              <a:effectLst>
                <a:outerShdw blurRad="38100" dist="38100" dir="2700000" algn="tl">
                  <a:srgbClr val="000000">
                    <a:alpha val="43137"/>
                  </a:srgbClr>
                </a:outerShdw>
              </a:effectLst>
            </a:endParaRPr>
          </a:p>
        </p:txBody>
      </p:sp>
    </p:spTree>
  </p:cSld>
  <p:clrMapOvr>
    <a:masterClrMapping/>
  </p:clrMapOvr>
  <p:transition>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76200"/>
            <a:ext cx="7467600" cy="1143000"/>
          </a:xfrm>
          <a:noFill/>
          <a:ln/>
        </p:spPr>
        <p:txBody>
          <a:bodyPr lIns="90488" tIns="44450" rIns="90488" bIns="44450"/>
          <a:lstStyle/>
          <a:p>
            <a:r>
              <a:rPr lang="en-US" sz="3000" dirty="0"/>
              <a:t>CVP Relationships in Graphic Form</a:t>
            </a:r>
          </a:p>
        </p:txBody>
      </p:sp>
      <p:sp>
        <p:nvSpPr>
          <p:cNvPr id="30723" name="Rectangle 3"/>
          <p:cNvSpPr>
            <a:spLocks noGrp="1" noChangeArrowheads="1"/>
          </p:cNvSpPr>
          <p:nvPr>
            <p:ph sz="quarter" idx="1"/>
          </p:nvPr>
        </p:nvSpPr>
        <p:spPr>
          <a:xfrm>
            <a:off x="914400" y="1295400"/>
            <a:ext cx="7391400" cy="1981200"/>
          </a:xfrm>
          <a:noFill/>
          <a:ln/>
        </p:spPr>
        <p:txBody>
          <a:bodyPr lIns="90488" tIns="44450" rIns="90488" bIns="44450">
            <a:normAutofit lnSpcReduction="10000"/>
          </a:bodyPr>
          <a:lstStyle/>
          <a:p>
            <a:pPr algn="ctr">
              <a:lnSpc>
                <a:spcPct val="90000"/>
              </a:lnSpc>
              <a:buFont typeface="Times" pitchFamily="18" charset="0"/>
              <a:buNone/>
            </a:pPr>
            <a:r>
              <a:rPr lang="en-US" sz="2400" dirty="0" err="1" smtClean="0"/>
              <a:t>Hubungan</a:t>
            </a:r>
            <a:r>
              <a:rPr lang="en-US" sz="2400" dirty="0" smtClean="0"/>
              <a:t> </a:t>
            </a:r>
            <a:r>
              <a:rPr lang="en-US" sz="2400" dirty="0" err="1" smtClean="0"/>
              <a:t>antara</a:t>
            </a:r>
            <a:r>
              <a:rPr lang="en-US" sz="2400" dirty="0" smtClean="0"/>
              <a:t> </a:t>
            </a:r>
            <a:r>
              <a:rPr lang="en-US" sz="2400" dirty="0" err="1" smtClean="0"/>
              <a:t>Pendapatan-Biaya-Laba</a:t>
            </a:r>
            <a:r>
              <a:rPr lang="en-US" sz="2400" dirty="0" smtClean="0"/>
              <a:t> </a:t>
            </a:r>
            <a:r>
              <a:rPr lang="en-US" sz="2400" dirty="0" err="1" smtClean="0"/>
              <a:t>dan</a:t>
            </a:r>
            <a:r>
              <a:rPr lang="en-US" sz="2400" dirty="0" smtClean="0"/>
              <a:t> Volume </a:t>
            </a:r>
            <a:r>
              <a:rPr lang="en-US" sz="2400" dirty="0" err="1" smtClean="0"/>
              <a:t>dapat</a:t>
            </a:r>
            <a:r>
              <a:rPr lang="en-US" sz="2400" dirty="0" smtClean="0"/>
              <a:t> </a:t>
            </a:r>
            <a:r>
              <a:rPr lang="en-US" sz="2400" dirty="0" err="1" smtClean="0"/>
              <a:t>diekspresikan</a:t>
            </a:r>
            <a:r>
              <a:rPr lang="en-US" sz="2400" dirty="0" smtClean="0"/>
              <a:t> </a:t>
            </a:r>
            <a:r>
              <a:rPr lang="en-US" sz="2400" dirty="0" err="1" smtClean="0"/>
              <a:t>dalam</a:t>
            </a:r>
            <a:r>
              <a:rPr lang="en-US" sz="2400" dirty="0" smtClean="0"/>
              <a:t> </a:t>
            </a:r>
            <a:r>
              <a:rPr lang="en-US" sz="2400" dirty="0" err="1" smtClean="0"/>
              <a:t>grafik</a:t>
            </a:r>
            <a:r>
              <a:rPr lang="en-US" sz="2400" dirty="0" smtClean="0"/>
              <a:t> </a:t>
            </a:r>
            <a:r>
              <a:rPr lang="en-US" sz="2400" dirty="0" err="1" smtClean="0"/>
              <a:t>dengan</a:t>
            </a:r>
            <a:r>
              <a:rPr lang="en-US" sz="2400" dirty="0" smtClean="0"/>
              <a:t> </a:t>
            </a:r>
            <a:r>
              <a:rPr lang="en-US" sz="2400" dirty="0" err="1" smtClean="0"/>
              <a:t>mempersiapkan</a:t>
            </a:r>
            <a:r>
              <a:rPr lang="en-US" sz="2400" dirty="0" smtClean="0"/>
              <a:t> . Racing </a:t>
            </a:r>
            <a:r>
              <a:rPr lang="en-US" sz="2400" dirty="0" err="1" smtClean="0"/>
              <a:t>menyusun</a:t>
            </a:r>
            <a:r>
              <a:rPr lang="en-US" sz="2400" dirty="0" smtClean="0"/>
              <a:t>  L/R CM </a:t>
            </a:r>
            <a:r>
              <a:rPr lang="en-US" sz="2400" dirty="0" err="1" smtClean="0"/>
              <a:t>pada</a:t>
            </a:r>
            <a:r>
              <a:rPr lang="en-US" sz="2400" dirty="0" smtClean="0"/>
              <a:t> unit </a:t>
            </a:r>
            <a:r>
              <a:rPr lang="en-US" sz="2400" dirty="0" err="1" smtClean="0"/>
              <a:t>penjualan</a:t>
            </a:r>
            <a:r>
              <a:rPr lang="en-US" sz="2400" dirty="0" smtClean="0"/>
              <a:t> 300</a:t>
            </a:r>
            <a:r>
              <a:rPr lang="en-US" sz="2400" dirty="0"/>
              <a:t>, 400, and </a:t>
            </a:r>
            <a:r>
              <a:rPr lang="en-US" sz="2400" dirty="0" smtClean="0"/>
              <a:t>500. </a:t>
            </a:r>
            <a:r>
              <a:rPr lang="en-US" sz="2400" dirty="0" err="1" smtClean="0"/>
              <a:t>Informasi</a:t>
            </a:r>
            <a:r>
              <a:rPr lang="en-US" sz="2400" dirty="0" smtClean="0"/>
              <a:t> </a:t>
            </a:r>
            <a:r>
              <a:rPr lang="en-US" sz="2400" dirty="0" err="1" smtClean="0"/>
              <a:t>ini</a:t>
            </a:r>
            <a:r>
              <a:rPr lang="en-US" sz="2400" dirty="0" smtClean="0"/>
              <a:t> </a:t>
            </a:r>
            <a:r>
              <a:rPr lang="en-US" sz="2400" dirty="0" err="1" smtClean="0"/>
              <a:t>digunakan</a:t>
            </a:r>
            <a:r>
              <a:rPr lang="en-US" sz="2400" dirty="0" smtClean="0"/>
              <a:t> </a:t>
            </a:r>
            <a:r>
              <a:rPr lang="en-US" sz="2400" dirty="0" err="1" smtClean="0"/>
              <a:t>untuk</a:t>
            </a:r>
            <a:r>
              <a:rPr lang="en-US" sz="2400" dirty="0" smtClean="0"/>
              <a:t> </a:t>
            </a:r>
            <a:r>
              <a:rPr lang="en-US" sz="2400" dirty="0" err="1" smtClean="0"/>
              <a:t>mempersiapkan</a:t>
            </a:r>
            <a:r>
              <a:rPr lang="en-US" sz="2400" dirty="0" smtClean="0"/>
              <a:t> CVP </a:t>
            </a:r>
            <a:r>
              <a:rPr lang="en-US" sz="2400" dirty="0"/>
              <a:t>graph.</a:t>
            </a:r>
          </a:p>
        </p:txBody>
      </p:sp>
      <p:graphicFrame>
        <p:nvGraphicFramePr>
          <p:cNvPr id="223232" name="Object 0"/>
          <p:cNvGraphicFramePr>
            <a:graphicFrameLocks/>
          </p:cNvGraphicFramePr>
          <p:nvPr/>
        </p:nvGraphicFramePr>
        <p:xfrm>
          <a:off x="381000" y="3378200"/>
          <a:ext cx="8382000" cy="2667000"/>
        </p:xfrm>
        <a:graphic>
          <a:graphicData uri="http://schemas.openxmlformats.org/presentationml/2006/ole">
            <mc:AlternateContent xmlns:mc="http://schemas.openxmlformats.org/markup-compatibility/2006">
              <mc:Choice xmlns:v="urn:schemas-microsoft-com:vml" Requires="v">
                <p:oleObj spid="_x0000_s1028" name="Worksheet" r:id="rId4" imgW="4405680" imgH="1365120" progId="Excel.Sheet.8">
                  <p:embed/>
                </p:oleObj>
              </mc:Choice>
              <mc:Fallback>
                <p:oleObj name="Worksheet" r:id="rId4" imgW="4405680" imgH="1365120" progId="Excel.Sheet.8">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378200"/>
                        <a:ext cx="8382000" cy="26670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pic>
        <p:nvPicPr>
          <p:cNvPr id="30848" name="Picture 128" descr="j0199044"/>
          <p:cNvPicPr>
            <a:picLocks noChangeAspect="1" noChangeArrowheads="1"/>
          </p:cNvPicPr>
          <p:nvPr/>
        </p:nvPicPr>
        <p:blipFill>
          <a:blip r:embed="rId6" cstate="print"/>
          <a:srcRect/>
          <a:stretch>
            <a:fillRect/>
          </a:stretch>
        </p:blipFill>
        <p:spPr bwMode="auto">
          <a:xfrm>
            <a:off x="4721225" y="5943600"/>
            <a:ext cx="993775" cy="819150"/>
          </a:xfrm>
          <a:prstGeom prst="rect">
            <a:avLst/>
          </a:prstGeom>
          <a:noFill/>
        </p:spPr>
      </p:pic>
    </p:spTree>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4256" name="Object 2048"/>
          <p:cNvGraphicFramePr>
            <a:graphicFrameLocks/>
          </p:cNvGraphicFramePr>
          <p:nvPr/>
        </p:nvGraphicFramePr>
        <p:xfrm>
          <a:off x="609600" y="1447800"/>
          <a:ext cx="8128000" cy="4533900"/>
        </p:xfrm>
        <a:graphic>
          <a:graphicData uri="http://schemas.openxmlformats.org/presentationml/2006/ole">
            <mc:AlternateContent xmlns:mc="http://schemas.openxmlformats.org/markup-compatibility/2006">
              <mc:Choice xmlns:v="urn:schemas-microsoft-com:vml" Requires="v">
                <p:oleObj spid="_x0000_s2052" name="Chart" r:id="rId4" imgW="4886249" imgH="2762148" progId="Excel.Sheet.8">
                  <p:embed followColorScheme="full"/>
                </p:oleObj>
              </mc:Choice>
              <mc:Fallback>
                <p:oleObj name="Chart" r:id="rId4" imgW="4886249" imgH="2762148" progId="Excel.Sheet.8">
                  <p:embed followColorScheme="full"/>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l="6250" r="6522"/>
                      <a:stretch>
                        <a:fillRect/>
                      </a:stretch>
                    </p:blipFill>
                    <p:spPr bwMode="auto">
                      <a:xfrm>
                        <a:off x="609600" y="1447800"/>
                        <a:ext cx="8128000" cy="4533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1" name="Rectangle 3"/>
          <p:cNvSpPr>
            <a:spLocks noGrp="1" noChangeArrowheads="1"/>
          </p:cNvSpPr>
          <p:nvPr>
            <p:ph type="title"/>
          </p:nvPr>
        </p:nvSpPr>
        <p:spPr>
          <a:noFill/>
          <a:ln/>
        </p:spPr>
        <p:txBody>
          <a:bodyPr lIns="90488" tIns="44450" rIns="90488" bIns="44450"/>
          <a:lstStyle/>
          <a:p>
            <a:r>
              <a:rPr lang="en-US"/>
              <a:t>CVP Graph</a:t>
            </a:r>
          </a:p>
        </p:txBody>
      </p:sp>
      <p:sp>
        <p:nvSpPr>
          <p:cNvPr id="32775" name="Rectangle 7"/>
          <p:cNvSpPr>
            <a:spLocks noChangeArrowheads="1"/>
          </p:cNvSpPr>
          <p:nvPr/>
        </p:nvSpPr>
        <p:spPr bwMode="auto">
          <a:xfrm>
            <a:off x="4329113" y="5867400"/>
            <a:ext cx="701675" cy="363538"/>
          </a:xfrm>
          <a:prstGeom prst="rect">
            <a:avLst/>
          </a:prstGeom>
          <a:noFill/>
          <a:ln w="12700">
            <a:noFill/>
            <a:miter lim="800000"/>
            <a:headEnd/>
            <a:tailEnd/>
          </a:ln>
          <a:effectLst/>
        </p:spPr>
        <p:txBody>
          <a:bodyPr wrap="none" lIns="90488" tIns="44450" rIns="90488" bIns="44450">
            <a:spAutoFit/>
          </a:bodyPr>
          <a:lstStyle/>
          <a:p>
            <a:r>
              <a:rPr lang="en-US" sz="1800">
                <a:solidFill>
                  <a:schemeClr val="tx2"/>
                </a:solidFill>
              </a:rPr>
              <a:t>Units</a:t>
            </a:r>
          </a:p>
        </p:txBody>
      </p:sp>
      <p:sp>
        <p:nvSpPr>
          <p:cNvPr id="32776" name="Rectangle 8"/>
          <p:cNvSpPr>
            <a:spLocks noChangeArrowheads="1"/>
          </p:cNvSpPr>
          <p:nvPr/>
        </p:nvSpPr>
        <p:spPr bwMode="auto">
          <a:xfrm rot="16260000">
            <a:off x="527844" y="3344069"/>
            <a:ext cx="1025525" cy="363537"/>
          </a:xfrm>
          <a:prstGeom prst="rect">
            <a:avLst/>
          </a:prstGeom>
          <a:noFill/>
          <a:ln w="12700">
            <a:noFill/>
            <a:miter lim="800000"/>
            <a:headEnd/>
            <a:tailEnd/>
          </a:ln>
          <a:effectLst/>
        </p:spPr>
        <p:txBody>
          <a:bodyPr lIns="90488" tIns="44450" rIns="90488" bIns="44450">
            <a:spAutoFit/>
          </a:bodyPr>
          <a:lstStyle/>
          <a:p>
            <a:r>
              <a:rPr lang="en-US" sz="1800">
                <a:solidFill>
                  <a:schemeClr val="tx2"/>
                </a:solidFill>
              </a:rPr>
              <a:t>Dollars</a:t>
            </a:r>
          </a:p>
        </p:txBody>
      </p:sp>
      <p:pic>
        <p:nvPicPr>
          <p:cNvPr id="32791" name="Picture 23" descr="j0199044"/>
          <p:cNvPicPr>
            <a:picLocks noChangeAspect="1" noChangeArrowheads="1"/>
          </p:cNvPicPr>
          <p:nvPr/>
        </p:nvPicPr>
        <p:blipFill>
          <a:blip r:embed="rId6" cstate="print"/>
          <a:srcRect/>
          <a:stretch>
            <a:fillRect/>
          </a:stretch>
        </p:blipFill>
        <p:spPr bwMode="auto">
          <a:xfrm>
            <a:off x="1295400" y="5867400"/>
            <a:ext cx="993775" cy="819150"/>
          </a:xfrm>
          <a:prstGeom prst="rect">
            <a:avLst/>
          </a:prstGeom>
          <a:noFill/>
        </p:spPr>
      </p:pic>
      <p:sp>
        <p:nvSpPr>
          <p:cNvPr id="32792" name="Rectangle 24"/>
          <p:cNvSpPr>
            <a:spLocks noChangeArrowheads="1"/>
          </p:cNvSpPr>
          <p:nvPr/>
        </p:nvSpPr>
        <p:spPr bwMode="auto">
          <a:xfrm>
            <a:off x="2336800" y="4572000"/>
            <a:ext cx="5715000" cy="228600"/>
          </a:xfrm>
          <a:prstGeom prst="rect">
            <a:avLst/>
          </a:prstGeom>
          <a:solidFill>
            <a:srgbClr val="DDDDDD"/>
          </a:solidFill>
          <a:ln w="9525">
            <a:noFill/>
            <a:miter lim="800000"/>
            <a:headEnd/>
            <a:tailEnd/>
          </a:ln>
          <a:effectLst/>
        </p:spPr>
        <p:txBody>
          <a:bodyPr wrap="none" anchor="ctr"/>
          <a:lstStyle/>
          <a:p>
            <a:pPr algn="ctr"/>
            <a:endParaRPr lang="en-US">
              <a:solidFill>
                <a:schemeClr val="folHlink"/>
              </a:solidFill>
            </a:endParaRPr>
          </a:p>
        </p:txBody>
      </p:sp>
      <p:sp>
        <p:nvSpPr>
          <p:cNvPr id="32793" name="Text Box 25"/>
          <p:cNvSpPr txBox="1">
            <a:spLocks noChangeArrowheads="1"/>
          </p:cNvSpPr>
          <p:nvPr/>
        </p:nvSpPr>
        <p:spPr bwMode="auto">
          <a:xfrm>
            <a:off x="2438400" y="3352800"/>
            <a:ext cx="5468938" cy="1689100"/>
          </a:xfrm>
          <a:prstGeom prst="rect">
            <a:avLst/>
          </a:prstGeom>
          <a:solidFill>
            <a:srgbClr val="0000CC"/>
          </a:solidFill>
          <a:ln w="9525">
            <a:solidFill>
              <a:schemeClr val="tx1"/>
            </a:solidFill>
            <a:miter lim="800000"/>
            <a:headEnd/>
            <a:tailEnd/>
          </a:ln>
          <a:effectLst>
            <a:outerShdw dist="35921" dir="2700000" algn="ctr" rotWithShape="0">
              <a:schemeClr val="bg2"/>
            </a:outerShdw>
          </a:effectLst>
        </p:spPr>
        <p:txBody>
          <a:bodyPr>
            <a:spAutoFit/>
          </a:bodyPr>
          <a:lstStyle/>
          <a:p>
            <a:pPr algn="ctr"/>
            <a:r>
              <a:rPr lang="en-US" sz="2600">
                <a:solidFill>
                  <a:srgbClr val="FFFFFF"/>
                </a:solidFill>
                <a:effectLst>
                  <a:outerShdw blurRad="38100" dist="38100" dir="2700000" algn="tl">
                    <a:srgbClr val="000000"/>
                  </a:outerShdw>
                </a:effectLst>
              </a:rPr>
              <a:t>In a CVP graph, </a:t>
            </a:r>
            <a:r>
              <a:rPr lang="en-US" sz="2600" b="1">
                <a:solidFill>
                  <a:schemeClr val="bg1"/>
                </a:solidFill>
                <a:effectLst>
                  <a:outerShdw blurRad="38100" dist="38100" dir="2700000" algn="tl">
                    <a:srgbClr val="000000"/>
                  </a:outerShdw>
                </a:effectLst>
              </a:rPr>
              <a:t>unit volume</a:t>
            </a:r>
            <a:r>
              <a:rPr lang="en-US" sz="2600">
                <a:solidFill>
                  <a:srgbClr val="FFFFFF"/>
                </a:solidFill>
                <a:effectLst>
                  <a:outerShdw blurRad="38100" dist="38100" dir="2700000" algn="tl">
                    <a:srgbClr val="000000"/>
                  </a:outerShdw>
                </a:effectLst>
              </a:rPr>
              <a:t> is usually represented on the </a:t>
            </a:r>
            <a:r>
              <a:rPr lang="en-US" sz="2600" b="1">
                <a:solidFill>
                  <a:schemeClr val="bg1"/>
                </a:solidFill>
                <a:effectLst>
                  <a:outerShdw blurRad="38100" dist="38100" dir="2700000" algn="tl">
                    <a:srgbClr val="000000"/>
                  </a:outerShdw>
                </a:effectLst>
              </a:rPr>
              <a:t>horizontal (X) axis</a:t>
            </a:r>
            <a:r>
              <a:rPr lang="en-US" sz="2600">
                <a:solidFill>
                  <a:srgbClr val="FFFFFF"/>
                </a:solidFill>
                <a:effectLst>
                  <a:outerShdw blurRad="38100" dist="38100" dir="2700000" algn="tl">
                    <a:srgbClr val="000000"/>
                  </a:outerShdw>
                </a:effectLst>
              </a:rPr>
              <a:t> and </a:t>
            </a:r>
            <a:r>
              <a:rPr lang="en-US" sz="2600" b="1">
                <a:solidFill>
                  <a:schemeClr val="bg1"/>
                </a:solidFill>
                <a:effectLst>
                  <a:outerShdw blurRad="38100" dist="38100" dir="2700000" algn="tl">
                    <a:srgbClr val="000000"/>
                  </a:outerShdw>
                </a:effectLst>
              </a:rPr>
              <a:t>dollars</a:t>
            </a:r>
            <a:r>
              <a:rPr lang="en-US" sz="2600">
                <a:solidFill>
                  <a:srgbClr val="FFFFFF"/>
                </a:solidFill>
                <a:effectLst>
                  <a:outerShdw blurRad="38100" dist="38100" dir="2700000" algn="tl">
                    <a:srgbClr val="000000"/>
                  </a:outerShdw>
                </a:effectLst>
              </a:rPr>
              <a:t> on the </a:t>
            </a:r>
            <a:r>
              <a:rPr lang="en-US" sz="2600" b="1">
                <a:solidFill>
                  <a:schemeClr val="bg1"/>
                </a:solidFill>
                <a:effectLst>
                  <a:outerShdw blurRad="38100" dist="38100" dir="2700000" algn="tl">
                    <a:srgbClr val="000000"/>
                  </a:outerShdw>
                </a:effectLst>
              </a:rPr>
              <a:t>vertical (Y) axis</a:t>
            </a:r>
            <a:r>
              <a:rPr lang="en-US" sz="2600">
                <a:solidFill>
                  <a:schemeClr val="bg1"/>
                </a:solidFill>
                <a:effectLst>
                  <a:outerShdw blurRad="38100" dist="38100" dir="2700000" algn="tl">
                    <a:srgbClr val="000000"/>
                  </a:outerShdw>
                </a:effectLst>
              </a:rPr>
              <a:t>.</a:t>
            </a:r>
            <a:r>
              <a:rPr lang="en-US" sz="2600">
                <a:solidFill>
                  <a:srgbClr val="FFFFFF"/>
                </a:solidFill>
                <a:effectLst>
                  <a:outerShdw blurRad="38100" dist="38100" dir="2700000" algn="tl">
                    <a:srgbClr val="000000"/>
                  </a:outerShdw>
                </a:effectLst>
              </a:rPr>
              <a:t> </a:t>
            </a:r>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4018" name="Object 2"/>
          <p:cNvGraphicFramePr>
            <a:graphicFrameLocks/>
          </p:cNvGraphicFramePr>
          <p:nvPr/>
        </p:nvGraphicFramePr>
        <p:xfrm>
          <a:off x="609600" y="1447800"/>
          <a:ext cx="8128000" cy="4533900"/>
        </p:xfrm>
        <a:graphic>
          <a:graphicData uri="http://schemas.openxmlformats.org/presentationml/2006/ole">
            <mc:AlternateContent xmlns:mc="http://schemas.openxmlformats.org/markup-compatibility/2006">
              <mc:Choice xmlns:v="urn:schemas-microsoft-com:vml" Requires="v">
                <p:oleObj spid="_x0000_s3076" name="Chart" r:id="rId4" imgW="4886249" imgH="2762148" progId="Excel.Sheet.8">
                  <p:embed followColorScheme="full"/>
                </p:oleObj>
              </mc:Choice>
              <mc:Fallback>
                <p:oleObj name="Chart" r:id="rId4" imgW="4886249" imgH="2762148" progId="Excel.Sheet.8">
                  <p:embed followColorScheme="full"/>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l="6250" r="6522"/>
                      <a:stretch>
                        <a:fillRect/>
                      </a:stretch>
                    </p:blipFill>
                    <p:spPr bwMode="auto">
                      <a:xfrm>
                        <a:off x="609600" y="1447800"/>
                        <a:ext cx="8128000" cy="4533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4019" name="Rectangle 3"/>
          <p:cNvSpPr>
            <a:spLocks noGrp="1" noChangeArrowheads="1"/>
          </p:cNvSpPr>
          <p:nvPr>
            <p:ph type="title"/>
          </p:nvPr>
        </p:nvSpPr>
        <p:spPr>
          <a:noFill/>
          <a:ln/>
        </p:spPr>
        <p:txBody>
          <a:bodyPr lIns="90488" tIns="44450" rIns="90488" bIns="44450"/>
          <a:lstStyle/>
          <a:p>
            <a:r>
              <a:rPr lang="en-US"/>
              <a:t>CVP Graph</a:t>
            </a:r>
          </a:p>
        </p:txBody>
      </p:sp>
      <p:sp>
        <p:nvSpPr>
          <p:cNvPr id="214020" name="Rectangle 4"/>
          <p:cNvSpPr>
            <a:spLocks noChangeArrowheads="1"/>
          </p:cNvSpPr>
          <p:nvPr/>
        </p:nvSpPr>
        <p:spPr bwMode="auto">
          <a:xfrm>
            <a:off x="4329113" y="5867400"/>
            <a:ext cx="701675" cy="363538"/>
          </a:xfrm>
          <a:prstGeom prst="rect">
            <a:avLst/>
          </a:prstGeom>
          <a:noFill/>
          <a:ln w="12700">
            <a:noFill/>
            <a:miter lim="800000"/>
            <a:headEnd/>
            <a:tailEnd/>
          </a:ln>
          <a:effectLst/>
        </p:spPr>
        <p:txBody>
          <a:bodyPr wrap="none" lIns="90488" tIns="44450" rIns="90488" bIns="44450">
            <a:spAutoFit/>
          </a:bodyPr>
          <a:lstStyle/>
          <a:p>
            <a:r>
              <a:rPr lang="en-US" sz="1800">
                <a:solidFill>
                  <a:schemeClr val="tx2"/>
                </a:solidFill>
              </a:rPr>
              <a:t>Units</a:t>
            </a:r>
          </a:p>
        </p:txBody>
      </p:sp>
      <p:sp>
        <p:nvSpPr>
          <p:cNvPr id="214021" name="Rectangle 5"/>
          <p:cNvSpPr>
            <a:spLocks noChangeArrowheads="1"/>
          </p:cNvSpPr>
          <p:nvPr/>
        </p:nvSpPr>
        <p:spPr bwMode="auto">
          <a:xfrm rot="16260000">
            <a:off x="527844" y="3344069"/>
            <a:ext cx="1025525" cy="363537"/>
          </a:xfrm>
          <a:prstGeom prst="rect">
            <a:avLst/>
          </a:prstGeom>
          <a:noFill/>
          <a:ln w="12700">
            <a:noFill/>
            <a:miter lim="800000"/>
            <a:headEnd/>
            <a:tailEnd/>
          </a:ln>
          <a:effectLst/>
        </p:spPr>
        <p:txBody>
          <a:bodyPr lIns="90488" tIns="44450" rIns="90488" bIns="44450">
            <a:spAutoFit/>
          </a:bodyPr>
          <a:lstStyle/>
          <a:p>
            <a:r>
              <a:rPr lang="en-US" sz="1800">
                <a:solidFill>
                  <a:schemeClr val="tx2"/>
                </a:solidFill>
              </a:rPr>
              <a:t>Dollars</a:t>
            </a:r>
          </a:p>
        </p:txBody>
      </p:sp>
      <p:sp>
        <p:nvSpPr>
          <p:cNvPr id="214022" name="Line 6"/>
          <p:cNvSpPr>
            <a:spLocks noChangeShapeType="1"/>
          </p:cNvSpPr>
          <p:nvPr/>
        </p:nvSpPr>
        <p:spPr bwMode="auto">
          <a:xfrm flipH="1">
            <a:off x="2286000" y="4710113"/>
            <a:ext cx="5715000" cy="0"/>
          </a:xfrm>
          <a:prstGeom prst="line">
            <a:avLst/>
          </a:prstGeom>
          <a:noFill/>
          <a:ln w="38100">
            <a:solidFill>
              <a:srgbClr val="000066"/>
            </a:solidFill>
            <a:round/>
            <a:headEnd/>
            <a:tailEnd/>
          </a:ln>
          <a:effectLst/>
        </p:spPr>
        <p:txBody>
          <a:bodyPr/>
          <a:lstStyle/>
          <a:p>
            <a:endParaRPr lang="en-US"/>
          </a:p>
        </p:txBody>
      </p:sp>
      <p:grpSp>
        <p:nvGrpSpPr>
          <p:cNvPr id="2" name="Group 7"/>
          <p:cNvGrpSpPr>
            <a:grpSpLocks/>
          </p:cNvGrpSpPr>
          <p:nvPr/>
        </p:nvGrpSpPr>
        <p:grpSpPr bwMode="auto">
          <a:xfrm>
            <a:off x="5214938" y="3810000"/>
            <a:ext cx="2674937" cy="898525"/>
            <a:chOff x="3285" y="2698"/>
            <a:chExt cx="1685" cy="566"/>
          </a:xfrm>
          <a:solidFill>
            <a:schemeClr val="accent2"/>
          </a:solidFill>
        </p:grpSpPr>
        <p:sp>
          <p:nvSpPr>
            <p:cNvPr id="214024" name="Rectangle 8"/>
            <p:cNvSpPr>
              <a:spLocks noChangeArrowheads="1"/>
            </p:cNvSpPr>
            <p:nvPr/>
          </p:nvSpPr>
          <p:spPr bwMode="auto">
            <a:xfrm>
              <a:off x="3285" y="2698"/>
              <a:ext cx="1685" cy="289"/>
            </a:xfrm>
            <a:prstGeom prst="rect">
              <a:avLst/>
            </a:prstGeom>
            <a:grpFill/>
            <a:ln w="12700">
              <a:solidFill>
                <a:schemeClr val="tx2"/>
              </a:solidFill>
              <a:miter lim="800000"/>
              <a:headEnd/>
              <a:tailEnd/>
            </a:ln>
            <a:effectLst/>
          </p:spPr>
          <p:txBody>
            <a:bodyPr wrap="none" lIns="90488" tIns="44450" rIns="90488" bIns="44450">
              <a:spAutoFit/>
            </a:bodyPr>
            <a:lstStyle/>
            <a:p>
              <a:r>
                <a:rPr lang="en-US" sz="2400" b="1" dirty="0">
                  <a:solidFill>
                    <a:schemeClr val="bg1"/>
                  </a:solidFill>
                </a:rPr>
                <a:t>Fixed Expenses</a:t>
              </a:r>
            </a:p>
          </p:txBody>
        </p:sp>
        <p:sp>
          <p:nvSpPr>
            <p:cNvPr id="214025" name="Line 9"/>
            <p:cNvSpPr>
              <a:spLocks noChangeShapeType="1"/>
            </p:cNvSpPr>
            <p:nvPr/>
          </p:nvSpPr>
          <p:spPr bwMode="auto">
            <a:xfrm>
              <a:off x="4061" y="2984"/>
              <a:ext cx="0" cy="280"/>
            </a:xfrm>
            <a:prstGeom prst="line">
              <a:avLst/>
            </a:prstGeom>
            <a:grpFill/>
            <a:ln w="38100">
              <a:solidFill>
                <a:schemeClr val="accent2">
                  <a:lumMod val="75000"/>
                </a:schemeClr>
              </a:solidFill>
              <a:round/>
              <a:headEnd/>
              <a:tailEnd type="triangle" w="med" len="med"/>
            </a:ln>
            <a:effectLst/>
          </p:spPr>
          <p:txBody>
            <a:bodyPr wrap="none" anchor="ctr"/>
            <a:lstStyle/>
            <a:p>
              <a:endParaRPr lang="en-US"/>
            </a:p>
          </p:txBody>
        </p:sp>
      </p:grpSp>
      <p:pic>
        <p:nvPicPr>
          <p:cNvPr id="214026" name="Picture 10" descr="j0199044"/>
          <p:cNvPicPr>
            <a:picLocks noChangeAspect="1" noChangeArrowheads="1"/>
          </p:cNvPicPr>
          <p:nvPr/>
        </p:nvPicPr>
        <p:blipFill>
          <a:blip r:embed="rId6" cstate="print"/>
          <a:srcRect/>
          <a:stretch>
            <a:fillRect/>
          </a:stretch>
        </p:blipFill>
        <p:spPr bwMode="auto">
          <a:xfrm>
            <a:off x="1295400" y="5867400"/>
            <a:ext cx="993775" cy="819150"/>
          </a:xfrm>
          <a:prstGeom prst="rect">
            <a:avLst/>
          </a:prstGeom>
          <a:noFill/>
        </p:spPr>
      </p:pic>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5191" name="Object 1047"/>
          <p:cNvGraphicFramePr>
            <a:graphicFrameLocks/>
          </p:cNvGraphicFramePr>
          <p:nvPr/>
        </p:nvGraphicFramePr>
        <p:xfrm>
          <a:off x="609600" y="1447800"/>
          <a:ext cx="8229600" cy="4533900"/>
        </p:xfrm>
        <a:graphic>
          <a:graphicData uri="http://schemas.openxmlformats.org/presentationml/2006/ole">
            <mc:AlternateContent xmlns:mc="http://schemas.openxmlformats.org/markup-compatibility/2006">
              <mc:Choice xmlns:v="urn:schemas-microsoft-com:vml" Requires="v">
                <p:oleObj spid="_x0000_s4100" name="Worksheet" r:id="rId4" imgW="4886249" imgH="2762148" progId="Excel.Sheet.8">
                  <p:embed followColorScheme="full"/>
                </p:oleObj>
              </mc:Choice>
              <mc:Fallback>
                <p:oleObj name="Worksheet" r:id="rId4" imgW="4886249" imgH="2762148" progId="Excel.Sheet.8">
                  <p:embed followColorScheme="full"/>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l="6250" r="6522"/>
                      <a:stretch>
                        <a:fillRect/>
                      </a:stretch>
                    </p:blipFill>
                    <p:spPr bwMode="auto">
                      <a:xfrm>
                        <a:off x="609600" y="1447800"/>
                        <a:ext cx="8229600" cy="4533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5172" name="Rectangle 1028"/>
          <p:cNvSpPr>
            <a:spLocks noGrp="1" noChangeArrowheads="1"/>
          </p:cNvSpPr>
          <p:nvPr>
            <p:ph type="title"/>
          </p:nvPr>
        </p:nvSpPr>
        <p:spPr/>
        <p:txBody>
          <a:bodyPr/>
          <a:lstStyle/>
          <a:p>
            <a:r>
              <a:rPr lang="en-US"/>
              <a:t>CVP Graph</a:t>
            </a:r>
          </a:p>
        </p:txBody>
      </p:sp>
      <p:sp>
        <p:nvSpPr>
          <p:cNvPr id="135179" name="Rectangle 1035"/>
          <p:cNvSpPr>
            <a:spLocks noChangeArrowheads="1"/>
          </p:cNvSpPr>
          <p:nvPr/>
        </p:nvSpPr>
        <p:spPr bwMode="auto">
          <a:xfrm rot="16260000">
            <a:off x="527844" y="3344069"/>
            <a:ext cx="1025525" cy="363537"/>
          </a:xfrm>
          <a:prstGeom prst="rect">
            <a:avLst/>
          </a:prstGeom>
          <a:noFill/>
          <a:ln w="12700">
            <a:noFill/>
            <a:miter lim="800000"/>
            <a:headEnd/>
            <a:tailEnd/>
          </a:ln>
          <a:effectLst/>
        </p:spPr>
        <p:txBody>
          <a:bodyPr lIns="90488" tIns="44450" rIns="90488" bIns="44450">
            <a:spAutoFit/>
          </a:bodyPr>
          <a:lstStyle/>
          <a:p>
            <a:r>
              <a:rPr lang="en-US" sz="1800">
                <a:solidFill>
                  <a:schemeClr val="tx2"/>
                </a:solidFill>
              </a:rPr>
              <a:t>Dollars</a:t>
            </a:r>
          </a:p>
        </p:txBody>
      </p:sp>
      <p:sp>
        <p:nvSpPr>
          <p:cNvPr id="135186" name="Rectangle 1042"/>
          <p:cNvSpPr>
            <a:spLocks noChangeArrowheads="1"/>
          </p:cNvSpPr>
          <p:nvPr/>
        </p:nvSpPr>
        <p:spPr bwMode="auto">
          <a:xfrm>
            <a:off x="4329113" y="5867400"/>
            <a:ext cx="701675" cy="363538"/>
          </a:xfrm>
          <a:prstGeom prst="rect">
            <a:avLst/>
          </a:prstGeom>
          <a:noFill/>
          <a:ln w="12700">
            <a:noFill/>
            <a:miter lim="800000"/>
            <a:headEnd/>
            <a:tailEnd/>
          </a:ln>
          <a:effectLst/>
        </p:spPr>
        <p:txBody>
          <a:bodyPr wrap="none" lIns="90488" tIns="44450" rIns="90488" bIns="44450">
            <a:spAutoFit/>
          </a:bodyPr>
          <a:lstStyle/>
          <a:p>
            <a:r>
              <a:rPr lang="en-US" sz="1800">
                <a:solidFill>
                  <a:schemeClr val="tx2"/>
                </a:solidFill>
              </a:rPr>
              <a:t>Units</a:t>
            </a:r>
          </a:p>
        </p:txBody>
      </p:sp>
      <p:grpSp>
        <p:nvGrpSpPr>
          <p:cNvPr id="2" name="Group 1043"/>
          <p:cNvGrpSpPr>
            <a:grpSpLocks/>
          </p:cNvGrpSpPr>
          <p:nvPr/>
        </p:nvGrpSpPr>
        <p:grpSpPr bwMode="auto">
          <a:xfrm>
            <a:off x="5214938" y="3810000"/>
            <a:ext cx="2497137" cy="898525"/>
            <a:chOff x="3285" y="2698"/>
            <a:chExt cx="1573" cy="566"/>
          </a:xfrm>
          <a:solidFill>
            <a:schemeClr val="tx2">
              <a:lumMod val="10000"/>
            </a:schemeClr>
          </a:solidFill>
        </p:grpSpPr>
        <p:sp>
          <p:nvSpPr>
            <p:cNvPr id="135188" name="Rectangle 1044"/>
            <p:cNvSpPr>
              <a:spLocks noChangeArrowheads="1"/>
            </p:cNvSpPr>
            <p:nvPr/>
          </p:nvSpPr>
          <p:spPr bwMode="auto">
            <a:xfrm>
              <a:off x="3285" y="2698"/>
              <a:ext cx="1573" cy="294"/>
            </a:xfrm>
            <a:prstGeom prst="rect">
              <a:avLst/>
            </a:prstGeom>
            <a:grpFill/>
            <a:ln w="12700">
              <a:solidFill>
                <a:schemeClr val="tx2"/>
              </a:solidFill>
              <a:miter lim="800000"/>
              <a:headEnd/>
              <a:tailEnd/>
            </a:ln>
            <a:effectLst/>
          </p:spPr>
          <p:txBody>
            <a:bodyPr wrap="none" lIns="90488" tIns="44450" rIns="90488" bIns="44450">
              <a:spAutoFit/>
            </a:bodyPr>
            <a:lstStyle/>
            <a:p>
              <a:r>
                <a:rPr lang="en-US" sz="2400" b="1">
                  <a:solidFill>
                    <a:schemeClr val="tx2"/>
                  </a:solidFill>
                </a:rPr>
                <a:t>Fixed Expenses</a:t>
              </a:r>
            </a:p>
          </p:txBody>
        </p:sp>
        <p:sp>
          <p:nvSpPr>
            <p:cNvPr id="135189" name="Line 1045"/>
            <p:cNvSpPr>
              <a:spLocks noChangeShapeType="1"/>
            </p:cNvSpPr>
            <p:nvPr/>
          </p:nvSpPr>
          <p:spPr bwMode="auto">
            <a:xfrm>
              <a:off x="4061" y="2984"/>
              <a:ext cx="0" cy="280"/>
            </a:xfrm>
            <a:prstGeom prst="line">
              <a:avLst/>
            </a:prstGeom>
            <a:grpFill/>
            <a:ln w="38100">
              <a:solidFill>
                <a:schemeClr val="accent1">
                  <a:lumMod val="50000"/>
                </a:schemeClr>
              </a:solidFill>
              <a:round/>
              <a:headEnd/>
              <a:tailEnd type="triangle" w="med" len="med"/>
            </a:ln>
            <a:effectLst/>
          </p:spPr>
          <p:txBody>
            <a:bodyPr wrap="none" anchor="ctr"/>
            <a:lstStyle/>
            <a:p>
              <a:endParaRPr lang="en-US"/>
            </a:p>
          </p:txBody>
        </p:sp>
      </p:grpSp>
      <p:pic>
        <p:nvPicPr>
          <p:cNvPr id="135190" name="Picture 1046" descr="j0199044"/>
          <p:cNvPicPr>
            <a:picLocks noChangeAspect="1" noChangeArrowheads="1"/>
          </p:cNvPicPr>
          <p:nvPr/>
        </p:nvPicPr>
        <p:blipFill>
          <a:blip r:embed="rId6" cstate="print"/>
          <a:srcRect/>
          <a:stretch>
            <a:fillRect/>
          </a:stretch>
        </p:blipFill>
        <p:spPr bwMode="auto">
          <a:xfrm>
            <a:off x="1295400" y="5867400"/>
            <a:ext cx="993775" cy="819150"/>
          </a:xfrm>
          <a:prstGeom prst="rect">
            <a:avLst/>
          </a:prstGeom>
          <a:noFill/>
        </p:spPr>
      </p:pic>
      <p:sp>
        <p:nvSpPr>
          <p:cNvPr id="135193" name="Line 1049"/>
          <p:cNvSpPr>
            <a:spLocks noChangeShapeType="1"/>
          </p:cNvSpPr>
          <p:nvPr/>
        </p:nvSpPr>
        <p:spPr bwMode="auto">
          <a:xfrm flipV="1">
            <a:off x="5057775" y="3733800"/>
            <a:ext cx="228600" cy="76200"/>
          </a:xfrm>
          <a:prstGeom prst="line">
            <a:avLst/>
          </a:prstGeom>
          <a:noFill/>
          <a:ln w="28575">
            <a:solidFill>
              <a:schemeClr val="tx1"/>
            </a:solidFill>
            <a:round/>
            <a:headEnd/>
            <a:tailEnd/>
          </a:ln>
          <a:effectLst/>
        </p:spPr>
        <p:txBody>
          <a:bodyPr/>
          <a:lstStyle/>
          <a:p>
            <a:endParaRPr lang="en-US"/>
          </a:p>
        </p:txBody>
      </p:sp>
      <p:sp>
        <p:nvSpPr>
          <p:cNvPr id="135195" name="Line 1051"/>
          <p:cNvSpPr>
            <a:spLocks noChangeShapeType="1"/>
          </p:cNvSpPr>
          <p:nvPr/>
        </p:nvSpPr>
        <p:spPr bwMode="auto">
          <a:xfrm flipH="1">
            <a:off x="2300288" y="4738688"/>
            <a:ext cx="5715000" cy="0"/>
          </a:xfrm>
          <a:prstGeom prst="line">
            <a:avLst/>
          </a:prstGeom>
          <a:noFill/>
          <a:ln w="38100">
            <a:solidFill>
              <a:srgbClr val="000066"/>
            </a:solidFill>
            <a:round/>
            <a:headEnd/>
            <a:tailEnd/>
          </a:ln>
          <a:effectLst/>
        </p:spPr>
        <p:txBody>
          <a:bodyPr/>
          <a:lstStyle/>
          <a:p>
            <a:endParaRPr lang="en-US"/>
          </a:p>
        </p:txBody>
      </p:sp>
      <p:grpSp>
        <p:nvGrpSpPr>
          <p:cNvPr id="3" name="Group 1052"/>
          <p:cNvGrpSpPr>
            <a:grpSpLocks/>
          </p:cNvGrpSpPr>
          <p:nvPr/>
        </p:nvGrpSpPr>
        <p:grpSpPr bwMode="auto">
          <a:xfrm>
            <a:off x="2524125" y="3213100"/>
            <a:ext cx="2608263" cy="977900"/>
            <a:chOff x="1536" y="1784"/>
            <a:chExt cx="1643" cy="616"/>
          </a:xfrm>
        </p:grpSpPr>
        <p:sp>
          <p:nvSpPr>
            <p:cNvPr id="135197" name="Line 1053"/>
            <p:cNvSpPr>
              <a:spLocks noChangeShapeType="1"/>
            </p:cNvSpPr>
            <p:nvPr/>
          </p:nvSpPr>
          <p:spPr bwMode="auto">
            <a:xfrm>
              <a:off x="2301" y="2047"/>
              <a:ext cx="0" cy="353"/>
            </a:xfrm>
            <a:prstGeom prst="line">
              <a:avLst/>
            </a:prstGeom>
            <a:noFill/>
            <a:ln w="38100">
              <a:solidFill>
                <a:schemeClr val="accent2">
                  <a:lumMod val="75000"/>
                </a:schemeClr>
              </a:solidFill>
              <a:round/>
              <a:headEnd/>
              <a:tailEnd type="triangle" w="med" len="med"/>
            </a:ln>
            <a:effectLst/>
          </p:spPr>
          <p:txBody>
            <a:bodyPr wrap="none" anchor="ctr"/>
            <a:lstStyle/>
            <a:p>
              <a:endParaRPr lang="en-US"/>
            </a:p>
          </p:txBody>
        </p:sp>
        <p:sp>
          <p:nvSpPr>
            <p:cNvPr id="135198" name="Rectangle 1054"/>
            <p:cNvSpPr>
              <a:spLocks noChangeArrowheads="1"/>
            </p:cNvSpPr>
            <p:nvPr/>
          </p:nvSpPr>
          <p:spPr bwMode="auto">
            <a:xfrm>
              <a:off x="1536" y="1784"/>
              <a:ext cx="1643" cy="289"/>
            </a:xfrm>
            <a:prstGeom prst="rect">
              <a:avLst/>
            </a:prstGeom>
            <a:solidFill>
              <a:schemeClr val="accent2"/>
            </a:solidFill>
            <a:ln w="12700">
              <a:solidFill>
                <a:schemeClr val="accent2">
                  <a:lumMod val="75000"/>
                </a:schemeClr>
              </a:solidFill>
              <a:miter lim="800000"/>
              <a:headEnd/>
              <a:tailEnd/>
            </a:ln>
            <a:effectLst/>
          </p:spPr>
          <p:txBody>
            <a:bodyPr wrap="none" lIns="90488" tIns="44450" rIns="90488" bIns="44450">
              <a:spAutoFit/>
            </a:bodyPr>
            <a:lstStyle/>
            <a:p>
              <a:r>
                <a:rPr lang="en-US" sz="2400" b="1" dirty="0">
                  <a:solidFill>
                    <a:schemeClr val="bg1"/>
                  </a:solidFill>
                </a:rPr>
                <a:t>Total Expenses</a:t>
              </a:r>
            </a:p>
          </p:txBody>
        </p:sp>
      </p:grpSp>
    </p:spTree>
  </p:cSld>
  <p:clrMapOvr>
    <a:masterClrMapping/>
  </p:clrMapOvr>
  <p:transition>
    <p:checke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Rectangle 4"/>
          <p:cNvSpPr>
            <a:spLocks noGrp="1" noChangeArrowheads="1"/>
          </p:cNvSpPr>
          <p:nvPr>
            <p:ph type="title"/>
          </p:nvPr>
        </p:nvSpPr>
        <p:spPr/>
        <p:txBody>
          <a:bodyPr/>
          <a:lstStyle/>
          <a:p>
            <a:r>
              <a:rPr lang="en-US"/>
              <a:t>CVP Graph</a:t>
            </a:r>
          </a:p>
        </p:txBody>
      </p:sp>
      <p:graphicFrame>
        <p:nvGraphicFramePr>
          <p:cNvPr id="141317" name="Object 5"/>
          <p:cNvGraphicFramePr>
            <a:graphicFrameLocks/>
          </p:cNvGraphicFramePr>
          <p:nvPr/>
        </p:nvGraphicFramePr>
        <p:xfrm>
          <a:off x="609600" y="1447800"/>
          <a:ext cx="8077200" cy="4533900"/>
        </p:xfrm>
        <a:graphic>
          <a:graphicData uri="http://schemas.openxmlformats.org/presentationml/2006/ole">
            <mc:AlternateContent xmlns:mc="http://schemas.openxmlformats.org/markup-compatibility/2006">
              <mc:Choice xmlns:v="urn:schemas-microsoft-com:vml" Requires="v">
                <p:oleObj spid="_x0000_s5124" name="Worksheet" r:id="rId4" imgW="4886249" imgH="2762148" progId="Excel.Sheet.8">
                  <p:embed followColorScheme="full"/>
                </p:oleObj>
              </mc:Choice>
              <mc:Fallback>
                <p:oleObj name="Worksheet" r:id="rId4" imgW="4886249" imgH="2762148" progId="Excel.Sheet.8">
                  <p:embed followColorScheme="full"/>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l="6250" r="6522"/>
                      <a:stretch>
                        <a:fillRect/>
                      </a:stretch>
                    </p:blipFill>
                    <p:spPr bwMode="auto">
                      <a:xfrm>
                        <a:off x="609600" y="1447800"/>
                        <a:ext cx="8077200" cy="4533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6"/>
          <p:cNvGrpSpPr>
            <a:grpSpLocks/>
          </p:cNvGrpSpPr>
          <p:nvPr/>
        </p:nvGrpSpPr>
        <p:grpSpPr bwMode="auto">
          <a:xfrm>
            <a:off x="5214938" y="3810000"/>
            <a:ext cx="2497137" cy="898525"/>
            <a:chOff x="3285" y="2698"/>
            <a:chExt cx="1573" cy="566"/>
          </a:xfrm>
        </p:grpSpPr>
        <p:sp>
          <p:nvSpPr>
            <p:cNvPr id="141319" name="Rectangle 7"/>
            <p:cNvSpPr>
              <a:spLocks noChangeArrowheads="1"/>
            </p:cNvSpPr>
            <p:nvPr/>
          </p:nvSpPr>
          <p:spPr bwMode="auto">
            <a:xfrm>
              <a:off x="3285" y="2698"/>
              <a:ext cx="1573" cy="294"/>
            </a:xfrm>
            <a:prstGeom prst="rect">
              <a:avLst/>
            </a:prstGeom>
            <a:solidFill>
              <a:schemeClr val="bg2">
                <a:lumMod val="75000"/>
              </a:schemeClr>
            </a:solidFill>
            <a:ln w="12700">
              <a:solidFill>
                <a:schemeClr val="tx2"/>
              </a:solidFill>
              <a:miter lim="800000"/>
              <a:headEnd/>
              <a:tailEnd/>
            </a:ln>
            <a:effectLst/>
          </p:spPr>
          <p:txBody>
            <a:bodyPr wrap="none" lIns="90488" tIns="44450" rIns="90488" bIns="44450">
              <a:spAutoFit/>
            </a:bodyPr>
            <a:lstStyle/>
            <a:p>
              <a:r>
                <a:rPr lang="en-US" sz="2400" b="1" dirty="0">
                  <a:solidFill>
                    <a:schemeClr val="tx2"/>
                  </a:solidFill>
                </a:rPr>
                <a:t>Fixed Expenses</a:t>
              </a:r>
            </a:p>
          </p:txBody>
        </p:sp>
        <p:sp>
          <p:nvSpPr>
            <p:cNvPr id="141320" name="Line 8"/>
            <p:cNvSpPr>
              <a:spLocks noChangeShapeType="1"/>
            </p:cNvSpPr>
            <p:nvPr/>
          </p:nvSpPr>
          <p:spPr bwMode="auto">
            <a:xfrm>
              <a:off x="4061" y="2984"/>
              <a:ext cx="0" cy="280"/>
            </a:xfrm>
            <a:prstGeom prst="line">
              <a:avLst/>
            </a:prstGeom>
            <a:noFill/>
            <a:ln w="38100">
              <a:solidFill>
                <a:schemeClr val="tx2"/>
              </a:solidFill>
              <a:round/>
              <a:headEnd/>
              <a:tailEnd type="triangle" w="med" len="med"/>
            </a:ln>
            <a:effectLst/>
          </p:spPr>
          <p:txBody>
            <a:bodyPr wrap="none" anchor="ctr"/>
            <a:lstStyle/>
            <a:p>
              <a:endParaRPr lang="en-US"/>
            </a:p>
          </p:txBody>
        </p:sp>
      </p:grpSp>
      <p:sp>
        <p:nvSpPr>
          <p:cNvPr id="141322" name="Rectangle 10"/>
          <p:cNvSpPr>
            <a:spLocks noChangeArrowheads="1"/>
          </p:cNvSpPr>
          <p:nvPr/>
        </p:nvSpPr>
        <p:spPr bwMode="auto">
          <a:xfrm rot="16260000">
            <a:off x="527844" y="3344069"/>
            <a:ext cx="1025525" cy="363537"/>
          </a:xfrm>
          <a:prstGeom prst="rect">
            <a:avLst/>
          </a:prstGeom>
          <a:noFill/>
          <a:ln w="12700">
            <a:noFill/>
            <a:miter lim="800000"/>
            <a:headEnd/>
            <a:tailEnd/>
          </a:ln>
          <a:effectLst/>
        </p:spPr>
        <p:txBody>
          <a:bodyPr lIns="90488" tIns="44450" rIns="90488" bIns="44450">
            <a:spAutoFit/>
          </a:bodyPr>
          <a:lstStyle/>
          <a:p>
            <a:r>
              <a:rPr lang="en-US" sz="1800">
                <a:solidFill>
                  <a:schemeClr val="tx2"/>
                </a:solidFill>
              </a:rPr>
              <a:t>Dollars</a:t>
            </a:r>
          </a:p>
        </p:txBody>
      </p:sp>
      <p:grpSp>
        <p:nvGrpSpPr>
          <p:cNvPr id="3" name="Group 21"/>
          <p:cNvGrpSpPr>
            <a:grpSpLocks/>
          </p:cNvGrpSpPr>
          <p:nvPr/>
        </p:nvGrpSpPr>
        <p:grpSpPr bwMode="auto">
          <a:xfrm>
            <a:off x="2524125" y="3213100"/>
            <a:ext cx="2428875" cy="977900"/>
            <a:chOff x="1536" y="1784"/>
            <a:chExt cx="1530" cy="616"/>
          </a:xfrm>
        </p:grpSpPr>
        <p:sp>
          <p:nvSpPr>
            <p:cNvPr id="141324" name="Line 12"/>
            <p:cNvSpPr>
              <a:spLocks noChangeShapeType="1"/>
            </p:cNvSpPr>
            <p:nvPr/>
          </p:nvSpPr>
          <p:spPr bwMode="auto">
            <a:xfrm>
              <a:off x="2301" y="2047"/>
              <a:ext cx="0" cy="353"/>
            </a:xfrm>
            <a:prstGeom prst="line">
              <a:avLst/>
            </a:prstGeom>
            <a:noFill/>
            <a:ln w="38100">
              <a:solidFill>
                <a:schemeClr val="tx1"/>
              </a:solidFill>
              <a:round/>
              <a:headEnd/>
              <a:tailEnd type="triangle" w="med" len="med"/>
            </a:ln>
            <a:effectLst/>
          </p:spPr>
          <p:txBody>
            <a:bodyPr wrap="none" anchor="ctr"/>
            <a:lstStyle/>
            <a:p>
              <a:endParaRPr lang="en-US"/>
            </a:p>
          </p:txBody>
        </p:sp>
        <p:sp>
          <p:nvSpPr>
            <p:cNvPr id="141325" name="Rectangle 13"/>
            <p:cNvSpPr>
              <a:spLocks noChangeArrowheads="1"/>
            </p:cNvSpPr>
            <p:nvPr/>
          </p:nvSpPr>
          <p:spPr bwMode="auto">
            <a:xfrm>
              <a:off x="1536" y="1784"/>
              <a:ext cx="1530" cy="294"/>
            </a:xfrm>
            <a:prstGeom prst="rect">
              <a:avLst/>
            </a:prstGeom>
            <a:solidFill>
              <a:schemeClr val="bg2">
                <a:lumMod val="75000"/>
              </a:schemeClr>
            </a:solidFill>
            <a:ln w="12700">
              <a:solidFill>
                <a:schemeClr val="tx1"/>
              </a:solidFill>
              <a:miter lim="800000"/>
              <a:headEnd/>
              <a:tailEnd/>
            </a:ln>
            <a:effectLst/>
          </p:spPr>
          <p:txBody>
            <a:bodyPr wrap="none" lIns="90488" tIns="44450" rIns="90488" bIns="44450">
              <a:spAutoFit/>
            </a:bodyPr>
            <a:lstStyle/>
            <a:p>
              <a:r>
                <a:rPr lang="en-US" sz="2400" b="1" dirty="0"/>
                <a:t>Total Expenses</a:t>
              </a:r>
            </a:p>
          </p:txBody>
        </p:sp>
      </p:grpSp>
      <p:grpSp>
        <p:nvGrpSpPr>
          <p:cNvPr id="4" name="Group 14"/>
          <p:cNvGrpSpPr>
            <a:grpSpLocks/>
          </p:cNvGrpSpPr>
          <p:nvPr/>
        </p:nvGrpSpPr>
        <p:grpSpPr bwMode="auto">
          <a:xfrm>
            <a:off x="4370388" y="2362200"/>
            <a:ext cx="2944812" cy="466725"/>
            <a:chOff x="2753" y="1488"/>
            <a:chExt cx="1855" cy="294"/>
          </a:xfrm>
        </p:grpSpPr>
        <p:sp>
          <p:nvSpPr>
            <p:cNvPr id="141327" name="Rectangle 15"/>
            <p:cNvSpPr>
              <a:spLocks noChangeArrowheads="1"/>
            </p:cNvSpPr>
            <p:nvPr/>
          </p:nvSpPr>
          <p:spPr bwMode="auto">
            <a:xfrm>
              <a:off x="2753" y="1488"/>
              <a:ext cx="1135" cy="294"/>
            </a:xfrm>
            <a:prstGeom prst="rect">
              <a:avLst/>
            </a:prstGeom>
            <a:solidFill>
              <a:srgbClr val="F8F8F8"/>
            </a:solidFill>
            <a:ln w="12700">
              <a:solidFill>
                <a:srgbClr val="FC0128"/>
              </a:solidFill>
              <a:miter lim="800000"/>
              <a:headEnd/>
              <a:tailEnd/>
            </a:ln>
            <a:effectLst/>
          </p:spPr>
          <p:txBody>
            <a:bodyPr wrap="none" lIns="90488" tIns="44450" rIns="90488" bIns="44450">
              <a:spAutoFit/>
            </a:bodyPr>
            <a:lstStyle/>
            <a:p>
              <a:r>
                <a:rPr lang="en-US" sz="2400" b="1">
                  <a:solidFill>
                    <a:srgbClr val="FC0128"/>
                  </a:solidFill>
                </a:rPr>
                <a:t>Total Sales</a:t>
              </a:r>
            </a:p>
          </p:txBody>
        </p:sp>
        <p:sp>
          <p:nvSpPr>
            <p:cNvPr id="141328" name="Line 16"/>
            <p:cNvSpPr>
              <a:spLocks noChangeShapeType="1"/>
            </p:cNvSpPr>
            <p:nvPr/>
          </p:nvSpPr>
          <p:spPr bwMode="auto">
            <a:xfrm>
              <a:off x="3896" y="1635"/>
              <a:ext cx="712" cy="0"/>
            </a:xfrm>
            <a:prstGeom prst="line">
              <a:avLst/>
            </a:prstGeom>
            <a:noFill/>
            <a:ln w="38100">
              <a:solidFill>
                <a:srgbClr val="FC0128"/>
              </a:solidFill>
              <a:round/>
              <a:headEnd/>
              <a:tailEnd type="triangle" w="med" len="med"/>
            </a:ln>
            <a:effectLst/>
          </p:spPr>
          <p:txBody>
            <a:bodyPr wrap="none" anchor="ctr"/>
            <a:lstStyle/>
            <a:p>
              <a:endParaRPr lang="en-US"/>
            </a:p>
          </p:txBody>
        </p:sp>
      </p:grpSp>
      <p:sp>
        <p:nvSpPr>
          <p:cNvPr id="141332" name="Rectangle 20"/>
          <p:cNvSpPr>
            <a:spLocks noChangeArrowheads="1"/>
          </p:cNvSpPr>
          <p:nvPr/>
        </p:nvSpPr>
        <p:spPr bwMode="auto">
          <a:xfrm>
            <a:off x="4329113" y="5867400"/>
            <a:ext cx="701675" cy="363538"/>
          </a:xfrm>
          <a:prstGeom prst="rect">
            <a:avLst/>
          </a:prstGeom>
          <a:noFill/>
          <a:ln w="12700">
            <a:noFill/>
            <a:miter lim="800000"/>
            <a:headEnd/>
            <a:tailEnd/>
          </a:ln>
          <a:effectLst/>
        </p:spPr>
        <p:txBody>
          <a:bodyPr wrap="none" lIns="90488" tIns="44450" rIns="90488" bIns="44450">
            <a:spAutoFit/>
          </a:bodyPr>
          <a:lstStyle/>
          <a:p>
            <a:r>
              <a:rPr lang="en-US" sz="1800">
                <a:solidFill>
                  <a:schemeClr val="tx2"/>
                </a:solidFill>
              </a:rPr>
              <a:t>Units</a:t>
            </a:r>
          </a:p>
        </p:txBody>
      </p:sp>
      <p:pic>
        <p:nvPicPr>
          <p:cNvPr id="141334" name="Picture 22" descr="j0199044"/>
          <p:cNvPicPr>
            <a:picLocks noChangeAspect="1" noChangeArrowheads="1"/>
          </p:cNvPicPr>
          <p:nvPr/>
        </p:nvPicPr>
        <p:blipFill>
          <a:blip r:embed="rId6" cstate="print"/>
          <a:srcRect/>
          <a:stretch>
            <a:fillRect/>
          </a:stretch>
        </p:blipFill>
        <p:spPr bwMode="auto">
          <a:xfrm>
            <a:off x="1295400" y="5867400"/>
            <a:ext cx="993775" cy="819150"/>
          </a:xfrm>
          <a:prstGeom prst="rect">
            <a:avLst/>
          </a:prstGeom>
          <a:noFill/>
        </p:spPr>
      </p:pic>
    </p:spTree>
  </p:cSld>
  <p:clrMapOvr>
    <a:masterClrMapping/>
  </p:clrMapOvr>
  <p:transition>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p:cNvSpPr>
            <a:spLocks noGrp="1" noChangeArrowheads="1"/>
          </p:cNvSpPr>
          <p:nvPr>
            <p:ph type="title"/>
          </p:nvPr>
        </p:nvSpPr>
        <p:spPr/>
        <p:txBody>
          <a:bodyPr/>
          <a:lstStyle/>
          <a:p>
            <a:r>
              <a:rPr lang="en-US"/>
              <a:t>CVP Graph</a:t>
            </a:r>
          </a:p>
        </p:txBody>
      </p:sp>
      <p:graphicFrame>
        <p:nvGraphicFramePr>
          <p:cNvPr id="225280" name="Object 0"/>
          <p:cNvGraphicFramePr>
            <a:graphicFrameLocks/>
          </p:cNvGraphicFramePr>
          <p:nvPr/>
        </p:nvGraphicFramePr>
        <p:xfrm>
          <a:off x="609600" y="1447800"/>
          <a:ext cx="8128000" cy="4533900"/>
        </p:xfrm>
        <a:graphic>
          <a:graphicData uri="http://schemas.openxmlformats.org/presentationml/2006/ole">
            <mc:AlternateContent xmlns:mc="http://schemas.openxmlformats.org/markup-compatibility/2006">
              <mc:Choice xmlns:v="urn:schemas-microsoft-com:vml" Requires="v">
                <p:oleObj spid="_x0000_s6148" name="Chart" r:id="rId4" imgW="4886249" imgH="2762148" progId="Excel.Sheet.8">
                  <p:embed followColorScheme="full"/>
                </p:oleObj>
              </mc:Choice>
              <mc:Fallback>
                <p:oleObj name="Chart" r:id="rId4" imgW="4886249" imgH="2762148" progId="Excel.Sheet.8">
                  <p:embed followColorScheme="full"/>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l="6250" r="6522"/>
                      <a:stretch>
                        <a:fillRect/>
                      </a:stretch>
                    </p:blipFill>
                    <p:spPr bwMode="auto">
                      <a:xfrm>
                        <a:off x="609600" y="1447800"/>
                        <a:ext cx="8128000" cy="45339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370" name="Rectangle 10"/>
          <p:cNvSpPr>
            <a:spLocks noChangeArrowheads="1"/>
          </p:cNvSpPr>
          <p:nvPr/>
        </p:nvSpPr>
        <p:spPr bwMode="auto">
          <a:xfrm rot="16260000">
            <a:off x="527844" y="3344069"/>
            <a:ext cx="1025525" cy="363537"/>
          </a:xfrm>
          <a:prstGeom prst="rect">
            <a:avLst/>
          </a:prstGeom>
          <a:noFill/>
          <a:ln w="12700">
            <a:noFill/>
            <a:miter lim="800000"/>
            <a:headEnd/>
            <a:tailEnd/>
          </a:ln>
          <a:effectLst/>
        </p:spPr>
        <p:txBody>
          <a:bodyPr lIns="90488" tIns="44450" rIns="90488" bIns="44450">
            <a:spAutoFit/>
          </a:bodyPr>
          <a:lstStyle/>
          <a:p>
            <a:r>
              <a:rPr lang="en-US" sz="1800">
                <a:solidFill>
                  <a:schemeClr val="tx2"/>
                </a:solidFill>
              </a:rPr>
              <a:t>Dollars</a:t>
            </a:r>
          </a:p>
        </p:txBody>
      </p:sp>
      <p:sp>
        <p:nvSpPr>
          <p:cNvPr id="143377" name="Rectangle 17"/>
          <p:cNvSpPr>
            <a:spLocks noChangeArrowheads="1"/>
          </p:cNvSpPr>
          <p:nvPr/>
        </p:nvSpPr>
        <p:spPr bwMode="auto">
          <a:xfrm>
            <a:off x="4329113" y="5867400"/>
            <a:ext cx="701675" cy="363538"/>
          </a:xfrm>
          <a:prstGeom prst="rect">
            <a:avLst/>
          </a:prstGeom>
          <a:noFill/>
          <a:ln w="12700">
            <a:noFill/>
            <a:miter lim="800000"/>
            <a:headEnd/>
            <a:tailEnd/>
          </a:ln>
          <a:effectLst/>
        </p:spPr>
        <p:txBody>
          <a:bodyPr wrap="none" lIns="90488" tIns="44450" rIns="90488" bIns="44450">
            <a:spAutoFit/>
          </a:bodyPr>
          <a:lstStyle/>
          <a:p>
            <a:r>
              <a:rPr lang="en-US" sz="1800">
                <a:solidFill>
                  <a:schemeClr val="tx2"/>
                </a:solidFill>
              </a:rPr>
              <a:t>Units</a:t>
            </a:r>
          </a:p>
        </p:txBody>
      </p:sp>
      <p:sp>
        <p:nvSpPr>
          <p:cNvPr id="143378" name="Line 18"/>
          <p:cNvSpPr>
            <a:spLocks noChangeShapeType="1"/>
          </p:cNvSpPr>
          <p:nvPr/>
        </p:nvSpPr>
        <p:spPr bwMode="auto">
          <a:xfrm flipV="1">
            <a:off x="5168900" y="3733800"/>
            <a:ext cx="12700" cy="1682750"/>
          </a:xfrm>
          <a:prstGeom prst="line">
            <a:avLst/>
          </a:prstGeom>
          <a:noFill/>
          <a:ln w="38100">
            <a:solidFill>
              <a:schemeClr val="tx2"/>
            </a:solidFill>
            <a:prstDash val="lgDash"/>
            <a:round/>
            <a:headEnd type="triangle" w="med" len="med"/>
            <a:tailEnd/>
          </a:ln>
          <a:effectLst/>
        </p:spPr>
        <p:txBody>
          <a:bodyPr wrap="none" anchor="ctr"/>
          <a:lstStyle/>
          <a:p>
            <a:endParaRPr lang="en-US"/>
          </a:p>
        </p:txBody>
      </p:sp>
      <p:sp>
        <p:nvSpPr>
          <p:cNvPr id="143379" name="Line 19"/>
          <p:cNvSpPr>
            <a:spLocks noChangeShapeType="1"/>
          </p:cNvSpPr>
          <p:nvPr/>
        </p:nvSpPr>
        <p:spPr bwMode="auto">
          <a:xfrm>
            <a:off x="2286000" y="3759200"/>
            <a:ext cx="2870200" cy="0"/>
          </a:xfrm>
          <a:prstGeom prst="line">
            <a:avLst/>
          </a:prstGeom>
          <a:noFill/>
          <a:ln w="38100">
            <a:solidFill>
              <a:schemeClr val="tx2"/>
            </a:solidFill>
            <a:prstDash val="lgDash"/>
            <a:round/>
            <a:headEnd type="triangle" w="med" len="med"/>
            <a:tailEnd/>
          </a:ln>
          <a:effectLst/>
        </p:spPr>
        <p:txBody>
          <a:bodyPr wrap="none" anchor="ctr"/>
          <a:lstStyle/>
          <a:p>
            <a:endParaRPr lang="en-US"/>
          </a:p>
        </p:txBody>
      </p:sp>
      <p:grpSp>
        <p:nvGrpSpPr>
          <p:cNvPr id="2" name="Group 24"/>
          <p:cNvGrpSpPr>
            <a:grpSpLocks/>
          </p:cNvGrpSpPr>
          <p:nvPr/>
        </p:nvGrpSpPr>
        <p:grpSpPr bwMode="auto">
          <a:xfrm>
            <a:off x="2463800" y="1752600"/>
            <a:ext cx="4665663" cy="1905000"/>
            <a:chOff x="1552" y="1104"/>
            <a:chExt cx="2939" cy="1200"/>
          </a:xfrm>
        </p:grpSpPr>
        <p:sp>
          <p:nvSpPr>
            <p:cNvPr id="143381" name="Rectangle 21"/>
            <p:cNvSpPr>
              <a:spLocks noChangeArrowheads="1"/>
            </p:cNvSpPr>
            <p:nvPr/>
          </p:nvSpPr>
          <p:spPr bwMode="auto">
            <a:xfrm>
              <a:off x="1552" y="1104"/>
              <a:ext cx="2939" cy="524"/>
            </a:xfrm>
            <a:prstGeom prst="rect">
              <a:avLst/>
            </a:prstGeom>
            <a:solidFill>
              <a:schemeClr val="accent1"/>
            </a:solidFill>
            <a:ln w="12700">
              <a:solidFill>
                <a:srgbClr val="000066"/>
              </a:solidFill>
              <a:miter lim="800000"/>
              <a:headEnd/>
              <a:tailEnd/>
            </a:ln>
            <a:effectLst>
              <a:outerShdw dist="35921" dir="2700000" algn="ctr" rotWithShape="0">
                <a:schemeClr val="bg2"/>
              </a:outerShdw>
            </a:effectLst>
          </p:spPr>
          <p:txBody>
            <a:bodyPr wrap="none" lIns="90488" tIns="44450" rIns="90488" bIns="44450">
              <a:spAutoFit/>
            </a:bodyPr>
            <a:lstStyle/>
            <a:p>
              <a:pPr algn="ctr"/>
              <a:r>
                <a:rPr lang="en-US" sz="2400" b="1">
                  <a:solidFill>
                    <a:srgbClr val="FFFFFF"/>
                  </a:solidFill>
                  <a:effectLst>
                    <a:outerShdw blurRad="38100" dist="38100" dir="2700000" algn="tl">
                      <a:srgbClr val="000000"/>
                    </a:outerShdw>
                  </a:effectLst>
                </a:rPr>
                <a:t>Break-even point</a:t>
              </a:r>
              <a:br>
                <a:rPr lang="en-US" sz="2400" b="1">
                  <a:solidFill>
                    <a:srgbClr val="FFFFFF"/>
                  </a:solidFill>
                  <a:effectLst>
                    <a:outerShdw blurRad="38100" dist="38100" dir="2700000" algn="tl">
                      <a:srgbClr val="000000"/>
                    </a:outerShdw>
                  </a:effectLst>
                </a:rPr>
              </a:br>
              <a:r>
                <a:rPr lang="en-US" sz="2400" b="1">
                  <a:solidFill>
                    <a:srgbClr val="FFFFFF"/>
                  </a:solidFill>
                  <a:effectLst>
                    <a:outerShdw blurRad="38100" dist="38100" dir="2700000" algn="tl">
                      <a:srgbClr val="000000"/>
                    </a:outerShdw>
                  </a:effectLst>
                </a:rPr>
                <a:t>(400 units or $200,000 in sales)</a:t>
              </a:r>
            </a:p>
          </p:txBody>
        </p:sp>
        <p:sp>
          <p:nvSpPr>
            <p:cNvPr id="143383" name="Line 23"/>
            <p:cNvSpPr>
              <a:spLocks noChangeShapeType="1"/>
            </p:cNvSpPr>
            <p:nvPr/>
          </p:nvSpPr>
          <p:spPr bwMode="auto">
            <a:xfrm>
              <a:off x="3024" y="1632"/>
              <a:ext cx="192" cy="672"/>
            </a:xfrm>
            <a:prstGeom prst="line">
              <a:avLst/>
            </a:prstGeom>
            <a:noFill/>
            <a:ln w="28575">
              <a:solidFill>
                <a:srgbClr val="FF0000"/>
              </a:solidFill>
              <a:round/>
              <a:headEnd/>
              <a:tailEnd type="triangle" w="med" len="med"/>
            </a:ln>
            <a:effectLst>
              <a:outerShdw dist="35921" dir="2700000" algn="ctr" rotWithShape="0">
                <a:schemeClr val="bg2"/>
              </a:outerShdw>
            </a:effectLst>
          </p:spPr>
          <p:txBody>
            <a:bodyPr/>
            <a:lstStyle/>
            <a:p>
              <a:endParaRPr lang="en-US"/>
            </a:p>
          </p:txBody>
        </p:sp>
      </p:grpSp>
      <p:pic>
        <p:nvPicPr>
          <p:cNvPr id="143385" name="Picture 25" descr="j0199044"/>
          <p:cNvPicPr>
            <a:picLocks noChangeAspect="1" noChangeArrowheads="1"/>
          </p:cNvPicPr>
          <p:nvPr/>
        </p:nvPicPr>
        <p:blipFill>
          <a:blip r:embed="rId6" cstate="print"/>
          <a:srcRect/>
          <a:stretch>
            <a:fillRect/>
          </a:stretch>
        </p:blipFill>
        <p:spPr bwMode="auto">
          <a:xfrm>
            <a:off x="1295400" y="5867400"/>
            <a:ext cx="993775" cy="819150"/>
          </a:xfrm>
          <a:prstGeom prst="rect">
            <a:avLst/>
          </a:prstGeom>
          <a:noFill/>
        </p:spPr>
      </p:pic>
      <p:sp>
        <p:nvSpPr>
          <p:cNvPr id="143386" name="Text Box 26"/>
          <p:cNvSpPr txBox="1">
            <a:spLocks noChangeArrowheads="1"/>
          </p:cNvSpPr>
          <p:nvPr/>
        </p:nvSpPr>
        <p:spPr bwMode="auto">
          <a:xfrm rot="-1461992">
            <a:off x="6407150" y="2603500"/>
            <a:ext cx="1746250" cy="488950"/>
          </a:xfrm>
          <a:prstGeom prst="rect">
            <a:avLst/>
          </a:prstGeom>
          <a:noFill/>
          <a:ln w="9525">
            <a:noFill/>
            <a:miter lim="800000"/>
            <a:headEnd/>
            <a:tailEnd/>
          </a:ln>
          <a:effectLst/>
        </p:spPr>
        <p:txBody>
          <a:bodyPr wrap="none">
            <a:spAutoFit/>
          </a:bodyPr>
          <a:lstStyle/>
          <a:p>
            <a:r>
              <a:rPr lang="en-US" sz="2600"/>
              <a:t>Profit Area</a:t>
            </a:r>
          </a:p>
        </p:txBody>
      </p:sp>
      <p:sp>
        <p:nvSpPr>
          <p:cNvPr id="143387" name="Text Box 27"/>
          <p:cNvSpPr txBox="1">
            <a:spLocks noChangeArrowheads="1"/>
          </p:cNvSpPr>
          <p:nvPr/>
        </p:nvSpPr>
        <p:spPr bwMode="auto">
          <a:xfrm rot="-1461992">
            <a:off x="2289175" y="4395788"/>
            <a:ext cx="1673225" cy="488950"/>
          </a:xfrm>
          <a:prstGeom prst="rect">
            <a:avLst/>
          </a:prstGeom>
          <a:noFill/>
          <a:ln w="9525">
            <a:noFill/>
            <a:miter lim="800000"/>
            <a:headEnd/>
            <a:tailEnd/>
          </a:ln>
          <a:effectLst/>
        </p:spPr>
        <p:txBody>
          <a:bodyPr wrap="none">
            <a:spAutoFit/>
          </a:bodyPr>
          <a:lstStyle/>
          <a:p>
            <a:r>
              <a:rPr lang="en-US" sz="2600"/>
              <a:t>Loss Area</a:t>
            </a:r>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noFill/>
          <a:ln/>
        </p:spPr>
        <p:txBody>
          <a:bodyPr lIns="90488" tIns="44450" rIns="90488" bIns="44450"/>
          <a:lstStyle/>
          <a:p>
            <a:r>
              <a:rPr lang="en-US" dirty="0" err="1" smtClean="0"/>
              <a:t>Rasio</a:t>
            </a:r>
            <a:r>
              <a:rPr lang="en-US" dirty="0" smtClean="0"/>
              <a:t> Margin </a:t>
            </a:r>
            <a:r>
              <a:rPr lang="en-US" dirty="0" err="1" smtClean="0"/>
              <a:t>Kontribusi</a:t>
            </a:r>
            <a:r>
              <a:rPr lang="en-US" dirty="0" smtClean="0"/>
              <a:t> (page 328)</a:t>
            </a:r>
            <a:endParaRPr lang="en-US" dirty="0"/>
          </a:p>
        </p:txBody>
      </p:sp>
      <p:sp>
        <p:nvSpPr>
          <p:cNvPr id="216067" name="Rectangle 3"/>
          <p:cNvSpPr>
            <a:spLocks noGrp="1" noChangeArrowheads="1"/>
          </p:cNvSpPr>
          <p:nvPr>
            <p:ph sz="quarter" idx="1"/>
          </p:nvPr>
        </p:nvSpPr>
        <p:spPr>
          <a:xfrm>
            <a:off x="685800" y="1676400"/>
            <a:ext cx="7772400" cy="2209800"/>
          </a:xfrm>
          <a:noFill/>
          <a:ln/>
        </p:spPr>
        <p:txBody>
          <a:bodyPr lIns="90488" tIns="44450" rIns="90488" bIns="44450">
            <a:normAutofit lnSpcReduction="10000"/>
          </a:bodyPr>
          <a:lstStyle/>
          <a:p>
            <a:pPr algn="ctr">
              <a:lnSpc>
                <a:spcPct val="90000"/>
              </a:lnSpc>
              <a:buFont typeface="Times" pitchFamily="18" charset="0"/>
              <a:buNone/>
            </a:pPr>
            <a:r>
              <a:rPr lang="en-US" sz="2800" b="1" dirty="0" err="1" smtClean="0">
                <a:solidFill>
                  <a:srgbClr val="0000CC"/>
                </a:solidFill>
              </a:rPr>
              <a:t>Rasio</a:t>
            </a:r>
            <a:r>
              <a:rPr lang="en-US" sz="2800" b="1" dirty="0" smtClean="0">
                <a:solidFill>
                  <a:srgbClr val="0000CC"/>
                </a:solidFill>
              </a:rPr>
              <a:t>   margin </a:t>
            </a:r>
            <a:r>
              <a:rPr lang="en-US" sz="2800" b="1" dirty="0" err="1" smtClean="0">
                <a:solidFill>
                  <a:srgbClr val="0000CC"/>
                </a:solidFill>
              </a:rPr>
              <a:t>Kontribusi</a:t>
            </a:r>
            <a:r>
              <a:rPr lang="en-US" sz="2800" b="1" dirty="0" smtClean="0">
                <a:solidFill>
                  <a:srgbClr val="0000CC"/>
                </a:solidFill>
              </a:rPr>
              <a:t>  </a:t>
            </a:r>
            <a:r>
              <a:rPr lang="en-US" sz="2800" dirty="0" err="1" smtClean="0"/>
              <a:t>adalah</a:t>
            </a:r>
            <a:r>
              <a:rPr lang="en-US" sz="2800" dirty="0" smtClean="0"/>
              <a:t>:</a:t>
            </a: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err="1" smtClean="0"/>
              <a:t>Rasio</a:t>
            </a:r>
            <a:r>
              <a:rPr lang="en-US" sz="2800" dirty="0" smtClean="0"/>
              <a:t> </a:t>
            </a:r>
            <a:r>
              <a:rPr lang="en-US" sz="2800" dirty="0" err="1" smtClean="0"/>
              <a:t>untuk</a:t>
            </a:r>
            <a:r>
              <a:rPr lang="en-US" sz="2800" dirty="0" smtClean="0"/>
              <a:t>  Racing </a:t>
            </a:r>
            <a:r>
              <a:rPr lang="en-US" sz="2800" dirty="0"/>
              <a:t>Bicycle Company the </a:t>
            </a:r>
            <a:r>
              <a:rPr lang="en-US" sz="2800" dirty="0" err="1" smtClean="0"/>
              <a:t>adalah</a:t>
            </a:r>
            <a:r>
              <a:rPr lang="en-US" sz="2800" dirty="0" smtClean="0"/>
              <a:t>:</a:t>
            </a:r>
            <a:endParaRPr lang="en-US" sz="2800" dirty="0"/>
          </a:p>
        </p:txBody>
      </p:sp>
      <p:grpSp>
        <p:nvGrpSpPr>
          <p:cNvPr id="2" name="Group 7"/>
          <p:cNvGrpSpPr>
            <a:grpSpLocks/>
          </p:cNvGrpSpPr>
          <p:nvPr/>
        </p:nvGrpSpPr>
        <p:grpSpPr bwMode="auto">
          <a:xfrm>
            <a:off x="2590800" y="2209800"/>
            <a:ext cx="3910013" cy="882650"/>
            <a:chOff x="1632" y="1652"/>
            <a:chExt cx="2463" cy="556"/>
          </a:xfrm>
        </p:grpSpPr>
        <p:grpSp>
          <p:nvGrpSpPr>
            <p:cNvPr id="3" name="Group 8"/>
            <p:cNvGrpSpPr>
              <a:grpSpLocks/>
            </p:cNvGrpSpPr>
            <p:nvPr/>
          </p:nvGrpSpPr>
          <p:grpSpPr bwMode="auto">
            <a:xfrm>
              <a:off x="1632" y="1652"/>
              <a:ext cx="2463" cy="556"/>
              <a:chOff x="1224" y="1488"/>
              <a:chExt cx="2463" cy="556"/>
            </a:xfrm>
          </p:grpSpPr>
          <p:sp>
            <p:nvSpPr>
              <p:cNvPr id="216073" name="Rectangle 9"/>
              <p:cNvSpPr>
                <a:spLocks noChangeArrowheads="1"/>
              </p:cNvSpPr>
              <p:nvPr/>
            </p:nvSpPr>
            <p:spPr bwMode="auto">
              <a:xfrm>
                <a:off x="2496" y="1488"/>
                <a:ext cx="1191" cy="556"/>
              </a:xfrm>
              <a:prstGeom prst="rect">
                <a:avLst/>
              </a:prstGeom>
              <a:noFill/>
              <a:ln w="12700">
                <a:noFill/>
                <a:miter lim="800000"/>
                <a:headEnd/>
                <a:tailEnd/>
              </a:ln>
              <a:effectLst/>
            </p:spPr>
            <p:txBody>
              <a:bodyPr wrap="none" lIns="90488" tIns="44450" rIns="90488" bIns="44450">
                <a:spAutoFit/>
              </a:bodyPr>
              <a:lstStyle/>
              <a:p>
                <a:r>
                  <a:rPr lang="en-US" sz="2600" b="1">
                    <a:solidFill>
                      <a:srgbClr val="CC9900"/>
                    </a:solidFill>
                  </a:rPr>
                  <a:t>  </a:t>
                </a:r>
                <a:r>
                  <a:rPr lang="en-US" sz="2600" b="1">
                    <a:solidFill>
                      <a:srgbClr val="0000CC"/>
                    </a:solidFill>
                  </a:rPr>
                  <a:t>Total CM</a:t>
                </a:r>
              </a:p>
              <a:p>
                <a:r>
                  <a:rPr lang="en-US" sz="2600" b="1">
                    <a:solidFill>
                      <a:srgbClr val="0000CC"/>
                    </a:solidFill>
                  </a:rPr>
                  <a:t>Total sales</a:t>
                </a:r>
              </a:p>
            </p:txBody>
          </p:sp>
          <p:sp>
            <p:nvSpPr>
              <p:cNvPr id="216074" name="Rectangle 10"/>
              <p:cNvSpPr>
                <a:spLocks noChangeArrowheads="1"/>
              </p:cNvSpPr>
              <p:nvPr/>
            </p:nvSpPr>
            <p:spPr bwMode="auto">
              <a:xfrm>
                <a:off x="1224" y="1606"/>
                <a:ext cx="1368" cy="306"/>
              </a:xfrm>
              <a:prstGeom prst="rect">
                <a:avLst/>
              </a:prstGeom>
              <a:noFill/>
              <a:ln w="12700">
                <a:noFill/>
                <a:miter lim="800000"/>
                <a:headEnd/>
                <a:tailEnd/>
              </a:ln>
              <a:effectLst/>
            </p:spPr>
            <p:txBody>
              <a:bodyPr wrap="none" lIns="90488" tIns="44450" rIns="90488" bIns="44450">
                <a:spAutoFit/>
              </a:bodyPr>
              <a:lstStyle/>
              <a:p>
                <a:r>
                  <a:rPr lang="en-US" sz="2600" b="1">
                    <a:solidFill>
                      <a:srgbClr val="0000CC"/>
                    </a:solidFill>
                  </a:rPr>
                  <a:t>CM Ratio  =</a:t>
                </a:r>
                <a:r>
                  <a:rPr lang="en-US" sz="2600" b="1">
                    <a:solidFill>
                      <a:srgbClr val="CC9900"/>
                    </a:solidFill>
                  </a:rPr>
                  <a:t>  </a:t>
                </a:r>
              </a:p>
            </p:txBody>
          </p:sp>
        </p:grpSp>
        <p:sp>
          <p:nvSpPr>
            <p:cNvPr id="216075" name="Line 11"/>
            <p:cNvSpPr>
              <a:spLocks noChangeShapeType="1"/>
            </p:cNvSpPr>
            <p:nvPr/>
          </p:nvSpPr>
          <p:spPr bwMode="auto">
            <a:xfrm>
              <a:off x="2928" y="1920"/>
              <a:ext cx="1104" cy="0"/>
            </a:xfrm>
            <a:prstGeom prst="line">
              <a:avLst/>
            </a:prstGeom>
            <a:noFill/>
            <a:ln w="38100">
              <a:solidFill>
                <a:srgbClr val="0000CC"/>
              </a:solidFill>
              <a:round/>
              <a:headEnd/>
              <a:tailEnd/>
            </a:ln>
            <a:effectLst/>
          </p:spPr>
          <p:txBody>
            <a:bodyPr wrap="none"/>
            <a:lstStyle/>
            <a:p>
              <a:endParaRPr lang="en-US"/>
            </a:p>
          </p:txBody>
        </p:sp>
      </p:grpSp>
      <p:sp>
        <p:nvSpPr>
          <p:cNvPr id="216199" name="Text Box 135"/>
          <p:cNvSpPr txBox="1">
            <a:spLocks noChangeArrowheads="1"/>
          </p:cNvSpPr>
          <p:nvPr/>
        </p:nvSpPr>
        <p:spPr bwMode="auto">
          <a:xfrm>
            <a:off x="1143000" y="4572000"/>
            <a:ext cx="7010400" cy="1384995"/>
          </a:xfrm>
          <a:prstGeom prst="rect">
            <a:avLst/>
          </a:prstGeom>
          <a:noFill/>
          <a:ln w="9525">
            <a:noFill/>
            <a:miter lim="800000"/>
            <a:headEnd/>
            <a:tailEnd/>
          </a:ln>
          <a:effectLst/>
        </p:spPr>
        <p:txBody>
          <a:bodyPr>
            <a:spAutoFit/>
          </a:bodyPr>
          <a:lstStyle/>
          <a:p>
            <a:pPr algn="ctr" eaLnBrk="1" hangingPunct="1">
              <a:spcBef>
                <a:spcPct val="50000"/>
              </a:spcBef>
            </a:pPr>
            <a:r>
              <a:rPr lang="en-US" sz="2800" dirty="0" err="1" smtClean="0"/>
              <a:t>Setiap</a:t>
            </a:r>
            <a:r>
              <a:rPr lang="en-US" sz="2800" dirty="0" smtClean="0"/>
              <a:t> $</a:t>
            </a:r>
            <a:r>
              <a:rPr lang="en-US" sz="2800" dirty="0"/>
              <a:t>1.00 </a:t>
            </a:r>
            <a:r>
              <a:rPr lang="en-US" sz="2800" dirty="0" err="1" smtClean="0"/>
              <a:t>meningkat</a:t>
            </a:r>
            <a:r>
              <a:rPr lang="en-US" sz="2800" dirty="0" smtClean="0"/>
              <a:t> </a:t>
            </a:r>
            <a:r>
              <a:rPr lang="en-US" sz="2800" dirty="0" err="1" smtClean="0"/>
              <a:t>dalam</a:t>
            </a:r>
            <a:r>
              <a:rPr lang="en-US" sz="2800" dirty="0" smtClean="0"/>
              <a:t> </a:t>
            </a:r>
            <a:r>
              <a:rPr lang="en-US" sz="2800" dirty="0" err="1" smtClean="0"/>
              <a:t>penjualan</a:t>
            </a:r>
            <a:r>
              <a:rPr lang="en-US" sz="2800" dirty="0" smtClean="0"/>
              <a:t> </a:t>
            </a:r>
            <a:r>
              <a:rPr lang="en-US" sz="2800" dirty="0" err="1" smtClean="0"/>
              <a:t>akan</a:t>
            </a:r>
            <a:r>
              <a:rPr lang="en-US" sz="2800" dirty="0" smtClean="0"/>
              <a:t> </a:t>
            </a:r>
            <a:r>
              <a:rPr lang="en-US" sz="2800" dirty="0" err="1" smtClean="0"/>
              <a:t>menghasilkan</a:t>
            </a:r>
            <a:r>
              <a:rPr lang="en-US" sz="2800" dirty="0" smtClean="0"/>
              <a:t> total margin </a:t>
            </a:r>
            <a:r>
              <a:rPr lang="en-US" sz="2800" dirty="0" err="1" smtClean="0"/>
              <a:t>kontribusi</a:t>
            </a:r>
            <a:r>
              <a:rPr lang="en-US" sz="2800" dirty="0" smtClean="0"/>
              <a:t>  </a:t>
            </a:r>
            <a:r>
              <a:rPr lang="en-US" sz="2800" dirty="0" err="1" smtClean="0"/>
              <a:t>sebesar</a:t>
            </a:r>
            <a:r>
              <a:rPr lang="en-US" sz="2800" dirty="0" smtClean="0"/>
              <a:t>  40</a:t>
            </a:r>
            <a:r>
              <a:rPr lang="en-US" sz="2800" dirty="0">
                <a:cs typeface="Times New Roman" charset="0"/>
              </a:rPr>
              <a:t>¢.</a:t>
            </a:r>
          </a:p>
        </p:txBody>
      </p:sp>
      <p:pic>
        <p:nvPicPr>
          <p:cNvPr id="216201" name="Picture 137" descr="j0199044"/>
          <p:cNvPicPr>
            <a:picLocks noChangeAspect="1" noChangeArrowheads="1"/>
          </p:cNvPicPr>
          <p:nvPr/>
        </p:nvPicPr>
        <p:blipFill>
          <a:blip r:embed="rId3" cstate="print"/>
          <a:srcRect/>
          <a:stretch>
            <a:fillRect/>
          </a:stretch>
        </p:blipFill>
        <p:spPr bwMode="auto">
          <a:xfrm>
            <a:off x="4267200" y="5867400"/>
            <a:ext cx="993775" cy="819150"/>
          </a:xfrm>
          <a:prstGeom prst="rect">
            <a:avLst/>
          </a:prstGeom>
          <a:noFill/>
        </p:spPr>
      </p:pic>
      <p:grpSp>
        <p:nvGrpSpPr>
          <p:cNvPr id="4" name="Group 140"/>
          <p:cNvGrpSpPr>
            <a:grpSpLocks/>
          </p:cNvGrpSpPr>
          <p:nvPr/>
        </p:nvGrpSpPr>
        <p:grpSpPr bwMode="auto">
          <a:xfrm>
            <a:off x="3200400" y="3810000"/>
            <a:ext cx="2727325" cy="882650"/>
            <a:chOff x="2016" y="2400"/>
            <a:chExt cx="1718" cy="556"/>
          </a:xfrm>
        </p:grpSpPr>
        <p:sp>
          <p:nvSpPr>
            <p:cNvPr id="216070" name="Rectangle 6"/>
            <p:cNvSpPr>
              <a:spLocks noChangeArrowheads="1"/>
            </p:cNvSpPr>
            <p:nvPr/>
          </p:nvSpPr>
          <p:spPr bwMode="auto">
            <a:xfrm>
              <a:off x="3024" y="2515"/>
              <a:ext cx="710" cy="306"/>
            </a:xfrm>
            <a:prstGeom prst="rect">
              <a:avLst/>
            </a:prstGeom>
            <a:noFill/>
            <a:ln w="12700">
              <a:noFill/>
              <a:miter lim="800000"/>
              <a:headEnd/>
              <a:tailEnd/>
            </a:ln>
            <a:effectLst/>
          </p:spPr>
          <p:txBody>
            <a:bodyPr wrap="none" lIns="90488" tIns="44450" rIns="90488" bIns="44450">
              <a:spAutoFit/>
            </a:bodyPr>
            <a:lstStyle/>
            <a:p>
              <a:r>
                <a:rPr lang="en-US" sz="2600" b="1">
                  <a:solidFill>
                    <a:srgbClr val="0000CC"/>
                  </a:solidFill>
                </a:rPr>
                <a:t>= </a:t>
              </a:r>
              <a:r>
                <a:rPr lang="en-US" sz="2600" b="1">
                  <a:solidFill>
                    <a:srgbClr val="FF0000"/>
                  </a:solidFill>
                </a:rPr>
                <a:t>40%</a:t>
              </a:r>
            </a:p>
          </p:txBody>
        </p:sp>
        <p:grpSp>
          <p:nvGrpSpPr>
            <p:cNvPr id="5" name="Group 139"/>
            <p:cNvGrpSpPr>
              <a:grpSpLocks/>
            </p:cNvGrpSpPr>
            <p:nvPr/>
          </p:nvGrpSpPr>
          <p:grpSpPr bwMode="auto">
            <a:xfrm>
              <a:off x="2016" y="2400"/>
              <a:ext cx="984" cy="556"/>
              <a:chOff x="2016" y="2400"/>
              <a:chExt cx="984" cy="556"/>
            </a:xfrm>
          </p:grpSpPr>
          <p:sp>
            <p:nvSpPr>
              <p:cNvPr id="216069" name="Rectangle 5"/>
              <p:cNvSpPr>
                <a:spLocks noChangeArrowheads="1"/>
              </p:cNvSpPr>
              <p:nvPr/>
            </p:nvSpPr>
            <p:spPr bwMode="auto">
              <a:xfrm>
                <a:off x="2016" y="2400"/>
                <a:ext cx="984" cy="556"/>
              </a:xfrm>
              <a:prstGeom prst="rect">
                <a:avLst/>
              </a:prstGeom>
              <a:noFill/>
              <a:ln w="12700">
                <a:noFill/>
                <a:miter lim="800000"/>
                <a:headEnd/>
                <a:tailEnd/>
              </a:ln>
              <a:effectLst/>
            </p:spPr>
            <p:txBody>
              <a:bodyPr wrap="none" lIns="90488" tIns="44450" rIns="90488" bIns="44450">
                <a:spAutoFit/>
              </a:bodyPr>
              <a:lstStyle/>
              <a:p>
                <a:pPr algn="ctr"/>
                <a:r>
                  <a:rPr lang="en-US" sz="2600" b="1">
                    <a:solidFill>
                      <a:srgbClr val="0000CC"/>
                    </a:solidFill>
                  </a:rPr>
                  <a:t>$80,000</a:t>
                </a:r>
              </a:p>
              <a:p>
                <a:pPr algn="ctr"/>
                <a:r>
                  <a:rPr lang="en-US" sz="2600" b="1">
                    <a:solidFill>
                      <a:srgbClr val="0000CC"/>
                    </a:solidFill>
                  </a:rPr>
                  <a:t>$200,000</a:t>
                </a:r>
              </a:p>
            </p:txBody>
          </p:sp>
          <p:sp>
            <p:nvSpPr>
              <p:cNvPr id="216202" name="Line 138"/>
              <p:cNvSpPr>
                <a:spLocks noChangeShapeType="1"/>
              </p:cNvSpPr>
              <p:nvPr/>
            </p:nvSpPr>
            <p:spPr bwMode="auto">
              <a:xfrm>
                <a:off x="2048" y="2680"/>
                <a:ext cx="912" cy="0"/>
              </a:xfrm>
              <a:prstGeom prst="line">
                <a:avLst/>
              </a:prstGeom>
              <a:noFill/>
              <a:ln w="28575">
                <a:solidFill>
                  <a:srgbClr val="0000CC"/>
                </a:solidFill>
                <a:round/>
                <a:headEnd/>
                <a:tailEnd/>
              </a:ln>
              <a:effectLst/>
            </p:spPr>
            <p:txBody>
              <a:bodyPr/>
              <a:lstStyle/>
              <a:p>
                <a:endParaRPr lang="en-US"/>
              </a:p>
            </p:txBody>
          </p:sp>
        </p:gr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noFill/>
          <a:ln/>
        </p:spPr>
        <p:txBody>
          <a:bodyPr lIns="90488" tIns="44450" rIns="90488" bIns="44450"/>
          <a:lstStyle/>
          <a:p>
            <a:r>
              <a:rPr lang="en-US"/>
              <a:t>Contribution Margin Ratio</a:t>
            </a:r>
          </a:p>
        </p:txBody>
      </p:sp>
      <p:sp>
        <p:nvSpPr>
          <p:cNvPr id="218115" name="Rectangle 3"/>
          <p:cNvSpPr>
            <a:spLocks noGrp="1" noChangeArrowheads="1"/>
          </p:cNvSpPr>
          <p:nvPr>
            <p:ph sz="quarter" idx="1"/>
          </p:nvPr>
        </p:nvSpPr>
        <p:spPr>
          <a:xfrm>
            <a:off x="228600" y="1600200"/>
            <a:ext cx="8686800" cy="2057400"/>
          </a:xfrm>
          <a:noFill/>
          <a:ln/>
        </p:spPr>
        <p:txBody>
          <a:bodyPr lIns="90488" tIns="44450" rIns="90488" bIns="44450">
            <a:normAutofit/>
          </a:bodyPr>
          <a:lstStyle/>
          <a:p>
            <a:pPr algn="ctr">
              <a:lnSpc>
                <a:spcPct val="90000"/>
              </a:lnSpc>
              <a:buFont typeface="Times" pitchFamily="18" charset="0"/>
              <a:buNone/>
            </a:pPr>
            <a:r>
              <a:rPr lang="en-US" sz="2800" dirty="0" err="1" smtClean="0"/>
              <a:t>Atau</a:t>
            </a:r>
            <a:r>
              <a:rPr lang="en-US" sz="2800" dirty="0" smtClean="0"/>
              <a:t>, </a:t>
            </a:r>
            <a:r>
              <a:rPr lang="en-US" sz="2800" b="1" dirty="0" err="1" smtClean="0">
                <a:solidFill>
                  <a:srgbClr val="006600"/>
                </a:solidFill>
              </a:rPr>
              <a:t>rasio</a:t>
            </a:r>
            <a:r>
              <a:rPr lang="en-US" sz="2800" b="1" dirty="0" smtClean="0">
                <a:solidFill>
                  <a:schemeClr val="accent2"/>
                </a:solidFill>
              </a:rPr>
              <a:t> </a:t>
            </a:r>
            <a:r>
              <a:rPr lang="en-US" sz="2800" dirty="0" err="1" smtClean="0"/>
              <a:t>kontribusi</a:t>
            </a:r>
            <a:r>
              <a:rPr lang="en-US" sz="2800" dirty="0" smtClean="0"/>
              <a:t> margin </a:t>
            </a:r>
            <a:r>
              <a:rPr lang="en-US" sz="2800" dirty="0" err="1" smtClean="0"/>
              <a:t>dalam</a:t>
            </a:r>
            <a:r>
              <a:rPr lang="en-US" sz="2800" dirty="0" smtClean="0"/>
              <a:t> unit </a:t>
            </a:r>
            <a:r>
              <a:rPr lang="en-US" sz="2800" dirty="0" err="1" smtClean="0"/>
              <a:t>adalah</a:t>
            </a:r>
            <a:r>
              <a:rPr lang="en-US" sz="2800" dirty="0" smtClean="0"/>
              <a:t>:</a:t>
            </a:r>
            <a:r>
              <a:rPr lang="en-US" sz="2800" dirty="0"/>
              <a:t/>
            </a:r>
            <a:br>
              <a:rPr lang="en-US" sz="2800" dirty="0"/>
            </a:br>
            <a:r>
              <a:rPr lang="en-US" sz="2800" dirty="0"/>
              <a:t/>
            </a:r>
            <a:br>
              <a:rPr lang="en-US" sz="2800" dirty="0"/>
            </a:br>
            <a:r>
              <a:rPr lang="en-US" sz="2800" dirty="0"/>
              <a:t/>
            </a:r>
            <a:br>
              <a:rPr lang="en-US" sz="2800" dirty="0"/>
            </a:br>
            <a:r>
              <a:rPr lang="en-US" sz="2800" dirty="0"/>
              <a:t/>
            </a:r>
            <a:br>
              <a:rPr lang="en-US" sz="2800" dirty="0"/>
            </a:br>
            <a:r>
              <a:rPr lang="en-US" sz="2800" dirty="0" err="1" smtClean="0"/>
              <a:t>Rasio</a:t>
            </a:r>
            <a:r>
              <a:rPr lang="en-US" sz="2800" dirty="0" smtClean="0"/>
              <a:t> </a:t>
            </a:r>
            <a:r>
              <a:rPr lang="en-US" sz="2800" dirty="0" err="1" smtClean="0"/>
              <a:t>untuk</a:t>
            </a:r>
            <a:r>
              <a:rPr lang="en-US" sz="2800" dirty="0" smtClean="0"/>
              <a:t>  Racing </a:t>
            </a:r>
            <a:r>
              <a:rPr lang="en-US" sz="2800" dirty="0"/>
              <a:t>Bicycle </a:t>
            </a:r>
            <a:r>
              <a:rPr lang="en-US" sz="2800" dirty="0" smtClean="0"/>
              <a:t>Company </a:t>
            </a:r>
            <a:r>
              <a:rPr lang="en-US" sz="2800" dirty="0" err="1" smtClean="0"/>
              <a:t>adalah</a:t>
            </a:r>
            <a:r>
              <a:rPr lang="en-US" sz="2800" dirty="0" smtClean="0"/>
              <a:t>:</a:t>
            </a:r>
            <a:endParaRPr lang="en-US" sz="2800" dirty="0"/>
          </a:p>
        </p:txBody>
      </p:sp>
      <p:grpSp>
        <p:nvGrpSpPr>
          <p:cNvPr id="2" name="Group 4"/>
          <p:cNvGrpSpPr>
            <a:grpSpLocks/>
          </p:cNvGrpSpPr>
          <p:nvPr/>
        </p:nvGrpSpPr>
        <p:grpSpPr bwMode="auto">
          <a:xfrm>
            <a:off x="3825875" y="4070350"/>
            <a:ext cx="2041525" cy="882650"/>
            <a:chOff x="2208" y="2976"/>
            <a:chExt cx="1286" cy="556"/>
          </a:xfrm>
        </p:grpSpPr>
        <p:sp>
          <p:nvSpPr>
            <p:cNvPr id="218117" name="Rectangle 5"/>
            <p:cNvSpPr>
              <a:spLocks noChangeArrowheads="1"/>
            </p:cNvSpPr>
            <p:nvPr/>
          </p:nvSpPr>
          <p:spPr bwMode="auto">
            <a:xfrm>
              <a:off x="2208" y="2976"/>
              <a:ext cx="578" cy="556"/>
            </a:xfrm>
            <a:prstGeom prst="rect">
              <a:avLst/>
            </a:prstGeom>
            <a:noFill/>
            <a:ln w="12700">
              <a:noFill/>
              <a:miter lim="800000"/>
              <a:headEnd/>
              <a:tailEnd/>
            </a:ln>
            <a:effectLst/>
          </p:spPr>
          <p:txBody>
            <a:bodyPr wrap="none" lIns="90488" tIns="44450" rIns="90488" bIns="44450">
              <a:spAutoFit/>
            </a:bodyPr>
            <a:lstStyle/>
            <a:p>
              <a:r>
                <a:rPr lang="en-US" sz="2600" b="1" u="sng">
                  <a:solidFill>
                    <a:schemeClr val="tx2"/>
                  </a:solidFill>
                </a:rPr>
                <a:t>$200</a:t>
              </a:r>
              <a:endParaRPr lang="en-US" sz="2600" b="1">
                <a:solidFill>
                  <a:schemeClr val="tx2"/>
                </a:solidFill>
              </a:endParaRPr>
            </a:p>
            <a:p>
              <a:r>
                <a:rPr lang="en-US" sz="2600" b="1">
                  <a:solidFill>
                    <a:schemeClr val="tx2"/>
                  </a:solidFill>
                </a:rPr>
                <a:t>$500</a:t>
              </a:r>
            </a:p>
          </p:txBody>
        </p:sp>
        <p:sp>
          <p:nvSpPr>
            <p:cNvPr id="218118" name="Rectangle 6"/>
            <p:cNvSpPr>
              <a:spLocks noChangeArrowheads="1"/>
            </p:cNvSpPr>
            <p:nvPr/>
          </p:nvSpPr>
          <p:spPr bwMode="auto">
            <a:xfrm>
              <a:off x="2784" y="3072"/>
              <a:ext cx="710" cy="306"/>
            </a:xfrm>
            <a:prstGeom prst="rect">
              <a:avLst/>
            </a:prstGeom>
            <a:noFill/>
            <a:ln w="12700">
              <a:noFill/>
              <a:miter lim="800000"/>
              <a:headEnd/>
              <a:tailEnd/>
            </a:ln>
            <a:effectLst/>
          </p:spPr>
          <p:txBody>
            <a:bodyPr wrap="none" lIns="90488" tIns="44450" rIns="90488" bIns="44450">
              <a:spAutoFit/>
            </a:bodyPr>
            <a:lstStyle/>
            <a:p>
              <a:r>
                <a:rPr lang="en-US" sz="2600" b="1">
                  <a:solidFill>
                    <a:schemeClr val="tx2"/>
                  </a:solidFill>
                </a:rPr>
                <a:t>= </a:t>
              </a:r>
              <a:r>
                <a:rPr lang="en-US" sz="2600" b="1">
                  <a:solidFill>
                    <a:srgbClr val="FF0000"/>
                  </a:solidFill>
                </a:rPr>
                <a:t>40%</a:t>
              </a:r>
            </a:p>
          </p:txBody>
        </p:sp>
      </p:grpSp>
      <p:grpSp>
        <p:nvGrpSpPr>
          <p:cNvPr id="3" name="Group 130"/>
          <p:cNvGrpSpPr>
            <a:grpSpLocks/>
          </p:cNvGrpSpPr>
          <p:nvPr/>
        </p:nvGrpSpPr>
        <p:grpSpPr bwMode="auto">
          <a:xfrm>
            <a:off x="1981200" y="2133600"/>
            <a:ext cx="4864100" cy="882650"/>
            <a:chOff x="1248" y="1776"/>
            <a:chExt cx="3064" cy="556"/>
          </a:xfrm>
        </p:grpSpPr>
        <p:grpSp>
          <p:nvGrpSpPr>
            <p:cNvPr id="4" name="Group 131"/>
            <p:cNvGrpSpPr>
              <a:grpSpLocks/>
            </p:cNvGrpSpPr>
            <p:nvPr/>
          </p:nvGrpSpPr>
          <p:grpSpPr bwMode="auto">
            <a:xfrm>
              <a:off x="1248" y="1776"/>
              <a:ext cx="3064" cy="556"/>
              <a:chOff x="1224" y="1488"/>
              <a:chExt cx="3064" cy="556"/>
            </a:xfrm>
          </p:grpSpPr>
          <p:sp>
            <p:nvSpPr>
              <p:cNvPr id="218244" name="Rectangle 132"/>
              <p:cNvSpPr>
                <a:spLocks noChangeArrowheads="1"/>
              </p:cNvSpPr>
              <p:nvPr/>
            </p:nvSpPr>
            <p:spPr bwMode="auto">
              <a:xfrm>
                <a:off x="2496" y="1488"/>
                <a:ext cx="1792" cy="556"/>
              </a:xfrm>
              <a:prstGeom prst="rect">
                <a:avLst/>
              </a:prstGeom>
              <a:noFill/>
              <a:ln w="12700">
                <a:noFill/>
                <a:miter lim="800000"/>
                <a:headEnd/>
                <a:tailEnd/>
              </a:ln>
              <a:effectLst/>
            </p:spPr>
            <p:txBody>
              <a:bodyPr wrap="none" lIns="90488" tIns="44450" rIns="90488" bIns="44450">
                <a:spAutoFit/>
              </a:bodyPr>
              <a:lstStyle/>
              <a:p>
                <a:r>
                  <a:rPr lang="en-US" sz="2600" b="1">
                    <a:solidFill>
                      <a:srgbClr val="0000CC"/>
                    </a:solidFill>
                  </a:rPr>
                  <a:t>        Unit CM</a:t>
                </a:r>
              </a:p>
              <a:p>
                <a:r>
                  <a:rPr lang="en-US" sz="2600" b="1">
                    <a:solidFill>
                      <a:srgbClr val="0000CC"/>
                    </a:solidFill>
                  </a:rPr>
                  <a:t>Unit selling price</a:t>
                </a:r>
              </a:p>
            </p:txBody>
          </p:sp>
          <p:sp>
            <p:nvSpPr>
              <p:cNvPr id="218245" name="Rectangle 133"/>
              <p:cNvSpPr>
                <a:spLocks noChangeArrowheads="1"/>
              </p:cNvSpPr>
              <p:nvPr/>
            </p:nvSpPr>
            <p:spPr bwMode="auto">
              <a:xfrm>
                <a:off x="1224" y="1606"/>
                <a:ext cx="1368" cy="306"/>
              </a:xfrm>
              <a:prstGeom prst="rect">
                <a:avLst/>
              </a:prstGeom>
              <a:noFill/>
              <a:ln w="12700">
                <a:noFill/>
                <a:miter lim="800000"/>
                <a:headEnd/>
                <a:tailEnd/>
              </a:ln>
              <a:effectLst/>
            </p:spPr>
            <p:txBody>
              <a:bodyPr wrap="none" lIns="90488" tIns="44450" rIns="90488" bIns="44450">
                <a:spAutoFit/>
              </a:bodyPr>
              <a:lstStyle/>
              <a:p>
                <a:r>
                  <a:rPr lang="en-US" sz="2600" b="1">
                    <a:solidFill>
                      <a:srgbClr val="0000CC"/>
                    </a:solidFill>
                  </a:rPr>
                  <a:t>CM Ratio  =  </a:t>
                </a:r>
              </a:p>
            </p:txBody>
          </p:sp>
        </p:grpSp>
        <p:sp>
          <p:nvSpPr>
            <p:cNvPr id="218246" name="Line 134"/>
            <p:cNvSpPr>
              <a:spLocks noChangeShapeType="1"/>
            </p:cNvSpPr>
            <p:nvPr/>
          </p:nvSpPr>
          <p:spPr bwMode="auto">
            <a:xfrm>
              <a:off x="2592" y="2055"/>
              <a:ext cx="1680" cy="0"/>
            </a:xfrm>
            <a:prstGeom prst="line">
              <a:avLst/>
            </a:prstGeom>
            <a:noFill/>
            <a:ln w="38100">
              <a:solidFill>
                <a:srgbClr val="0000CC"/>
              </a:solidFill>
              <a:round/>
              <a:headEnd/>
              <a:tailEnd/>
            </a:ln>
            <a:effectLst/>
          </p:spPr>
          <p:txBody>
            <a:bodyPr wrap="none"/>
            <a:lstStyle/>
            <a:p>
              <a:endParaRPr lang="en-US"/>
            </a:p>
          </p:txBody>
        </p:sp>
      </p:grpSp>
      <p:pic>
        <p:nvPicPr>
          <p:cNvPr id="218247" name="Picture 135" descr="j0199044"/>
          <p:cNvPicPr>
            <a:picLocks noChangeAspect="1" noChangeArrowheads="1"/>
          </p:cNvPicPr>
          <p:nvPr/>
        </p:nvPicPr>
        <p:blipFill>
          <a:blip r:embed="rId3" cstate="print"/>
          <a:srcRect/>
          <a:stretch>
            <a:fillRect/>
          </a:stretch>
        </p:blipFill>
        <p:spPr bwMode="auto">
          <a:xfrm>
            <a:off x="4267200" y="5867400"/>
            <a:ext cx="993775" cy="819150"/>
          </a:xfrm>
          <a:prstGeom prst="rect">
            <a:avLst/>
          </a:prstGeom>
          <a:noFill/>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0162" name="Object 2"/>
          <p:cNvGraphicFramePr>
            <a:graphicFrameLocks/>
          </p:cNvGraphicFramePr>
          <p:nvPr/>
        </p:nvGraphicFramePr>
        <p:xfrm>
          <a:off x="381000" y="1809750"/>
          <a:ext cx="8553450" cy="2686050"/>
        </p:xfrm>
        <a:graphic>
          <a:graphicData uri="http://schemas.openxmlformats.org/presentationml/2006/ole">
            <mc:AlternateContent xmlns:mc="http://schemas.openxmlformats.org/markup-compatibility/2006">
              <mc:Choice xmlns:v="urn:schemas-microsoft-com:vml" Requires="v">
                <p:oleObj spid="_x0000_s7172" name="Worksheet" r:id="rId4" imgW="3419551" imgH="1085850" progId="Excel.Sheet.8">
                  <p:embed/>
                </p:oleObj>
              </mc:Choice>
              <mc:Fallback>
                <p:oleObj name="Worksheet" r:id="rId4" imgW="3419551" imgH="1085850" progId="Excel.Sheet.8">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809750"/>
                        <a:ext cx="8553450" cy="268605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220163" name="Rectangle 3"/>
          <p:cNvSpPr>
            <a:spLocks noGrp="1" noChangeArrowheads="1"/>
          </p:cNvSpPr>
          <p:nvPr>
            <p:ph type="title"/>
          </p:nvPr>
        </p:nvSpPr>
        <p:spPr>
          <a:noFill/>
          <a:ln/>
        </p:spPr>
        <p:txBody>
          <a:bodyPr lIns="90488" tIns="44450" rIns="90488" bIns="44450"/>
          <a:lstStyle/>
          <a:p>
            <a:r>
              <a:rPr lang="en-US"/>
              <a:t>Contribution Margin Ratio</a:t>
            </a:r>
          </a:p>
        </p:txBody>
      </p:sp>
      <p:grpSp>
        <p:nvGrpSpPr>
          <p:cNvPr id="2" name="Group 8"/>
          <p:cNvGrpSpPr>
            <a:grpSpLocks/>
          </p:cNvGrpSpPr>
          <p:nvPr/>
        </p:nvGrpSpPr>
        <p:grpSpPr bwMode="auto">
          <a:xfrm>
            <a:off x="3657600" y="3200401"/>
            <a:ext cx="5381625" cy="3270251"/>
            <a:chOff x="2304" y="2016"/>
            <a:chExt cx="3390" cy="2060"/>
          </a:xfrm>
        </p:grpSpPr>
        <p:sp>
          <p:nvSpPr>
            <p:cNvPr id="220165" name="Line 5"/>
            <p:cNvSpPr>
              <a:spLocks noChangeShapeType="1"/>
            </p:cNvSpPr>
            <p:nvPr/>
          </p:nvSpPr>
          <p:spPr bwMode="auto">
            <a:xfrm flipH="1" flipV="1">
              <a:off x="3840" y="2016"/>
              <a:ext cx="288" cy="973"/>
            </a:xfrm>
            <a:prstGeom prst="line">
              <a:avLst/>
            </a:prstGeom>
            <a:noFill/>
            <a:ln w="38100">
              <a:solidFill>
                <a:srgbClr val="FC0128"/>
              </a:solidFill>
              <a:round/>
              <a:headEnd/>
              <a:tailEnd type="triangle" w="med" len="med"/>
            </a:ln>
            <a:effectLst>
              <a:outerShdw dist="35921" dir="2700000" algn="ctr" rotWithShape="0">
                <a:schemeClr val="bg2"/>
              </a:outerShdw>
            </a:effectLst>
          </p:spPr>
          <p:txBody>
            <a:bodyPr wrap="none" anchor="ctr"/>
            <a:lstStyle/>
            <a:p>
              <a:endParaRPr lang="en-US"/>
            </a:p>
          </p:txBody>
        </p:sp>
        <p:sp>
          <p:nvSpPr>
            <p:cNvPr id="220166" name="Line 6"/>
            <p:cNvSpPr>
              <a:spLocks noChangeShapeType="1"/>
            </p:cNvSpPr>
            <p:nvPr/>
          </p:nvSpPr>
          <p:spPr bwMode="auto">
            <a:xfrm flipV="1">
              <a:off x="4032" y="2016"/>
              <a:ext cx="432" cy="960"/>
            </a:xfrm>
            <a:prstGeom prst="line">
              <a:avLst/>
            </a:prstGeom>
            <a:noFill/>
            <a:ln w="38100">
              <a:solidFill>
                <a:srgbClr val="FC0128"/>
              </a:solidFill>
              <a:round/>
              <a:headEnd/>
              <a:tailEnd type="triangle" w="med" len="med"/>
            </a:ln>
            <a:effectLst>
              <a:outerShdw dist="35921" dir="2700000" algn="ctr" rotWithShape="0">
                <a:schemeClr val="bg2"/>
              </a:outerShdw>
            </a:effectLst>
          </p:spPr>
          <p:txBody>
            <a:bodyPr wrap="none" anchor="ctr"/>
            <a:lstStyle/>
            <a:p>
              <a:endParaRPr lang="en-US"/>
            </a:p>
          </p:txBody>
        </p:sp>
        <p:sp>
          <p:nvSpPr>
            <p:cNvPr id="220167" name="Rectangle 7"/>
            <p:cNvSpPr>
              <a:spLocks noChangeArrowheads="1"/>
            </p:cNvSpPr>
            <p:nvPr/>
          </p:nvSpPr>
          <p:spPr bwMode="auto">
            <a:xfrm>
              <a:off x="2304" y="2856"/>
              <a:ext cx="3390" cy="1220"/>
            </a:xfrm>
            <a:prstGeom prst="rect">
              <a:avLst/>
            </a:prstGeom>
            <a:solidFill>
              <a:srgbClr val="CCECFF"/>
            </a:solidFill>
            <a:ln w="12700">
              <a:solidFill>
                <a:schemeClr val="tx1"/>
              </a:solidFill>
              <a:miter lim="800000"/>
              <a:headEnd/>
              <a:tailEnd/>
            </a:ln>
            <a:effectLst>
              <a:outerShdw dist="35921" dir="2700000" algn="ctr" rotWithShape="0">
                <a:schemeClr val="bg2"/>
              </a:outerShdw>
            </a:effectLst>
          </p:spPr>
          <p:txBody>
            <a:bodyPr lIns="90488" tIns="44450" rIns="90488" bIns="44450">
              <a:spAutoFit/>
            </a:bodyPr>
            <a:lstStyle/>
            <a:p>
              <a:pPr algn="ctr"/>
              <a:r>
                <a:rPr lang="en-US" sz="2400" dirty="0" err="1" smtClean="0">
                  <a:solidFill>
                    <a:srgbClr val="0000CC"/>
                  </a:solidFill>
                  <a:effectLst>
                    <a:outerShdw blurRad="38100" dist="38100" dir="2700000" algn="tl">
                      <a:srgbClr val="000000"/>
                    </a:outerShdw>
                  </a:effectLst>
                </a:rPr>
                <a:t>Apabila</a:t>
              </a:r>
              <a:r>
                <a:rPr lang="en-US" sz="2400" dirty="0" smtClean="0">
                  <a:solidFill>
                    <a:srgbClr val="0000CC"/>
                  </a:solidFill>
                  <a:effectLst>
                    <a:outerShdw blurRad="38100" dist="38100" dir="2700000" algn="tl">
                      <a:srgbClr val="000000"/>
                    </a:outerShdw>
                  </a:effectLst>
                </a:rPr>
                <a:t> </a:t>
              </a:r>
              <a:r>
                <a:rPr lang="en-US" sz="2400" dirty="0" err="1" smtClean="0">
                  <a:solidFill>
                    <a:srgbClr val="0000CC"/>
                  </a:solidFill>
                  <a:effectLst>
                    <a:outerShdw blurRad="38100" dist="38100" dir="2700000" algn="tl">
                      <a:srgbClr val="000000"/>
                    </a:outerShdw>
                  </a:effectLst>
                </a:rPr>
                <a:t>peningkatan</a:t>
              </a:r>
              <a:r>
                <a:rPr lang="en-US" sz="2400" dirty="0" smtClean="0">
                  <a:solidFill>
                    <a:srgbClr val="0000CC"/>
                  </a:solidFill>
                  <a:effectLst>
                    <a:outerShdw blurRad="38100" dist="38100" dir="2700000" algn="tl">
                      <a:srgbClr val="000000"/>
                    </a:outerShdw>
                  </a:effectLst>
                </a:rPr>
                <a:t> </a:t>
              </a:r>
              <a:r>
                <a:rPr lang="en-US" sz="2400" dirty="0" err="1" smtClean="0">
                  <a:solidFill>
                    <a:srgbClr val="0000CC"/>
                  </a:solidFill>
                  <a:effectLst>
                    <a:outerShdw blurRad="38100" dist="38100" dir="2700000" algn="tl">
                      <a:srgbClr val="000000"/>
                    </a:outerShdw>
                  </a:effectLst>
                </a:rPr>
                <a:t>pendapatan</a:t>
              </a:r>
              <a:r>
                <a:rPr lang="en-US" sz="2400" dirty="0" smtClean="0">
                  <a:solidFill>
                    <a:srgbClr val="0000CC"/>
                  </a:solidFill>
                  <a:effectLst>
                    <a:outerShdw blurRad="38100" dist="38100" dir="2700000" algn="tl">
                      <a:srgbClr val="000000"/>
                    </a:outerShdw>
                  </a:effectLst>
                </a:rPr>
                <a:t> </a:t>
              </a:r>
              <a:r>
                <a:rPr lang="en-US" sz="2400" dirty="0" err="1" smtClean="0">
                  <a:solidFill>
                    <a:srgbClr val="0000CC"/>
                  </a:solidFill>
                  <a:effectLst>
                    <a:outerShdw blurRad="38100" dist="38100" dir="2700000" algn="tl">
                      <a:srgbClr val="000000"/>
                    </a:outerShdw>
                  </a:effectLst>
                </a:rPr>
                <a:t>penjualan</a:t>
              </a:r>
              <a:r>
                <a:rPr lang="en-US" sz="2400" dirty="0" smtClean="0">
                  <a:solidFill>
                    <a:srgbClr val="0000CC"/>
                  </a:solidFill>
                  <a:effectLst>
                    <a:outerShdw blurRad="38100" dist="38100" dir="2700000" algn="tl">
                      <a:srgbClr val="000000"/>
                    </a:outerShdw>
                  </a:effectLst>
                </a:rPr>
                <a:t> </a:t>
              </a:r>
              <a:r>
                <a:rPr lang="en-US" sz="2400" dirty="0" err="1" smtClean="0">
                  <a:solidFill>
                    <a:srgbClr val="0000CC"/>
                  </a:solidFill>
                  <a:effectLst>
                    <a:outerShdw blurRad="38100" dist="38100" dir="2700000" algn="tl">
                      <a:srgbClr val="000000"/>
                    </a:outerShdw>
                  </a:effectLst>
                </a:rPr>
                <a:t>sebesar</a:t>
              </a:r>
              <a:r>
                <a:rPr lang="en-US" sz="2400" dirty="0" smtClean="0">
                  <a:solidFill>
                    <a:srgbClr val="0000CC"/>
                  </a:solidFill>
                  <a:effectLst>
                    <a:outerShdw blurRad="38100" dist="38100" dir="2700000" algn="tl">
                      <a:srgbClr val="000000"/>
                    </a:outerShdw>
                  </a:effectLst>
                </a:rPr>
                <a:t> $50,000, </a:t>
              </a:r>
              <a:r>
                <a:rPr lang="en-US" sz="2400" dirty="0" err="1" smtClean="0">
                  <a:solidFill>
                    <a:srgbClr val="0000CC"/>
                  </a:solidFill>
                  <a:effectLst>
                    <a:outerShdw blurRad="38100" dist="38100" dir="2700000" algn="tl">
                      <a:srgbClr val="000000"/>
                    </a:outerShdw>
                  </a:effectLst>
                </a:rPr>
                <a:t>maka</a:t>
              </a:r>
              <a:r>
                <a:rPr lang="en-US" sz="2400" dirty="0" smtClean="0">
                  <a:solidFill>
                    <a:srgbClr val="0000CC"/>
                  </a:solidFill>
                  <a:effectLst>
                    <a:outerShdw blurRad="38100" dist="38100" dir="2700000" algn="tl">
                      <a:srgbClr val="000000"/>
                    </a:outerShdw>
                  </a:effectLst>
                </a:rPr>
                <a:t> </a:t>
              </a:r>
              <a:r>
                <a:rPr lang="en-US" sz="2400" dirty="0" err="1" smtClean="0">
                  <a:solidFill>
                    <a:srgbClr val="0000CC"/>
                  </a:solidFill>
                  <a:effectLst>
                    <a:outerShdw blurRad="38100" dist="38100" dir="2700000" algn="tl">
                      <a:srgbClr val="000000"/>
                    </a:outerShdw>
                  </a:effectLst>
                </a:rPr>
                <a:t>akan</a:t>
              </a:r>
              <a:r>
                <a:rPr lang="en-US" sz="2400" dirty="0" smtClean="0">
                  <a:solidFill>
                    <a:srgbClr val="0000CC"/>
                  </a:solidFill>
                  <a:effectLst>
                    <a:outerShdw blurRad="38100" dist="38100" dir="2700000" algn="tl">
                      <a:srgbClr val="000000"/>
                    </a:outerShdw>
                  </a:effectLst>
                </a:rPr>
                <a:t> </a:t>
              </a:r>
              <a:r>
                <a:rPr lang="en-US" sz="2400" dirty="0" err="1" smtClean="0">
                  <a:solidFill>
                    <a:srgbClr val="0000CC"/>
                  </a:solidFill>
                  <a:effectLst>
                    <a:outerShdw blurRad="38100" dist="38100" dir="2700000" algn="tl">
                      <a:srgbClr val="000000"/>
                    </a:outerShdw>
                  </a:effectLst>
                </a:rPr>
                <a:t>menghasilkan</a:t>
              </a:r>
              <a:r>
                <a:rPr lang="en-US" sz="2400" dirty="0" smtClean="0">
                  <a:solidFill>
                    <a:srgbClr val="0000CC"/>
                  </a:solidFill>
                  <a:effectLst>
                    <a:outerShdw blurRad="38100" dist="38100" dir="2700000" algn="tl">
                      <a:srgbClr val="000000"/>
                    </a:outerShdw>
                  </a:effectLst>
                </a:rPr>
                <a:t> $20,000 </a:t>
              </a:r>
              <a:r>
                <a:rPr lang="en-US" sz="2400" dirty="0" err="1" smtClean="0">
                  <a:solidFill>
                    <a:srgbClr val="0000CC"/>
                  </a:solidFill>
                  <a:effectLst>
                    <a:outerShdw blurRad="38100" dist="38100" dir="2700000" algn="tl">
                      <a:srgbClr val="000000"/>
                    </a:outerShdw>
                  </a:effectLst>
                </a:rPr>
                <a:t>peningkatan</a:t>
              </a:r>
              <a:r>
                <a:rPr lang="en-US" sz="2400" dirty="0" smtClean="0">
                  <a:solidFill>
                    <a:srgbClr val="0000CC"/>
                  </a:solidFill>
                  <a:effectLst>
                    <a:outerShdw blurRad="38100" dist="38100" dir="2700000" algn="tl">
                      <a:srgbClr val="000000"/>
                    </a:outerShdw>
                  </a:effectLst>
                </a:rPr>
                <a:t> </a:t>
              </a:r>
              <a:r>
                <a:rPr lang="en-US" sz="2400" dirty="0" err="1" smtClean="0">
                  <a:solidFill>
                    <a:srgbClr val="0000CC"/>
                  </a:solidFill>
                  <a:effectLst>
                    <a:outerShdw blurRad="38100" dist="38100" dir="2700000" algn="tl">
                      <a:srgbClr val="000000"/>
                    </a:outerShdw>
                  </a:effectLst>
                </a:rPr>
                <a:t>di</a:t>
              </a:r>
              <a:r>
                <a:rPr lang="en-US" sz="2400" dirty="0" smtClean="0">
                  <a:solidFill>
                    <a:srgbClr val="0000CC"/>
                  </a:solidFill>
                  <a:effectLst>
                    <a:outerShdw blurRad="38100" dist="38100" dir="2700000" algn="tl">
                      <a:srgbClr val="000000"/>
                    </a:outerShdw>
                  </a:effectLst>
                </a:rPr>
                <a:t> Margin </a:t>
              </a:r>
              <a:r>
                <a:rPr lang="en-US" sz="2400" dirty="0" err="1" smtClean="0">
                  <a:solidFill>
                    <a:srgbClr val="0000CC"/>
                  </a:solidFill>
                  <a:effectLst>
                    <a:outerShdw blurRad="38100" dist="38100" dir="2700000" algn="tl">
                      <a:srgbClr val="000000"/>
                    </a:outerShdw>
                  </a:effectLst>
                </a:rPr>
                <a:t>kontribusi</a:t>
              </a:r>
              <a:endParaRPr lang="en-US" sz="2400" dirty="0">
                <a:solidFill>
                  <a:srgbClr val="0000CC"/>
                </a:solidFill>
                <a:effectLst>
                  <a:outerShdw blurRad="38100" dist="38100" dir="2700000" algn="tl">
                    <a:srgbClr val="000000"/>
                  </a:outerShdw>
                </a:effectLst>
              </a:endParaRPr>
            </a:p>
            <a:p>
              <a:pPr algn="ctr"/>
              <a:r>
                <a:rPr lang="en-US" sz="2400" dirty="0">
                  <a:solidFill>
                    <a:srgbClr val="0000CC"/>
                  </a:solidFill>
                  <a:effectLst>
                    <a:outerShdw blurRad="38100" dist="38100" dir="2700000" algn="tl">
                      <a:srgbClr val="000000"/>
                    </a:outerShdw>
                  </a:effectLst>
                </a:rPr>
                <a:t>($50,000 × 40% = $20,000)</a:t>
              </a:r>
            </a:p>
          </p:txBody>
        </p:sp>
      </p:gr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noFill/>
          <a:ln/>
        </p:spPr>
        <p:txBody>
          <a:bodyPr lIns="90488" tIns="44450" rIns="90488" bIns="44450"/>
          <a:lstStyle/>
          <a:p>
            <a:r>
              <a:rPr lang="en-US" dirty="0"/>
              <a:t>Quick Check </a:t>
            </a:r>
            <a:r>
              <a:rPr lang="en-US" sz="3200" dirty="0">
                <a:sym typeface="Wingdings" pitchFamily="2" charset="2"/>
              </a:rPr>
              <a:t></a:t>
            </a:r>
          </a:p>
        </p:txBody>
      </p:sp>
      <p:sp>
        <p:nvSpPr>
          <p:cNvPr id="47107" name="Rectangle 3"/>
          <p:cNvSpPr>
            <a:spLocks noGrp="1" noChangeArrowheads="1"/>
          </p:cNvSpPr>
          <p:nvPr>
            <p:ph sz="quarter" idx="1"/>
          </p:nvPr>
        </p:nvSpPr>
        <p:spPr>
          <a:xfrm>
            <a:off x="685800" y="1333500"/>
            <a:ext cx="8153400" cy="5143500"/>
          </a:xfrm>
          <a:solidFill>
            <a:schemeClr val="bg2">
              <a:lumMod val="75000"/>
            </a:schemeClr>
          </a:solidFill>
          <a:ln w="12699">
            <a:solidFill>
              <a:schemeClr val="tx1"/>
            </a:solidFill>
          </a:ln>
        </p:spPr>
        <p:txBody>
          <a:bodyPr lIns="90488" tIns="44450" rIns="90488" bIns="44450">
            <a:normAutofit/>
          </a:bodyPr>
          <a:lstStyle/>
          <a:p>
            <a:pPr>
              <a:buFont typeface="Times" pitchFamily="18" charset="0"/>
              <a:buNone/>
            </a:pPr>
            <a:r>
              <a:rPr lang="en-US" sz="2600" dirty="0"/>
              <a:t> 		Coffee Klatch </a:t>
            </a:r>
            <a:r>
              <a:rPr lang="en-US" sz="2600" dirty="0" err="1" smtClean="0"/>
              <a:t>adalah</a:t>
            </a:r>
            <a:r>
              <a:rPr lang="en-US" sz="2600" dirty="0" smtClean="0"/>
              <a:t> stand kopi  espresso yang </a:t>
            </a:r>
            <a:r>
              <a:rPr lang="en-US" sz="2600" dirty="0" err="1" smtClean="0"/>
              <a:t>terletak</a:t>
            </a:r>
            <a:r>
              <a:rPr lang="en-US" sz="2600" dirty="0" smtClean="0"/>
              <a:t> </a:t>
            </a:r>
            <a:r>
              <a:rPr lang="en-US" sz="2600" dirty="0" err="1" smtClean="0"/>
              <a:t>di</a:t>
            </a:r>
            <a:r>
              <a:rPr lang="en-US" sz="2600" dirty="0" smtClean="0"/>
              <a:t> </a:t>
            </a:r>
            <a:r>
              <a:rPr lang="en-US" sz="2600" dirty="0" err="1" smtClean="0"/>
              <a:t>tengah</a:t>
            </a:r>
            <a:r>
              <a:rPr lang="en-US" sz="2600" dirty="0" smtClean="0"/>
              <a:t> </a:t>
            </a:r>
            <a:r>
              <a:rPr lang="en-US" sz="2600" dirty="0" err="1" smtClean="0"/>
              <a:t>pertokoan</a:t>
            </a:r>
            <a:r>
              <a:rPr lang="en-US" sz="2600" dirty="0" smtClean="0"/>
              <a:t> </a:t>
            </a:r>
            <a:r>
              <a:rPr lang="en-US" sz="2600" dirty="0" err="1" smtClean="0"/>
              <a:t>dan</a:t>
            </a:r>
            <a:r>
              <a:rPr lang="en-US" sz="2600" dirty="0" smtClean="0"/>
              <a:t> </a:t>
            </a:r>
            <a:r>
              <a:rPr lang="en-US" sz="2600" dirty="0" err="1" smtClean="0"/>
              <a:t>perkantoran</a:t>
            </a:r>
            <a:r>
              <a:rPr lang="en-US" sz="2600" dirty="0" smtClean="0"/>
              <a:t>. </a:t>
            </a:r>
            <a:r>
              <a:rPr lang="en-US" sz="2600" dirty="0" err="1" smtClean="0"/>
              <a:t>Harga</a:t>
            </a:r>
            <a:r>
              <a:rPr lang="en-US" sz="2600" dirty="0" smtClean="0"/>
              <a:t> </a:t>
            </a:r>
            <a:r>
              <a:rPr lang="en-US" sz="2600" dirty="0" err="1" smtClean="0"/>
              <a:t>jual</a:t>
            </a:r>
            <a:r>
              <a:rPr lang="en-US" sz="2600" dirty="0" smtClean="0"/>
              <a:t> rata- rata </a:t>
            </a:r>
            <a:r>
              <a:rPr lang="en-US" sz="2600" dirty="0" err="1" smtClean="0"/>
              <a:t>segelas</a:t>
            </a:r>
            <a:r>
              <a:rPr lang="en-US" sz="2600" dirty="0" smtClean="0"/>
              <a:t> kopi </a:t>
            </a:r>
            <a:r>
              <a:rPr lang="en-US" sz="2600" dirty="0" err="1" smtClean="0"/>
              <a:t>adalah</a:t>
            </a:r>
            <a:r>
              <a:rPr lang="en-US" sz="2600" dirty="0" smtClean="0"/>
              <a:t> $</a:t>
            </a:r>
            <a:r>
              <a:rPr lang="en-US" sz="2600" dirty="0"/>
              <a:t>1.49 </a:t>
            </a:r>
            <a:r>
              <a:rPr lang="en-US" sz="2600" dirty="0" err="1" smtClean="0"/>
              <a:t>dan</a:t>
            </a:r>
            <a:r>
              <a:rPr lang="en-US" sz="2600" dirty="0" smtClean="0"/>
              <a:t> </a:t>
            </a:r>
            <a:r>
              <a:rPr lang="en-US" sz="2600" dirty="0" err="1" smtClean="0"/>
              <a:t>biaya</a:t>
            </a:r>
            <a:r>
              <a:rPr lang="en-US" sz="2600" dirty="0" smtClean="0"/>
              <a:t> variable rata-rata per </a:t>
            </a:r>
            <a:r>
              <a:rPr lang="en-US" sz="2600" dirty="0" err="1" smtClean="0"/>
              <a:t>gelas</a:t>
            </a:r>
            <a:r>
              <a:rPr lang="en-US" sz="2600" dirty="0" smtClean="0"/>
              <a:t> </a:t>
            </a:r>
            <a:r>
              <a:rPr lang="en-US" sz="2600" dirty="0" err="1" smtClean="0"/>
              <a:t>adalah</a:t>
            </a:r>
            <a:r>
              <a:rPr lang="en-US" sz="2600" dirty="0" smtClean="0"/>
              <a:t> $</a:t>
            </a:r>
            <a:r>
              <a:rPr lang="en-US" sz="2600" dirty="0"/>
              <a:t>0.36. </a:t>
            </a:r>
            <a:r>
              <a:rPr lang="en-US" sz="2600" dirty="0" smtClean="0"/>
              <a:t>Rata-rata </a:t>
            </a:r>
            <a:r>
              <a:rPr lang="en-US" sz="2600" dirty="0" err="1" smtClean="0"/>
              <a:t>biaya</a:t>
            </a:r>
            <a:r>
              <a:rPr lang="en-US" sz="2600" dirty="0" smtClean="0"/>
              <a:t> </a:t>
            </a:r>
            <a:r>
              <a:rPr lang="en-US" sz="2600" dirty="0" err="1" smtClean="0"/>
              <a:t>tetap</a:t>
            </a:r>
            <a:r>
              <a:rPr lang="en-US" sz="2600" dirty="0" smtClean="0"/>
              <a:t> per </a:t>
            </a:r>
            <a:r>
              <a:rPr lang="en-US" sz="2600" dirty="0" err="1" smtClean="0"/>
              <a:t>bulan</a:t>
            </a:r>
            <a:r>
              <a:rPr lang="en-US" sz="2600" dirty="0" smtClean="0"/>
              <a:t> </a:t>
            </a:r>
            <a:r>
              <a:rPr lang="en-US" sz="2600" dirty="0" err="1" smtClean="0"/>
              <a:t>adalah</a:t>
            </a:r>
            <a:r>
              <a:rPr lang="en-US" sz="2600" dirty="0" smtClean="0"/>
              <a:t> $</a:t>
            </a:r>
            <a:r>
              <a:rPr lang="en-US" sz="2600" dirty="0"/>
              <a:t>1,300. </a:t>
            </a:r>
            <a:r>
              <a:rPr lang="en-US" sz="2600" dirty="0" smtClean="0"/>
              <a:t>Rata-rata 2,100 </a:t>
            </a:r>
            <a:r>
              <a:rPr lang="en-US" sz="2600" dirty="0" err="1" smtClean="0"/>
              <a:t>gelas</a:t>
            </a:r>
            <a:r>
              <a:rPr lang="en-US" sz="2600" dirty="0" smtClean="0"/>
              <a:t> kopi </a:t>
            </a:r>
            <a:r>
              <a:rPr lang="en-US" sz="2600" dirty="0" err="1" smtClean="0"/>
              <a:t>terjual</a:t>
            </a:r>
            <a:r>
              <a:rPr lang="en-US" sz="2600" dirty="0" smtClean="0"/>
              <a:t> </a:t>
            </a:r>
            <a:r>
              <a:rPr lang="en-US" sz="2600" dirty="0" err="1" smtClean="0"/>
              <a:t>setiapbulannya</a:t>
            </a:r>
            <a:r>
              <a:rPr lang="en-US" sz="2600" dirty="0" smtClean="0"/>
              <a:t>. </a:t>
            </a:r>
            <a:r>
              <a:rPr lang="en-US" sz="2600" dirty="0" err="1" smtClean="0"/>
              <a:t>Hitunglah</a:t>
            </a:r>
            <a:r>
              <a:rPr lang="en-US" sz="2600" dirty="0" smtClean="0"/>
              <a:t> CM </a:t>
            </a:r>
            <a:r>
              <a:rPr lang="en-US" sz="2600" dirty="0"/>
              <a:t>Ratio </a:t>
            </a:r>
            <a:r>
              <a:rPr lang="en-US" sz="2600" dirty="0" err="1" smtClean="0"/>
              <a:t>untuk</a:t>
            </a:r>
            <a:r>
              <a:rPr lang="en-US" sz="2600" dirty="0" smtClean="0"/>
              <a:t> Coffee </a:t>
            </a:r>
            <a:r>
              <a:rPr lang="en-US" sz="2600" dirty="0"/>
              <a:t>Klatch?</a:t>
            </a:r>
          </a:p>
          <a:p>
            <a:pPr lvl="1">
              <a:buFont typeface="Wingdings" pitchFamily="2" charset="2"/>
              <a:buNone/>
            </a:pPr>
            <a:r>
              <a:rPr lang="en-US" dirty="0"/>
              <a:t>a. 1.319</a:t>
            </a:r>
          </a:p>
          <a:p>
            <a:pPr lvl="1">
              <a:buFont typeface="Wingdings" pitchFamily="2" charset="2"/>
              <a:buNone/>
            </a:pPr>
            <a:r>
              <a:rPr lang="en-US" dirty="0"/>
              <a:t>b. 0.758</a:t>
            </a:r>
          </a:p>
          <a:p>
            <a:pPr lvl="1">
              <a:buFont typeface="Wingdings" pitchFamily="2" charset="2"/>
              <a:buNone/>
            </a:pPr>
            <a:r>
              <a:rPr lang="en-US" dirty="0"/>
              <a:t>c. 0.242</a:t>
            </a:r>
          </a:p>
          <a:p>
            <a:pPr lvl="1">
              <a:buFont typeface="Wingdings" pitchFamily="2" charset="2"/>
              <a:buNone/>
            </a:pPr>
            <a:r>
              <a:rPr lang="en-US" dirty="0"/>
              <a:t>d. 4.139</a:t>
            </a:r>
          </a:p>
        </p:txBody>
      </p:sp>
    </p:spTree>
  </p:cSld>
  <p:clrMapOvr>
    <a:masterClrMapping/>
  </p:clrMapOvr>
  <p:transition spd="med">
    <p:blinds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pPr>
              <a:buNone/>
            </a:pPr>
            <a:r>
              <a:rPr lang="en-US" dirty="0" err="1" smtClean="0"/>
              <a:t>Salah</a:t>
            </a:r>
            <a:r>
              <a:rPr lang="en-US" dirty="0" smtClean="0"/>
              <a:t> </a:t>
            </a:r>
            <a:r>
              <a:rPr lang="en-US" dirty="0" err="1" smtClean="0"/>
              <a:t>satu</a:t>
            </a:r>
            <a:r>
              <a:rPr lang="en-US" dirty="0" smtClean="0"/>
              <a:t> </a:t>
            </a:r>
            <a:r>
              <a:rPr lang="en-US" dirty="0" err="1" smtClean="0"/>
              <a:t>alat</a:t>
            </a:r>
            <a:r>
              <a:rPr lang="en-US" dirty="0" smtClean="0"/>
              <a:t> yang </a:t>
            </a:r>
            <a:r>
              <a:rPr lang="en-US" dirty="0" err="1" smtClean="0"/>
              <a:t>sangat</a:t>
            </a:r>
            <a:r>
              <a:rPr lang="en-US" dirty="0" smtClean="0"/>
              <a:t> </a:t>
            </a:r>
            <a:r>
              <a:rPr lang="en-US" dirty="0" err="1" smtClean="0"/>
              <a:t>berguna</a:t>
            </a:r>
            <a:r>
              <a:rPr lang="en-US" dirty="0" smtClean="0"/>
              <a:t> </a:t>
            </a:r>
            <a:r>
              <a:rPr lang="en-US" dirty="0" err="1" smtClean="0"/>
              <a:t>bagi</a:t>
            </a:r>
            <a:r>
              <a:rPr lang="en-US" dirty="0" smtClean="0"/>
              <a:t> </a:t>
            </a:r>
            <a:r>
              <a:rPr lang="en-US" dirty="0" err="1" smtClean="0"/>
              <a:t>manajer</a:t>
            </a:r>
            <a:r>
              <a:rPr lang="en-US" dirty="0" smtClean="0"/>
              <a:t> </a:t>
            </a:r>
            <a:r>
              <a:rPr lang="en-US" dirty="0" err="1" smtClean="0"/>
              <a:t>dalam</a:t>
            </a:r>
            <a:r>
              <a:rPr lang="en-US" dirty="0" smtClean="0"/>
              <a:t> </a:t>
            </a:r>
            <a:r>
              <a:rPr lang="en-US" dirty="0" err="1" smtClean="0"/>
              <a:t>memberikan</a:t>
            </a:r>
            <a:r>
              <a:rPr lang="en-US" dirty="0" smtClean="0"/>
              <a:t> </a:t>
            </a:r>
            <a:r>
              <a:rPr lang="en-US" dirty="0" err="1" smtClean="0"/>
              <a:t>perintah</a:t>
            </a:r>
            <a:r>
              <a:rPr lang="en-US" dirty="0" smtClean="0"/>
              <a:t>, </a:t>
            </a:r>
            <a:r>
              <a:rPr lang="en-US" dirty="0" err="1" smtClean="0"/>
              <a:t>dan</a:t>
            </a:r>
            <a:r>
              <a:rPr lang="en-US" dirty="0" smtClean="0"/>
              <a:t> </a:t>
            </a:r>
            <a:r>
              <a:rPr lang="en-US" dirty="0" err="1" smtClean="0"/>
              <a:t>membantu</a:t>
            </a:r>
            <a:r>
              <a:rPr lang="en-US" dirty="0" smtClean="0"/>
              <a:t> </a:t>
            </a:r>
            <a:r>
              <a:rPr lang="en-US" dirty="0" err="1" smtClean="0"/>
              <a:t>mereka</a:t>
            </a:r>
            <a:r>
              <a:rPr lang="en-US" dirty="0" smtClean="0"/>
              <a:t> </a:t>
            </a:r>
            <a:r>
              <a:rPr lang="en-US" dirty="0" err="1" smtClean="0"/>
              <a:t>memahami</a:t>
            </a:r>
            <a:r>
              <a:rPr lang="en-US" dirty="0" smtClean="0"/>
              <a:t> </a:t>
            </a:r>
            <a:r>
              <a:rPr lang="en-US" dirty="0" err="1" smtClean="0"/>
              <a:t>hubungan</a:t>
            </a:r>
            <a:r>
              <a:rPr lang="en-US" dirty="0" smtClean="0"/>
              <a:t> </a:t>
            </a:r>
            <a:r>
              <a:rPr lang="en-US" dirty="0" err="1" smtClean="0"/>
              <a:t>biaya</a:t>
            </a:r>
            <a:r>
              <a:rPr lang="en-US" dirty="0" smtClean="0"/>
              <a:t> volume </a:t>
            </a:r>
            <a:r>
              <a:rPr lang="en-US" dirty="0" err="1" smtClean="0"/>
              <a:t>laba</a:t>
            </a:r>
            <a:r>
              <a:rPr lang="en-US" dirty="0" smtClean="0"/>
              <a:t> </a:t>
            </a:r>
            <a:r>
              <a:rPr lang="en-US" dirty="0" err="1" smtClean="0"/>
              <a:t>dengan</a:t>
            </a:r>
            <a:r>
              <a:rPr lang="en-US" dirty="0" smtClean="0"/>
              <a:t> </a:t>
            </a:r>
            <a:r>
              <a:rPr lang="en-US" dirty="0" err="1" smtClean="0"/>
              <a:t>memfokuskan</a:t>
            </a:r>
            <a:r>
              <a:rPr lang="en-US" dirty="0" smtClean="0"/>
              <a:t> </a:t>
            </a:r>
            <a:r>
              <a:rPr lang="en-US" dirty="0" err="1" smtClean="0"/>
              <a:t>diri</a:t>
            </a:r>
            <a:r>
              <a:rPr lang="en-US" dirty="0" smtClean="0"/>
              <a:t> </a:t>
            </a:r>
            <a:r>
              <a:rPr lang="en-US" dirty="0" err="1" smtClean="0"/>
              <a:t>pada</a:t>
            </a:r>
            <a:r>
              <a:rPr lang="en-US" dirty="0" smtClean="0"/>
              <a:t> </a:t>
            </a:r>
            <a:r>
              <a:rPr lang="en-US" dirty="0" err="1" smtClean="0"/>
              <a:t>interaksi</a:t>
            </a:r>
            <a:r>
              <a:rPr lang="en-US" dirty="0" smtClean="0"/>
              <a:t> </a:t>
            </a:r>
            <a:r>
              <a:rPr lang="en-US" dirty="0" err="1" smtClean="0"/>
              <a:t>antar</a:t>
            </a:r>
            <a:r>
              <a:rPr lang="en-US" dirty="0" smtClean="0"/>
              <a:t> lima </a:t>
            </a:r>
            <a:r>
              <a:rPr lang="en-US" dirty="0" err="1" smtClean="0"/>
              <a:t>elemen</a:t>
            </a:r>
            <a:r>
              <a:rPr lang="en-US" dirty="0" smtClean="0"/>
              <a:t>:</a:t>
            </a:r>
          </a:p>
          <a:p>
            <a:pPr marL="457200" indent="-457200">
              <a:buAutoNum type="arabicPeriod"/>
            </a:pPr>
            <a:r>
              <a:rPr lang="en-US" dirty="0" err="1" smtClean="0"/>
              <a:t>Harga</a:t>
            </a:r>
            <a:r>
              <a:rPr lang="en-US" dirty="0" smtClean="0"/>
              <a:t> </a:t>
            </a:r>
            <a:r>
              <a:rPr lang="en-US" dirty="0" err="1" smtClean="0"/>
              <a:t>Produk</a:t>
            </a:r>
            <a:endParaRPr lang="en-US" dirty="0" smtClean="0"/>
          </a:p>
          <a:p>
            <a:pPr marL="457200" indent="-457200">
              <a:buAutoNum type="arabicPeriod"/>
            </a:pPr>
            <a:r>
              <a:rPr lang="en-US" dirty="0" smtClean="0"/>
              <a:t>Volume </a:t>
            </a:r>
            <a:r>
              <a:rPr lang="en-US" dirty="0" err="1" smtClean="0"/>
              <a:t>atau</a:t>
            </a:r>
            <a:r>
              <a:rPr lang="en-US" dirty="0" smtClean="0"/>
              <a:t> </a:t>
            </a:r>
            <a:r>
              <a:rPr lang="en-US" dirty="0" err="1" smtClean="0"/>
              <a:t>tingkat</a:t>
            </a:r>
            <a:r>
              <a:rPr lang="en-US" dirty="0" smtClean="0"/>
              <a:t> </a:t>
            </a:r>
            <a:r>
              <a:rPr lang="en-US" dirty="0" err="1" smtClean="0"/>
              <a:t>aktivitas</a:t>
            </a:r>
            <a:endParaRPr lang="en-US" dirty="0" smtClean="0"/>
          </a:p>
          <a:p>
            <a:pPr marL="457200" indent="-457200">
              <a:buAutoNum type="arabicPeriod"/>
            </a:pPr>
            <a:r>
              <a:rPr lang="en-US" dirty="0" err="1" smtClean="0"/>
              <a:t>Biaya</a:t>
            </a:r>
            <a:r>
              <a:rPr lang="en-US" dirty="0" smtClean="0"/>
              <a:t> </a:t>
            </a:r>
            <a:r>
              <a:rPr lang="en-US" dirty="0" err="1" smtClean="0"/>
              <a:t>variabel</a:t>
            </a:r>
            <a:r>
              <a:rPr lang="en-US" dirty="0" smtClean="0"/>
              <a:t> </a:t>
            </a:r>
            <a:r>
              <a:rPr lang="en-US" dirty="0" err="1" smtClean="0"/>
              <a:t>perunit</a:t>
            </a:r>
            <a:endParaRPr lang="en-US" dirty="0" smtClean="0"/>
          </a:p>
          <a:p>
            <a:pPr marL="457200" indent="-457200">
              <a:buAutoNum type="arabicPeriod"/>
            </a:pPr>
            <a:r>
              <a:rPr lang="en-US" dirty="0" smtClean="0"/>
              <a:t>Total </a:t>
            </a:r>
            <a:r>
              <a:rPr lang="en-US" dirty="0" err="1" smtClean="0"/>
              <a:t>biaya</a:t>
            </a:r>
            <a:r>
              <a:rPr lang="en-US" dirty="0" smtClean="0"/>
              <a:t> </a:t>
            </a:r>
            <a:r>
              <a:rPr lang="en-US" dirty="0" err="1" smtClean="0"/>
              <a:t>tetap</a:t>
            </a:r>
            <a:endParaRPr lang="en-US" dirty="0" smtClean="0"/>
          </a:p>
          <a:p>
            <a:pPr marL="457200" indent="-457200">
              <a:buAutoNum type="arabicPeriod"/>
            </a:pPr>
            <a:r>
              <a:rPr lang="en-US" dirty="0" err="1" smtClean="0"/>
              <a:t>Bauran</a:t>
            </a:r>
            <a:r>
              <a:rPr lang="en-US" dirty="0" smtClean="0"/>
              <a:t> </a:t>
            </a:r>
            <a:r>
              <a:rPr lang="en-US" dirty="0" err="1" smtClean="0"/>
              <a:t>produk</a:t>
            </a:r>
            <a:r>
              <a:rPr lang="en-US" dirty="0" smtClean="0"/>
              <a:t> yang </a:t>
            </a:r>
            <a:r>
              <a:rPr lang="en-US" dirty="0" err="1" smtClean="0"/>
              <a:t>dijual</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txBox="1">
            <a:spLocks noChangeArrowheads="1"/>
          </p:cNvSpPr>
          <p:nvPr/>
        </p:nvSpPr>
        <p:spPr>
          <a:xfrm>
            <a:off x="685800" y="1333500"/>
            <a:ext cx="8153400" cy="5143500"/>
          </a:xfrm>
          <a:prstGeom prst="rect">
            <a:avLst/>
          </a:prstGeom>
          <a:solidFill>
            <a:schemeClr val="bg2">
              <a:lumMod val="75000"/>
            </a:schemeClr>
          </a:solidFill>
          <a:ln w="12699">
            <a:solidFill>
              <a:schemeClr val="tx1"/>
            </a:solidFill>
          </a:ln>
        </p:spPr>
        <p:txBody>
          <a:bodyPr lIns="90488" tIns="44450" rIns="90488" bIns="44450">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Times" pitchFamily="18" charset="0"/>
              <a:buNone/>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 		Coffee Klatch adalah stand kopi  espresso yang terletak di tengah pertokoan dan perkantoran. Harga jual rata- rata segelas kopi adalah $1.49 dan biaya variable rata-rata per gelas adalah $0.36. Rata-rata biaya tetap per bulan adalah $1,300. Rata-rata 2,100 gelas kopi terjual setiapbulannya. Hitunglah CM Ratio untuk Coffee Klatch?</a:t>
            </a:r>
          </a:p>
          <a:p>
            <a:pPr marL="640080" marR="0" lvl="1" indent="-274320" algn="l"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2100" b="0" i="0" u="none" strike="noStrike" kern="1200" cap="none" spc="0" normalizeH="0" baseline="0" noProof="0" smtClean="0">
                <a:ln>
                  <a:noFill/>
                </a:ln>
                <a:solidFill>
                  <a:schemeClr val="tx1"/>
                </a:solidFill>
                <a:effectLst/>
                <a:uLnTx/>
                <a:uFillTx/>
                <a:latin typeface="+mn-lt"/>
                <a:ea typeface="+mn-ea"/>
                <a:cs typeface="+mn-cs"/>
              </a:rPr>
              <a:t>a. 1.319</a:t>
            </a:r>
          </a:p>
          <a:p>
            <a:pPr marL="640080" marR="0" lvl="1" indent="-274320" algn="l"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2100" b="0" i="0" u="none" strike="noStrike" kern="1200" cap="none" spc="0" normalizeH="0" baseline="0" noProof="0" smtClean="0">
                <a:ln>
                  <a:noFill/>
                </a:ln>
                <a:solidFill>
                  <a:schemeClr val="tx1"/>
                </a:solidFill>
                <a:effectLst/>
                <a:uLnTx/>
                <a:uFillTx/>
                <a:latin typeface="+mn-lt"/>
                <a:ea typeface="+mn-ea"/>
                <a:cs typeface="+mn-cs"/>
              </a:rPr>
              <a:t>b. 0.758</a:t>
            </a:r>
          </a:p>
          <a:p>
            <a:pPr marL="640080" marR="0" lvl="1" indent="-274320" algn="l"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2100" b="0" i="0" u="none" strike="noStrike" kern="1200" cap="none" spc="0" normalizeH="0" baseline="0" noProof="0" smtClean="0">
                <a:ln>
                  <a:noFill/>
                </a:ln>
                <a:solidFill>
                  <a:schemeClr val="tx1"/>
                </a:solidFill>
                <a:effectLst/>
                <a:uLnTx/>
                <a:uFillTx/>
                <a:latin typeface="+mn-lt"/>
                <a:ea typeface="+mn-ea"/>
                <a:cs typeface="+mn-cs"/>
              </a:rPr>
              <a:t>c. 0.242</a:t>
            </a:r>
          </a:p>
          <a:p>
            <a:pPr marL="640080" marR="0" lvl="1" indent="-274320" algn="l"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2100" b="0" i="0" u="none" strike="noStrike" kern="1200" cap="none" spc="0" normalizeH="0" baseline="0" noProof="0" smtClean="0">
                <a:ln>
                  <a:noFill/>
                </a:ln>
                <a:solidFill>
                  <a:schemeClr val="tx1"/>
                </a:solidFill>
                <a:effectLst/>
                <a:uLnTx/>
                <a:uFillTx/>
                <a:latin typeface="+mn-lt"/>
                <a:ea typeface="+mn-ea"/>
                <a:cs typeface="+mn-cs"/>
              </a:rPr>
              <a:t>d. 4.139</a:t>
            </a:r>
            <a:endParaRPr kumimoji="0" lang="en-US" sz="2100" b="0" i="0" u="none" strike="noStrike" kern="1200" cap="none" spc="0" normalizeH="0" baseline="0" noProof="0" dirty="0">
              <a:ln>
                <a:noFill/>
              </a:ln>
              <a:solidFill>
                <a:schemeClr val="tx1"/>
              </a:solidFill>
              <a:effectLst/>
              <a:uLnTx/>
              <a:uFillTx/>
              <a:latin typeface="+mn-lt"/>
              <a:ea typeface="+mn-ea"/>
              <a:cs typeface="+mn-cs"/>
            </a:endParaRPr>
          </a:p>
        </p:txBody>
      </p:sp>
      <p:sp>
        <p:nvSpPr>
          <p:cNvPr id="49154" name="Rectangle 2"/>
          <p:cNvSpPr>
            <a:spLocks noGrp="1" noChangeArrowheads="1"/>
          </p:cNvSpPr>
          <p:nvPr>
            <p:ph type="title"/>
          </p:nvPr>
        </p:nvSpPr>
        <p:spPr>
          <a:noFill/>
          <a:ln/>
        </p:spPr>
        <p:txBody>
          <a:bodyPr lIns="90488" tIns="44450" rIns="90488" bIns="44450"/>
          <a:lstStyle/>
          <a:p>
            <a:r>
              <a:rPr lang="en-US"/>
              <a:t>Quick Check </a:t>
            </a:r>
            <a:r>
              <a:rPr lang="en-US" sz="3200">
                <a:sym typeface="Wingdings" pitchFamily="2" charset="2"/>
              </a:rPr>
              <a:t></a:t>
            </a:r>
          </a:p>
        </p:txBody>
      </p:sp>
      <p:sp>
        <p:nvSpPr>
          <p:cNvPr id="49156" name="Oval 4"/>
          <p:cNvSpPr>
            <a:spLocks noChangeArrowheads="1"/>
          </p:cNvSpPr>
          <p:nvPr/>
        </p:nvSpPr>
        <p:spPr bwMode="auto">
          <a:xfrm>
            <a:off x="965200" y="4876800"/>
            <a:ext cx="482600" cy="558800"/>
          </a:xfrm>
          <a:prstGeom prst="ellipse">
            <a:avLst/>
          </a:prstGeom>
          <a:noFill/>
          <a:ln w="50799">
            <a:solidFill>
              <a:srgbClr val="FF0000"/>
            </a:solidFill>
            <a:round/>
            <a:headEnd/>
            <a:tailEnd/>
          </a:ln>
          <a:effectLst/>
        </p:spPr>
        <p:txBody>
          <a:bodyPr wrap="none" anchor="ctr"/>
          <a:lstStyle/>
          <a:p>
            <a:endParaRPr lang="en-US"/>
          </a:p>
        </p:txBody>
      </p:sp>
      <p:grpSp>
        <p:nvGrpSpPr>
          <p:cNvPr id="2" name="Group 19"/>
          <p:cNvGrpSpPr>
            <a:grpSpLocks/>
          </p:cNvGrpSpPr>
          <p:nvPr/>
        </p:nvGrpSpPr>
        <p:grpSpPr bwMode="auto">
          <a:xfrm>
            <a:off x="2971800" y="3505200"/>
            <a:ext cx="6019800" cy="3048000"/>
            <a:chOff x="2016" y="2544"/>
            <a:chExt cx="3552" cy="1680"/>
          </a:xfrm>
        </p:grpSpPr>
        <p:sp>
          <p:nvSpPr>
            <p:cNvPr id="49158" name="Rectangle 6"/>
            <p:cNvSpPr>
              <a:spLocks noChangeArrowheads="1"/>
            </p:cNvSpPr>
            <p:nvPr/>
          </p:nvSpPr>
          <p:spPr bwMode="auto">
            <a:xfrm>
              <a:off x="2016" y="2544"/>
              <a:ext cx="3552" cy="168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49159" name="Text Box 7"/>
            <p:cNvSpPr txBox="1">
              <a:spLocks noChangeArrowheads="1"/>
            </p:cNvSpPr>
            <p:nvPr/>
          </p:nvSpPr>
          <p:spPr bwMode="auto">
            <a:xfrm>
              <a:off x="3120" y="2544"/>
              <a:ext cx="2400" cy="518"/>
            </a:xfrm>
            <a:prstGeom prst="rect">
              <a:avLst/>
            </a:prstGeom>
            <a:noFill/>
            <a:ln w="9525">
              <a:noFill/>
              <a:miter lim="800000"/>
              <a:headEnd/>
              <a:tailEnd/>
            </a:ln>
            <a:effectLst/>
          </p:spPr>
          <p:txBody>
            <a:bodyPr>
              <a:spAutoFit/>
            </a:bodyPr>
            <a:lstStyle/>
            <a:p>
              <a:pPr algn="ctr" eaLnBrk="1" hangingPunct="1"/>
              <a:r>
                <a:rPr lang="en-US" sz="2400" b="1">
                  <a:solidFill>
                    <a:srgbClr val="FFFFFF"/>
                  </a:solidFill>
                </a:rPr>
                <a:t>Unit contribution margin</a:t>
              </a:r>
            </a:p>
            <a:p>
              <a:pPr algn="ctr" eaLnBrk="1" hangingPunct="1"/>
              <a:r>
                <a:rPr lang="en-US" sz="2400" b="1">
                  <a:solidFill>
                    <a:srgbClr val="FFFFFF"/>
                  </a:solidFill>
                </a:rPr>
                <a:t>Unit selling price</a:t>
              </a:r>
            </a:p>
          </p:txBody>
        </p:sp>
        <p:sp>
          <p:nvSpPr>
            <p:cNvPr id="49160" name="Line 8"/>
            <p:cNvSpPr>
              <a:spLocks noChangeShapeType="1"/>
            </p:cNvSpPr>
            <p:nvPr/>
          </p:nvSpPr>
          <p:spPr bwMode="auto">
            <a:xfrm>
              <a:off x="3216" y="2806"/>
              <a:ext cx="2208" cy="0"/>
            </a:xfrm>
            <a:prstGeom prst="line">
              <a:avLst/>
            </a:prstGeom>
            <a:noFill/>
            <a:ln w="38100">
              <a:solidFill>
                <a:srgbClr val="FFFFFF"/>
              </a:solidFill>
              <a:round/>
              <a:headEnd/>
              <a:tailEnd/>
            </a:ln>
            <a:effectLst/>
          </p:spPr>
          <p:txBody>
            <a:bodyPr wrap="none"/>
            <a:lstStyle/>
            <a:p>
              <a:endParaRPr lang="en-US"/>
            </a:p>
          </p:txBody>
        </p:sp>
        <p:sp>
          <p:nvSpPr>
            <p:cNvPr id="49161" name="Text Box 9"/>
            <p:cNvSpPr txBox="1">
              <a:spLocks noChangeArrowheads="1"/>
            </p:cNvSpPr>
            <p:nvPr/>
          </p:nvSpPr>
          <p:spPr bwMode="auto">
            <a:xfrm>
              <a:off x="2016" y="2651"/>
              <a:ext cx="1200" cy="288"/>
            </a:xfrm>
            <a:prstGeom prst="rect">
              <a:avLst/>
            </a:prstGeom>
            <a:noFill/>
            <a:ln w="9525">
              <a:noFill/>
              <a:miter lim="800000"/>
              <a:headEnd/>
              <a:tailEnd/>
            </a:ln>
            <a:effectLst/>
          </p:spPr>
          <p:txBody>
            <a:bodyPr>
              <a:spAutoFit/>
            </a:bodyPr>
            <a:lstStyle/>
            <a:p>
              <a:pPr algn="r" eaLnBrk="1" hangingPunct="1">
                <a:spcBef>
                  <a:spcPct val="50000"/>
                </a:spcBef>
              </a:pPr>
              <a:r>
                <a:rPr lang="en-US" sz="2400" b="1">
                  <a:solidFill>
                    <a:srgbClr val="FFFFFF"/>
                  </a:solidFill>
                </a:rPr>
                <a:t>CM Ratio =</a:t>
              </a:r>
            </a:p>
          </p:txBody>
        </p:sp>
        <p:sp>
          <p:nvSpPr>
            <p:cNvPr id="49162" name="Text Box 10"/>
            <p:cNvSpPr txBox="1">
              <a:spLocks noChangeArrowheads="1"/>
            </p:cNvSpPr>
            <p:nvPr/>
          </p:nvSpPr>
          <p:spPr bwMode="auto">
            <a:xfrm>
              <a:off x="2832" y="3202"/>
              <a:ext cx="384" cy="288"/>
            </a:xfrm>
            <a:prstGeom prst="rect">
              <a:avLst/>
            </a:prstGeom>
            <a:noFill/>
            <a:ln w="9525">
              <a:noFill/>
              <a:miter lim="800000"/>
              <a:headEnd/>
              <a:tailEnd/>
            </a:ln>
            <a:effectLst/>
          </p:spPr>
          <p:txBody>
            <a:bodyPr>
              <a:spAutoFit/>
            </a:bodyPr>
            <a:lstStyle/>
            <a:p>
              <a:pPr algn="r" eaLnBrk="1" hangingPunct="1">
                <a:spcBef>
                  <a:spcPct val="50000"/>
                </a:spcBef>
              </a:pPr>
              <a:r>
                <a:rPr lang="en-US" sz="2400" b="1">
                  <a:solidFill>
                    <a:srgbClr val="FFFFFF"/>
                  </a:solidFill>
                </a:rPr>
                <a:t>=</a:t>
              </a:r>
            </a:p>
          </p:txBody>
        </p:sp>
        <p:sp>
          <p:nvSpPr>
            <p:cNvPr id="49163" name="Text Box 11"/>
            <p:cNvSpPr txBox="1">
              <a:spLocks noChangeArrowheads="1"/>
            </p:cNvSpPr>
            <p:nvPr/>
          </p:nvSpPr>
          <p:spPr bwMode="auto">
            <a:xfrm>
              <a:off x="2976" y="3130"/>
              <a:ext cx="1632" cy="518"/>
            </a:xfrm>
            <a:prstGeom prst="rect">
              <a:avLst/>
            </a:prstGeom>
            <a:noFill/>
            <a:ln w="9525">
              <a:noFill/>
              <a:miter lim="800000"/>
              <a:headEnd/>
              <a:tailEnd/>
            </a:ln>
            <a:effectLst/>
          </p:spPr>
          <p:txBody>
            <a:bodyPr>
              <a:spAutoFit/>
            </a:bodyPr>
            <a:lstStyle/>
            <a:p>
              <a:pPr algn="ctr" eaLnBrk="1" hangingPunct="1"/>
              <a:r>
                <a:rPr lang="en-US" sz="2400" b="1" dirty="0">
                  <a:solidFill>
                    <a:srgbClr val="FFFFFF"/>
                  </a:solidFill>
                </a:rPr>
                <a:t>($1.49-$0.36)</a:t>
              </a:r>
            </a:p>
            <a:p>
              <a:pPr algn="ctr" eaLnBrk="1" hangingPunct="1"/>
              <a:r>
                <a:rPr lang="en-US" sz="2400" b="1" dirty="0">
                  <a:solidFill>
                    <a:srgbClr val="FFFFFF"/>
                  </a:solidFill>
                </a:rPr>
                <a:t>$1.49</a:t>
              </a:r>
            </a:p>
          </p:txBody>
        </p:sp>
        <p:sp>
          <p:nvSpPr>
            <p:cNvPr id="49164" name="Text Box 12"/>
            <p:cNvSpPr txBox="1">
              <a:spLocks noChangeArrowheads="1"/>
            </p:cNvSpPr>
            <p:nvPr/>
          </p:nvSpPr>
          <p:spPr bwMode="auto">
            <a:xfrm>
              <a:off x="2880" y="3766"/>
              <a:ext cx="336" cy="288"/>
            </a:xfrm>
            <a:prstGeom prst="rect">
              <a:avLst/>
            </a:prstGeom>
            <a:noFill/>
            <a:ln w="9525">
              <a:noFill/>
              <a:miter lim="800000"/>
              <a:headEnd/>
              <a:tailEnd/>
            </a:ln>
            <a:effectLst/>
          </p:spPr>
          <p:txBody>
            <a:bodyPr>
              <a:spAutoFit/>
            </a:bodyPr>
            <a:lstStyle/>
            <a:p>
              <a:pPr algn="r" eaLnBrk="1" hangingPunct="1">
                <a:spcBef>
                  <a:spcPct val="50000"/>
                </a:spcBef>
              </a:pPr>
              <a:r>
                <a:rPr lang="en-US" sz="2400" b="1">
                  <a:solidFill>
                    <a:srgbClr val="FFFFFF"/>
                  </a:solidFill>
                </a:rPr>
                <a:t>=</a:t>
              </a:r>
            </a:p>
          </p:txBody>
        </p:sp>
        <p:sp>
          <p:nvSpPr>
            <p:cNvPr id="49165" name="Text Box 13"/>
            <p:cNvSpPr txBox="1">
              <a:spLocks noChangeArrowheads="1"/>
            </p:cNvSpPr>
            <p:nvPr/>
          </p:nvSpPr>
          <p:spPr bwMode="auto">
            <a:xfrm>
              <a:off x="3024" y="3658"/>
              <a:ext cx="912" cy="518"/>
            </a:xfrm>
            <a:prstGeom prst="rect">
              <a:avLst/>
            </a:prstGeom>
            <a:noFill/>
            <a:ln w="9525">
              <a:noFill/>
              <a:miter lim="800000"/>
              <a:headEnd/>
              <a:tailEnd/>
            </a:ln>
            <a:effectLst/>
          </p:spPr>
          <p:txBody>
            <a:bodyPr>
              <a:spAutoFit/>
            </a:bodyPr>
            <a:lstStyle/>
            <a:p>
              <a:pPr algn="ctr" eaLnBrk="1" hangingPunct="1"/>
              <a:r>
                <a:rPr lang="en-US" sz="2400" b="1">
                  <a:solidFill>
                    <a:srgbClr val="FFFFFF"/>
                  </a:solidFill>
                </a:rPr>
                <a:t>$1.13</a:t>
              </a:r>
            </a:p>
            <a:p>
              <a:pPr algn="ctr" eaLnBrk="1" hangingPunct="1"/>
              <a:r>
                <a:rPr lang="en-US" sz="2400" b="1">
                  <a:solidFill>
                    <a:srgbClr val="FFFFFF"/>
                  </a:solidFill>
                </a:rPr>
                <a:t>$1.49</a:t>
              </a:r>
            </a:p>
          </p:txBody>
        </p:sp>
        <p:sp>
          <p:nvSpPr>
            <p:cNvPr id="49166" name="Text Box 14"/>
            <p:cNvSpPr txBox="1">
              <a:spLocks noChangeArrowheads="1"/>
            </p:cNvSpPr>
            <p:nvPr/>
          </p:nvSpPr>
          <p:spPr bwMode="auto">
            <a:xfrm>
              <a:off x="3792" y="3766"/>
              <a:ext cx="960" cy="288"/>
            </a:xfrm>
            <a:prstGeom prst="rect">
              <a:avLst/>
            </a:prstGeom>
            <a:noFill/>
            <a:ln w="9525">
              <a:noFill/>
              <a:miter lim="800000"/>
              <a:headEnd/>
              <a:tailEnd/>
            </a:ln>
            <a:effectLst/>
          </p:spPr>
          <p:txBody>
            <a:bodyPr>
              <a:spAutoFit/>
            </a:bodyPr>
            <a:lstStyle/>
            <a:p>
              <a:pPr eaLnBrk="1" hangingPunct="1">
                <a:spcBef>
                  <a:spcPct val="50000"/>
                </a:spcBef>
              </a:pPr>
              <a:r>
                <a:rPr lang="en-US" sz="2400" b="1">
                  <a:solidFill>
                    <a:srgbClr val="FFFFFF"/>
                  </a:solidFill>
                </a:rPr>
                <a:t>= 0.758</a:t>
              </a:r>
            </a:p>
          </p:txBody>
        </p:sp>
        <p:sp>
          <p:nvSpPr>
            <p:cNvPr id="49167" name="Line 15"/>
            <p:cNvSpPr>
              <a:spLocks noChangeShapeType="1"/>
            </p:cNvSpPr>
            <p:nvPr/>
          </p:nvSpPr>
          <p:spPr bwMode="auto">
            <a:xfrm>
              <a:off x="3216" y="3349"/>
              <a:ext cx="1152" cy="0"/>
            </a:xfrm>
            <a:prstGeom prst="line">
              <a:avLst/>
            </a:prstGeom>
            <a:noFill/>
            <a:ln w="38100">
              <a:solidFill>
                <a:srgbClr val="FFFFFF"/>
              </a:solidFill>
              <a:round/>
              <a:headEnd/>
              <a:tailEnd/>
            </a:ln>
            <a:effectLst/>
          </p:spPr>
          <p:txBody>
            <a:bodyPr wrap="none"/>
            <a:lstStyle/>
            <a:p>
              <a:endParaRPr lang="en-US"/>
            </a:p>
          </p:txBody>
        </p:sp>
        <p:sp>
          <p:nvSpPr>
            <p:cNvPr id="49168" name="Line 16"/>
            <p:cNvSpPr>
              <a:spLocks noChangeShapeType="1"/>
            </p:cNvSpPr>
            <p:nvPr/>
          </p:nvSpPr>
          <p:spPr bwMode="auto">
            <a:xfrm>
              <a:off x="3216" y="3921"/>
              <a:ext cx="528" cy="0"/>
            </a:xfrm>
            <a:prstGeom prst="line">
              <a:avLst/>
            </a:prstGeom>
            <a:noFill/>
            <a:ln w="38100">
              <a:solidFill>
                <a:srgbClr val="FFFFFF"/>
              </a:solidFill>
              <a:round/>
              <a:headEnd/>
              <a:tailEnd/>
            </a:ln>
            <a:effectLst/>
          </p:spPr>
          <p:txBody>
            <a:bodyPr wrap="none"/>
            <a:lstStyle/>
            <a:p>
              <a:endParaRPr lang="en-US"/>
            </a:p>
          </p:txBody>
        </p:sp>
      </p:grpSp>
    </p:spTree>
  </p:cSld>
  <p:clrMapOvr>
    <a:masterClrMapping/>
  </p:clrMapOvr>
  <p:transition spd="med">
    <p:blinds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Aplikasi-aplikasi</a:t>
            </a:r>
            <a:r>
              <a:rPr lang="en-US" dirty="0" smtClean="0"/>
              <a:t> </a:t>
            </a:r>
            <a:r>
              <a:rPr lang="en-US" dirty="0" err="1" smtClean="0"/>
              <a:t>dari</a:t>
            </a:r>
            <a:r>
              <a:rPr lang="en-US" dirty="0" smtClean="0"/>
              <a:t> </a:t>
            </a:r>
            <a:r>
              <a:rPr lang="en-US" dirty="0" err="1" smtClean="0"/>
              <a:t>konsep</a:t>
            </a:r>
            <a:r>
              <a:rPr lang="en-US" dirty="0" smtClean="0"/>
              <a:t> </a:t>
            </a:r>
            <a:r>
              <a:rPr lang="en-US" dirty="0" err="1" smtClean="0"/>
              <a:t>biaya</a:t>
            </a:r>
            <a:r>
              <a:rPr lang="en-US" dirty="0" smtClean="0"/>
              <a:t>-volume-</a:t>
            </a:r>
            <a:r>
              <a:rPr lang="en-US" dirty="0" err="1" smtClean="0"/>
              <a:t>laba</a:t>
            </a:r>
            <a:endParaRPr lang="en-US" dirty="0"/>
          </a:p>
        </p:txBody>
      </p:sp>
      <p:sp>
        <p:nvSpPr>
          <p:cNvPr id="4" name="Content Placeholder 3"/>
          <p:cNvSpPr>
            <a:spLocks noGrp="1"/>
          </p:cNvSpPr>
          <p:nvPr>
            <p:ph sz="quarter" idx="1"/>
          </p:nvPr>
        </p:nvSpPr>
        <p:spPr/>
        <p:txBody>
          <a:bodyPr/>
          <a:lstStyle/>
          <a:p>
            <a:pPr marL="457200" indent="-457200">
              <a:buFont typeface="+mj-lt"/>
              <a:buAutoNum type="arabicPeriod"/>
            </a:pPr>
            <a:r>
              <a:rPr lang="en-US" dirty="0" err="1" smtClean="0"/>
              <a:t>Perubahan</a:t>
            </a:r>
            <a:r>
              <a:rPr lang="en-US" dirty="0" smtClean="0"/>
              <a:t> </a:t>
            </a:r>
            <a:r>
              <a:rPr lang="en-US" dirty="0" err="1" smtClean="0"/>
              <a:t>dalam</a:t>
            </a:r>
            <a:r>
              <a:rPr lang="en-US" dirty="0" smtClean="0"/>
              <a:t> </a:t>
            </a:r>
            <a:r>
              <a:rPr lang="en-US" dirty="0" err="1" smtClean="0"/>
              <a:t>Biaya</a:t>
            </a:r>
            <a:r>
              <a:rPr lang="en-US" dirty="0" smtClean="0"/>
              <a:t> </a:t>
            </a:r>
            <a:r>
              <a:rPr lang="en-US" dirty="0" err="1" smtClean="0"/>
              <a:t>Tetap</a:t>
            </a:r>
            <a:r>
              <a:rPr lang="en-US" dirty="0" smtClean="0"/>
              <a:t>  </a:t>
            </a:r>
            <a:r>
              <a:rPr lang="en-US" dirty="0" err="1" smtClean="0"/>
              <a:t>dan</a:t>
            </a:r>
            <a:r>
              <a:rPr lang="en-US" dirty="0" smtClean="0"/>
              <a:t> Volume </a:t>
            </a:r>
            <a:r>
              <a:rPr lang="en-US" dirty="0" err="1" smtClean="0"/>
              <a:t>Penjualan</a:t>
            </a:r>
            <a:endParaRPr lang="en-US" dirty="0" smtClean="0"/>
          </a:p>
          <a:p>
            <a:pPr marL="457200" indent="-457200">
              <a:buFont typeface="+mj-lt"/>
              <a:buAutoNum type="arabicPeriod"/>
            </a:pPr>
            <a:r>
              <a:rPr lang="en-US" dirty="0" err="1" smtClean="0"/>
              <a:t>Perubahan</a:t>
            </a:r>
            <a:r>
              <a:rPr lang="en-US" dirty="0" smtClean="0"/>
              <a:t> </a:t>
            </a:r>
            <a:r>
              <a:rPr lang="en-US" dirty="0" err="1" smtClean="0"/>
              <a:t>dalam</a:t>
            </a:r>
            <a:r>
              <a:rPr lang="en-US" dirty="0" smtClean="0"/>
              <a:t> </a:t>
            </a:r>
            <a:r>
              <a:rPr lang="en-US" dirty="0" err="1" smtClean="0"/>
              <a:t>Biaya</a:t>
            </a:r>
            <a:r>
              <a:rPr lang="en-US" dirty="0" smtClean="0"/>
              <a:t> </a:t>
            </a:r>
            <a:r>
              <a:rPr lang="en-US" dirty="0" err="1" smtClean="0"/>
              <a:t>Variabel</a:t>
            </a:r>
            <a:r>
              <a:rPr lang="en-US" dirty="0" smtClean="0"/>
              <a:t> </a:t>
            </a:r>
            <a:r>
              <a:rPr lang="en-US" dirty="0" err="1" smtClean="0"/>
              <a:t>dan</a:t>
            </a:r>
            <a:r>
              <a:rPr lang="en-US" dirty="0" smtClean="0"/>
              <a:t> Volume </a:t>
            </a:r>
            <a:r>
              <a:rPr lang="en-US" dirty="0" err="1" smtClean="0"/>
              <a:t>Penjualan</a:t>
            </a:r>
            <a:endParaRPr lang="en-US" dirty="0" smtClean="0"/>
          </a:p>
          <a:p>
            <a:pPr marL="457200" indent="-457200">
              <a:buFont typeface="+mj-lt"/>
              <a:buAutoNum type="arabicPeriod"/>
            </a:pPr>
            <a:r>
              <a:rPr lang="en-US" dirty="0" err="1" smtClean="0"/>
              <a:t>Perubahan</a:t>
            </a:r>
            <a:r>
              <a:rPr lang="en-US" dirty="0" smtClean="0"/>
              <a:t> </a:t>
            </a:r>
            <a:r>
              <a:rPr lang="en-US" dirty="0" err="1" smtClean="0"/>
              <a:t>dalam</a:t>
            </a:r>
            <a:r>
              <a:rPr lang="en-US" dirty="0" smtClean="0"/>
              <a:t> </a:t>
            </a:r>
            <a:r>
              <a:rPr lang="en-US" dirty="0" err="1" smtClean="0"/>
              <a:t>biaya</a:t>
            </a:r>
            <a:r>
              <a:rPr lang="en-US" dirty="0" smtClean="0"/>
              <a:t> </a:t>
            </a:r>
            <a:r>
              <a:rPr lang="en-US" dirty="0" err="1" smtClean="0"/>
              <a:t>tetap</a:t>
            </a:r>
            <a:r>
              <a:rPr lang="en-US" dirty="0" smtClean="0"/>
              <a:t>, </a:t>
            </a:r>
            <a:r>
              <a:rPr lang="en-US" dirty="0" err="1" smtClean="0"/>
              <a:t>Harga</a:t>
            </a:r>
            <a:r>
              <a:rPr lang="en-US" dirty="0" smtClean="0"/>
              <a:t> </a:t>
            </a:r>
            <a:r>
              <a:rPr lang="en-US" dirty="0" err="1" smtClean="0"/>
              <a:t>Jual</a:t>
            </a:r>
            <a:r>
              <a:rPr lang="en-US" dirty="0" smtClean="0"/>
              <a:t>, </a:t>
            </a:r>
            <a:r>
              <a:rPr lang="en-US" dirty="0" err="1" smtClean="0"/>
              <a:t>dan</a:t>
            </a:r>
            <a:r>
              <a:rPr lang="en-US" dirty="0" smtClean="0"/>
              <a:t> Volume </a:t>
            </a:r>
            <a:r>
              <a:rPr lang="en-US" dirty="0" err="1" smtClean="0"/>
              <a:t>Penjualan</a:t>
            </a:r>
            <a:endParaRPr lang="en-US" dirty="0" smtClean="0"/>
          </a:p>
          <a:p>
            <a:pPr marL="457200" indent="-457200">
              <a:buFont typeface="+mj-lt"/>
              <a:buAutoNum type="arabicPeriod"/>
            </a:pPr>
            <a:r>
              <a:rPr lang="en-US" dirty="0" err="1" smtClean="0"/>
              <a:t>Perubahan</a:t>
            </a:r>
            <a:r>
              <a:rPr lang="en-US" dirty="0" smtClean="0"/>
              <a:t> </a:t>
            </a:r>
            <a:r>
              <a:rPr lang="en-US" dirty="0" err="1" smtClean="0"/>
              <a:t>dalam</a:t>
            </a:r>
            <a:r>
              <a:rPr lang="en-US" dirty="0" smtClean="0"/>
              <a:t> </a:t>
            </a:r>
            <a:r>
              <a:rPr lang="en-US" dirty="0" err="1" smtClean="0"/>
              <a:t>Biaya</a:t>
            </a:r>
            <a:r>
              <a:rPr lang="en-US" dirty="0" smtClean="0"/>
              <a:t> </a:t>
            </a:r>
            <a:r>
              <a:rPr lang="en-US" dirty="0" err="1" smtClean="0"/>
              <a:t>Variabel</a:t>
            </a:r>
            <a:r>
              <a:rPr lang="en-US" dirty="0" smtClean="0"/>
              <a:t>, </a:t>
            </a:r>
            <a:r>
              <a:rPr lang="en-US" dirty="0" err="1" smtClean="0"/>
              <a:t>Biaya</a:t>
            </a:r>
            <a:r>
              <a:rPr lang="en-US" dirty="0" smtClean="0"/>
              <a:t> </a:t>
            </a:r>
            <a:r>
              <a:rPr lang="en-US" dirty="0" err="1" smtClean="0"/>
              <a:t>Tetap</a:t>
            </a:r>
            <a:r>
              <a:rPr lang="en-US" dirty="0" smtClean="0"/>
              <a:t>, </a:t>
            </a:r>
            <a:r>
              <a:rPr lang="en-US" dirty="0" err="1" smtClean="0"/>
              <a:t>dan</a:t>
            </a:r>
            <a:r>
              <a:rPr lang="en-US" dirty="0" smtClean="0"/>
              <a:t> Volume </a:t>
            </a:r>
            <a:r>
              <a:rPr lang="en-US" dirty="0" err="1" smtClean="0"/>
              <a:t>Penjualan</a:t>
            </a:r>
            <a:endParaRPr lang="en-US" dirty="0" smtClean="0"/>
          </a:p>
          <a:p>
            <a:pPr marL="457200" indent="-457200">
              <a:buFont typeface="+mj-lt"/>
              <a:buAutoNum type="arabicPeriod"/>
            </a:pPr>
            <a:r>
              <a:rPr lang="en-US" dirty="0" err="1" smtClean="0"/>
              <a:t>Perubahan</a:t>
            </a:r>
            <a:r>
              <a:rPr lang="en-US" dirty="0" smtClean="0"/>
              <a:t> </a:t>
            </a:r>
            <a:r>
              <a:rPr lang="en-US" dirty="0" err="1" smtClean="0"/>
              <a:t>dalam</a:t>
            </a:r>
            <a:r>
              <a:rPr lang="en-US" dirty="0" smtClean="0"/>
              <a:t> </a:t>
            </a:r>
            <a:r>
              <a:rPr lang="en-US" dirty="0" err="1" smtClean="0"/>
              <a:t>Harga</a:t>
            </a:r>
            <a:r>
              <a:rPr lang="en-US" dirty="0" smtClean="0"/>
              <a:t> </a:t>
            </a:r>
            <a:r>
              <a:rPr lang="en-US" dirty="0" err="1" smtClean="0"/>
              <a:t>Jual</a:t>
            </a:r>
            <a:r>
              <a:rPr lang="en-US" dirty="0" smtClean="0"/>
              <a:t> </a:t>
            </a:r>
            <a:r>
              <a:rPr lang="en-US" dirty="0" err="1" smtClean="0"/>
              <a:t>Reguler</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noFill/>
          <a:ln/>
        </p:spPr>
        <p:txBody>
          <a:bodyPr lIns="90488" tIns="44450" rIns="90488" bIns="44450">
            <a:normAutofit/>
          </a:bodyPr>
          <a:lstStyle/>
          <a:p>
            <a:r>
              <a:rPr lang="en-US" sz="3200" dirty="0" err="1" smtClean="0">
                <a:solidFill>
                  <a:schemeClr val="accent1"/>
                </a:solidFill>
              </a:rPr>
              <a:t>Perubahan</a:t>
            </a:r>
            <a:r>
              <a:rPr lang="en-US" sz="3200" dirty="0" smtClean="0">
                <a:solidFill>
                  <a:schemeClr val="accent1"/>
                </a:solidFill>
              </a:rPr>
              <a:t> </a:t>
            </a:r>
            <a:r>
              <a:rPr lang="en-US" sz="3200" dirty="0" err="1" smtClean="0">
                <a:solidFill>
                  <a:schemeClr val="accent1"/>
                </a:solidFill>
              </a:rPr>
              <a:t>dalam</a:t>
            </a:r>
            <a:r>
              <a:rPr lang="en-US" sz="3200" dirty="0" smtClean="0">
                <a:solidFill>
                  <a:schemeClr val="accent1"/>
                </a:solidFill>
              </a:rPr>
              <a:t> </a:t>
            </a:r>
            <a:r>
              <a:rPr lang="en-US" sz="3200" dirty="0" err="1" smtClean="0">
                <a:solidFill>
                  <a:schemeClr val="accent1"/>
                </a:solidFill>
              </a:rPr>
              <a:t>Biaya</a:t>
            </a:r>
            <a:r>
              <a:rPr lang="en-US" sz="3200" dirty="0" smtClean="0">
                <a:solidFill>
                  <a:schemeClr val="accent1"/>
                </a:solidFill>
              </a:rPr>
              <a:t> </a:t>
            </a:r>
            <a:r>
              <a:rPr lang="en-US" sz="3200" dirty="0" err="1" smtClean="0">
                <a:solidFill>
                  <a:schemeClr val="accent1"/>
                </a:solidFill>
              </a:rPr>
              <a:t>Tetap</a:t>
            </a:r>
            <a:r>
              <a:rPr lang="en-US" sz="3200" dirty="0" smtClean="0">
                <a:solidFill>
                  <a:schemeClr val="accent1"/>
                </a:solidFill>
              </a:rPr>
              <a:t> </a:t>
            </a:r>
            <a:r>
              <a:rPr lang="en-US" sz="3200" dirty="0" err="1" smtClean="0">
                <a:solidFill>
                  <a:schemeClr val="accent1"/>
                </a:solidFill>
              </a:rPr>
              <a:t>dan</a:t>
            </a:r>
            <a:r>
              <a:rPr lang="en-US" sz="3200" dirty="0" smtClean="0">
                <a:solidFill>
                  <a:schemeClr val="accent1"/>
                </a:solidFill>
              </a:rPr>
              <a:t> Volume </a:t>
            </a:r>
            <a:r>
              <a:rPr lang="en-US" sz="3200" dirty="0" err="1" smtClean="0">
                <a:solidFill>
                  <a:schemeClr val="accent1"/>
                </a:solidFill>
              </a:rPr>
              <a:t>Penjualan</a:t>
            </a:r>
            <a:endParaRPr lang="en-US" sz="3200" dirty="0"/>
          </a:p>
        </p:txBody>
      </p:sp>
      <p:sp>
        <p:nvSpPr>
          <p:cNvPr id="51203" name="Rectangle 3"/>
          <p:cNvSpPr>
            <a:spLocks noGrp="1" noChangeArrowheads="1"/>
          </p:cNvSpPr>
          <p:nvPr>
            <p:ph sz="quarter" idx="1"/>
          </p:nvPr>
        </p:nvSpPr>
        <p:spPr>
          <a:xfrm>
            <a:off x="609600" y="2362200"/>
            <a:ext cx="8153400" cy="2819400"/>
          </a:xfrm>
          <a:noFill/>
          <a:ln/>
        </p:spPr>
        <p:txBody>
          <a:bodyPr lIns="90488" tIns="44450" rIns="90488" bIns="44450">
            <a:normAutofit/>
          </a:bodyPr>
          <a:lstStyle/>
          <a:p>
            <a:pPr algn="ctr">
              <a:buFont typeface="Times" pitchFamily="18" charset="0"/>
              <a:buNone/>
            </a:pPr>
            <a:r>
              <a:rPr lang="en-US" sz="2800" dirty="0" err="1" smtClean="0"/>
              <a:t>Berapakah</a:t>
            </a:r>
            <a:r>
              <a:rPr lang="en-US" sz="2800" dirty="0" smtClean="0"/>
              <a:t> </a:t>
            </a:r>
            <a:r>
              <a:rPr lang="en-US" sz="2800" dirty="0" err="1" smtClean="0"/>
              <a:t>laba</a:t>
            </a:r>
            <a:r>
              <a:rPr lang="en-US" sz="2800" dirty="0" smtClean="0"/>
              <a:t> yang </a:t>
            </a:r>
            <a:r>
              <a:rPr lang="en-US" sz="2800" dirty="0" err="1" smtClean="0"/>
              <a:t>akan</a:t>
            </a:r>
            <a:r>
              <a:rPr lang="en-US" sz="2800" dirty="0" smtClean="0"/>
              <a:t> </a:t>
            </a:r>
            <a:r>
              <a:rPr lang="en-US" sz="2800" dirty="0" err="1" smtClean="0"/>
              <a:t>diperoleh</a:t>
            </a:r>
            <a:r>
              <a:rPr lang="en-US" sz="2800" dirty="0" smtClean="0"/>
              <a:t> Racing </a:t>
            </a:r>
            <a:r>
              <a:rPr lang="en-US" sz="2800" dirty="0" err="1" smtClean="0"/>
              <a:t>apabila</a:t>
            </a:r>
            <a:r>
              <a:rPr lang="en-US" sz="2800" dirty="0" smtClean="0"/>
              <a:t> </a:t>
            </a:r>
            <a:r>
              <a:rPr lang="en-US" sz="2800" dirty="0" err="1" smtClean="0"/>
              <a:t>perusahaan</a:t>
            </a:r>
            <a:r>
              <a:rPr lang="en-US" sz="2800" dirty="0" smtClean="0"/>
              <a:t> </a:t>
            </a:r>
            <a:r>
              <a:rPr lang="en-US" sz="2800" dirty="0" err="1" smtClean="0"/>
              <a:t>ini</a:t>
            </a:r>
            <a:r>
              <a:rPr lang="en-US" sz="2800" dirty="0" smtClean="0"/>
              <a:t> </a:t>
            </a:r>
            <a:r>
              <a:rPr lang="en-US" sz="2800" dirty="0" err="1" smtClean="0"/>
              <a:t>menaingkatkan</a:t>
            </a:r>
            <a:r>
              <a:rPr lang="en-US" sz="2800" dirty="0" smtClean="0"/>
              <a:t> </a:t>
            </a:r>
            <a:r>
              <a:rPr lang="en-US" sz="2800" dirty="0" err="1" smtClean="0"/>
              <a:t>penjualan</a:t>
            </a:r>
            <a:r>
              <a:rPr lang="en-US" sz="2800" dirty="0" smtClean="0"/>
              <a:t> </a:t>
            </a:r>
            <a:r>
              <a:rPr lang="en-US" sz="2800" dirty="0" err="1" smtClean="0"/>
              <a:t>dari</a:t>
            </a:r>
            <a:r>
              <a:rPr lang="en-US" sz="2800" dirty="0" smtClean="0"/>
              <a:t> 500 </a:t>
            </a:r>
            <a:r>
              <a:rPr lang="en-US" sz="2800" dirty="0" err="1" smtClean="0"/>
              <a:t>menjadi</a:t>
            </a:r>
            <a:r>
              <a:rPr lang="en-US" sz="2800" dirty="0" smtClean="0"/>
              <a:t> 540 </a:t>
            </a:r>
            <a:r>
              <a:rPr lang="en-US" sz="2800" dirty="0" err="1" smtClean="0"/>
              <a:t>dikarenakan</a:t>
            </a:r>
            <a:r>
              <a:rPr lang="en-US" sz="2800" dirty="0" smtClean="0"/>
              <a:t> </a:t>
            </a:r>
            <a:r>
              <a:rPr lang="en-US" sz="2800" dirty="0" err="1" smtClean="0"/>
              <a:t>adanya</a:t>
            </a:r>
            <a:r>
              <a:rPr lang="en-US" sz="2800" dirty="0" smtClean="0"/>
              <a:t> </a:t>
            </a:r>
            <a:r>
              <a:rPr lang="en-US" sz="2800" dirty="0" err="1" smtClean="0"/>
              <a:t>peningkatan</a:t>
            </a:r>
            <a:r>
              <a:rPr lang="en-US" sz="2800" dirty="0" smtClean="0"/>
              <a:t> </a:t>
            </a:r>
            <a:r>
              <a:rPr lang="en-US" sz="2800" dirty="0" err="1" smtClean="0"/>
              <a:t>anggaran</a:t>
            </a:r>
            <a:r>
              <a:rPr lang="en-US" sz="2800" dirty="0" smtClean="0"/>
              <a:t> </a:t>
            </a:r>
            <a:r>
              <a:rPr lang="en-US" sz="2800" dirty="0" err="1" smtClean="0"/>
              <a:t>iklan</a:t>
            </a:r>
            <a:r>
              <a:rPr lang="en-US" sz="2800" dirty="0" smtClean="0"/>
              <a:t> </a:t>
            </a:r>
            <a:r>
              <a:rPr lang="en-US" sz="2800" dirty="0" err="1" smtClean="0"/>
              <a:t>penjualan</a:t>
            </a:r>
            <a:r>
              <a:rPr lang="en-US" sz="2800" dirty="0" smtClean="0"/>
              <a:t> </a:t>
            </a:r>
            <a:r>
              <a:rPr lang="en-US" sz="2800" dirty="0" err="1" smtClean="0"/>
              <a:t>sebesar</a:t>
            </a:r>
            <a:r>
              <a:rPr lang="en-US" sz="2800" dirty="0" smtClean="0"/>
              <a:t> </a:t>
            </a:r>
            <a:r>
              <a:rPr lang="en-US" sz="2800" dirty="0"/>
              <a:t>$10,000?</a:t>
            </a:r>
            <a:br>
              <a:rPr lang="en-US" sz="2800" dirty="0"/>
            </a:br>
            <a:endParaRPr lang="en-US" sz="2800" dirty="0"/>
          </a:p>
        </p:txBody>
      </p:sp>
      <p:pic>
        <p:nvPicPr>
          <p:cNvPr id="51205" name="Picture 5" descr="j0234467"/>
          <p:cNvPicPr>
            <a:picLocks noChangeAspect="1" noChangeArrowheads="1"/>
          </p:cNvPicPr>
          <p:nvPr/>
        </p:nvPicPr>
        <p:blipFill>
          <a:blip r:embed="rId3" cstate="print"/>
          <a:srcRect/>
          <a:stretch>
            <a:fillRect/>
          </a:stretch>
        </p:blipFill>
        <p:spPr bwMode="auto">
          <a:xfrm>
            <a:off x="3733800" y="4697412"/>
            <a:ext cx="2197100" cy="2236788"/>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6" name="Picture 8" descr="C6IncreasedAdBudget"/>
          <p:cNvPicPr>
            <a:picLocks noChangeAspect="1" noChangeArrowheads="1"/>
          </p:cNvPicPr>
          <p:nvPr/>
        </p:nvPicPr>
        <p:blipFill>
          <a:blip r:embed="rId3" cstate="print"/>
          <a:srcRect/>
          <a:stretch>
            <a:fillRect/>
          </a:stretch>
        </p:blipFill>
        <p:spPr bwMode="auto">
          <a:xfrm>
            <a:off x="914400" y="1600200"/>
            <a:ext cx="7467600" cy="4406900"/>
          </a:xfrm>
          <a:prstGeom prst="rect">
            <a:avLst/>
          </a:prstGeom>
          <a:noFill/>
          <a:ln w="9525">
            <a:solidFill>
              <a:schemeClr val="tx1"/>
            </a:solidFill>
            <a:miter lim="800000"/>
            <a:headEnd/>
            <a:tailEnd/>
          </a:ln>
        </p:spPr>
      </p:pic>
      <p:grpSp>
        <p:nvGrpSpPr>
          <p:cNvPr id="2" name="Group 9"/>
          <p:cNvGrpSpPr>
            <a:grpSpLocks/>
          </p:cNvGrpSpPr>
          <p:nvPr/>
        </p:nvGrpSpPr>
        <p:grpSpPr bwMode="auto">
          <a:xfrm>
            <a:off x="1485900" y="990600"/>
            <a:ext cx="6276977" cy="4114800"/>
            <a:chOff x="1056" y="624"/>
            <a:chExt cx="3954" cy="2592"/>
          </a:xfrm>
        </p:grpSpPr>
        <p:sp>
          <p:nvSpPr>
            <p:cNvPr id="53254" name="Rectangle 6"/>
            <p:cNvSpPr>
              <a:spLocks noChangeArrowheads="1"/>
            </p:cNvSpPr>
            <p:nvPr/>
          </p:nvSpPr>
          <p:spPr bwMode="auto">
            <a:xfrm>
              <a:off x="1056" y="624"/>
              <a:ext cx="3954" cy="289"/>
            </a:xfrm>
            <a:prstGeom prst="rect">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lIns="90488" tIns="44450" rIns="90488" bIns="44450">
              <a:spAutoFit/>
            </a:bodyPr>
            <a:lstStyle/>
            <a:p>
              <a:r>
                <a:rPr lang="en-US" sz="2400" b="1" dirty="0">
                  <a:solidFill>
                    <a:srgbClr val="FFFFFF"/>
                  </a:solidFill>
                  <a:effectLst>
                    <a:outerShdw blurRad="38100" dist="38100" dir="2700000" algn="tl">
                      <a:srgbClr val="000000"/>
                    </a:outerShdw>
                  </a:effectLst>
                </a:rPr>
                <a:t>$80,000 + $10,000 </a:t>
              </a:r>
              <a:r>
                <a:rPr lang="en-US" sz="2400" b="1" dirty="0" err="1" smtClean="0">
                  <a:solidFill>
                    <a:srgbClr val="FFFFFF"/>
                  </a:solidFill>
                  <a:effectLst>
                    <a:outerShdw blurRad="38100" dist="38100" dir="2700000" algn="tl">
                      <a:srgbClr val="000000"/>
                    </a:outerShdw>
                  </a:effectLst>
                </a:rPr>
                <a:t>Biaya</a:t>
              </a:r>
              <a:r>
                <a:rPr lang="en-US" sz="2400" b="1" dirty="0" smtClean="0">
                  <a:solidFill>
                    <a:srgbClr val="FFFFFF"/>
                  </a:solidFill>
                  <a:effectLst>
                    <a:outerShdw blurRad="38100" dist="38100" dir="2700000" algn="tl">
                      <a:srgbClr val="000000"/>
                    </a:outerShdw>
                  </a:effectLst>
                </a:rPr>
                <a:t> </a:t>
              </a:r>
              <a:r>
                <a:rPr lang="en-US" sz="2400" b="1" dirty="0" err="1" smtClean="0">
                  <a:solidFill>
                    <a:srgbClr val="FFFFFF"/>
                  </a:solidFill>
                  <a:effectLst>
                    <a:outerShdw blurRad="38100" dist="38100" dir="2700000" algn="tl">
                      <a:srgbClr val="000000"/>
                    </a:outerShdw>
                  </a:effectLst>
                </a:rPr>
                <a:t>Iklan</a:t>
              </a:r>
              <a:r>
                <a:rPr lang="en-US" sz="2400" b="1" dirty="0" smtClean="0">
                  <a:solidFill>
                    <a:srgbClr val="FFFFFF"/>
                  </a:solidFill>
                  <a:effectLst>
                    <a:outerShdw blurRad="38100" dist="38100" dir="2700000" algn="tl">
                      <a:srgbClr val="000000"/>
                    </a:outerShdw>
                  </a:effectLst>
                </a:rPr>
                <a:t> </a:t>
              </a:r>
              <a:r>
                <a:rPr lang="en-US" sz="2400" b="1" dirty="0">
                  <a:solidFill>
                    <a:srgbClr val="FFFFFF"/>
                  </a:solidFill>
                  <a:effectLst>
                    <a:outerShdw blurRad="38100" dist="38100" dir="2700000" algn="tl">
                      <a:srgbClr val="000000"/>
                    </a:outerShdw>
                  </a:effectLst>
                </a:rPr>
                <a:t>= $90,000</a:t>
              </a:r>
            </a:p>
          </p:txBody>
        </p:sp>
        <p:sp>
          <p:nvSpPr>
            <p:cNvPr id="53255" name="Line 7"/>
            <p:cNvSpPr>
              <a:spLocks noChangeShapeType="1"/>
            </p:cNvSpPr>
            <p:nvPr/>
          </p:nvSpPr>
          <p:spPr bwMode="auto">
            <a:xfrm>
              <a:off x="3024" y="912"/>
              <a:ext cx="1104" cy="2304"/>
            </a:xfrm>
            <a:prstGeom prst="line">
              <a:avLst/>
            </a:prstGeom>
            <a:noFill/>
            <a:ln w="38100">
              <a:solidFill>
                <a:srgbClr val="FF0000"/>
              </a:solidFill>
              <a:round/>
              <a:headEnd/>
              <a:tailEnd type="triangle" w="med" len="med"/>
            </a:ln>
            <a:effectLst>
              <a:outerShdw dist="28398" dir="1593903" algn="ctr" rotWithShape="0">
                <a:schemeClr val="bg2"/>
              </a:outerShdw>
            </a:effectLst>
          </p:spPr>
          <p:txBody>
            <a:bodyPr wrap="none" anchor="ctr"/>
            <a:lstStyle/>
            <a:p>
              <a:endParaRPr lang="en-US"/>
            </a:p>
          </p:txBody>
        </p:sp>
      </p:grpSp>
      <p:sp>
        <p:nvSpPr>
          <p:cNvPr id="53252" name="Rectangle 4"/>
          <p:cNvSpPr>
            <a:spLocks noChangeArrowheads="1"/>
          </p:cNvSpPr>
          <p:nvPr/>
        </p:nvSpPr>
        <p:spPr bwMode="auto">
          <a:xfrm>
            <a:off x="762000" y="5791200"/>
            <a:ext cx="7924800" cy="828432"/>
          </a:xfrm>
          <a:prstGeom prst="rect">
            <a:avLst/>
          </a:prstGeom>
          <a:solidFill>
            <a:schemeClr val="accent2"/>
          </a:solidFill>
          <a:ln w="12700">
            <a:solidFill>
              <a:schemeClr val="tx1"/>
            </a:solidFill>
            <a:miter lim="800000"/>
            <a:headEnd/>
            <a:tailEnd/>
          </a:ln>
          <a:effectLst>
            <a:outerShdw dist="71842" dir="2700000" algn="ctr" rotWithShape="0">
              <a:schemeClr val="bg2"/>
            </a:outerShdw>
          </a:effectLst>
        </p:spPr>
        <p:txBody>
          <a:bodyPr lIns="90488" tIns="44450" rIns="90488" bIns="44450">
            <a:spAutoFit/>
          </a:bodyPr>
          <a:lstStyle/>
          <a:p>
            <a:pPr algn="ctr"/>
            <a:r>
              <a:rPr lang="en-US" sz="2400" b="1" dirty="0" err="1" smtClean="0">
                <a:solidFill>
                  <a:srgbClr val="FFFFFF"/>
                </a:solidFill>
                <a:effectLst>
                  <a:outerShdw blurRad="38100" dist="38100" dir="2700000" algn="tl">
                    <a:srgbClr val="000000"/>
                  </a:outerShdw>
                </a:effectLst>
              </a:rPr>
              <a:t>Penjualan</a:t>
            </a:r>
            <a:r>
              <a:rPr lang="en-US" sz="2400" b="1" dirty="0" smtClean="0">
                <a:solidFill>
                  <a:srgbClr val="FFFFFF"/>
                </a:solidFill>
                <a:effectLst>
                  <a:outerShdw blurRad="38100" dist="38100" dir="2700000" algn="tl">
                    <a:srgbClr val="000000"/>
                  </a:outerShdw>
                </a:effectLst>
              </a:rPr>
              <a:t> </a:t>
            </a:r>
            <a:r>
              <a:rPr lang="en-US" sz="2400" b="1" i="1" dirty="0" err="1" smtClean="0">
                <a:solidFill>
                  <a:srgbClr val="FFFF00"/>
                </a:solidFill>
                <a:effectLst>
                  <a:outerShdw blurRad="38100" dist="38100" dir="2700000" algn="tl">
                    <a:srgbClr val="000000"/>
                  </a:outerShdw>
                </a:effectLst>
              </a:rPr>
              <a:t>mcningkat</a:t>
            </a:r>
            <a:r>
              <a:rPr lang="en-US" sz="2400" b="1" dirty="0" smtClean="0">
                <a:solidFill>
                  <a:srgbClr val="FFFFFF"/>
                </a:solidFill>
                <a:effectLst>
                  <a:outerShdw blurRad="38100" dist="38100" dir="2700000" algn="tl">
                    <a:srgbClr val="000000"/>
                  </a:outerShdw>
                </a:effectLst>
              </a:rPr>
              <a:t> </a:t>
            </a:r>
            <a:r>
              <a:rPr lang="en-US" sz="2400" b="1" dirty="0" err="1" smtClean="0">
                <a:solidFill>
                  <a:srgbClr val="FFFFFF"/>
                </a:solidFill>
                <a:effectLst>
                  <a:outerShdw blurRad="38100" dist="38100" dir="2700000" algn="tl">
                    <a:srgbClr val="000000"/>
                  </a:outerShdw>
                </a:effectLst>
              </a:rPr>
              <a:t>sebesar</a:t>
            </a:r>
            <a:r>
              <a:rPr lang="en-US" sz="2400" b="1" dirty="0" smtClean="0">
                <a:solidFill>
                  <a:srgbClr val="FFFFFF"/>
                </a:solidFill>
                <a:effectLst>
                  <a:outerShdw blurRad="38100" dist="38100" dir="2700000" algn="tl">
                    <a:srgbClr val="000000"/>
                  </a:outerShdw>
                </a:effectLst>
              </a:rPr>
              <a:t> </a:t>
            </a:r>
            <a:r>
              <a:rPr lang="en-US" sz="2400" b="1" dirty="0">
                <a:solidFill>
                  <a:srgbClr val="FFFFFF"/>
                </a:solidFill>
                <a:effectLst>
                  <a:outerShdw blurRad="38100" dist="38100" dir="2700000" algn="tl">
                    <a:srgbClr val="000000"/>
                  </a:outerShdw>
                </a:effectLst>
              </a:rPr>
              <a:t>$20,000,  </a:t>
            </a:r>
            <a:r>
              <a:rPr lang="en-US" sz="2400" b="1" dirty="0" err="1" smtClean="0">
                <a:solidFill>
                  <a:srgbClr val="FFFFFF"/>
                </a:solidFill>
                <a:effectLst>
                  <a:outerShdw blurRad="38100" dist="38100" dir="2700000" algn="tl">
                    <a:srgbClr val="000000"/>
                  </a:outerShdw>
                </a:effectLst>
              </a:rPr>
              <a:t>tetapi</a:t>
            </a:r>
            <a:r>
              <a:rPr lang="en-US" sz="2400" b="1" dirty="0" smtClean="0">
                <a:solidFill>
                  <a:srgbClr val="FFFFFF"/>
                </a:solidFill>
                <a:effectLst>
                  <a:outerShdw blurRad="38100" dist="38100" dir="2700000" algn="tl">
                    <a:srgbClr val="000000"/>
                  </a:outerShdw>
                </a:effectLst>
              </a:rPr>
              <a:t> </a:t>
            </a:r>
            <a:r>
              <a:rPr lang="en-US" sz="2400" b="1" dirty="0" err="1" smtClean="0">
                <a:solidFill>
                  <a:srgbClr val="FFFFFF"/>
                </a:solidFill>
                <a:effectLst>
                  <a:outerShdw blurRad="38100" dist="38100" dir="2700000" algn="tl">
                    <a:srgbClr val="000000"/>
                  </a:outerShdw>
                </a:effectLst>
              </a:rPr>
              <a:t>pendapatan</a:t>
            </a:r>
            <a:r>
              <a:rPr lang="en-US" sz="2400" b="1" dirty="0" smtClean="0">
                <a:solidFill>
                  <a:srgbClr val="FFFFFF"/>
                </a:solidFill>
                <a:effectLst>
                  <a:outerShdw blurRad="38100" dist="38100" dir="2700000" algn="tl">
                    <a:srgbClr val="000000"/>
                  </a:outerShdw>
                </a:effectLst>
              </a:rPr>
              <a:t> </a:t>
            </a:r>
            <a:r>
              <a:rPr lang="en-US" sz="2400" b="1" dirty="0" err="1" smtClean="0">
                <a:solidFill>
                  <a:srgbClr val="FFFFFF"/>
                </a:solidFill>
                <a:effectLst>
                  <a:outerShdw blurRad="38100" dist="38100" dir="2700000" algn="tl">
                    <a:srgbClr val="000000"/>
                  </a:outerShdw>
                </a:effectLst>
              </a:rPr>
              <a:t>bersih</a:t>
            </a:r>
            <a:r>
              <a:rPr lang="en-US" sz="2400" b="1" dirty="0" smtClean="0">
                <a:solidFill>
                  <a:srgbClr val="FFFFFF"/>
                </a:solidFill>
                <a:effectLst>
                  <a:outerShdw blurRad="38100" dist="38100" dir="2700000" algn="tl">
                    <a:srgbClr val="000000"/>
                  </a:outerShdw>
                </a:effectLst>
              </a:rPr>
              <a:t> </a:t>
            </a:r>
            <a:r>
              <a:rPr lang="en-US" sz="2400" b="1" i="1" dirty="0" err="1" smtClean="0">
                <a:solidFill>
                  <a:srgbClr val="FFFF00"/>
                </a:solidFill>
                <a:effectLst>
                  <a:outerShdw blurRad="38100" dist="38100" dir="2700000" algn="tl">
                    <a:srgbClr val="000000"/>
                  </a:outerShdw>
                </a:effectLst>
              </a:rPr>
              <a:t>menurun</a:t>
            </a:r>
            <a:r>
              <a:rPr lang="en-US" sz="2400" b="1" dirty="0" smtClean="0">
                <a:solidFill>
                  <a:srgbClr val="FFFFFF"/>
                </a:solidFill>
                <a:effectLst>
                  <a:outerShdw blurRad="38100" dist="38100" dir="2700000" algn="tl">
                    <a:srgbClr val="000000"/>
                  </a:outerShdw>
                </a:effectLst>
              </a:rPr>
              <a:t> </a:t>
            </a:r>
            <a:r>
              <a:rPr lang="en-US" sz="2400" b="1" dirty="0" err="1" smtClean="0">
                <a:solidFill>
                  <a:srgbClr val="FFFFFF"/>
                </a:solidFill>
                <a:effectLst>
                  <a:outerShdw blurRad="38100" dist="38100" dir="2700000" algn="tl">
                    <a:srgbClr val="000000"/>
                  </a:outerShdw>
                </a:effectLst>
              </a:rPr>
              <a:t>sebesar</a:t>
            </a:r>
            <a:r>
              <a:rPr lang="en-US" sz="2400" b="1" dirty="0" smtClean="0">
                <a:solidFill>
                  <a:srgbClr val="FFFFFF"/>
                </a:solidFill>
                <a:effectLst>
                  <a:outerShdw blurRad="38100" dist="38100" dir="2700000" algn="tl">
                    <a:srgbClr val="000000"/>
                  </a:outerShdw>
                </a:effectLst>
              </a:rPr>
              <a:t> </a:t>
            </a:r>
            <a:r>
              <a:rPr lang="en-US" sz="2400" b="1" dirty="0">
                <a:solidFill>
                  <a:srgbClr val="FFFFFF"/>
                </a:solidFill>
                <a:effectLst>
                  <a:outerShdw blurRad="38100" dist="38100" dir="2700000" algn="tl">
                    <a:srgbClr val="000000"/>
                  </a:outerShdw>
                </a:effectLst>
              </a:rPr>
              <a:t>$2,000</a:t>
            </a:r>
            <a:r>
              <a:rPr lang="en-US" sz="2400" dirty="0">
                <a:solidFill>
                  <a:srgbClr val="FFFFFF"/>
                </a:solidFill>
                <a:effectLst>
                  <a:outerShdw blurRad="38100" dist="38100" dir="2700000" algn="tl">
                    <a:srgbClr val="000000"/>
                  </a:outerShdw>
                </a:effectLst>
              </a:rPr>
              <a:t>.</a:t>
            </a:r>
          </a:p>
        </p:txBody>
      </p:sp>
      <p:sp>
        <p:nvSpPr>
          <p:cNvPr id="8" name="Rectangle 2"/>
          <p:cNvSpPr txBox="1">
            <a:spLocks noChangeArrowheads="1"/>
          </p:cNvSpPr>
          <p:nvPr/>
        </p:nvSpPr>
        <p:spPr>
          <a:xfrm>
            <a:off x="609600" y="-76200"/>
            <a:ext cx="7467600" cy="1143000"/>
          </a:xfrm>
          <a:prstGeom prst="rect">
            <a:avLst/>
          </a:prstGeom>
          <a:noFill/>
          <a:ln/>
        </p:spPr>
        <p:txBody>
          <a:bodyPr vert="horz" lIns="90488" tIns="44450" rIns="90488" bIns="4445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small" spc="0" normalizeH="0" baseline="0" noProof="0" dirty="0" err="1" smtClean="0">
                <a:ln>
                  <a:noFill/>
                </a:ln>
                <a:solidFill>
                  <a:schemeClr val="accent1"/>
                </a:solidFill>
                <a:effectLst/>
                <a:uLnTx/>
                <a:uFillTx/>
                <a:latin typeface="+mj-lt"/>
                <a:ea typeface="+mj-ea"/>
                <a:cs typeface="+mj-cs"/>
              </a:rPr>
              <a:t>Perubahan</a:t>
            </a:r>
            <a:r>
              <a:rPr kumimoji="0" lang="en-US" sz="3200" b="0" i="0" u="none" strike="noStrike" kern="1200" cap="small" spc="0" normalizeH="0" baseline="0" noProof="0" dirty="0" smtClean="0">
                <a:ln>
                  <a:noFill/>
                </a:ln>
                <a:solidFill>
                  <a:schemeClr val="accent1"/>
                </a:solidFill>
                <a:effectLst/>
                <a:uLnTx/>
                <a:uFillTx/>
                <a:latin typeface="+mj-lt"/>
                <a:ea typeface="+mj-ea"/>
                <a:cs typeface="+mj-cs"/>
              </a:rPr>
              <a:t> </a:t>
            </a:r>
            <a:r>
              <a:rPr kumimoji="0" lang="en-US" sz="3200" b="0" i="0" u="none" strike="noStrike" kern="1200" cap="small" spc="0" normalizeH="0" baseline="0" noProof="0" dirty="0" err="1" smtClean="0">
                <a:ln>
                  <a:noFill/>
                </a:ln>
                <a:solidFill>
                  <a:schemeClr val="accent1"/>
                </a:solidFill>
                <a:effectLst/>
                <a:uLnTx/>
                <a:uFillTx/>
                <a:latin typeface="+mj-lt"/>
                <a:ea typeface="+mj-ea"/>
                <a:cs typeface="+mj-cs"/>
              </a:rPr>
              <a:t>dalam</a:t>
            </a:r>
            <a:r>
              <a:rPr kumimoji="0" lang="en-US" sz="3200" b="0" i="0" u="none" strike="noStrike" kern="1200" cap="small" spc="0" normalizeH="0" baseline="0" noProof="0" dirty="0" smtClean="0">
                <a:ln>
                  <a:noFill/>
                </a:ln>
                <a:solidFill>
                  <a:schemeClr val="accent1"/>
                </a:solidFill>
                <a:effectLst/>
                <a:uLnTx/>
                <a:uFillTx/>
                <a:latin typeface="+mj-lt"/>
                <a:ea typeface="+mj-ea"/>
                <a:cs typeface="+mj-cs"/>
              </a:rPr>
              <a:t> </a:t>
            </a:r>
            <a:r>
              <a:rPr kumimoji="0" lang="en-US" sz="3200" b="0" i="0" u="none" strike="noStrike" kern="1200" cap="small" spc="0" normalizeH="0" baseline="0" noProof="0" dirty="0" err="1" smtClean="0">
                <a:ln>
                  <a:noFill/>
                </a:ln>
                <a:solidFill>
                  <a:schemeClr val="accent1"/>
                </a:solidFill>
                <a:effectLst/>
                <a:uLnTx/>
                <a:uFillTx/>
                <a:latin typeface="+mj-lt"/>
                <a:ea typeface="+mj-ea"/>
                <a:cs typeface="+mj-cs"/>
              </a:rPr>
              <a:t>Biaya</a:t>
            </a:r>
            <a:r>
              <a:rPr kumimoji="0" lang="en-US" sz="3200" b="0" i="0" u="none" strike="noStrike" kern="1200" cap="small" spc="0" normalizeH="0" baseline="0" noProof="0" dirty="0" smtClean="0">
                <a:ln>
                  <a:noFill/>
                </a:ln>
                <a:solidFill>
                  <a:schemeClr val="accent1"/>
                </a:solidFill>
                <a:effectLst/>
                <a:uLnTx/>
                <a:uFillTx/>
                <a:latin typeface="+mj-lt"/>
                <a:ea typeface="+mj-ea"/>
                <a:cs typeface="+mj-cs"/>
              </a:rPr>
              <a:t> </a:t>
            </a:r>
            <a:r>
              <a:rPr kumimoji="0" lang="en-US" sz="3200" b="0" i="0" u="none" strike="noStrike" kern="1200" cap="small" spc="0" normalizeH="0" baseline="0" noProof="0" dirty="0" err="1" smtClean="0">
                <a:ln>
                  <a:noFill/>
                </a:ln>
                <a:solidFill>
                  <a:schemeClr val="accent1"/>
                </a:solidFill>
                <a:effectLst/>
                <a:uLnTx/>
                <a:uFillTx/>
                <a:latin typeface="+mj-lt"/>
                <a:ea typeface="+mj-ea"/>
                <a:cs typeface="+mj-cs"/>
              </a:rPr>
              <a:t>Tetap</a:t>
            </a:r>
            <a:r>
              <a:rPr kumimoji="0" lang="en-US" sz="3200" b="0" i="0" u="none" strike="noStrike" kern="1200" cap="small" spc="0" normalizeH="0" baseline="0" noProof="0" dirty="0" smtClean="0">
                <a:ln>
                  <a:noFill/>
                </a:ln>
                <a:solidFill>
                  <a:schemeClr val="accent1"/>
                </a:solidFill>
                <a:effectLst/>
                <a:uLnTx/>
                <a:uFillTx/>
                <a:latin typeface="+mj-lt"/>
                <a:ea typeface="+mj-ea"/>
                <a:cs typeface="+mj-cs"/>
              </a:rPr>
              <a:t> </a:t>
            </a:r>
            <a:r>
              <a:rPr kumimoji="0" lang="en-US" sz="3200" b="0" i="0" u="none" strike="noStrike" kern="1200" cap="small" spc="0" normalizeH="0" baseline="0" noProof="0" dirty="0" err="1" smtClean="0">
                <a:ln>
                  <a:noFill/>
                </a:ln>
                <a:solidFill>
                  <a:schemeClr val="accent1"/>
                </a:solidFill>
                <a:effectLst/>
                <a:uLnTx/>
                <a:uFillTx/>
                <a:latin typeface="+mj-lt"/>
                <a:ea typeface="+mj-ea"/>
                <a:cs typeface="+mj-cs"/>
              </a:rPr>
              <a:t>dan</a:t>
            </a:r>
            <a:r>
              <a:rPr kumimoji="0" lang="en-US" sz="3200" b="0" i="0" u="none" strike="noStrike" kern="1200" cap="small" spc="0" normalizeH="0" baseline="0" noProof="0" dirty="0" smtClean="0">
                <a:ln>
                  <a:noFill/>
                </a:ln>
                <a:solidFill>
                  <a:schemeClr val="accent1"/>
                </a:solidFill>
                <a:effectLst/>
                <a:uLnTx/>
                <a:uFillTx/>
                <a:latin typeface="+mj-lt"/>
                <a:ea typeface="+mj-ea"/>
                <a:cs typeface="+mj-cs"/>
              </a:rPr>
              <a:t> Volume </a:t>
            </a:r>
            <a:r>
              <a:rPr kumimoji="0" lang="en-US" sz="3200" b="0" i="0" u="none" strike="noStrike" kern="1200" cap="small" spc="0" normalizeH="0" baseline="0" noProof="0" dirty="0" err="1" smtClean="0">
                <a:ln>
                  <a:noFill/>
                </a:ln>
                <a:solidFill>
                  <a:schemeClr val="accent1"/>
                </a:solidFill>
                <a:effectLst/>
                <a:uLnTx/>
                <a:uFillTx/>
                <a:latin typeface="+mj-lt"/>
                <a:ea typeface="+mj-ea"/>
                <a:cs typeface="+mj-cs"/>
              </a:rPr>
              <a:t>Penjualan</a:t>
            </a:r>
            <a:endParaRPr kumimoji="0" lang="en-US" sz="3200" b="0"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3252"/>
                                        </p:tgtEl>
                                        <p:attrNameLst>
                                          <p:attrName>style.visibility</p:attrName>
                                        </p:attrNameLst>
                                      </p:cBhvr>
                                      <p:to>
                                        <p:strVal val="visible"/>
                                      </p:to>
                                    </p:set>
                                    <p:anim calcmode="lin" valueType="num">
                                      <p:cBhvr>
                                        <p:cTn id="7" dur="500" fill="hold"/>
                                        <p:tgtEl>
                                          <p:spTgt spid="53252"/>
                                        </p:tgtEl>
                                        <p:attrNameLst>
                                          <p:attrName>ppt_w</p:attrName>
                                        </p:attrNameLst>
                                      </p:cBhvr>
                                      <p:tavLst>
                                        <p:tav tm="0">
                                          <p:val>
                                            <p:fltVal val="0"/>
                                          </p:val>
                                        </p:tav>
                                        <p:tav tm="100000">
                                          <p:val>
                                            <p:strVal val="#ppt_w"/>
                                          </p:val>
                                        </p:tav>
                                      </p:tavLst>
                                    </p:anim>
                                    <p:anim calcmode="lin" valueType="num">
                                      <p:cBhvr>
                                        <p:cTn id="8" dur="500" fill="hold"/>
                                        <p:tgtEl>
                                          <p:spTgt spid="5325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sz="quarter" idx="1"/>
          </p:nvPr>
        </p:nvSpPr>
        <p:spPr>
          <a:xfrm>
            <a:off x="685800" y="1600200"/>
            <a:ext cx="7772400" cy="457200"/>
          </a:xfrm>
          <a:noFill/>
          <a:ln/>
        </p:spPr>
        <p:txBody>
          <a:bodyPr lIns="90488" tIns="44450" rIns="90488" bIns="44450">
            <a:normAutofit fontScale="92500" lnSpcReduction="20000"/>
          </a:bodyPr>
          <a:lstStyle/>
          <a:p>
            <a:pPr algn="ctr">
              <a:lnSpc>
                <a:spcPct val="90000"/>
              </a:lnSpc>
              <a:buFont typeface="Times" pitchFamily="18" charset="0"/>
              <a:buNone/>
            </a:pPr>
            <a:r>
              <a:rPr lang="en-US" sz="3600" dirty="0">
                <a:solidFill>
                  <a:srgbClr val="0000CC"/>
                </a:solidFill>
              </a:rPr>
              <a:t>The Shortcut </a:t>
            </a:r>
            <a:r>
              <a:rPr lang="en-US" sz="3600" dirty="0" smtClean="0">
                <a:solidFill>
                  <a:srgbClr val="0000CC"/>
                </a:solidFill>
              </a:rPr>
              <a:t>Solution (P330)</a:t>
            </a:r>
            <a:endParaRPr lang="en-US" sz="3600" dirty="0">
              <a:solidFill>
                <a:srgbClr val="0000CC"/>
              </a:solidFill>
            </a:endParaRPr>
          </a:p>
        </p:txBody>
      </p:sp>
      <p:graphicFrame>
        <p:nvGraphicFramePr>
          <p:cNvPr id="55300" name="Object 4"/>
          <p:cNvGraphicFramePr>
            <a:graphicFrameLocks noChangeAspect="1"/>
          </p:cNvGraphicFramePr>
          <p:nvPr/>
        </p:nvGraphicFramePr>
        <p:xfrm>
          <a:off x="685800" y="2438400"/>
          <a:ext cx="7721600" cy="1574800"/>
        </p:xfrm>
        <a:graphic>
          <a:graphicData uri="http://schemas.openxmlformats.org/presentationml/2006/ole">
            <mc:AlternateContent xmlns:mc="http://schemas.openxmlformats.org/markup-compatibility/2006">
              <mc:Choice xmlns:v="urn:schemas-microsoft-com:vml" Requires="v">
                <p:oleObj spid="_x0000_s8196" name="Worksheet" r:id="rId4" imgW="2905049" imgH="600228" progId="Excel.Sheet.8">
                  <p:embed/>
                </p:oleObj>
              </mc:Choice>
              <mc:Fallback>
                <p:oleObj name="Worksheet" r:id="rId4" imgW="2905049" imgH="600228"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438400"/>
                        <a:ext cx="7721600" cy="1574800"/>
                      </a:xfrm>
                      <a:prstGeom prst="rect">
                        <a:avLst/>
                      </a:prstGeom>
                      <a:solidFill>
                        <a:schemeClr val="tx1"/>
                      </a:solidFill>
                      <a:ln w="12700">
                        <a:solidFill>
                          <a:schemeClr val="tx1"/>
                        </a:solidFill>
                        <a:miter lim="800000"/>
                        <a:headEnd/>
                        <a:tailEnd/>
                      </a:ln>
                      <a:effectLst>
                        <a:outerShdw dist="45791" dir="3378596" algn="ctr" rotWithShape="0">
                          <a:schemeClr val="bg2"/>
                        </a:outerShdw>
                      </a:effectLst>
                    </p:spPr>
                  </p:pic>
                </p:oleObj>
              </mc:Fallback>
            </mc:AlternateContent>
          </a:graphicData>
        </a:graphic>
      </p:graphicFrame>
      <p:sp>
        <p:nvSpPr>
          <p:cNvPr id="6" name="Rectangle 2"/>
          <p:cNvSpPr txBox="1">
            <a:spLocks noGrp="1" noChangeArrowheads="1"/>
          </p:cNvSpPr>
          <p:nvPr>
            <p:ph type="title"/>
          </p:nvPr>
        </p:nvSpPr>
        <p:spPr>
          <a:prstGeom prst="rect">
            <a:avLst/>
          </a:prstGeom>
          <a:noFill/>
          <a:ln/>
        </p:spPr>
        <p:txBody>
          <a:bodyPr vert="horz" lIns="90488" tIns="44450" rIns="90488" bIns="4445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small" spc="0" normalizeH="0" baseline="0" noProof="0" dirty="0" err="1" smtClean="0">
                <a:ln>
                  <a:noFill/>
                </a:ln>
                <a:solidFill>
                  <a:schemeClr val="accent1"/>
                </a:solidFill>
                <a:effectLst/>
                <a:uLnTx/>
                <a:uFillTx/>
                <a:latin typeface="+mj-lt"/>
                <a:ea typeface="+mj-ea"/>
                <a:cs typeface="+mj-cs"/>
              </a:rPr>
              <a:t>Perubahan</a:t>
            </a:r>
            <a:r>
              <a:rPr kumimoji="0" lang="en-US" sz="3200" b="0" i="0" u="none" strike="noStrike" kern="1200" cap="small" spc="0" normalizeH="0" baseline="0" noProof="0" dirty="0" smtClean="0">
                <a:ln>
                  <a:noFill/>
                </a:ln>
                <a:solidFill>
                  <a:schemeClr val="accent1"/>
                </a:solidFill>
                <a:effectLst/>
                <a:uLnTx/>
                <a:uFillTx/>
                <a:latin typeface="+mj-lt"/>
                <a:ea typeface="+mj-ea"/>
                <a:cs typeface="+mj-cs"/>
              </a:rPr>
              <a:t> </a:t>
            </a:r>
            <a:r>
              <a:rPr kumimoji="0" lang="en-US" sz="3200" b="0" i="0" u="none" strike="noStrike" kern="1200" cap="small" spc="0" normalizeH="0" baseline="0" noProof="0" dirty="0" err="1" smtClean="0">
                <a:ln>
                  <a:noFill/>
                </a:ln>
                <a:solidFill>
                  <a:schemeClr val="accent1"/>
                </a:solidFill>
                <a:effectLst/>
                <a:uLnTx/>
                <a:uFillTx/>
                <a:latin typeface="+mj-lt"/>
                <a:ea typeface="+mj-ea"/>
                <a:cs typeface="+mj-cs"/>
              </a:rPr>
              <a:t>dalam</a:t>
            </a:r>
            <a:r>
              <a:rPr kumimoji="0" lang="en-US" sz="3200" b="0" i="0" u="none" strike="noStrike" kern="1200" cap="small" spc="0" normalizeH="0" baseline="0" noProof="0" dirty="0" smtClean="0">
                <a:ln>
                  <a:noFill/>
                </a:ln>
                <a:solidFill>
                  <a:schemeClr val="accent1"/>
                </a:solidFill>
                <a:effectLst/>
                <a:uLnTx/>
                <a:uFillTx/>
                <a:latin typeface="+mj-lt"/>
                <a:ea typeface="+mj-ea"/>
                <a:cs typeface="+mj-cs"/>
              </a:rPr>
              <a:t> </a:t>
            </a:r>
            <a:r>
              <a:rPr kumimoji="0" lang="en-US" sz="3200" b="0" i="0" u="none" strike="noStrike" kern="1200" cap="small" spc="0" normalizeH="0" baseline="0" noProof="0" dirty="0" err="1" smtClean="0">
                <a:ln>
                  <a:noFill/>
                </a:ln>
                <a:solidFill>
                  <a:schemeClr val="accent1"/>
                </a:solidFill>
                <a:effectLst/>
                <a:uLnTx/>
                <a:uFillTx/>
                <a:latin typeface="+mj-lt"/>
                <a:ea typeface="+mj-ea"/>
                <a:cs typeface="+mj-cs"/>
              </a:rPr>
              <a:t>Biaya</a:t>
            </a:r>
            <a:r>
              <a:rPr kumimoji="0" lang="en-US" sz="3200" b="0" i="0" u="none" strike="noStrike" kern="1200" cap="small" spc="0" normalizeH="0" baseline="0" noProof="0" dirty="0" smtClean="0">
                <a:ln>
                  <a:noFill/>
                </a:ln>
                <a:solidFill>
                  <a:schemeClr val="accent1"/>
                </a:solidFill>
                <a:effectLst/>
                <a:uLnTx/>
                <a:uFillTx/>
                <a:latin typeface="+mj-lt"/>
                <a:ea typeface="+mj-ea"/>
                <a:cs typeface="+mj-cs"/>
              </a:rPr>
              <a:t> </a:t>
            </a:r>
            <a:r>
              <a:rPr kumimoji="0" lang="en-US" sz="3200" b="0" i="0" u="none" strike="noStrike" kern="1200" cap="small" spc="0" normalizeH="0" baseline="0" noProof="0" dirty="0" err="1" smtClean="0">
                <a:ln>
                  <a:noFill/>
                </a:ln>
                <a:solidFill>
                  <a:schemeClr val="accent1"/>
                </a:solidFill>
                <a:effectLst/>
                <a:uLnTx/>
                <a:uFillTx/>
                <a:latin typeface="+mj-lt"/>
                <a:ea typeface="+mj-ea"/>
                <a:cs typeface="+mj-cs"/>
              </a:rPr>
              <a:t>Tetap</a:t>
            </a:r>
            <a:r>
              <a:rPr kumimoji="0" lang="en-US" sz="3200" b="0" i="0" u="none" strike="noStrike" kern="1200" cap="small" spc="0" normalizeH="0" baseline="0" noProof="0" dirty="0" smtClean="0">
                <a:ln>
                  <a:noFill/>
                </a:ln>
                <a:solidFill>
                  <a:schemeClr val="accent1"/>
                </a:solidFill>
                <a:effectLst/>
                <a:uLnTx/>
                <a:uFillTx/>
                <a:latin typeface="+mj-lt"/>
                <a:ea typeface="+mj-ea"/>
                <a:cs typeface="+mj-cs"/>
              </a:rPr>
              <a:t> </a:t>
            </a:r>
            <a:r>
              <a:rPr kumimoji="0" lang="en-US" sz="3200" b="0" i="0" u="none" strike="noStrike" kern="1200" cap="small" spc="0" normalizeH="0" baseline="0" noProof="0" dirty="0" err="1" smtClean="0">
                <a:ln>
                  <a:noFill/>
                </a:ln>
                <a:solidFill>
                  <a:schemeClr val="accent1"/>
                </a:solidFill>
                <a:effectLst/>
                <a:uLnTx/>
                <a:uFillTx/>
                <a:latin typeface="+mj-lt"/>
                <a:ea typeface="+mj-ea"/>
                <a:cs typeface="+mj-cs"/>
              </a:rPr>
              <a:t>dan</a:t>
            </a:r>
            <a:r>
              <a:rPr kumimoji="0" lang="en-US" sz="3200" b="0" i="0" u="none" strike="noStrike" kern="1200" cap="small" spc="0" normalizeH="0" baseline="0" noProof="0" dirty="0" smtClean="0">
                <a:ln>
                  <a:noFill/>
                </a:ln>
                <a:solidFill>
                  <a:schemeClr val="accent1"/>
                </a:solidFill>
                <a:effectLst/>
                <a:uLnTx/>
                <a:uFillTx/>
                <a:latin typeface="+mj-lt"/>
                <a:ea typeface="+mj-ea"/>
                <a:cs typeface="+mj-cs"/>
              </a:rPr>
              <a:t> Volume </a:t>
            </a:r>
            <a:r>
              <a:rPr kumimoji="0" lang="en-US" sz="3200" b="0" i="0" u="none" strike="noStrike" kern="1200" cap="small" spc="0" normalizeH="0" baseline="0" noProof="0" dirty="0" err="1" smtClean="0">
                <a:ln>
                  <a:noFill/>
                </a:ln>
                <a:solidFill>
                  <a:schemeClr val="accent1"/>
                </a:solidFill>
                <a:effectLst/>
                <a:uLnTx/>
                <a:uFillTx/>
                <a:latin typeface="+mj-lt"/>
                <a:ea typeface="+mj-ea"/>
                <a:cs typeface="+mj-cs"/>
              </a:rPr>
              <a:t>Penjualan</a:t>
            </a:r>
            <a:endParaRPr kumimoji="0" lang="en-US" sz="3200" b="0"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transition>
    <p:check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Text Box 3"/>
          <p:cNvSpPr txBox="1">
            <a:spLocks noChangeArrowheads="1"/>
          </p:cNvSpPr>
          <p:nvPr/>
        </p:nvSpPr>
        <p:spPr bwMode="auto">
          <a:xfrm>
            <a:off x="304800" y="1447800"/>
            <a:ext cx="8534400" cy="3046988"/>
          </a:xfrm>
          <a:prstGeom prst="rect">
            <a:avLst/>
          </a:prstGeom>
          <a:noFill/>
          <a:ln w="9525">
            <a:noFill/>
            <a:miter lim="800000"/>
            <a:headEnd/>
            <a:tailEnd/>
          </a:ln>
          <a:effectLst/>
        </p:spPr>
        <p:txBody>
          <a:bodyPr>
            <a:spAutoFit/>
          </a:bodyPr>
          <a:lstStyle/>
          <a:p>
            <a:pPr algn="ctr">
              <a:spcBef>
                <a:spcPct val="50000"/>
              </a:spcBef>
            </a:pPr>
            <a:r>
              <a:rPr lang="en-US" sz="3200" dirty="0" err="1" smtClean="0"/>
              <a:t>Berapakah</a:t>
            </a:r>
            <a:r>
              <a:rPr lang="en-US" sz="3200" dirty="0" smtClean="0"/>
              <a:t> </a:t>
            </a:r>
            <a:r>
              <a:rPr lang="en-US" sz="3200" dirty="0" err="1" smtClean="0"/>
              <a:t>laba</a:t>
            </a:r>
            <a:r>
              <a:rPr lang="en-US" sz="3200" dirty="0" smtClean="0"/>
              <a:t> yang </a:t>
            </a:r>
            <a:r>
              <a:rPr lang="en-US" sz="3200" dirty="0" err="1" smtClean="0"/>
              <a:t>akan</a:t>
            </a:r>
            <a:r>
              <a:rPr lang="en-US" sz="3200" dirty="0" smtClean="0"/>
              <a:t> </a:t>
            </a:r>
            <a:r>
              <a:rPr lang="en-US" sz="3200" dirty="0" err="1" smtClean="0"/>
              <a:t>diperoleh</a:t>
            </a:r>
            <a:r>
              <a:rPr lang="en-US" sz="3200" dirty="0" smtClean="0"/>
              <a:t> </a:t>
            </a:r>
            <a:r>
              <a:rPr lang="en-US" sz="3200" dirty="0" err="1" smtClean="0"/>
              <a:t>bila</a:t>
            </a:r>
            <a:r>
              <a:rPr lang="en-US" sz="3200" dirty="0" smtClean="0"/>
              <a:t> Racing </a:t>
            </a:r>
            <a:r>
              <a:rPr lang="en-US" sz="3200" dirty="0" err="1" smtClean="0"/>
              <a:t>menggunakan</a:t>
            </a:r>
            <a:r>
              <a:rPr lang="en-US" sz="3200" dirty="0" smtClean="0"/>
              <a:t> </a:t>
            </a:r>
            <a:r>
              <a:rPr lang="en-US" sz="3200" dirty="0" err="1" smtClean="0"/>
              <a:t>bahan</a:t>
            </a:r>
            <a:r>
              <a:rPr lang="en-US" sz="3200" dirty="0" smtClean="0"/>
              <a:t> </a:t>
            </a:r>
            <a:r>
              <a:rPr lang="en-US" sz="3200" dirty="0" err="1" smtClean="0"/>
              <a:t>baku</a:t>
            </a:r>
            <a:r>
              <a:rPr lang="en-US" sz="3200" dirty="0" smtClean="0"/>
              <a:t> </a:t>
            </a:r>
            <a:r>
              <a:rPr lang="en-US" sz="3200" dirty="0" err="1" smtClean="0"/>
              <a:t>dengan</a:t>
            </a:r>
            <a:r>
              <a:rPr lang="en-US" sz="3200" dirty="0" smtClean="0"/>
              <a:t> </a:t>
            </a:r>
            <a:r>
              <a:rPr lang="en-US" sz="3200" dirty="0" err="1" smtClean="0"/>
              <a:t>kualitas</a:t>
            </a:r>
            <a:r>
              <a:rPr lang="en-US" sz="3200" dirty="0" smtClean="0"/>
              <a:t> </a:t>
            </a:r>
            <a:r>
              <a:rPr lang="en-US" sz="3200" dirty="0" err="1" smtClean="0"/>
              <a:t>tinggi</a:t>
            </a:r>
            <a:r>
              <a:rPr lang="en-US" sz="3200" dirty="0" smtClean="0"/>
              <a:t>, yang </a:t>
            </a:r>
            <a:r>
              <a:rPr lang="en-US" sz="3200" dirty="0" err="1" smtClean="0"/>
              <a:t>akan</a:t>
            </a:r>
            <a:r>
              <a:rPr lang="en-US" sz="3200" dirty="0" smtClean="0"/>
              <a:t> </a:t>
            </a:r>
            <a:r>
              <a:rPr lang="en-US" sz="3200" dirty="0" err="1" smtClean="0"/>
              <a:t>meningkatkan</a:t>
            </a:r>
            <a:r>
              <a:rPr lang="en-US" sz="3200" dirty="0" smtClean="0"/>
              <a:t> </a:t>
            </a:r>
            <a:r>
              <a:rPr lang="en-US" sz="3200" dirty="0" err="1" smtClean="0"/>
              <a:t>biaya</a:t>
            </a:r>
            <a:r>
              <a:rPr lang="en-US" sz="3200" dirty="0" smtClean="0"/>
              <a:t> </a:t>
            </a:r>
            <a:r>
              <a:rPr lang="en-US" sz="3200" dirty="0" err="1" smtClean="0"/>
              <a:t>variabel</a:t>
            </a:r>
            <a:r>
              <a:rPr lang="en-US" sz="3200" dirty="0" smtClean="0"/>
              <a:t> </a:t>
            </a:r>
            <a:r>
              <a:rPr lang="en-US" sz="3200" dirty="0" err="1" smtClean="0"/>
              <a:t>perunit</a:t>
            </a:r>
            <a:r>
              <a:rPr lang="en-US" sz="3200" dirty="0" smtClean="0"/>
              <a:t> </a:t>
            </a:r>
            <a:r>
              <a:rPr lang="en-US" sz="3200" dirty="0" err="1" smtClean="0"/>
              <a:t>sebesar</a:t>
            </a:r>
            <a:r>
              <a:rPr lang="en-US" sz="3200" dirty="0" smtClean="0"/>
              <a:t> </a:t>
            </a:r>
            <a:r>
              <a:rPr lang="en-US" sz="3200" dirty="0"/>
              <a:t>$10, </a:t>
            </a:r>
            <a:r>
              <a:rPr lang="en-US" sz="3200" dirty="0" err="1" smtClean="0"/>
              <a:t>untuk</a:t>
            </a:r>
            <a:r>
              <a:rPr lang="en-US" sz="3200" dirty="0" smtClean="0"/>
              <a:t> </a:t>
            </a:r>
            <a:r>
              <a:rPr lang="en-US" sz="3200" dirty="0" err="1" smtClean="0"/>
              <a:t>menghasilkan</a:t>
            </a:r>
            <a:r>
              <a:rPr lang="en-US" sz="3200" dirty="0" smtClean="0"/>
              <a:t> </a:t>
            </a:r>
            <a:r>
              <a:rPr lang="en-US" sz="3200" dirty="0" err="1" smtClean="0"/>
              <a:t>peningkatan</a:t>
            </a:r>
            <a:r>
              <a:rPr lang="en-US" sz="3200" dirty="0" smtClean="0"/>
              <a:t> </a:t>
            </a:r>
            <a:r>
              <a:rPr lang="en-US" sz="3200" dirty="0" err="1" smtClean="0"/>
              <a:t>penjualan</a:t>
            </a:r>
            <a:r>
              <a:rPr lang="en-US" sz="3200" dirty="0" smtClean="0"/>
              <a:t> </a:t>
            </a:r>
            <a:r>
              <a:rPr lang="en-US" sz="3200" dirty="0" err="1" smtClean="0"/>
              <a:t>dari</a:t>
            </a:r>
            <a:r>
              <a:rPr lang="en-US" sz="3200" dirty="0" smtClean="0"/>
              <a:t> 500 </a:t>
            </a:r>
            <a:r>
              <a:rPr lang="en-US" sz="3200" dirty="0" err="1" smtClean="0"/>
              <a:t>menjadi</a:t>
            </a:r>
            <a:r>
              <a:rPr lang="en-US" sz="3200" dirty="0" smtClean="0"/>
              <a:t>  </a:t>
            </a:r>
            <a:r>
              <a:rPr lang="en-US" sz="3200" dirty="0"/>
              <a:t>580?</a:t>
            </a:r>
          </a:p>
        </p:txBody>
      </p:sp>
      <p:pic>
        <p:nvPicPr>
          <p:cNvPr id="150532" name="Picture 4" descr="j0234467"/>
          <p:cNvPicPr>
            <a:picLocks noChangeAspect="1" noChangeArrowheads="1"/>
          </p:cNvPicPr>
          <p:nvPr/>
        </p:nvPicPr>
        <p:blipFill>
          <a:blip r:embed="rId3" cstate="print"/>
          <a:srcRect/>
          <a:stretch>
            <a:fillRect/>
          </a:stretch>
        </p:blipFill>
        <p:spPr bwMode="auto">
          <a:xfrm>
            <a:off x="3733800" y="4316413"/>
            <a:ext cx="2197100" cy="2236787"/>
          </a:xfrm>
          <a:prstGeom prst="rect">
            <a:avLst/>
          </a:prstGeom>
          <a:noFill/>
        </p:spPr>
      </p:pic>
      <p:sp>
        <p:nvSpPr>
          <p:cNvPr id="5" name="Title 4"/>
          <p:cNvSpPr>
            <a:spLocks noGrp="1"/>
          </p:cNvSpPr>
          <p:nvPr>
            <p:ph type="title"/>
          </p:nvPr>
        </p:nvSpPr>
        <p:spPr>
          <a:xfrm>
            <a:off x="457200" y="533400"/>
            <a:ext cx="7467600" cy="1143000"/>
          </a:xfrm>
        </p:spPr>
        <p:txBody>
          <a:bodyPr>
            <a:noAutofit/>
          </a:bodyPr>
          <a:lstStyle/>
          <a:p>
            <a:r>
              <a:rPr lang="en-US" sz="3200" dirty="0" err="1" smtClean="0"/>
              <a:t>Perubahan</a:t>
            </a:r>
            <a:r>
              <a:rPr lang="en-US" sz="3200" dirty="0" smtClean="0"/>
              <a:t> </a:t>
            </a:r>
            <a:r>
              <a:rPr lang="en-US" sz="3200" dirty="0" err="1" smtClean="0"/>
              <a:t>dalam</a:t>
            </a:r>
            <a:r>
              <a:rPr lang="en-US" sz="3200" dirty="0" smtClean="0"/>
              <a:t> </a:t>
            </a:r>
            <a:r>
              <a:rPr lang="en-US" sz="3200" dirty="0" err="1" smtClean="0"/>
              <a:t>Biaya</a:t>
            </a:r>
            <a:r>
              <a:rPr lang="en-US" sz="3200" dirty="0" smtClean="0"/>
              <a:t> </a:t>
            </a:r>
            <a:r>
              <a:rPr lang="en-US" sz="3200" dirty="0" err="1" smtClean="0"/>
              <a:t>Variabel</a:t>
            </a:r>
            <a:r>
              <a:rPr lang="en-US" sz="3200" dirty="0" smtClean="0"/>
              <a:t> </a:t>
            </a:r>
            <a:r>
              <a:rPr lang="en-US" sz="3200" dirty="0" err="1" smtClean="0"/>
              <a:t>dan</a:t>
            </a:r>
            <a:r>
              <a:rPr lang="en-US" sz="3200" dirty="0" smtClean="0"/>
              <a:t> Volume </a:t>
            </a:r>
            <a:r>
              <a:rPr lang="en-US" sz="3200" dirty="0" err="1" smtClean="0"/>
              <a:t>Penjualan</a:t>
            </a:r>
            <a:r>
              <a:rPr lang="en-US" sz="3200" dirty="0" smtClean="0"/>
              <a:t/>
            </a:r>
            <a:br>
              <a:rPr lang="en-US" sz="3200" dirty="0" smtClean="0"/>
            </a:br>
            <a:endParaRPr lang="en-US" sz="3200" dirty="0"/>
          </a:p>
        </p:txBody>
      </p:sp>
    </p:spTree>
  </p:cSld>
  <p:clrMapOvr>
    <a:masterClrMapping/>
  </p:clrMapOvr>
  <p:transition>
    <p:cover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4" name="Rectangle 4"/>
          <p:cNvSpPr>
            <a:spLocks noGrp="1" noChangeArrowheads="1"/>
          </p:cNvSpPr>
          <p:nvPr>
            <p:ph type="title"/>
          </p:nvPr>
        </p:nvSpPr>
        <p:spPr/>
        <p:txBody>
          <a:bodyPr>
            <a:normAutofit fontScale="90000"/>
          </a:bodyPr>
          <a:lstStyle/>
          <a:p>
            <a:r>
              <a:rPr lang="en-US" sz="3200" dirty="0" err="1" smtClean="0"/>
              <a:t>Perubahan</a:t>
            </a:r>
            <a:r>
              <a:rPr lang="en-US" sz="3200" dirty="0" smtClean="0"/>
              <a:t> </a:t>
            </a:r>
            <a:r>
              <a:rPr lang="en-US" sz="3200" dirty="0" err="1" smtClean="0"/>
              <a:t>dalam</a:t>
            </a:r>
            <a:r>
              <a:rPr lang="en-US" sz="3200" dirty="0" smtClean="0"/>
              <a:t> </a:t>
            </a:r>
            <a:r>
              <a:rPr lang="en-US" sz="3200" dirty="0" err="1" smtClean="0"/>
              <a:t>Biaya</a:t>
            </a:r>
            <a:r>
              <a:rPr lang="en-US" sz="3200" dirty="0" smtClean="0"/>
              <a:t> </a:t>
            </a:r>
            <a:r>
              <a:rPr lang="en-US" sz="3200" dirty="0" err="1" smtClean="0"/>
              <a:t>Variabel</a:t>
            </a:r>
            <a:r>
              <a:rPr lang="en-US" sz="3200" dirty="0" smtClean="0"/>
              <a:t> </a:t>
            </a:r>
            <a:r>
              <a:rPr lang="en-US" sz="3200" dirty="0" err="1" smtClean="0"/>
              <a:t>dan</a:t>
            </a:r>
            <a:r>
              <a:rPr lang="en-US" sz="3200" dirty="0" smtClean="0"/>
              <a:t> Volume </a:t>
            </a:r>
            <a:r>
              <a:rPr lang="en-US" sz="3200" dirty="0" err="1" smtClean="0"/>
              <a:t>Penjualan</a:t>
            </a:r>
            <a:r>
              <a:rPr lang="en-US" sz="3200" dirty="0" smtClean="0"/>
              <a:t/>
            </a:r>
            <a:br>
              <a:rPr lang="en-US" sz="3200" dirty="0" smtClean="0"/>
            </a:br>
            <a:endParaRPr lang="en-US" sz="3200" dirty="0"/>
          </a:p>
        </p:txBody>
      </p:sp>
      <p:pic>
        <p:nvPicPr>
          <p:cNvPr id="148489" name="Picture 9" descr="C6CMIncreae in Variable Costs"/>
          <p:cNvPicPr>
            <a:picLocks noChangeAspect="1" noChangeArrowheads="1"/>
          </p:cNvPicPr>
          <p:nvPr/>
        </p:nvPicPr>
        <p:blipFill>
          <a:blip r:embed="rId3" cstate="print"/>
          <a:srcRect/>
          <a:stretch>
            <a:fillRect/>
          </a:stretch>
        </p:blipFill>
        <p:spPr bwMode="auto">
          <a:xfrm>
            <a:off x="914400" y="1828800"/>
            <a:ext cx="7391400" cy="4418013"/>
          </a:xfrm>
          <a:prstGeom prst="rect">
            <a:avLst/>
          </a:prstGeom>
          <a:noFill/>
          <a:ln w="9525">
            <a:solidFill>
              <a:schemeClr val="tx1"/>
            </a:solidFill>
            <a:miter lim="800000"/>
            <a:headEnd/>
            <a:tailEnd/>
          </a:ln>
        </p:spPr>
      </p:pic>
      <p:grpSp>
        <p:nvGrpSpPr>
          <p:cNvPr id="2" name="Group 13"/>
          <p:cNvGrpSpPr>
            <a:grpSpLocks/>
          </p:cNvGrpSpPr>
          <p:nvPr/>
        </p:nvGrpSpPr>
        <p:grpSpPr bwMode="auto">
          <a:xfrm>
            <a:off x="914400" y="1219200"/>
            <a:ext cx="6748463" cy="3733800"/>
            <a:chOff x="576" y="768"/>
            <a:chExt cx="4251" cy="2352"/>
          </a:xfrm>
        </p:grpSpPr>
        <p:sp>
          <p:nvSpPr>
            <p:cNvPr id="148491" name="Rectangle 11"/>
            <p:cNvSpPr>
              <a:spLocks noChangeArrowheads="1"/>
            </p:cNvSpPr>
            <p:nvPr/>
          </p:nvSpPr>
          <p:spPr bwMode="auto">
            <a:xfrm>
              <a:off x="576" y="768"/>
              <a:ext cx="4251" cy="294"/>
            </a:xfrm>
            <a:prstGeom prst="rect">
              <a:avLst/>
            </a:prstGeom>
            <a:solidFill>
              <a:schemeClr val="accent1"/>
            </a:solidFill>
            <a:ln w="12700">
              <a:solidFill>
                <a:schemeClr val="tx1"/>
              </a:solidFill>
              <a:miter lim="800000"/>
              <a:headEnd/>
              <a:tailEnd/>
            </a:ln>
            <a:effectLst>
              <a:outerShdw dist="107763" dir="2700000" algn="ctr" rotWithShape="0">
                <a:schemeClr val="bg2"/>
              </a:outerShdw>
            </a:effectLst>
          </p:spPr>
          <p:txBody>
            <a:bodyPr wrap="none" lIns="90488" tIns="44450" rIns="90488" bIns="44450">
              <a:spAutoFit/>
            </a:bodyPr>
            <a:lstStyle/>
            <a:p>
              <a:r>
                <a:rPr lang="en-US" sz="2400" b="1">
                  <a:solidFill>
                    <a:srgbClr val="FFFFFF"/>
                  </a:solidFill>
                  <a:effectLst>
                    <a:outerShdw blurRad="38100" dist="38100" dir="2700000" algn="tl">
                      <a:srgbClr val="000000"/>
                    </a:outerShdw>
                  </a:effectLst>
                </a:rPr>
                <a:t>580 units </a:t>
              </a:r>
              <a:r>
                <a:rPr lang="en-US" sz="2400" b="1">
                  <a:solidFill>
                    <a:srgbClr val="FFFFFF"/>
                  </a:solidFill>
                  <a:effectLst>
                    <a:outerShdw blurRad="38100" dist="38100" dir="2700000" algn="tl">
                      <a:srgbClr val="000000"/>
                    </a:outerShdw>
                  </a:effectLst>
                  <a:cs typeface="Arial" charset="0"/>
                </a:rPr>
                <a:t>×</a:t>
              </a:r>
              <a:r>
                <a:rPr lang="en-US" sz="2400" b="1">
                  <a:solidFill>
                    <a:srgbClr val="FFFFFF"/>
                  </a:solidFill>
                  <a:effectLst>
                    <a:outerShdw blurRad="38100" dist="38100" dir="2700000" algn="tl">
                      <a:srgbClr val="000000"/>
                    </a:outerShdw>
                  </a:effectLst>
                </a:rPr>
                <a:t> $310 variable cost/unit = $179,800</a:t>
              </a:r>
            </a:p>
          </p:txBody>
        </p:sp>
        <p:sp>
          <p:nvSpPr>
            <p:cNvPr id="148492" name="Line 12"/>
            <p:cNvSpPr>
              <a:spLocks noChangeShapeType="1"/>
            </p:cNvSpPr>
            <p:nvPr/>
          </p:nvSpPr>
          <p:spPr bwMode="auto">
            <a:xfrm>
              <a:off x="2544" y="1056"/>
              <a:ext cx="1440" cy="2064"/>
            </a:xfrm>
            <a:prstGeom prst="line">
              <a:avLst/>
            </a:prstGeom>
            <a:noFill/>
            <a:ln w="38100">
              <a:solidFill>
                <a:srgbClr val="FF0000"/>
              </a:solidFill>
              <a:round/>
              <a:headEnd/>
              <a:tailEnd type="triangle" w="med" len="med"/>
            </a:ln>
            <a:effectLst>
              <a:outerShdw dist="28398" dir="1593903" algn="ctr" rotWithShape="0">
                <a:schemeClr val="bg2"/>
              </a:outerShdw>
            </a:effectLst>
          </p:spPr>
          <p:txBody>
            <a:bodyPr wrap="none" anchor="ctr"/>
            <a:lstStyle/>
            <a:p>
              <a:endParaRPr lang="en-US"/>
            </a:p>
          </p:txBody>
        </p:sp>
      </p:grpSp>
      <p:sp>
        <p:nvSpPr>
          <p:cNvPr id="148494" name="Rectangle 14"/>
          <p:cNvSpPr>
            <a:spLocks noChangeArrowheads="1"/>
          </p:cNvSpPr>
          <p:nvPr/>
        </p:nvSpPr>
        <p:spPr bwMode="auto">
          <a:xfrm>
            <a:off x="1066800" y="5949950"/>
            <a:ext cx="7924800" cy="828432"/>
          </a:xfrm>
          <a:prstGeom prst="rect">
            <a:avLst/>
          </a:prstGeom>
          <a:solidFill>
            <a:schemeClr val="accent2"/>
          </a:solidFill>
          <a:ln w="12700">
            <a:solidFill>
              <a:schemeClr val="tx1"/>
            </a:solidFill>
            <a:miter lim="800000"/>
            <a:headEnd/>
            <a:tailEnd/>
          </a:ln>
          <a:effectLst>
            <a:outerShdw dist="71842" dir="2700000" algn="ctr" rotWithShape="0">
              <a:schemeClr val="bg2"/>
            </a:outerShdw>
          </a:effectLst>
        </p:spPr>
        <p:txBody>
          <a:bodyPr lIns="90488" tIns="44450" rIns="90488" bIns="44450">
            <a:spAutoFit/>
          </a:bodyPr>
          <a:lstStyle/>
          <a:p>
            <a:pPr algn="ctr"/>
            <a:r>
              <a:rPr lang="en-US" sz="2400" b="1" dirty="0" err="1" smtClean="0">
                <a:solidFill>
                  <a:srgbClr val="FFFFFF"/>
                </a:solidFill>
                <a:effectLst>
                  <a:outerShdw blurRad="38100" dist="38100" dir="2700000" algn="tl">
                    <a:srgbClr val="000000"/>
                  </a:outerShdw>
                </a:effectLst>
              </a:rPr>
              <a:t>Penjualan</a:t>
            </a:r>
            <a:r>
              <a:rPr lang="en-US" sz="2400" b="1" dirty="0" smtClean="0">
                <a:solidFill>
                  <a:srgbClr val="FFFFFF"/>
                </a:solidFill>
                <a:effectLst>
                  <a:outerShdw blurRad="38100" dist="38100" dir="2700000" algn="tl">
                    <a:srgbClr val="000000"/>
                  </a:outerShdw>
                </a:effectLst>
              </a:rPr>
              <a:t> </a:t>
            </a:r>
            <a:r>
              <a:rPr lang="en-US" sz="2400" b="1" i="1" dirty="0" err="1" smtClean="0">
                <a:solidFill>
                  <a:srgbClr val="FFFF00"/>
                </a:solidFill>
                <a:effectLst>
                  <a:outerShdw blurRad="38100" dist="38100" dir="2700000" algn="tl">
                    <a:srgbClr val="000000"/>
                  </a:outerShdw>
                </a:effectLst>
              </a:rPr>
              <a:t>meningkat</a:t>
            </a:r>
            <a:r>
              <a:rPr lang="en-US" sz="2400" b="1" dirty="0" smtClean="0">
                <a:solidFill>
                  <a:srgbClr val="FFFFFF"/>
                </a:solidFill>
                <a:effectLst>
                  <a:outerShdw blurRad="38100" dist="38100" dir="2700000" algn="tl">
                    <a:srgbClr val="000000"/>
                  </a:outerShdw>
                </a:effectLst>
              </a:rPr>
              <a:t> </a:t>
            </a:r>
            <a:r>
              <a:rPr lang="en-US" sz="2400" b="1" dirty="0" err="1" smtClean="0">
                <a:solidFill>
                  <a:srgbClr val="FFFFFF"/>
                </a:solidFill>
                <a:effectLst>
                  <a:outerShdw blurRad="38100" dist="38100" dir="2700000" algn="tl">
                    <a:srgbClr val="000000"/>
                  </a:outerShdw>
                </a:effectLst>
              </a:rPr>
              <a:t>sebesar</a:t>
            </a:r>
            <a:r>
              <a:rPr lang="en-US" sz="2400" b="1" dirty="0" smtClean="0">
                <a:solidFill>
                  <a:srgbClr val="FFFFFF"/>
                </a:solidFill>
                <a:effectLst>
                  <a:outerShdw blurRad="38100" dist="38100" dir="2700000" algn="tl">
                    <a:srgbClr val="000000"/>
                  </a:outerShdw>
                </a:effectLst>
              </a:rPr>
              <a:t> $40,000</a:t>
            </a:r>
            <a:r>
              <a:rPr lang="en-US" sz="2400" b="1" dirty="0">
                <a:solidFill>
                  <a:srgbClr val="FFFFFF"/>
                </a:solidFill>
                <a:effectLst>
                  <a:outerShdw blurRad="38100" dist="38100" dir="2700000" algn="tl">
                    <a:srgbClr val="000000"/>
                  </a:outerShdw>
                </a:effectLst>
              </a:rPr>
              <a:t>,  </a:t>
            </a:r>
            <a:r>
              <a:rPr lang="en-US" sz="2400" b="1" dirty="0" err="1" smtClean="0">
                <a:solidFill>
                  <a:srgbClr val="FFFFFF"/>
                </a:solidFill>
                <a:effectLst>
                  <a:outerShdw blurRad="38100" dist="38100" dir="2700000" algn="tl">
                    <a:srgbClr val="000000"/>
                  </a:outerShdw>
                </a:effectLst>
              </a:rPr>
              <a:t>dan</a:t>
            </a:r>
            <a:r>
              <a:rPr lang="en-US" sz="2400" b="1" dirty="0" smtClean="0">
                <a:solidFill>
                  <a:srgbClr val="FFFFFF"/>
                </a:solidFill>
                <a:effectLst>
                  <a:outerShdw blurRad="38100" dist="38100" dir="2700000" algn="tl">
                    <a:srgbClr val="000000"/>
                  </a:outerShdw>
                </a:effectLst>
              </a:rPr>
              <a:t> </a:t>
            </a:r>
            <a:r>
              <a:rPr lang="en-US" sz="2400" b="1" dirty="0" err="1" smtClean="0">
                <a:solidFill>
                  <a:srgbClr val="FFFFFF"/>
                </a:solidFill>
                <a:effectLst>
                  <a:outerShdw blurRad="38100" dist="38100" dir="2700000" algn="tl">
                    <a:srgbClr val="000000"/>
                  </a:outerShdw>
                </a:effectLst>
              </a:rPr>
              <a:t>pendapatan</a:t>
            </a:r>
            <a:r>
              <a:rPr lang="en-US" sz="2400" b="1" dirty="0" smtClean="0">
                <a:solidFill>
                  <a:srgbClr val="FFFFFF"/>
                </a:solidFill>
                <a:effectLst>
                  <a:outerShdw blurRad="38100" dist="38100" dir="2700000" algn="tl">
                    <a:srgbClr val="000000"/>
                  </a:outerShdw>
                </a:effectLst>
              </a:rPr>
              <a:t> </a:t>
            </a:r>
            <a:r>
              <a:rPr lang="en-US" sz="2400" b="1" dirty="0" err="1" smtClean="0">
                <a:solidFill>
                  <a:srgbClr val="FFFFFF"/>
                </a:solidFill>
                <a:effectLst>
                  <a:outerShdw blurRad="38100" dist="38100" dir="2700000" algn="tl">
                    <a:srgbClr val="000000"/>
                  </a:outerShdw>
                </a:effectLst>
              </a:rPr>
              <a:t>bersih</a:t>
            </a:r>
            <a:r>
              <a:rPr lang="en-US" sz="2400" b="1" dirty="0" smtClean="0">
                <a:solidFill>
                  <a:srgbClr val="FFFFFF"/>
                </a:solidFill>
                <a:effectLst>
                  <a:outerShdw blurRad="38100" dist="38100" dir="2700000" algn="tl">
                    <a:srgbClr val="000000"/>
                  </a:outerShdw>
                </a:effectLst>
              </a:rPr>
              <a:t> </a:t>
            </a:r>
            <a:r>
              <a:rPr lang="en-US" sz="2400" b="1" i="1" dirty="0" err="1" smtClean="0">
                <a:solidFill>
                  <a:srgbClr val="FFFF00"/>
                </a:solidFill>
                <a:effectLst>
                  <a:outerShdw blurRad="38100" dist="38100" dir="2700000" algn="tl">
                    <a:srgbClr val="000000"/>
                  </a:outerShdw>
                </a:effectLst>
              </a:rPr>
              <a:t>meningkat</a:t>
            </a:r>
            <a:r>
              <a:rPr lang="en-US" sz="2400" b="1" i="1" dirty="0" smtClean="0">
                <a:solidFill>
                  <a:srgbClr val="FFFF00"/>
                </a:solidFill>
                <a:effectLst>
                  <a:outerShdw blurRad="38100" dist="38100" dir="2700000" algn="tl">
                    <a:srgbClr val="000000"/>
                  </a:outerShdw>
                </a:effectLst>
              </a:rPr>
              <a:t> </a:t>
            </a:r>
            <a:r>
              <a:rPr lang="en-US" sz="2400" b="1" dirty="0" err="1" smtClean="0">
                <a:solidFill>
                  <a:srgbClr val="FFFFFF"/>
                </a:solidFill>
                <a:effectLst>
                  <a:outerShdw blurRad="38100" dist="38100" dir="2700000" algn="tl">
                    <a:srgbClr val="000000"/>
                  </a:outerShdw>
                </a:effectLst>
              </a:rPr>
              <a:t>sebesar</a:t>
            </a:r>
            <a:r>
              <a:rPr lang="en-US" sz="2400" b="1" dirty="0" smtClean="0">
                <a:solidFill>
                  <a:srgbClr val="FFFFFF"/>
                </a:solidFill>
                <a:effectLst>
                  <a:outerShdw blurRad="38100" dist="38100" dir="2700000" algn="tl">
                    <a:srgbClr val="000000"/>
                  </a:outerShdw>
                </a:effectLst>
              </a:rPr>
              <a:t> </a:t>
            </a:r>
            <a:r>
              <a:rPr lang="en-US" sz="2400" b="1" dirty="0">
                <a:solidFill>
                  <a:srgbClr val="FFFFFF"/>
                </a:solidFill>
                <a:effectLst>
                  <a:outerShdw blurRad="38100" dist="38100" dir="2700000" algn="tl">
                    <a:srgbClr val="000000"/>
                  </a:outerShdw>
                </a:effectLst>
              </a:rPr>
              <a:t>$10,200</a:t>
            </a:r>
            <a:r>
              <a:rPr lang="en-US" sz="2400" dirty="0">
                <a:solidFill>
                  <a:srgbClr val="FFFFFF"/>
                </a:solidFill>
                <a:effectLst>
                  <a:outerShdw blurRad="38100" dist="38100" dir="2700000" algn="tl">
                    <a:srgbClr val="000000"/>
                  </a:outerShdw>
                </a:effectLst>
              </a:rPr>
              <a:t>.</a:t>
            </a:r>
          </a:p>
        </p:txBody>
      </p:sp>
      <p:sp>
        <p:nvSpPr>
          <p:cNvPr id="148495" name="Rectangle 15"/>
          <p:cNvSpPr>
            <a:spLocks noChangeArrowheads="1"/>
          </p:cNvSpPr>
          <p:nvPr/>
        </p:nvSpPr>
        <p:spPr bwMode="auto">
          <a:xfrm>
            <a:off x="228600" y="6553200"/>
            <a:ext cx="838200" cy="304800"/>
          </a:xfrm>
          <a:prstGeom prst="rect">
            <a:avLst/>
          </a:prstGeom>
          <a:solidFill>
            <a:srgbClr val="FFFFFF"/>
          </a:solidFill>
          <a:ln w="9525">
            <a:no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48494"/>
                                        </p:tgtEl>
                                        <p:attrNameLst>
                                          <p:attrName>style.visibility</p:attrName>
                                        </p:attrNameLst>
                                      </p:cBhvr>
                                      <p:to>
                                        <p:strVal val="visible"/>
                                      </p:to>
                                    </p:set>
                                    <p:anim calcmode="lin" valueType="num">
                                      <p:cBhvr>
                                        <p:cTn id="7" dur="500" fill="hold"/>
                                        <p:tgtEl>
                                          <p:spTgt spid="148494"/>
                                        </p:tgtEl>
                                        <p:attrNameLst>
                                          <p:attrName>ppt_w</p:attrName>
                                        </p:attrNameLst>
                                      </p:cBhvr>
                                      <p:tavLst>
                                        <p:tav tm="0">
                                          <p:val>
                                            <p:fltVal val="0"/>
                                          </p:val>
                                        </p:tav>
                                        <p:tav tm="100000">
                                          <p:val>
                                            <p:strVal val="#ppt_w"/>
                                          </p:val>
                                        </p:tav>
                                      </p:tavLst>
                                    </p:anim>
                                    <p:anim calcmode="lin" valueType="num">
                                      <p:cBhvr>
                                        <p:cTn id="8" dur="500" fill="hold"/>
                                        <p:tgtEl>
                                          <p:spTgt spid="1484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94"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0" y="76200"/>
            <a:ext cx="9144000" cy="762000"/>
          </a:xfrm>
        </p:spPr>
        <p:txBody>
          <a:bodyPr>
            <a:normAutofit fontScale="90000"/>
          </a:bodyPr>
          <a:lstStyle/>
          <a:p>
            <a:r>
              <a:rPr lang="en-US" sz="3000" dirty="0" err="1" smtClean="0"/>
              <a:t>Perubahan</a:t>
            </a:r>
            <a:r>
              <a:rPr lang="en-US" sz="3000" dirty="0" smtClean="0"/>
              <a:t> </a:t>
            </a:r>
            <a:r>
              <a:rPr lang="en-US" sz="3000" dirty="0" err="1" smtClean="0"/>
              <a:t>pada</a:t>
            </a:r>
            <a:r>
              <a:rPr lang="en-US" sz="3000" dirty="0" smtClean="0"/>
              <a:t> </a:t>
            </a:r>
            <a:r>
              <a:rPr lang="en-US" sz="3000" dirty="0" err="1" smtClean="0"/>
              <a:t>biaya</a:t>
            </a:r>
            <a:r>
              <a:rPr lang="en-US" sz="3000" dirty="0" smtClean="0"/>
              <a:t> </a:t>
            </a:r>
            <a:r>
              <a:rPr lang="en-US" sz="3000" dirty="0" err="1" smtClean="0"/>
              <a:t>tetap</a:t>
            </a:r>
            <a:r>
              <a:rPr lang="en-US" sz="3000" dirty="0" smtClean="0"/>
              <a:t>, </a:t>
            </a:r>
            <a:r>
              <a:rPr lang="en-US" sz="3000" dirty="0" err="1" smtClean="0"/>
              <a:t>harga</a:t>
            </a:r>
            <a:r>
              <a:rPr lang="en-US" sz="3000" dirty="0" smtClean="0"/>
              <a:t> </a:t>
            </a:r>
            <a:r>
              <a:rPr lang="en-US" sz="3000" dirty="0" err="1" smtClean="0"/>
              <a:t>jual</a:t>
            </a:r>
            <a:r>
              <a:rPr lang="en-US" sz="3000" dirty="0" smtClean="0"/>
              <a:t> </a:t>
            </a:r>
            <a:r>
              <a:rPr lang="en-US" sz="3000" dirty="0" err="1" smtClean="0"/>
              <a:t>dan</a:t>
            </a:r>
            <a:r>
              <a:rPr lang="en-US" sz="3000" dirty="0" smtClean="0"/>
              <a:t> volume </a:t>
            </a:r>
            <a:r>
              <a:rPr lang="en-US" sz="3000" dirty="0" err="1" smtClean="0"/>
              <a:t>penjualan</a:t>
            </a:r>
            <a:endParaRPr lang="en-US" sz="3000" dirty="0"/>
          </a:p>
        </p:txBody>
      </p:sp>
      <p:sp>
        <p:nvSpPr>
          <p:cNvPr id="151555" name="Text Box 3"/>
          <p:cNvSpPr txBox="1">
            <a:spLocks noChangeArrowheads="1"/>
          </p:cNvSpPr>
          <p:nvPr/>
        </p:nvSpPr>
        <p:spPr bwMode="auto">
          <a:xfrm>
            <a:off x="76200" y="1447800"/>
            <a:ext cx="8991600" cy="3416320"/>
          </a:xfrm>
          <a:prstGeom prst="rect">
            <a:avLst/>
          </a:prstGeom>
          <a:noFill/>
          <a:ln w="9525">
            <a:noFill/>
            <a:miter lim="800000"/>
            <a:headEnd/>
            <a:tailEnd/>
          </a:ln>
          <a:effectLst/>
        </p:spPr>
        <p:txBody>
          <a:bodyPr>
            <a:spAutoFit/>
          </a:bodyPr>
          <a:lstStyle/>
          <a:p>
            <a:pPr algn="ctr">
              <a:spcBef>
                <a:spcPct val="50000"/>
              </a:spcBef>
            </a:pPr>
            <a:r>
              <a:rPr lang="en-US" sz="3600" dirty="0" err="1" smtClean="0"/>
              <a:t>Berapakah</a:t>
            </a:r>
            <a:r>
              <a:rPr lang="en-US" sz="3600" dirty="0" smtClean="0"/>
              <a:t> </a:t>
            </a:r>
            <a:r>
              <a:rPr lang="en-US" sz="3600" dirty="0" err="1" smtClean="0"/>
              <a:t>keuntungan</a:t>
            </a:r>
            <a:r>
              <a:rPr lang="en-US" sz="3600" dirty="0" smtClean="0"/>
              <a:t> </a:t>
            </a:r>
            <a:r>
              <a:rPr lang="en-US" sz="3600" dirty="0" err="1" smtClean="0"/>
              <a:t>apabila</a:t>
            </a:r>
            <a:r>
              <a:rPr lang="en-US" sz="3600" dirty="0" smtClean="0"/>
              <a:t> Racing </a:t>
            </a:r>
            <a:r>
              <a:rPr lang="en-US" sz="3600" dirty="0"/>
              <a:t>(</a:t>
            </a:r>
            <a:r>
              <a:rPr lang="en-US" sz="3600" dirty="0">
                <a:solidFill>
                  <a:srgbClr val="0000CC"/>
                </a:solidFill>
              </a:rPr>
              <a:t>1</a:t>
            </a:r>
            <a:r>
              <a:rPr lang="en-US" sz="3600" dirty="0"/>
              <a:t>) </a:t>
            </a:r>
            <a:r>
              <a:rPr lang="en-US" sz="3600" dirty="0" err="1" smtClean="0"/>
              <a:t>Memotong</a:t>
            </a:r>
            <a:r>
              <a:rPr lang="en-US" sz="3600" dirty="0" smtClean="0"/>
              <a:t> </a:t>
            </a:r>
            <a:r>
              <a:rPr lang="en-US" sz="3600" dirty="0" err="1" smtClean="0"/>
              <a:t>harga</a:t>
            </a:r>
            <a:r>
              <a:rPr lang="en-US" sz="3600" dirty="0" smtClean="0"/>
              <a:t> </a:t>
            </a:r>
            <a:r>
              <a:rPr lang="en-US" sz="3600" dirty="0" err="1" smtClean="0"/>
              <a:t>jual</a:t>
            </a:r>
            <a:r>
              <a:rPr lang="en-US" sz="3600" dirty="0" smtClean="0"/>
              <a:t> $</a:t>
            </a:r>
            <a:r>
              <a:rPr lang="en-US" sz="3600" dirty="0"/>
              <a:t>20 per unit, (</a:t>
            </a:r>
            <a:r>
              <a:rPr lang="en-US" sz="3600" dirty="0">
                <a:solidFill>
                  <a:srgbClr val="0000CC"/>
                </a:solidFill>
              </a:rPr>
              <a:t>2</a:t>
            </a:r>
            <a:r>
              <a:rPr lang="en-US" sz="3600" dirty="0"/>
              <a:t>) </a:t>
            </a:r>
            <a:r>
              <a:rPr lang="en-US" sz="3600" dirty="0" err="1" smtClean="0"/>
              <a:t>meningkatkan</a:t>
            </a:r>
            <a:r>
              <a:rPr lang="en-US" sz="3600" dirty="0" smtClean="0"/>
              <a:t> </a:t>
            </a:r>
            <a:r>
              <a:rPr lang="en-US" sz="3600" dirty="0" err="1" smtClean="0"/>
              <a:t>anggaran</a:t>
            </a:r>
            <a:r>
              <a:rPr lang="en-US" sz="3600" dirty="0" smtClean="0"/>
              <a:t> </a:t>
            </a:r>
            <a:r>
              <a:rPr lang="en-US" sz="3600" dirty="0" err="1" smtClean="0"/>
              <a:t>biaya</a:t>
            </a:r>
            <a:r>
              <a:rPr lang="en-US" sz="3600" dirty="0" smtClean="0"/>
              <a:t> </a:t>
            </a:r>
            <a:r>
              <a:rPr lang="en-US" sz="3600" dirty="0" err="1" smtClean="0"/>
              <a:t>iklan</a:t>
            </a:r>
            <a:r>
              <a:rPr lang="en-US" sz="3600" dirty="0" smtClean="0"/>
              <a:t> </a:t>
            </a:r>
            <a:r>
              <a:rPr lang="en-US" sz="3600" dirty="0" err="1" smtClean="0"/>
              <a:t>sebesar</a:t>
            </a:r>
            <a:r>
              <a:rPr lang="en-US" sz="3600" dirty="0" smtClean="0"/>
              <a:t> $</a:t>
            </a:r>
            <a:r>
              <a:rPr lang="en-US" sz="3600" dirty="0"/>
              <a:t>15,000 per </a:t>
            </a:r>
            <a:r>
              <a:rPr lang="en-US" sz="3600" dirty="0" err="1" smtClean="0"/>
              <a:t>bulan</a:t>
            </a:r>
            <a:r>
              <a:rPr lang="en-US" sz="3600" dirty="0" smtClean="0"/>
              <a:t>, </a:t>
            </a:r>
            <a:r>
              <a:rPr lang="en-US" sz="3600" dirty="0" err="1" smtClean="0"/>
              <a:t>dan</a:t>
            </a:r>
            <a:r>
              <a:rPr lang="en-US" sz="3600" dirty="0" smtClean="0"/>
              <a:t>(</a:t>
            </a:r>
            <a:r>
              <a:rPr lang="en-US" sz="3600" dirty="0" smtClean="0">
                <a:solidFill>
                  <a:srgbClr val="0000CC"/>
                </a:solidFill>
              </a:rPr>
              <a:t>3</a:t>
            </a:r>
            <a:r>
              <a:rPr lang="en-US" sz="3600" dirty="0"/>
              <a:t>) </a:t>
            </a:r>
            <a:r>
              <a:rPr lang="en-US" sz="3600" dirty="0" err="1" smtClean="0"/>
              <a:t>meningkatkan</a:t>
            </a:r>
            <a:r>
              <a:rPr lang="en-US" sz="3600" dirty="0" smtClean="0"/>
              <a:t> unit </a:t>
            </a:r>
            <a:r>
              <a:rPr lang="en-US" sz="3600" dirty="0" err="1" smtClean="0"/>
              <a:t>penjualan</a:t>
            </a:r>
            <a:r>
              <a:rPr lang="en-US" sz="3600" dirty="0" smtClean="0"/>
              <a:t> </a:t>
            </a:r>
            <a:r>
              <a:rPr lang="en-US" sz="3600" dirty="0" err="1" smtClean="0"/>
              <a:t>dari</a:t>
            </a:r>
            <a:r>
              <a:rPr lang="en-US" sz="3600" dirty="0" smtClean="0"/>
              <a:t> 500 </a:t>
            </a:r>
            <a:r>
              <a:rPr lang="en-US" sz="3600" dirty="0" err="1" smtClean="0"/>
              <a:t>menjadi</a:t>
            </a:r>
            <a:r>
              <a:rPr lang="en-US" sz="3600" dirty="0" smtClean="0"/>
              <a:t>  </a:t>
            </a:r>
            <a:r>
              <a:rPr lang="en-US" sz="3600" dirty="0"/>
              <a:t>650 </a:t>
            </a:r>
            <a:r>
              <a:rPr lang="en-US" sz="3600" dirty="0" smtClean="0"/>
              <a:t>unit per </a:t>
            </a:r>
            <a:r>
              <a:rPr lang="en-US" sz="3600" dirty="0" err="1" smtClean="0"/>
              <a:t>bulan</a:t>
            </a:r>
            <a:r>
              <a:rPr lang="en-US" sz="3600" dirty="0" smtClean="0"/>
              <a:t>? </a:t>
            </a:r>
            <a:endParaRPr lang="en-US" sz="3600" dirty="0"/>
          </a:p>
        </p:txBody>
      </p:sp>
      <p:pic>
        <p:nvPicPr>
          <p:cNvPr id="151556" name="Picture 4" descr="j0234467"/>
          <p:cNvPicPr>
            <a:picLocks noChangeAspect="1" noChangeArrowheads="1"/>
          </p:cNvPicPr>
          <p:nvPr/>
        </p:nvPicPr>
        <p:blipFill>
          <a:blip r:embed="rId3" cstate="print"/>
          <a:srcRect/>
          <a:stretch>
            <a:fillRect/>
          </a:stretch>
        </p:blipFill>
        <p:spPr bwMode="auto">
          <a:xfrm>
            <a:off x="3733800" y="4316413"/>
            <a:ext cx="2197100" cy="2236787"/>
          </a:xfrm>
          <a:prstGeom prst="rect">
            <a:avLst/>
          </a:prstGeom>
          <a:noFill/>
        </p:spPr>
      </p:pic>
    </p:spTree>
  </p:cSld>
  <p:clrMapOvr>
    <a:masterClrMapping/>
  </p:clrMapOvr>
  <p:transition>
    <p:cover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3" name="Rectangle 7"/>
          <p:cNvSpPr>
            <a:spLocks noChangeArrowheads="1"/>
          </p:cNvSpPr>
          <p:nvPr/>
        </p:nvSpPr>
        <p:spPr bwMode="auto">
          <a:xfrm>
            <a:off x="304800" y="5638800"/>
            <a:ext cx="8305800" cy="1197764"/>
          </a:xfrm>
          <a:prstGeom prst="rect">
            <a:avLst/>
          </a:prstGeom>
          <a:solidFill>
            <a:schemeClr val="accent2"/>
          </a:solidFill>
          <a:ln w="12700">
            <a:solidFill>
              <a:schemeClr val="tx1"/>
            </a:solidFill>
            <a:miter lim="800000"/>
            <a:headEnd/>
            <a:tailEnd/>
          </a:ln>
          <a:effectLst>
            <a:outerShdw dist="71842" dir="2700000" algn="ctr" rotWithShape="0">
              <a:schemeClr val="bg2"/>
            </a:outerShdw>
          </a:effectLst>
        </p:spPr>
        <p:txBody>
          <a:bodyPr lIns="90488" tIns="44450" rIns="90488" bIns="44450">
            <a:spAutoFit/>
          </a:bodyPr>
          <a:lstStyle/>
          <a:p>
            <a:pPr algn="ctr"/>
            <a:r>
              <a:rPr lang="en-US" sz="2400" dirty="0" err="1" smtClean="0"/>
              <a:t>Penjualan</a:t>
            </a:r>
            <a:r>
              <a:rPr lang="en-US" sz="2400" dirty="0" smtClean="0"/>
              <a:t> </a:t>
            </a:r>
            <a:r>
              <a:rPr lang="en-US" sz="2400" b="1" i="1" dirty="0" smtClean="0">
                <a:solidFill>
                  <a:srgbClr val="FFFF00"/>
                </a:solidFill>
                <a:effectLst>
                  <a:outerShdw blurRad="38100" dist="38100" dir="2700000" algn="tl">
                    <a:srgbClr val="000000"/>
                  </a:outerShdw>
                </a:effectLst>
              </a:rPr>
              <a:t>increase</a:t>
            </a:r>
            <a:r>
              <a:rPr lang="en-US" sz="2400" b="1" dirty="0" smtClean="0">
                <a:solidFill>
                  <a:srgbClr val="FFFFFF"/>
                </a:solidFill>
                <a:effectLst>
                  <a:outerShdw blurRad="38100" dist="38100" dir="2700000" algn="tl">
                    <a:srgbClr val="000000"/>
                  </a:outerShdw>
                </a:effectLst>
              </a:rPr>
              <a:t> </a:t>
            </a:r>
            <a:r>
              <a:rPr lang="en-US" sz="2400" b="1" dirty="0">
                <a:solidFill>
                  <a:srgbClr val="FFFFFF"/>
                </a:solidFill>
                <a:effectLst>
                  <a:outerShdw blurRad="38100" dist="38100" dir="2700000" algn="tl">
                    <a:srgbClr val="000000"/>
                  </a:outerShdw>
                </a:effectLst>
              </a:rPr>
              <a:t>by $62,000,  fixed costs increase by $15,000, and net operating income </a:t>
            </a:r>
            <a:r>
              <a:rPr lang="en-US" sz="2400" b="1" i="1" dirty="0">
                <a:solidFill>
                  <a:srgbClr val="FFFF00"/>
                </a:solidFill>
                <a:effectLst>
                  <a:outerShdw blurRad="38100" dist="38100" dir="2700000" algn="tl">
                    <a:srgbClr val="000000"/>
                  </a:outerShdw>
                </a:effectLst>
              </a:rPr>
              <a:t>increases</a:t>
            </a:r>
            <a:r>
              <a:rPr lang="en-US" sz="2400" b="1" dirty="0">
                <a:solidFill>
                  <a:srgbClr val="FFFFFF"/>
                </a:solidFill>
                <a:effectLst>
                  <a:outerShdw blurRad="38100" dist="38100" dir="2700000" algn="tl">
                    <a:srgbClr val="000000"/>
                  </a:outerShdw>
                </a:effectLst>
              </a:rPr>
              <a:t> by $2,000</a:t>
            </a:r>
            <a:r>
              <a:rPr lang="en-US" sz="2400" dirty="0">
                <a:solidFill>
                  <a:srgbClr val="FFFFFF"/>
                </a:solidFill>
                <a:effectLst>
                  <a:outerShdw blurRad="38100" dist="38100" dir="2700000" algn="tl">
                    <a:srgbClr val="000000"/>
                  </a:outerShdw>
                </a:effectLst>
              </a:rPr>
              <a:t>.</a:t>
            </a:r>
          </a:p>
        </p:txBody>
      </p:sp>
      <p:sp>
        <p:nvSpPr>
          <p:cNvPr id="152578" name="Rectangle 2"/>
          <p:cNvSpPr>
            <a:spLocks noGrp="1" noChangeArrowheads="1"/>
          </p:cNvSpPr>
          <p:nvPr>
            <p:ph type="title"/>
          </p:nvPr>
        </p:nvSpPr>
        <p:spPr/>
        <p:txBody>
          <a:bodyPr/>
          <a:lstStyle/>
          <a:p>
            <a:r>
              <a:rPr lang="en-US" sz="3000" dirty="0" err="1" smtClean="0"/>
              <a:t>Perubahan</a:t>
            </a:r>
            <a:r>
              <a:rPr lang="en-US" sz="3000" dirty="0" smtClean="0"/>
              <a:t> </a:t>
            </a:r>
            <a:r>
              <a:rPr lang="en-US" sz="3000" dirty="0" err="1" smtClean="0"/>
              <a:t>dalam</a:t>
            </a:r>
            <a:r>
              <a:rPr lang="en-US" sz="3000" dirty="0" smtClean="0"/>
              <a:t> </a:t>
            </a:r>
            <a:r>
              <a:rPr lang="en-US" sz="3000" dirty="0" err="1" smtClean="0"/>
              <a:t>biaya</a:t>
            </a:r>
            <a:r>
              <a:rPr lang="en-US" sz="3000" dirty="0" smtClean="0"/>
              <a:t> </a:t>
            </a:r>
            <a:r>
              <a:rPr lang="en-US" sz="3000" dirty="0" err="1" smtClean="0"/>
              <a:t>tetap</a:t>
            </a:r>
            <a:r>
              <a:rPr lang="en-US" sz="3000" dirty="0" smtClean="0"/>
              <a:t>, </a:t>
            </a:r>
            <a:r>
              <a:rPr lang="en-US" sz="3000" dirty="0" err="1" smtClean="0"/>
              <a:t>harga</a:t>
            </a:r>
            <a:r>
              <a:rPr lang="en-US" sz="3000" dirty="0" smtClean="0"/>
              <a:t> </a:t>
            </a:r>
            <a:r>
              <a:rPr lang="en-US" sz="3000" dirty="0" err="1" smtClean="0"/>
              <a:t>jual</a:t>
            </a:r>
            <a:r>
              <a:rPr lang="en-US" sz="3000" dirty="0" smtClean="0"/>
              <a:t> </a:t>
            </a:r>
            <a:r>
              <a:rPr lang="en-US" sz="3000" dirty="0" err="1" smtClean="0"/>
              <a:t>dan</a:t>
            </a:r>
            <a:r>
              <a:rPr lang="en-US" sz="3000" dirty="0" smtClean="0"/>
              <a:t> volume </a:t>
            </a:r>
            <a:r>
              <a:rPr lang="en-US" sz="3000" dirty="0" err="1" smtClean="0"/>
              <a:t>penjualan</a:t>
            </a:r>
            <a:endParaRPr lang="en-US" sz="3000" dirty="0"/>
          </a:p>
        </p:txBody>
      </p:sp>
      <p:pic>
        <p:nvPicPr>
          <p:cNvPr id="152584" name="Picture 8" descr="C6Change in Three Variables"/>
          <p:cNvPicPr>
            <a:picLocks noChangeAspect="1" noChangeArrowheads="1"/>
          </p:cNvPicPr>
          <p:nvPr/>
        </p:nvPicPr>
        <p:blipFill>
          <a:blip r:embed="rId3" cstate="print"/>
          <a:srcRect/>
          <a:stretch>
            <a:fillRect/>
          </a:stretch>
        </p:blipFill>
        <p:spPr bwMode="auto">
          <a:xfrm>
            <a:off x="914400" y="1371600"/>
            <a:ext cx="7072313" cy="4176713"/>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52583"/>
                                        </p:tgtEl>
                                        <p:attrNameLst>
                                          <p:attrName>style.visibility</p:attrName>
                                        </p:attrNameLst>
                                      </p:cBhvr>
                                      <p:to>
                                        <p:strVal val="visible"/>
                                      </p:to>
                                    </p:set>
                                    <p:anim calcmode="lin" valueType="num">
                                      <p:cBhvr>
                                        <p:cTn id="7" dur="500" fill="hold"/>
                                        <p:tgtEl>
                                          <p:spTgt spid="152583"/>
                                        </p:tgtEl>
                                        <p:attrNameLst>
                                          <p:attrName>ppt_w</p:attrName>
                                        </p:attrNameLst>
                                      </p:cBhvr>
                                      <p:tavLst>
                                        <p:tav tm="0">
                                          <p:val>
                                            <p:fltVal val="0"/>
                                          </p:val>
                                        </p:tav>
                                        <p:tav tm="100000">
                                          <p:val>
                                            <p:strVal val="#ppt_w"/>
                                          </p:val>
                                        </p:tav>
                                      </p:tavLst>
                                    </p:anim>
                                    <p:anim calcmode="lin" valueType="num">
                                      <p:cBhvr>
                                        <p:cTn id="8" dur="500" fill="hold"/>
                                        <p:tgtEl>
                                          <p:spTgt spid="15258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3"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0" y="76200"/>
            <a:ext cx="9144000" cy="762000"/>
          </a:xfrm>
        </p:spPr>
        <p:txBody>
          <a:bodyPr>
            <a:normAutofit fontScale="90000"/>
          </a:bodyPr>
          <a:lstStyle/>
          <a:p>
            <a:r>
              <a:rPr lang="en-US" sz="2800" dirty="0" err="1" smtClean="0"/>
              <a:t>Perubahan</a:t>
            </a:r>
            <a:r>
              <a:rPr lang="en-US" sz="2800" dirty="0" smtClean="0"/>
              <a:t> </a:t>
            </a:r>
            <a:r>
              <a:rPr lang="en-US" sz="2800" dirty="0" err="1" smtClean="0"/>
              <a:t>pada</a:t>
            </a:r>
            <a:r>
              <a:rPr lang="en-US" sz="2800" dirty="0" smtClean="0"/>
              <a:t> </a:t>
            </a:r>
            <a:r>
              <a:rPr lang="en-US" sz="2800" dirty="0" err="1" smtClean="0"/>
              <a:t>biaya</a:t>
            </a:r>
            <a:r>
              <a:rPr lang="en-US" sz="2800" dirty="0" smtClean="0"/>
              <a:t> </a:t>
            </a:r>
            <a:r>
              <a:rPr lang="en-US" sz="2800" dirty="0" err="1" smtClean="0"/>
              <a:t>Variabel</a:t>
            </a:r>
            <a:r>
              <a:rPr lang="en-US" sz="2800" dirty="0" smtClean="0"/>
              <a:t>, </a:t>
            </a:r>
            <a:r>
              <a:rPr lang="en-US" sz="2800" dirty="0" err="1" smtClean="0"/>
              <a:t>harga</a:t>
            </a:r>
            <a:r>
              <a:rPr lang="en-US" sz="2800" dirty="0" smtClean="0"/>
              <a:t> </a:t>
            </a:r>
            <a:r>
              <a:rPr lang="en-US" sz="2800" dirty="0" err="1" smtClean="0"/>
              <a:t>jual</a:t>
            </a:r>
            <a:r>
              <a:rPr lang="en-US" sz="2800" dirty="0" smtClean="0"/>
              <a:t> </a:t>
            </a:r>
            <a:r>
              <a:rPr lang="en-US" sz="2800" dirty="0" err="1" smtClean="0"/>
              <a:t>dan</a:t>
            </a:r>
            <a:r>
              <a:rPr lang="en-US" sz="2800" dirty="0" smtClean="0"/>
              <a:t> volume </a:t>
            </a:r>
            <a:r>
              <a:rPr lang="en-US" sz="2800" dirty="0" err="1" smtClean="0"/>
              <a:t>penjualan</a:t>
            </a:r>
            <a:endParaRPr lang="en-US" sz="2600" dirty="0"/>
          </a:p>
        </p:txBody>
      </p:sp>
      <p:sp>
        <p:nvSpPr>
          <p:cNvPr id="153603" name="Text Box 3"/>
          <p:cNvSpPr txBox="1">
            <a:spLocks noChangeArrowheads="1"/>
          </p:cNvSpPr>
          <p:nvPr/>
        </p:nvSpPr>
        <p:spPr bwMode="auto">
          <a:xfrm>
            <a:off x="76200" y="1447800"/>
            <a:ext cx="8991600" cy="3046988"/>
          </a:xfrm>
          <a:prstGeom prst="rect">
            <a:avLst/>
          </a:prstGeom>
          <a:noFill/>
          <a:ln w="9525">
            <a:noFill/>
            <a:miter lim="800000"/>
            <a:headEnd/>
            <a:tailEnd/>
          </a:ln>
          <a:effectLst/>
        </p:spPr>
        <p:txBody>
          <a:bodyPr>
            <a:spAutoFit/>
          </a:bodyPr>
          <a:lstStyle/>
          <a:p>
            <a:pPr algn="ctr">
              <a:spcBef>
                <a:spcPct val="50000"/>
              </a:spcBef>
            </a:pPr>
            <a:r>
              <a:rPr lang="en-US" sz="3200" dirty="0" err="1" smtClean="0"/>
              <a:t>Berapakah</a:t>
            </a:r>
            <a:r>
              <a:rPr lang="en-US" sz="3200" dirty="0" smtClean="0"/>
              <a:t> </a:t>
            </a:r>
            <a:r>
              <a:rPr lang="en-US" sz="3200" dirty="0" err="1" smtClean="0"/>
              <a:t>laba</a:t>
            </a:r>
            <a:r>
              <a:rPr lang="en-US" sz="3200" dirty="0" smtClean="0"/>
              <a:t> </a:t>
            </a:r>
            <a:r>
              <a:rPr lang="en-US" sz="3200" dirty="0" err="1" smtClean="0"/>
              <a:t>jika</a:t>
            </a:r>
            <a:r>
              <a:rPr lang="en-US" sz="3200" dirty="0" smtClean="0"/>
              <a:t> Racing </a:t>
            </a:r>
            <a:r>
              <a:rPr lang="en-US" sz="3200" dirty="0"/>
              <a:t>(</a:t>
            </a:r>
            <a:r>
              <a:rPr lang="en-US" sz="3200" dirty="0">
                <a:solidFill>
                  <a:srgbClr val="0000CC"/>
                </a:solidFill>
              </a:rPr>
              <a:t>1</a:t>
            </a:r>
            <a:r>
              <a:rPr lang="en-US" sz="3200" dirty="0"/>
              <a:t>) </a:t>
            </a:r>
            <a:r>
              <a:rPr lang="en-US" sz="3200" dirty="0" err="1" smtClean="0"/>
              <a:t>membayar</a:t>
            </a:r>
            <a:r>
              <a:rPr lang="en-US" sz="3200" dirty="0" smtClean="0"/>
              <a:t> </a:t>
            </a:r>
            <a:r>
              <a:rPr lang="en-US" sz="3200" dirty="0" err="1" smtClean="0"/>
              <a:t>komisi</a:t>
            </a:r>
            <a:r>
              <a:rPr lang="en-US" sz="3200" dirty="0" smtClean="0"/>
              <a:t> </a:t>
            </a:r>
            <a:r>
              <a:rPr lang="en-US" sz="3200" dirty="0" err="1" smtClean="0"/>
              <a:t>penjualan</a:t>
            </a:r>
            <a:r>
              <a:rPr lang="en-US" sz="3200" dirty="0" smtClean="0"/>
              <a:t> $</a:t>
            </a:r>
            <a:r>
              <a:rPr lang="en-US" sz="3200" dirty="0"/>
              <a:t>15 </a:t>
            </a:r>
            <a:r>
              <a:rPr lang="en-US" sz="3200" dirty="0" smtClean="0"/>
              <a:t>per </a:t>
            </a:r>
            <a:r>
              <a:rPr lang="en-US" sz="3200" dirty="0" err="1" smtClean="0"/>
              <a:t>sepeda</a:t>
            </a:r>
            <a:r>
              <a:rPr lang="en-US" sz="3200" dirty="0" smtClean="0"/>
              <a:t> </a:t>
            </a:r>
            <a:r>
              <a:rPr lang="en-US" sz="3200" dirty="0" err="1" smtClean="0"/>
              <a:t>daripada</a:t>
            </a:r>
            <a:r>
              <a:rPr lang="en-US" sz="3200" dirty="0" smtClean="0"/>
              <a:t> </a:t>
            </a:r>
            <a:r>
              <a:rPr lang="en-US" sz="3200" dirty="0" err="1" smtClean="0"/>
              <a:t>membayar</a:t>
            </a:r>
            <a:r>
              <a:rPr lang="en-US" sz="3200" dirty="0" smtClean="0"/>
              <a:t> </a:t>
            </a:r>
            <a:r>
              <a:rPr lang="en-US" sz="3200" dirty="0" err="1" smtClean="0"/>
              <a:t>tenaga</a:t>
            </a:r>
            <a:r>
              <a:rPr lang="en-US" sz="3200" dirty="0" smtClean="0"/>
              <a:t> </a:t>
            </a:r>
            <a:r>
              <a:rPr lang="en-US" sz="3200" dirty="0" err="1" smtClean="0"/>
              <a:t>penjualan</a:t>
            </a:r>
            <a:r>
              <a:rPr lang="en-US" sz="3200" dirty="0" smtClean="0"/>
              <a:t> yang </a:t>
            </a:r>
            <a:r>
              <a:rPr lang="en-US" sz="3200" dirty="0" err="1" smtClean="0"/>
              <a:t>mempunyai</a:t>
            </a:r>
            <a:r>
              <a:rPr lang="en-US" sz="3200" dirty="0" smtClean="0"/>
              <a:t> </a:t>
            </a:r>
            <a:r>
              <a:rPr lang="en-US" sz="3200" dirty="0" err="1" smtClean="0"/>
              <a:t>gaji</a:t>
            </a:r>
            <a:r>
              <a:rPr lang="en-US" sz="3200" dirty="0" smtClean="0"/>
              <a:t> </a:t>
            </a:r>
            <a:r>
              <a:rPr lang="en-US" sz="3200" dirty="0" err="1" smtClean="0"/>
              <a:t>tetap</a:t>
            </a:r>
            <a:r>
              <a:rPr lang="en-US" sz="3200" dirty="0" smtClean="0"/>
              <a:t> </a:t>
            </a:r>
            <a:r>
              <a:rPr lang="en-US" sz="3200" dirty="0" err="1" smtClean="0"/>
              <a:t>sebesar</a:t>
            </a:r>
            <a:r>
              <a:rPr lang="en-US" sz="3200" dirty="0" smtClean="0"/>
              <a:t> $</a:t>
            </a:r>
            <a:r>
              <a:rPr lang="en-US" sz="3200" dirty="0"/>
              <a:t>6,000 per </a:t>
            </a:r>
            <a:r>
              <a:rPr lang="en-US" sz="3200" dirty="0" err="1" smtClean="0"/>
              <a:t>bulan</a:t>
            </a:r>
            <a:r>
              <a:rPr lang="en-US" sz="3200" dirty="0" smtClean="0"/>
              <a:t>, </a:t>
            </a:r>
            <a:r>
              <a:rPr lang="en-US" sz="3200" dirty="0" err="1" smtClean="0"/>
              <a:t>dan</a:t>
            </a:r>
            <a:r>
              <a:rPr lang="en-US" sz="3200" dirty="0" smtClean="0"/>
              <a:t> </a:t>
            </a:r>
            <a:r>
              <a:rPr lang="en-US" sz="3200" dirty="0"/>
              <a:t>(</a:t>
            </a:r>
            <a:r>
              <a:rPr lang="en-US" sz="3200" dirty="0">
                <a:solidFill>
                  <a:srgbClr val="0000CC"/>
                </a:solidFill>
              </a:rPr>
              <a:t>2</a:t>
            </a:r>
            <a:r>
              <a:rPr lang="en-US" sz="3200" dirty="0"/>
              <a:t>) </a:t>
            </a:r>
            <a:r>
              <a:rPr lang="en-US" sz="3200" dirty="0" err="1" smtClean="0"/>
              <a:t>meningkatkan</a:t>
            </a:r>
            <a:r>
              <a:rPr lang="en-US" sz="3200" dirty="0" smtClean="0"/>
              <a:t> </a:t>
            </a:r>
            <a:r>
              <a:rPr lang="en-US" sz="3200" dirty="0" err="1" smtClean="0"/>
              <a:t>penjualan</a:t>
            </a:r>
            <a:r>
              <a:rPr lang="en-US" sz="3200" dirty="0" smtClean="0"/>
              <a:t> </a:t>
            </a:r>
            <a:r>
              <a:rPr lang="en-US" sz="3200" dirty="0" err="1" smtClean="0"/>
              <a:t>dari</a:t>
            </a:r>
            <a:r>
              <a:rPr lang="en-US" sz="3200" dirty="0" smtClean="0"/>
              <a:t> 500 </a:t>
            </a:r>
            <a:r>
              <a:rPr lang="en-US" sz="3200" dirty="0" err="1" smtClean="0"/>
              <a:t>menjadi</a:t>
            </a:r>
            <a:r>
              <a:rPr lang="en-US" sz="3200" dirty="0" smtClean="0"/>
              <a:t> 575 </a:t>
            </a:r>
            <a:r>
              <a:rPr lang="en-US" sz="3200" dirty="0" err="1" smtClean="0"/>
              <a:t>sepeda</a:t>
            </a:r>
            <a:r>
              <a:rPr lang="en-US" sz="3200" dirty="0" smtClean="0"/>
              <a:t>? </a:t>
            </a:r>
            <a:endParaRPr lang="en-US" sz="3200" dirty="0"/>
          </a:p>
        </p:txBody>
      </p:sp>
      <p:pic>
        <p:nvPicPr>
          <p:cNvPr id="153604" name="Picture 4" descr="j0234467"/>
          <p:cNvPicPr>
            <a:picLocks noChangeAspect="1" noChangeArrowheads="1"/>
          </p:cNvPicPr>
          <p:nvPr/>
        </p:nvPicPr>
        <p:blipFill>
          <a:blip r:embed="rId3" cstate="print"/>
          <a:srcRect/>
          <a:stretch>
            <a:fillRect/>
          </a:stretch>
        </p:blipFill>
        <p:spPr bwMode="auto">
          <a:xfrm>
            <a:off x="3505200" y="4621213"/>
            <a:ext cx="2197100" cy="2236787"/>
          </a:xfrm>
          <a:prstGeom prst="rect">
            <a:avLst/>
          </a:prstGeom>
          <a:noFill/>
        </p:spPr>
      </p:pic>
    </p:spTree>
  </p:cSld>
  <p:clrMapOvr>
    <a:masterClrMapping/>
  </p:clrMapOvr>
  <p:transition>
    <p:cover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12" name="Picture 128" descr="C6CMRacing01"/>
          <p:cNvPicPr>
            <a:picLocks noChangeAspect="1" noChangeArrowheads="1"/>
          </p:cNvPicPr>
          <p:nvPr/>
        </p:nvPicPr>
        <p:blipFill>
          <a:blip r:embed="rId3" cstate="print"/>
          <a:srcRect/>
          <a:stretch>
            <a:fillRect/>
          </a:stretch>
        </p:blipFill>
        <p:spPr bwMode="auto">
          <a:xfrm>
            <a:off x="1524000" y="1343025"/>
            <a:ext cx="6096000" cy="3990975"/>
          </a:xfrm>
          <a:prstGeom prst="rect">
            <a:avLst/>
          </a:prstGeom>
          <a:noFill/>
          <a:ln w="9525">
            <a:solidFill>
              <a:schemeClr val="tx1"/>
            </a:solidFill>
            <a:miter lim="800000"/>
            <a:headEnd/>
            <a:tailEnd/>
          </a:ln>
        </p:spPr>
      </p:pic>
      <p:sp>
        <p:nvSpPr>
          <p:cNvPr id="16387" name="Rectangle 3"/>
          <p:cNvSpPr>
            <a:spLocks noGrp="1" noChangeArrowheads="1"/>
          </p:cNvSpPr>
          <p:nvPr>
            <p:ph type="title"/>
          </p:nvPr>
        </p:nvSpPr>
        <p:spPr>
          <a:noFill/>
          <a:ln/>
        </p:spPr>
        <p:txBody>
          <a:bodyPr lIns="90488" tIns="44450" rIns="90488" bIns="44450">
            <a:normAutofit/>
          </a:bodyPr>
          <a:lstStyle/>
          <a:p>
            <a:r>
              <a:rPr lang="en-US" dirty="0" err="1" smtClean="0"/>
              <a:t>Dasar-dasar</a:t>
            </a:r>
            <a:r>
              <a:rPr lang="en-US" dirty="0" smtClean="0"/>
              <a:t> </a:t>
            </a:r>
            <a:r>
              <a:rPr lang="en-US" dirty="0" err="1" smtClean="0"/>
              <a:t>Analisa</a:t>
            </a:r>
            <a:r>
              <a:rPr lang="en-US" dirty="0" smtClean="0"/>
              <a:t> </a:t>
            </a:r>
            <a:r>
              <a:rPr lang="en-US" dirty="0" err="1" smtClean="0"/>
              <a:t>Biaya</a:t>
            </a:r>
            <a:r>
              <a:rPr lang="en-US" dirty="0" smtClean="0"/>
              <a:t>- Volume-</a:t>
            </a:r>
            <a:r>
              <a:rPr lang="en-US" dirty="0" err="1" smtClean="0"/>
              <a:t>Laba</a:t>
            </a:r>
            <a:r>
              <a:rPr lang="en-US" dirty="0" smtClean="0"/>
              <a:t> </a:t>
            </a:r>
            <a:endParaRPr lang="en-US" dirty="0"/>
          </a:p>
        </p:txBody>
      </p:sp>
      <p:sp>
        <p:nvSpPr>
          <p:cNvPr id="16388" name="Rectangle 4"/>
          <p:cNvSpPr>
            <a:spLocks noChangeArrowheads="1"/>
          </p:cNvSpPr>
          <p:nvPr/>
        </p:nvSpPr>
        <p:spPr bwMode="auto">
          <a:xfrm>
            <a:off x="990600" y="5257800"/>
            <a:ext cx="7239000" cy="1197764"/>
          </a:xfrm>
          <a:prstGeom prst="rect">
            <a:avLst/>
          </a:prstGeom>
          <a:solidFill>
            <a:srgbClr val="CCECFF"/>
          </a:solidFill>
          <a:ln w="12700">
            <a:solidFill>
              <a:srgbClr val="0000CC"/>
            </a:solidFill>
            <a:miter lim="800000"/>
            <a:headEnd/>
            <a:tailEnd/>
          </a:ln>
          <a:effectLst>
            <a:outerShdw dist="71842" dir="2700000" algn="ctr" rotWithShape="0">
              <a:schemeClr val="bg2"/>
            </a:outerShdw>
          </a:effectLst>
        </p:spPr>
        <p:txBody>
          <a:bodyPr lIns="90488" tIns="44450" rIns="90488" bIns="44450">
            <a:spAutoFit/>
          </a:bodyPr>
          <a:lstStyle/>
          <a:p>
            <a:pPr algn="ctr">
              <a:spcBef>
                <a:spcPct val="20000"/>
              </a:spcBef>
            </a:pPr>
            <a:r>
              <a:rPr lang="en-US" sz="2400" b="1" dirty="0" smtClean="0">
                <a:solidFill>
                  <a:srgbClr val="0000CC"/>
                </a:solidFill>
              </a:rPr>
              <a:t>Margin </a:t>
            </a:r>
            <a:r>
              <a:rPr lang="en-US" sz="2400" b="1" dirty="0" err="1" smtClean="0">
                <a:solidFill>
                  <a:srgbClr val="0000CC"/>
                </a:solidFill>
              </a:rPr>
              <a:t>Kontribusi</a:t>
            </a:r>
            <a:r>
              <a:rPr lang="en-US" sz="2400" b="1" dirty="0" smtClean="0">
                <a:solidFill>
                  <a:srgbClr val="0000CC"/>
                </a:solidFill>
              </a:rPr>
              <a:t> (CM) </a:t>
            </a:r>
            <a:r>
              <a:rPr lang="en-US" sz="2400" b="1" dirty="0" err="1" smtClean="0">
                <a:solidFill>
                  <a:srgbClr val="0000CC"/>
                </a:solidFill>
              </a:rPr>
              <a:t>adalah</a:t>
            </a:r>
            <a:r>
              <a:rPr lang="en-US" sz="2400" b="1" dirty="0" smtClean="0">
                <a:solidFill>
                  <a:srgbClr val="0000CC"/>
                </a:solidFill>
              </a:rPr>
              <a:t> </a:t>
            </a:r>
            <a:r>
              <a:rPr lang="en-US" sz="2400" b="1" dirty="0" err="1" smtClean="0">
                <a:solidFill>
                  <a:srgbClr val="0000CC"/>
                </a:solidFill>
              </a:rPr>
              <a:t>jumlah</a:t>
            </a:r>
            <a:r>
              <a:rPr lang="en-US" sz="2400" b="1" dirty="0" smtClean="0">
                <a:solidFill>
                  <a:srgbClr val="0000CC"/>
                </a:solidFill>
              </a:rPr>
              <a:t> yang </a:t>
            </a:r>
            <a:r>
              <a:rPr lang="en-US" sz="2400" b="1" dirty="0" err="1" smtClean="0">
                <a:solidFill>
                  <a:srgbClr val="0000CC"/>
                </a:solidFill>
              </a:rPr>
              <a:t>tersisa</a:t>
            </a:r>
            <a:r>
              <a:rPr lang="en-US" sz="2400" b="1" dirty="0" smtClean="0">
                <a:solidFill>
                  <a:srgbClr val="0000CC"/>
                </a:solidFill>
              </a:rPr>
              <a:t> </a:t>
            </a:r>
            <a:r>
              <a:rPr lang="en-US" sz="2400" b="1" dirty="0" err="1" smtClean="0">
                <a:solidFill>
                  <a:srgbClr val="0000CC"/>
                </a:solidFill>
              </a:rPr>
              <a:t>dari</a:t>
            </a:r>
            <a:r>
              <a:rPr lang="en-US" sz="2400" b="1" dirty="0" smtClean="0">
                <a:solidFill>
                  <a:srgbClr val="0000CC"/>
                </a:solidFill>
              </a:rPr>
              <a:t> </a:t>
            </a:r>
            <a:r>
              <a:rPr lang="en-US" sz="2400" b="1" dirty="0" err="1" smtClean="0">
                <a:solidFill>
                  <a:srgbClr val="0000CC"/>
                </a:solidFill>
              </a:rPr>
              <a:t>pendapatan</a:t>
            </a:r>
            <a:r>
              <a:rPr lang="en-US" sz="2400" b="1" dirty="0" smtClean="0">
                <a:solidFill>
                  <a:srgbClr val="0000CC"/>
                </a:solidFill>
              </a:rPr>
              <a:t> </a:t>
            </a:r>
            <a:r>
              <a:rPr lang="en-US" sz="2400" b="1" dirty="0" err="1" smtClean="0">
                <a:solidFill>
                  <a:srgbClr val="0000CC"/>
                </a:solidFill>
              </a:rPr>
              <a:t>dikurangi</a:t>
            </a:r>
            <a:r>
              <a:rPr lang="en-US" sz="2400" b="1" dirty="0" smtClean="0">
                <a:solidFill>
                  <a:srgbClr val="0000CC"/>
                </a:solidFill>
              </a:rPr>
              <a:t> </a:t>
            </a:r>
            <a:r>
              <a:rPr lang="en-US" sz="2400" b="1" dirty="0" err="1" smtClean="0">
                <a:solidFill>
                  <a:srgbClr val="0000CC"/>
                </a:solidFill>
              </a:rPr>
              <a:t>beban</a:t>
            </a:r>
            <a:r>
              <a:rPr lang="en-US" sz="2400" b="1" dirty="0" smtClean="0">
                <a:solidFill>
                  <a:srgbClr val="0000CC"/>
                </a:solidFill>
              </a:rPr>
              <a:t> </a:t>
            </a:r>
            <a:r>
              <a:rPr lang="en-US" sz="2400" b="1" dirty="0" err="1" smtClean="0">
                <a:solidFill>
                  <a:srgbClr val="0000CC"/>
                </a:solidFill>
              </a:rPr>
              <a:t>variabel</a:t>
            </a:r>
            <a:endParaRPr lang="en-US" sz="2400" b="1" dirty="0">
              <a:solidFill>
                <a:srgbClr val="0000CC"/>
              </a:solidFill>
            </a:endParaRPr>
          </a:p>
        </p:txBody>
      </p:sp>
      <p:pic>
        <p:nvPicPr>
          <p:cNvPr id="16514" name="Picture 130" descr="j0199044"/>
          <p:cNvPicPr>
            <a:picLocks noChangeAspect="1" noChangeArrowheads="1"/>
          </p:cNvPicPr>
          <p:nvPr/>
        </p:nvPicPr>
        <p:blipFill>
          <a:blip r:embed="rId4" cstate="print"/>
          <a:srcRect/>
          <a:stretch>
            <a:fillRect/>
          </a:stretch>
        </p:blipFill>
        <p:spPr bwMode="auto">
          <a:xfrm>
            <a:off x="228600" y="1371600"/>
            <a:ext cx="993775" cy="819150"/>
          </a:xfrm>
          <a:prstGeom prst="rect">
            <a:avLst/>
          </a:prstGeom>
          <a:noFill/>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6388"/>
                                        </p:tgtEl>
                                        <p:attrNameLst>
                                          <p:attrName>style.visibility</p:attrName>
                                        </p:attrNameLst>
                                      </p:cBhvr>
                                      <p:to>
                                        <p:strVal val="visible"/>
                                      </p:to>
                                    </p:set>
                                    <p:anim calcmode="lin" valueType="num">
                                      <p:cBhvr>
                                        <p:cTn id="7" dur="500" fill="hold"/>
                                        <p:tgtEl>
                                          <p:spTgt spid="16388"/>
                                        </p:tgtEl>
                                        <p:attrNameLst>
                                          <p:attrName>ppt_w</p:attrName>
                                        </p:attrNameLst>
                                      </p:cBhvr>
                                      <p:tavLst>
                                        <p:tav tm="0">
                                          <p:val>
                                            <p:fltVal val="0"/>
                                          </p:val>
                                        </p:tav>
                                        <p:tav tm="100000">
                                          <p:val>
                                            <p:strVal val="#ppt_w"/>
                                          </p:val>
                                        </p:tav>
                                      </p:tavLst>
                                    </p:anim>
                                    <p:anim calcmode="lin" valueType="num">
                                      <p:cBhvr>
                                        <p:cTn id="8" dur="500" fill="hold"/>
                                        <p:tgtEl>
                                          <p:spTgt spid="1638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type="title"/>
          </p:nvPr>
        </p:nvSpPr>
        <p:spPr/>
        <p:txBody>
          <a:bodyPr>
            <a:normAutofit/>
          </a:bodyPr>
          <a:lstStyle/>
          <a:p>
            <a:r>
              <a:rPr lang="en-US" sz="2400" dirty="0" err="1" smtClean="0"/>
              <a:t>Perubahan</a:t>
            </a:r>
            <a:r>
              <a:rPr lang="en-US" sz="2400" dirty="0" smtClean="0"/>
              <a:t> </a:t>
            </a:r>
            <a:r>
              <a:rPr lang="en-US" sz="2400" dirty="0" err="1" smtClean="0"/>
              <a:t>pada</a:t>
            </a:r>
            <a:r>
              <a:rPr lang="en-US" sz="2400" dirty="0" smtClean="0"/>
              <a:t> </a:t>
            </a:r>
            <a:r>
              <a:rPr lang="en-US" sz="2400" dirty="0" err="1" smtClean="0"/>
              <a:t>biaya</a:t>
            </a:r>
            <a:r>
              <a:rPr lang="en-US" sz="2400" dirty="0" smtClean="0"/>
              <a:t> </a:t>
            </a:r>
            <a:r>
              <a:rPr lang="en-US" sz="2400" dirty="0" err="1" smtClean="0"/>
              <a:t>VAriabel</a:t>
            </a:r>
            <a:r>
              <a:rPr lang="en-US" sz="2400" dirty="0" smtClean="0"/>
              <a:t>, </a:t>
            </a:r>
            <a:r>
              <a:rPr lang="en-US" sz="2400" dirty="0" err="1" smtClean="0"/>
              <a:t>harga</a:t>
            </a:r>
            <a:r>
              <a:rPr lang="en-US" sz="2400" dirty="0" smtClean="0"/>
              <a:t> </a:t>
            </a:r>
            <a:r>
              <a:rPr lang="en-US" sz="2400" dirty="0" err="1" smtClean="0"/>
              <a:t>jual</a:t>
            </a:r>
            <a:r>
              <a:rPr lang="en-US" sz="2400" dirty="0" smtClean="0"/>
              <a:t> </a:t>
            </a:r>
            <a:r>
              <a:rPr lang="en-US" sz="2400" dirty="0" err="1" smtClean="0"/>
              <a:t>dan</a:t>
            </a:r>
            <a:r>
              <a:rPr lang="en-US" sz="2400" dirty="0" smtClean="0"/>
              <a:t> volume </a:t>
            </a:r>
            <a:r>
              <a:rPr lang="en-US" sz="2400" dirty="0" err="1" smtClean="0"/>
              <a:t>penjualan</a:t>
            </a:r>
            <a:endParaRPr lang="en-US" sz="2600" dirty="0"/>
          </a:p>
        </p:txBody>
      </p:sp>
      <p:pic>
        <p:nvPicPr>
          <p:cNvPr id="154629" name="Picture 5" descr="C6SalesCommission"/>
          <p:cNvPicPr>
            <a:picLocks noChangeAspect="1" noChangeArrowheads="1"/>
          </p:cNvPicPr>
          <p:nvPr/>
        </p:nvPicPr>
        <p:blipFill>
          <a:blip r:embed="rId3" cstate="print"/>
          <a:srcRect/>
          <a:stretch>
            <a:fillRect/>
          </a:stretch>
        </p:blipFill>
        <p:spPr bwMode="auto">
          <a:xfrm>
            <a:off x="685800" y="1371600"/>
            <a:ext cx="7696200" cy="4508500"/>
          </a:xfrm>
          <a:prstGeom prst="rect">
            <a:avLst/>
          </a:prstGeom>
          <a:noFill/>
          <a:ln w="9525">
            <a:solidFill>
              <a:schemeClr val="tx1"/>
            </a:solidFill>
            <a:miter lim="800000"/>
            <a:headEnd/>
            <a:tailEnd/>
          </a:ln>
        </p:spPr>
      </p:pic>
      <p:sp>
        <p:nvSpPr>
          <p:cNvPr id="154626" name="Rectangle 2"/>
          <p:cNvSpPr>
            <a:spLocks noChangeArrowheads="1"/>
          </p:cNvSpPr>
          <p:nvPr/>
        </p:nvSpPr>
        <p:spPr bwMode="auto">
          <a:xfrm>
            <a:off x="304800" y="5638800"/>
            <a:ext cx="8305800" cy="1197764"/>
          </a:xfrm>
          <a:prstGeom prst="rect">
            <a:avLst/>
          </a:prstGeom>
          <a:solidFill>
            <a:schemeClr val="accent2"/>
          </a:solidFill>
          <a:ln w="12700">
            <a:solidFill>
              <a:schemeClr val="tx1"/>
            </a:solidFill>
            <a:miter lim="800000"/>
            <a:headEnd/>
            <a:tailEnd/>
          </a:ln>
          <a:effectLst>
            <a:outerShdw dist="71842" dir="2700000" algn="ctr" rotWithShape="0">
              <a:schemeClr val="bg2"/>
            </a:outerShdw>
          </a:effectLst>
        </p:spPr>
        <p:txBody>
          <a:bodyPr lIns="90488" tIns="44450" rIns="90488" bIns="44450">
            <a:spAutoFit/>
          </a:bodyPr>
          <a:lstStyle/>
          <a:p>
            <a:pPr algn="ctr"/>
            <a:r>
              <a:rPr lang="en-US" sz="2400" b="1" dirty="0">
                <a:solidFill>
                  <a:srgbClr val="FFFFFF"/>
                </a:solidFill>
                <a:effectLst>
                  <a:outerShdw blurRad="38100" dist="38100" dir="2700000" algn="tl">
                    <a:srgbClr val="000000"/>
                  </a:outerShdw>
                </a:effectLst>
              </a:rPr>
              <a:t>Sales </a:t>
            </a:r>
            <a:r>
              <a:rPr lang="en-US" sz="2400" b="1" i="1" dirty="0" err="1" smtClean="0">
                <a:solidFill>
                  <a:srgbClr val="FFFF00"/>
                </a:solidFill>
                <a:effectLst>
                  <a:outerShdw blurRad="38100" dist="38100" dir="2700000" algn="tl">
                    <a:srgbClr val="000000"/>
                  </a:outerShdw>
                </a:effectLst>
              </a:rPr>
              <a:t>meningkat</a:t>
            </a:r>
            <a:r>
              <a:rPr lang="en-US" sz="2400" b="1" dirty="0" smtClean="0">
                <a:solidFill>
                  <a:srgbClr val="FFFFFF"/>
                </a:solidFill>
                <a:effectLst>
                  <a:outerShdw blurRad="38100" dist="38100" dir="2700000" algn="tl">
                    <a:srgbClr val="000000"/>
                  </a:outerShdw>
                </a:effectLst>
              </a:rPr>
              <a:t> </a:t>
            </a:r>
            <a:r>
              <a:rPr lang="en-US" sz="2400" b="1" dirty="0" err="1" smtClean="0">
                <a:solidFill>
                  <a:srgbClr val="FFFFFF"/>
                </a:solidFill>
                <a:effectLst>
                  <a:outerShdw blurRad="38100" dist="38100" dir="2700000" algn="tl">
                    <a:srgbClr val="000000"/>
                  </a:outerShdw>
                </a:effectLst>
              </a:rPr>
              <a:t>sebesar</a:t>
            </a:r>
            <a:r>
              <a:rPr lang="en-US" sz="2400" b="1" dirty="0" smtClean="0">
                <a:solidFill>
                  <a:srgbClr val="FFFFFF"/>
                </a:solidFill>
                <a:effectLst>
                  <a:outerShdw blurRad="38100" dist="38100" dir="2700000" algn="tl">
                    <a:srgbClr val="000000"/>
                  </a:outerShdw>
                </a:effectLst>
              </a:rPr>
              <a:t> $</a:t>
            </a:r>
            <a:r>
              <a:rPr lang="en-US" sz="2400" b="1" dirty="0">
                <a:solidFill>
                  <a:srgbClr val="FFFFFF"/>
                </a:solidFill>
                <a:effectLst>
                  <a:outerShdw blurRad="38100" dist="38100" dir="2700000" algn="tl">
                    <a:srgbClr val="000000"/>
                  </a:outerShdw>
                </a:effectLst>
              </a:rPr>
              <a:t>37,500,  </a:t>
            </a:r>
            <a:r>
              <a:rPr lang="en-US" sz="2400" b="1" dirty="0" err="1" smtClean="0">
                <a:solidFill>
                  <a:srgbClr val="FFFFFF"/>
                </a:solidFill>
                <a:effectLst>
                  <a:outerShdw blurRad="38100" dist="38100" dir="2700000" algn="tl">
                    <a:srgbClr val="000000"/>
                  </a:outerShdw>
                </a:effectLst>
              </a:rPr>
              <a:t>biaya</a:t>
            </a:r>
            <a:r>
              <a:rPr lang="en-US" sz="2400" b="1" dirty="0" smtClean="0">
                <a:solidFill>
                  <a:srgbClr val="FFFFFF"/>
                </a:solidFill>
                <a:effectLst>
                  <a:outerShdw blurRad="38100" dist="38100" dir="2700000" algn="tl">
                    <a:srgbClr val="000000"/>
                  </a:outerShdw>
                </a:effectLst>
              </a:rPr>
              <a:t> </a:t>
            </a:r>
            <a:r>
              <a:rPr lang="en-US" sz="2400" b="1" dirty="0" err="1" smtClean="0">
                <a:solidFill>
                  <a:srgbClr val="FFFFFF"/>
                </a:solidFill>
                <a:effectLst>
                  <a:outerShdw blurRad="38100" dist="38100" dir="2700000" algn="tl">
                    <a:srgbClr val="000000"/>
                  </a:outerShdw>
                </a:effectLst>
              </a:rPr>
              <a:t>variabel</a:t>
            </a:r>
            <a:r>
              <a:rPr lang="en-US" sz="2400" b="1" dirty="0" smtClean="0">
                <a:solidFill>
                  <a:srgbClr val="FFFFFF"/>
                </a:solidFill>
                <a:effectLst>
                  <a:outerShdw blurRad="38100" dist="38100" dir="2700000" algn="tl">
                    <a:srgbClr val="000000"/>
                  </a:outerShdw>
                </a:effectLst>
              </a:rPr>
              <a:t>  </a:t>
            </a:r>
            <a:r>
              <a:rPr lang="en-US" sz="2400" b="1" i="1" dirty="0" err="1" smtClean="0">
                <a:solidFill>
                  <a:srgbClr val="FFFF00"/>
                </a:solidFill>
                <a:effectLst>
                  <a:outerShdw blurRad="38100" dist="38100" dir="2700000" algn="tl">
                    <a:srgbClr val="000000"/>
                  </a:outerShdw>
                </a:effectLst>
              </a:rPr>
              <a:t>meningkat</a:t>
            </a:r>
            <a:r>
              <a:rPr lang="en-US" sz="2400" b="1" dirty="0" smtClean="0">
                <a:solidFill>
                  <a:srgbClr val="FFFFFF"/>
                </a:solidFill>
                <a:effectLst>
                  <a:outerShdw blurRad="38100" dist="38100" dir="2700000" algn="tl">
                    <a:srgbClr val="000000"/>
                  </a:outerShdw>
                </a:effectLst>
              </a:rPr>
              <a:t> $</a:t>
            </a:r>
            <a:r>
              <a:rPr lang="en-US" sz="2400" b="1" dirty="0">
                <a:solidFill>
                  <a:srgbClr val="FFFFFF"/>
                </a:solidFill>
                <a:effectLst>
                  <a:outerShdw blurRad="38100" dist="38100" dir="2700000" algn="tl">
                    <a:srgbClr val="000000"/>
                  </a:outerShdw>
                </a:effectLst>
              </a:rPr>
              <a:t>31,125, </a:t>
            </a:r>
            <a:r>
              <a:rPr lang="en-US" sz="2400" b="1" dirty="0" err="1" smtClean="0">
                <a:solidFill>
                  <a:srgbClr val="FFFFFF"/>
                </a:solidFill>
                <a:effectLst>
                  <a:outerShdw blurRad="38100" dist="38100" dir="2700000" algn="tl">
                    <a:srgbClr val="000000"/>
                  </a:outerShdw>
                </a:effectLst>
              </a:rPr>
              <a:t>namun</a:t>
            </a:r>
            <a:r>
              <a:rPr lang="en-US" sz="2400" b="1" dirty="0" smtClean="0">
                <a:solidFill>
                  <a:srgbClr val="FFFFFF"/>
                </a:solidFill>
                <a:effectLst>
                  <a:outerShdw blurRad="38100" dist="38100" dir="2700000" algn="tl">
                    <a:srgbClr val="000000"/>
                  </a:outerShdw>
                </a:effectLst>
              </a:rPr>
              <a:t> </a:t>
            </a:r>
            <a:r>
              <a:rPr lang="en-US" sz="2400" b="1" dirty="0" err="1" smtClean="0">
                <a:solidFill>
                  <a:srgbClr val="FFFFFF"/>
                </a:solidFill>
                <a:effectLst>
                  <a:outerShdw blurRad="38100" dist="38100" dir="2700000" algn="tl">
                    <a:srgbClr val="000000"/>
                  </a:outerShdw>
                </a:effectLst>
              </a:rPr>
              <a:t>biaya</a:t>
            </a:r>
            <a:r>
              <a:rPr lang="en-US" sz="2400" b="1" dirty="0" smtClean="0">
                <a:solidFill>
                  <a:srgbClr val="FFFFFF"/>
                </a:solidFill>
                <a:effectLst>
                  <a:outerShdw blurRad="38100" dist="38100" dir="2700000" algn="tl">
                    <a:srgbClr val="000000"/>
                  </a:outerShdw>
                </a:effectLst>
              </a:rPr>
              <a:t> </a:t>
            </a:r>
            <a:r>
              <a:rPr lang="en-US" sz="2400" b="1" dirty="0" err="1" smtClean="0">
                <a:solidFill>
                  <a:srgbClr val="FFFFFF"/>
                </a:solidFill>
                <a:effectLst>
                  <a:outerShdw blurRad="38100" dist="38100" dir="2700000" algn="tl">
                    <a:srgbClr val="000000"/>
                  </a:outerShdw>
                </a:effectLst>
              </a:rPr>
              <a:t>tetap</a:t>
            </a:r>
            <a:r>
              <a:rPr lang="en-US" sz="2400" b="1" dirty="0" smtClean="0">
                <a:solidFill>
                  <a:srgbClr val="FFFFFF"/>
                </a:solidFill>
                <a:effectLst>
                  <a:outerShdw blurRad="38100" dist="38100" dir="2700000" algn="tl">
                    <a:srgbClr val="000000"/>
                  </a:outerShdw>
                </a:effectLst>
              </a:rPr>
              <a:t> </a:t>
            </a:r>
            <a:r>
              <a:rPr lang="en-US" sz="2400" b="1" dirty="0" err="1" smtClean="0">
                <a:solidFill>
                  <a:srgbClr val="FFFFFF"/>
                </a:solidFill>
                <a:effectLst>
                  <a:outerShdw blurRad="38100" dist="38100" dir="2700000" algn="tl">
                    <a:srgbClr val="000000"/>
                  </a:outerShdw>
                </a:effectLst>
              </a:rPr>
              <a:t>menurun</a:t>
            </a:r>
            <a:r>
              <a:rPr lang="en-US" sz="2400" b="1" dirty="0" smtClean="0">
                <a:solidFill>
                  <a:srgbClr val="FFFFFF"/>
                </a:solidFill>
                <a:effectLst>
                  <a:outerShdw blurRad="38100" dist="38100" dir="2700000" algn="tl">
                    <a:srgbClr val="000000"/>
                  </a:outerShdw>
                </a:effectLst>
              </a:rPr>
              <a:t> </a:t>
            </a:r>
            <a:r>
              <a:rPr lang="en-US" sz="2400" b="1" dirty="0" err="1" smtClean="0">
                <a:solidFill>
                  <a:srgbClr val="FFFFFF"/>
                </a:solidFill>
                <a:effectLst>
                  <a:outerShdw blurRad="38100" dist="38100" dir="2700000" algn="tl">
                    <a:srgbClr val="000000"/>
                  </a:outerShdw>
                </a:effectLst>
              </a:rPr>
              <a:t>sebesar</a:t>
            </a:r>
            <a:r>
              <a:rPr lang="en-US" sz="2400" b="1" dirty="0" smtClean="0">
                <a:solidFill>
                  <a:srgbClr val="FFFFFF"/>
                </a:solidFill>
                <a:effectLst>
                  <a:outerShdw blurRad="38100" dist="38100" dir="2700000" algn="tl">
                    <a:srgbClr val="000000"/>
                  </a:outerShdw>
                </a:effectLst>
              </a:rPr>
              <a:t> </a:t>
            </a:r>
            <a:r>
              <a:rPr lang="en-US" sz="2400" b="1" i="1" dirty="0" err="1" smtClean="0">
                <a:solidFill>
                  <a:srgbClr val="FFFF00"/>
                </a:solidFill>
                <a:effectLst>
                  <a:outerShdw blurRad="38100" dist="38100" dir="2700000" algn="tl">
                    <a:srgbClr val="000000"/>
                  </a:outerShdw>
                </a:effectLst>
              </a:rPr>
              <a:t>menurun</a:t>
            </a:r>
            <a:r>
              <a:rPr lang="en-US" sz="2400" b="1" i="1" dirty="0" smtClean="0">
                <a:solidFill>
                  <a:srgbClr val="FFFF00"/>
                </a:solidFill>
                <a:effectLst>
                  <a:outerShdw blurRad="38100" dist="38100" dir="2700000" algn="tl">
                    <a:srgbClr val="000000"/>
                  </a:outerShdw>
                </a:effectLst>
              </a:rPr>
              <a:t> </a:t>
            </a:r>
            <a:r>
              <a:rPr lang="en-US" sz="2400" b="1" dirty="0" err="1" smtClean="0">
                <a:solidFill>
                  <a:srgbClr val="FFFFFF"/>
                </a:solidFill>
                <a:effectLst>
                  <a:outerShdw blurRad="38100" dist="38100" dir="2700000" algn="tl">
                    <a:srgbClr val="000000"/>
                  </a:outerShdw>
                </a:effectLst>
              </a:rPr>
              <a:t>sebesar</a:t>
            </a:r>
            <a:r>
              <a:rPr lang="en-US" sz="2400" b="1" dirty="0" smtClean="0">
                <a:solidFill>
                  <a:srgbClr val="FFFFFF"/>
                </a:solidFill>
                <a:effectLst>
                  <a:outerShdw blurRad="38100" dist="38100" dir="2700000" algn="tl">
                    <a:srgbClr val="000000"/>
                  </a:outerShdw>
                </a:effectLst>
              </a:rPr>
              <a:t> </a:t>
            </a:r>
            <a:r>
              <a:rPr lang="en-US" sz="2400" b="1" dirty="0">
                <a:solidFill>
                  <a:srgbClr val="FFFFFF"/>
                </a:solidFill>
                <a:effectLst>
                  <a:outerShdw blurRad="38100" dist="38100" dir="2700000" algn="tl">
                    <a:srgbClr val="000000"/>
                  </a:outerShdw>
                </a:effectLst>
              </a:rPr>
              <a:t>$6,000</a:t>
            </a:r>
            <a:r>
              <a:rPr lang="en-US" sz="2400" dirty="0">
                <a:solidFill>
                  <a:srgbClr val="FFFFFF"/>
                </a:solidFill>
                <a:effectLst>
                  <a:outerShdw blurRad="38100" dist="38100" dir="2700000" algn="tl">
                    <a:srgbClr val="000000"/>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54626"/>
                                        </p:tgtEl>
                                        <p:attrNameLst>
                                          <p:attrName>style.visibility</p:attrName>
                                        </p:attrNameLst>
                                      </p:cBhvr>
                                      <p:to>
                                        <p:strVal val="visible"/>
                                      </p:to>
                                    </p:set>
                                    <p:anim calcmode="lin" valueType="num">
                                      <p:cBhvr>
                                        <p:cTn id="7" dur="500" fill="hold"/>
                                        <p:tgtEl>
                                          <p:spTgt spid="154626"/>
                                        </p:tgtEl>
                                        <p:attrNameLst>
                                          <p:attrName>ppt_w</p:attrName>
                                        </p:attrNameLst>
                                      </p:cBhvr>
                                      <p:tavLst>
                                        <p:tav tm="0">
                                          <p:val>
                                            <p:fltVal val="0"/>
                                          </p:val>
                                        </p:tav>
                                        <p:tav tm="100000">
                                          <p:val>
                                            <p:strVal val="#ppt_w"/>
                                          </p:val>
                                        </p:tav>
                                      </p:tavLst>
                                    </p:anim>
                                    <p:anim calcmode="lin" valueType="num">
                                      <p:cBhvr>
                                        <p:cTn id="8" dur="500" fill="hold"/>
                                        <p:tgtEl>
                                          <p:spTgt spid="15462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6"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0" y="76200"/>
            <a:ext cx="9144000" cy="762000"/>
          </a:xfrm>
        </p:spPr>
        <p:txBody>
          <a:bodyPr/>
          <a:lstStyle/>
          <a:p>
            <a:r>
              <a:rPr lang="en-US" dirty="0" err="1" smtClean="0"/>
              <a:t>Perubahan</a:t>
            </a:r>
            <a:r>
              <a:rPr lang="en-US" dirty="0" smtClean="0"/>
              <a:t> </a:t>
            </a:r>
            <a:r>
              <a:rPr lang="en-US" dirty="0" err="1" smtClean="0"/>
              <a:t>dalam</a:t>
            </a:r>
            <a:r>
              <a:rPr lang="en-US" dirty="0" smtClean="0"/>
              <a:t> </a:t>
            </a:r>
            <a:r>
              <a:rPr lang="en-US" dirty="0" err="1" smtClean="0"/>
              <a:t>harga</a:t>
            </a:r>
            <a:r>
              <a:rPr lang="en-US" dirty="0" smtClean="0"/>
              <a:t> </a:t>
            </a:r>
            <a:r>
              <a:rPr lang="en-US" dirty="0" err="1" smtClean="0"/>
              <a:t>jual</a:t>
            </a:r>
            <a:r>
              <a:rPr lang="en-US" dirty="0" smtClean="0"/>
              <a:t> </a:t>
            </a:r>
            <a:r>
              <a:rPr lang="en-US" dirty="0" err="1" smtClean="0"/>
              <a:t>reguler</a:t>
            </a:r>
            <a:endParaRPr lang="en-US" dirty="0"/>
          </a:p>
        </p:txBody>
      </p:sp>
      <p:sp>
        <p:nvSpPr>
          <p:cNvPr id="155651" name="Text Box 3"/>
          <p:cNvSpPr txBox="1">
            <a:spLocks noChangeArrowheads="1"/>
          </p:cNvSpPr>
          <p:nvPr/>
        </p:nvSpPr>
        <p:spPr bwMode="auto">
          <a:xfrm>
            <a:off x="76200" y="1447800"/>
            <a:ext cx="8991600" cy="3539430"/>
          </a:xfrm>
          <a:prstGeom prst="rect">
            <a:avLst/>
          </a:prstGeom>
          <a:noFill/>
          <a:ln w="9525">
            <a:noFill/>
            <a:miter lim="800000"/>
            <a:headEnd/>
            <a:tailEnd/>
          </a:ln>
          <a:effectLst/>
        </p:spPr>
        <p:txBody>
          <a:bodyPr>
            <a:spAutoFit/>
          </a:bodyPr>
          <a:lstStyle/>
          <a:p>
            <a:pPr algn="ctr">
              <a:spcBef>
                <a:spcPct val="50000"/>
              </a:spcBef>
            </a:pPr>
            <a:r>
              <a:rPr lang="en-US" sz="3200" dirty="0" err="1" smtClean="0"/>
              <a:t>Jika</a:t>
            </a:r>
            <a:r>
              <a:rPr lang="en-US" sz="3200" dirty="0" smtClean="0"/>
              <a:t> Racing </a:t>
            </a:r>
            <a:r>
              <a:rPr lang="en-US" sz="3200" dirty="0" err="1" smtClean="0"/>
              <a:t>mempunyai</a:t>
            </a:r>
            <a:r>
              <a:rPr lang="en-US" sz="3200" dirty="0" smtClean="0"/>
              <a:t> </a:t>
            </a:r>
            <a:r>
              <a:rPr lang="en-US" sz="3200" dirty="0" err="1" smtClean="0"/>
              <a:t>kesempatan</a:t>
            </a:r>
            <a:r>
              <a:rPr lang="en-US" sz="3200" dirty="0" smtClean="0"/>
              <a:t> </a:t>
            </a:r>
            <a:r>
              <a:rPr lang="en-US" sz="3200" dirty="0" err="1" smtClean="0"/>
              <a:t>untuk</a:t>
            </a:r>
            <a:r>
              <a:rPr lang="en-US" sz="3200" dirty="0" smtClean="0"/>
              <a:t> </a:t>
            </a:r>
            <a:r>
              <a:rPr lang="en-US" sz="3200" dirty="0" err="1" smtClean="0"/>
              <a:t>menjual</a:t>
            </a:r>
            <a:r>
              <a:rPr lang="en-US" sz="3200" dirty="0" smtClean="0"/>
              <a:t> 150 </a:t>
            </a:r>
            <a:r>
              <a:rPr lang="en-US" sz="3200" dirty="0" err="1" smtClean="0"/>
              <a:t>sepeda</a:t>
            </a:r>
            <a:r>
              <a:rPr lang="en-US" sz="3200" dirty="0" smtClean="0"/>
              <a:t> </a:t>
            </a:r>
            <a:r>
              <a:rPr lang="en-US" sz="3200" dirty="0" err="1" smtClean="0"/>
              <a:t>kepada</a:t>
            </a:r>
            <a:r>
              <a:rPr lang="en-US" sz="3200" dirty="0" smtClean="0"/>
              <a:t> </a:t>
            </a:r>
            <a:r>
              <a:rPr lang="en-US" sz="3200" dirty="0" err="1" smtClean="0"/>
              <a:t>pedagang</a:t>
            </a:r>
            <a:r>
              <a:rPr lang="en-US" sz="3200" dirty="0" smtClean="0"/>
              <a:t> </a:t>
            </a:r>
            <a:r>
              <a:rPr lang="en-US" sz="3200" dirty="0" err="1" smtClean="0"/>
              <a:t>grosir</a:t>
            </a:r>
            <a:r>
              <a:rPr lang="en-US" sz="3200" dirty="0" smtClean="0"/>
              <a:t> </a:t>
            </a:r>
            <a:r>
              <a:rPr lang="en-US" sz="3200" dirty="0" err="1" smtClean="0"/>
              <a:t>tanpa</a:t>
            </a:r>
            <a:r>
              <a:rPr lang="en-US" sz="3200" dirty="0" smtClean="0"/>
              <a:t> </a:t>
            </a:r>
            <a:r>
              <a:rPr lang="en-US" sz="3200" dirty="0" err="1" smtClean="0"/>
              <a:t>mengganggu</a:t>
            </a:r>
            <a:r>
              <a:rPr lang="en-US" sz="3200" dirty="0" smtClean="0"/>
              <a:t> </a:t>
            </a:r>
            <a:r>
              <a:rPr lang="en-US" sz="3200" dirty="0" err="1" smtClean="0"/>
              <a:t>penjualan</a:t>
            </a:r>
            <a:r>
              <a:rPr lang="en-US" sz="3200" dirty="0" smtClean="0"/>
              <a:t> </a:t>
            </a:r>
            <a:r>
              <a:rPr lang="en-US" sz="3200" dirty="0" err="1" smtClean="0"/>
              <a:t>kepada</a:t>
            </a:r>
            <a:r>
              <a:rPr lang="en-US" sz="3200" dirty="0" smtClean="0"/>
              <a:t> </a:t>
            </a:r>
            <a:r>
              <a:rPr lang="en-US" sz="3200" dirty="0" err="1" smtClean="0"/>
              <a:t>pelanggan</a:t>
            </a:r>
            <a:r>
              <a:rPr lang="en-US" sz="3200" dirty="0" smtClean="0"/>
              <a:t> </a:t>
            </a:r>
            <a:r>
              <a:rPr lang="en-US" sz="3200" dirty="0" err="1" smtClean="0"/>
              <a:t>lainnya</a:t>
            </a:r>
            <a:r>
              <a:rPr lang="en-US" sz="3200" dirty="0" smtClean="0"/>
              <a:t> </a:t>
            </a:r>
            <a:r>
              <a:rPr lang="en-US" sz="3200" dirty="0" err="1" smtClean="0"/>
              <a:t>atau</a:t>
            </a:r>
            <a:r>
              <a:rPr lang="en-US" sz="3200" dirty="0" smtClean="0"/>
              <a:t> </a:t>
            </a:r>
            <a:r>
              <a:rPr lang="en-US" sz="3200" dirty="0" err="1" smtClean="0"/>
              <a:t>biaya</a:t>
            </a:r>
            <a:r>
              <a:rPr lang="en-US" sz="3200" dirty="0" smtClean="0"/>
              <a:t> </a:t>
            </a:r>
            <a:r>
              <a:rPr lang="en-US" sz="3200" dirty="0" err="1" smtClean="0"/>
              <a:t>tetap</a:t>
            </a:r>
            <a:r>
              <a:rPr lang="en-US" sz="3200" dirty="0" smtClean="0"/>
              <a:t>, </a:t>
            </a:r>
            <a:r>
              <a:rPr lang="en-US" sz="3200" dirty="0" err="1" smtClean="0"/>
              <a:t>berapa</a:t>
            </a:r>
            <a:r>
              <a:rPr lang="en-US" sz="3200" dirty="0" smtClean="0"/>
              <a:t> </a:t>
            </a:r>
            <a:r>
              <a:rPr lang="en-US" sz="3200" dirty="0" err="1" smtClean="0"/>
              <a:t>harga</a:t>
            </a:r>
            <a:r>
              <a:rPr lang="en-US" sz="3200" dirty="0" smtClean="0"/>
              <a:t> yang </a:t>
            </a:r>
            <a:r>
              <a:rPr lang="en-US" sz="3200" dirty="0" err="1" smtClean="0"/>
              <a:t>harus</a:t>
            </a:r>
            <a:r>
              <a:rPr lang="en-US" sz="3200" dirty="0" smtClean="0"/>
              <a:t> </a:t>
            </a:r>
            <a:r>
              <a:rPr lang="en-US" sz="3200" dirty="0" err="1" smtClean="0"/>
              <a:t>diberikan</a:t>
            </a:r>
            <a:r>
              <a:rPr lang="en-US" sz="3200" dirty="0" smtClean="0"/>
              <a:t> </a:t>
            </a:r>
            <a:r>
              <a:rPr lang="en-US" sz="3200" dirty="0" err="1" smtClean="0"/>
              <a:t>kepada</a:t>
            </a:r>
            <a:r>
              <a:rPr lang="en-US" sz="3200" dirty="0" smtClean="0"/>
              <a:t> </a:t>
            </a:r>
            <a:r>
              <a:rPr lang="en-US" sz="3200" dirty="0" err="1" smtClean="0"/>
              <a:t>penjual</a:t>
            </a:r>
            <a:r>
              <a:rPr lang="en-US" sz="3200" dirty="0" smtClean="0"/>
              <a:t> </a:t>
            </a:r>
            <a:r>
              <a:rPr lang="en-US" sz="3200" dirty="0" err="1" smtClean="0"/>
              <a:t>jika</a:t>
            </a:r>
            <a:r>
              <a:rPr lang="en-US" sz="3200" dirty="0" smtClean="0"/>
              <a:t> Racing </a:t>
            </a:r>
            <a:r>
              <a:rPr lang="en-US" sz="3200" dirty="0" err="1" smtClean="0"/>
              <a:t>ingin</a:t>
            </a:r>
            <a:r>
              <a:rPr lang="en-US" sz="3200" dirty="0" smtClean="0"/>
              <a:t> </a:t>
            </a:r>
            <a:r>
              <a:rPr lang="en-US" sz="3200" dirty="0" err="1" smtClean="0"/>
              <a:t>menaikkan</a:t>
            </a:r>
            <a:r>
              <a:rPr lang="en-US" sz="3200" dirty="0" smtClean="0"/>
              <a:t> </a:t>
            </a:r>
            <a:r>
              <a:rPr lang="en-US" sz="3200" dirty="0" err="1" smtClean="0"/>
              <a:t>laba</a:t>
            </a:r>
            <a:r>
              <a:rPr lang="en-US" sz="3200" dirty="0" smtClean="0"/>
              <a:t> </a:t>
            </a:r>
            <a:r>
              <a:rPr lang="en-US" sz="3200" dirty="0" err="1" smtClean="0"/>
              <a:t>bulanan</a:t>
            </a:r>
            <a:r>
              <a:rPr lang="en-US" sz="3200" dirty="0" smtClean="0"/>
              <a:t> </a:t>
            </a:r>
            <a:r>
              <a:rPr lang="en-US" sz="3200" dirty="0" err="1" smtClean="0"/>
              <a:t>sebesar</a:t>
            </a:r>
            <a:r>
              <a:rPr lang="en-US" sz="3200" dirty="0" smtClean="0"/>
              <a:t> $</a:t>
            </a:r>
            <a:r>
              <a:rPr lang="en-US" sz="3200" dirty="0"/>
              <a:t>3,000? </a:t>
            </a:r>
          </a:p>
        </p:txBody>
      </p:sp>
      <p:pic>
        <p:nvPicPr>
          <p:cNvPr id="155652" name="Picture 4" descr="j0234467"/>
          <p:cNvPicPr>
            <a:picLocks noChangeAspect="1" noChangeArrowheads="1"/>
          </p:cNvPicPr>
          <p:nvPr/>
        </p:nvPicPr>
        <p:blipFill>
          <a:blip r:embed="rId3" cstate="print"/>
          <a:srcRect/>
          <a:stretch>
            <a:fillRect/>
          </a:stretch>
        </p:blipFill>
        <p:spPr bwMode="auto">
          <a:xfrm>
            <a:off x="3681413" y="4800600"/>
            <a:ext cx="2020887" cy="2057400"/>
          </a:xfrm>
          <a:prstGeom prst="rect">
            <a:avLst/>
          </a:prstGeom>
          <a:noFill/>
        </p:spPr>
      </p:pic>
    </p:spTree>
  </p:cSld>
  <p:clrMapOvr>
    <a:masterClrMapping/>
  </p:clrMapOvr>
  <p:transition>
    <p:cover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normAutofit fontScale="90000"/>
          </a:bodyPr>
          <a:lstStyle/>
          <a:p>
            <a:r>
              <a:rPr lang="en-US" sz="4000" dirty="0" err="1" smtClean="0"/>
              <a:t>Perubahan</a:t>
            </a:r>
            <a:r>
              <a:rPr lang="en-US" sz="4000" dirty="0" smtClean="0"/>
              <a:t> </a:t>
            </a:r>
            <a:r>
              <a:rPr lang="en-US" sz="4000" dirty="0" err="1" smtClean="0"/>
              <a:t>dalam</a:t>
            </a:r>
            <a:r>
              <a:rPr lang="en-US" sz="4000" dirty="0" smtClean="0"/>
              <a:t> </a:t>
            </a:r>
            <a:r>
              <a:rPr lang="en-US" sz="4000" dirty="0" err="1" smtClean="0"/>
              <a:t>harga</a:t>
            </a:r>
            <a:r>
              <a:rPr lang="en-US" sz="4000" dirty="0" smtClean="0"/>
              <a:t> </a:t>
            </a:r>
            <a:r>
              <a:rPr lang="en-US" sz="4000" dirty="0" err="1" smtClean="0"/>
              <a:t>jual</a:t>
            </a:r>
            <a:r>
              <a:rPr lang="en-US" sz="4000" dirty="0" smtClean="0"/>
              <a:t> </a:t>
            </a:r>
            <a:r>
              <a:rPr lang="en-US" sz="4000" dirty="0" err="1" smtClean="0"/>
              <a:t>reguler</a:t>
            </a:r>
            <a:endParaRPr lang="en-US" sz="4000" dirty="0"/>
          </a:p>
        </p:txBody>
      </p:sp>
      <p:graphicFrame>
        <p:nvGraphicFramePr>
          <p:cNvPr id="156796" name="Object 124"/>
          <p:cNvGraphicFramePr>
            <a:graphicFrameLocks noChangeAspect="1"/>
          </p:cNvGraphicFramePr>
          <p:nvPr/>
        </p:nvGraphicFramePr>
        <p:xfrm>
          <a:off x="309563" y="1519238"/>
          <a:ext cx="7153275" cy="1600200"/>
        </p:xfrm>
        <a:graphic>
          <a:graphicData uri="http://schemas.openxmlformats.org/presentationml/2006/ole">
            <mc:AlternateContent xmlns:mc="http://schemas.openxmlformats.org/markup-compatibility/2006">
              <mc:Choice xmlns:v="urn:schemas-microsoft-com:vml" Requires="v">
                <p:oleObj spid="_x0000_s9222" name="Worksheet" r:id="rId4" imgW="2952774" imgH="676278" progId="Excel.Sheet.8">
                  <p:embed/>
                </p:oleObj>
              </mc:Choice>
              <mc:Fallback>
                <p:oleObj name="Worksheet" r:id="rId4" imgW="2952774" imgH="676278"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63" y="1519238"/>
                        <a:ext cx="7153275" cy="1600200"/>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56892" name="Object 220"/>
          <p:cNvGraphicFramePr>
            <a:graphicFrameLocks noChangeAspect="1"/>
          </p:cNvGraphicFramePr>
          <p:nvPr/>
        </p:nvGraphicFramePr>
        <p:xfrm>
          <a:off x="1639888" y="3559175"/>
          <a:ext cx="7046912" cy="1774825"/>
        </p:xfrm>
        <a:graphic>
          <a:graphicData uri="http://schemas.openxmlformats.org/presentationml/2006/ole">
            <mc:AlternateContent xmlns:mc="http://schemas.openxmlformats.org/markup-compatibility/2006">
              <mc:Choice xmlns:v="urn:schemas-microsoft-com:vml" Requires="v">
                <p:oleObj spid="_x0000_s9223" name="Worksheet" r:id="rId6" imgW="2619355" imgH="676278" progId="Excel.Sheet.8">
                  <p:embed/>
                </p:oleObj>
              </mc:Choice>
              <mc:Fallback>
                <p:oleObj name="Worksheet" r:id="rId6" imgW="2619355" imgH="676278" progId="Excel.Sheet.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9888" y="3559175"/>
                        <a:ext cx="7046912" cy="1774825"/>
                      </a:xfrm>
                      <a:prstGeom prst="rect">
                        <a:avLst/>
                      </a:prstGeom>
                      <a:noFill/>
                      <a:ln>
                        <a:noFill/>
                      </a:ln>
                      <a:effectLst>
                        <a:outerShdw dist="5388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156894" name="Picture 222" descr="j0282470"/>
          <p:cNvPicPr>
            <a:picLocks noChangeAspect="1" noChangeArrowheads="1"/>
          </p:cNvPicPr>
          <p:nvPr/>
        </p:nvPicPr>
        <p:blipFill>
          <a:blip r:embed="rId8" cstate="print"/>
          <a:srcRect/>
          <a:stretch>
            <a:fillRect/>
          </a:stretch>
        </p:blipFill>
        <p:spPr bwMode="auto">
          <a:xfrm>
            <a:off x="304800" y="4648200"/>
            <a:ext cx="1533525" cy="1825625"/>
          </a:xfrm>
          <a:prstGeom prst="rect">
            <a:avLst/>
          </a:prstGeom>
          <a:noFill/>
        </p:spPr>
      </p:pic>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noFill/>
          <a:ln/>
        </p:spPr>
        <p:txBody>
          <a:bodyPr lIns="90488" tIns="44450" rIns="90488" bIns="44450"/>
          <a:lstStyle/>
          <a:p>
            <a:r>
              <a:rPr lang="en-US" dirty="0" err="1" smtClean="0"/>
              <a:t>Analisa</a:t>
            </a:r>
            <a:r>
              <a:rPr lang="en-US" dirty="0" smtClean="0"/>
              <a:t> </a:t>
            </a:r>
            <a:r>
              <a:rPr lang="en-US" dirty="0" err="1" smtClean="0"/>
              <a:t>Titik</a:t>
            </a:r>
            <a:r>
              <a:rPr lang="en-US" dirty="0" smtClean="0"/>
              <a:t> </a:t>
            </a:r>
            <a:r>
              <a:rPr lang="en-US" dirty="0" err="1" smtClean="0"/>
              <a:t>Impas</a:t>
            </a:r>
            <a:r>
              <a:rPr lang="en-US" dirty="0" smtClean="0"/>
              <a:t> (334)</a:t>
            </a:r>
            <a:endParaRPr lang="en-US" dirty="0"/>
          </a:p>
        </p:txBody>
      </p:sp>
      <p:sp>
        <p:nvSpPr>
          <p:cNvPr id="57347" name="Rectangle 3"/>
          <p:cNvSpPr>
            <a:spLocks noGrp="1" noChangeArrowheads="1"/>
          </p:cNvSpPr>
          <p:nvPr>
            <p:ph sz="quarter" idx="1"/>
          </p:nvPr>
        </p:nvSpPr>
        <p:spPr/>
        <p:txBody>
          <a:bodyPr>
            <a:normAutofit/>
          </a:bodyPr>
          <a:lstStyle/>
          <a:p>
            <a:pPr marL="609600" indent="-609600" algn="ctr">
              <a:buFont typeface="Times" pitchFamily="18" charset="0"/>
              <a:buNone/>
            </a:pPr>
            <a:r>
              <a:rPr lang="en-US" sz="3800" dirty="0"/>
              <a:t>     </a:t>
            </a:r>
            <a:r>
              <a:rPr lang="en-US" sz="3800" dirty="0" err="1" smtClean="0"/>
              <a:t>Analisa</a:t>
            </a:r>
            <a:r>
              <a:rPr lang="en-US" sz="3800" dirty="0" smtClean="0"/>
              <a:t> </a:t>
            </a:r>
            <a:r>
              <a:rPr lang="en-US" sz="3800" dirty="0" err="1" smtClean="0"/>
              <a:t>Titik</a:t>
            </a:r>
            <a:r>
              <a:rPr lang="en-US" sz="3800" dirty="0" smtClean="0"/>
              <a:t> </a:t>
            </a:r>
            <a:r>
              <a:rPr lang="en-US" sz="3800" dirty="0" err="1" smtClean="0"/>
              <a:t>impas</a:t>
            </a:r>
            <a:r>
              <a:rPr lang="en-US" sz="3800" dirty="0" smtClean="0"/>
              <a:t> (Break-even analysis) </a:t>
            </a:r>
            <a:r>
              <a:rPr lang="en-US" sz="3800" dirty="0" err="1" smtClean="0"/>
              <a:t>dapat</a:t>
            </a:r>
            <a:r>
              <a:rPr lang="en-US" sz="3800" dirty="0" smtClean="0"/>
              <a:t> </a:t>
            </a:r>
            <a:r>
              <a:rPr lang="en-US" sz="3800" dirty="0" err="1" smtClean="0"/>
              <a:t>dihitung</a:t>
            </a:r>
            <a:r>
              <a:rPr lang="en-US" sz="3800" dirty="0" smtClean="0"/>
              <a:t> </a:t>
            </a:r>
            <a:r>
              <a:rPr lang="en-US" sz="3800" dirty="0" err="1" smtClean="0"/>
              <a:t>dengan</a:t>
            </a:r>
            <a:r>
              <a:rPr lang="en-US" sz="3800" dirty="0" smtClean="0"/>
              <a:t> 2 </a:t>
            </a:r>
            <a:r>
              <a:rPr lang="en-US" sz="3800" dirty="0" err="1" smtClean="0"/>
              <a:t>cara</a:t>
            </a:r>
            <a:r>
              <a:rPr lang="en-US" sz="3800" dirty="0" smtClean="0"/>
              <a:t> </a:t>
            </a:r>
            <a:r>
              <a:rPr lang="en-US" sz="3800" dirty="0" err="1" smtClean="0"/>
              <a:t>yaitu</a:t>
            </a:r>
            <a:r>
              <a:rPr lang="en-US" sz="3800" dirty="0" smtClean="0"/>
              <a:t>:</a:t>
            </a:r>
            <a:endParaRPr lang="en-US" sz="3800" dirty="0"/>
          </a:p>
          <a:p>
            <a:pPr marL="990600" lvl="1" indent="-533400">
              <a:buFont typeface="Wingdings" pitchFamily="2" charset="2"/>
              <a:buAutoNum type="arabicPeriod"/>
            </a:pPr>
            <a:r>
              <a:rPr lang="en-US" sz="3800" dirty="0" err="1" smtClean="0"/>
              <a:t>Metode</a:t>
            </a:r>
            <a:r>
              <a:rPr lang="en-US" sz="3800" dirty="0" smtClean="0"/>
              <a:t> </a:t>
            </a:r>
            <a:r>
              <a:rPr lang="en-US" sz="3800" dirty="0" err="1" smtClean="0"/>
              <a:t>Persamaan</a:t>
            </a:r>
            <a:endParaRPr lang="en-US" sz="3800" dirty="0"/>
          </a:p>
          <a:p>
            <a:pPr marL="990600" lvl="1" indent="-533400">
              <a:buFont typeface="Wingdings" pitchFamily="2" charset="2"/>
              <a:buAutoNum type="arabicPeriod"/>
            </a:pPr>
            <a:r>
              <a:rPr lang="en-US" sz="3800" dirty="0" err="1" smtClean="0"/>
              <a:t>Metode</a:t>
            </a:r>
            <a:r>
              <a:rPr lang="en-US" sz="3800" dirty="0" smtClean="0"/>
              <a:t> Margin </a:t>
            </a:r>
            <a:r>
              <a:rPr lang="en-US" sz="3800" dirty="0" err="1" smtClean="0"/>
              <a:t>Kontribusi</a:t>
            </a:r>
            <a:endParaRPr lang="en-US" sz="3800" dirty="0"/>
          </a:p>
        </p:txBody>
      </p:sp>
      <p:pic>
        <p:nvPicPr>
          <p:cNvPr id="57348" name="Picture 4" descr="j0240981"/>
          <p:cNvPicPr>
            <a:picLocks noChangeAspect="1" noChangeArrowheads="1"/>
          </p:cNvPicPr>
          <p:nvPr/>
        </p:nvPicPr>
        <p:blipFill>
          <a:blip r:embed="rId3" cstate="print"/>
          <a:srcRect/>
          <a:stretch>
            <a:fillRect/>
          </a:stretch>
        </p:blipFill>
        <p:spPr bwMode="auto">
          <a:xfrm>
            <a:off x="4191000" y="4876800"/>
            <a:ext cx="1143000" cy="1295400"/>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noFill/>
          <a:ln/>
        </p:spPr>
        <p:txBody>
          <a:bodyPr lIns="90488" tIns="44450" rIns="90488" bIns="44450"/>
          <a:lstStyle/>
          <a:p>
            <a:r>
              <a:rPr lang="en-US" dirty="0" err="1" smtClean="0"/>
              <a:t>Metode</a:t>
            </a:r>
            <a:r>
              <a:rPr lang="en-US" dirty="0" smtClean="0"/>
              <a:t> </a:t>
            </a:r>
            <a:r>
              <a:rPr lang="en-US" dirty="0" err="1" smtClean="0"/>
              <a:t>persamaan</a:t>
            </a:r>
            <a:endParaRPr lang="en-US" dirty="0"/>
          </a:p>
        </p:txBody>
      </p:sp>
      <p:sp>
        <p:nvSpPr>
          <p:cNvPr id="59395" name="Rectangle 3"/>
          <p:cNvSpPr>
            <a:spLocks noChangeArrowheads="1"/>
          </p:cNvSpPr>
          <p:nvPr/>
        </p:nvSpPr>
        <p:spPr bwMode="auto">
          <a:xfrm>
            <a:off x="504825" y="1662113"/>
            <a:ext cx="8316380" cy="459100"/>
          </a:xfrm>
          <a:prstGeom prst="rect">
            <a:avLst/>
          </a:prstGeom>
          <a:noFill/>
          <a:ln w="12700">
            <a:noFill/>
            <a:miter lim="800000"/>
            <a:headEnd/>
            <a:tailEnd/>
          </a:ln>
          <a:effectLst/>
        </p:spPr>
        <p:txBody>
          <a:bodyPr wrap="none" lIns="90488" tIns="44450" rIns="90488" bIns="44450">
            <a:spAutoFit/>
          </a:bodyPr>
          <a:lstStyle/>
          <a:p>
            <a:r>
              <a:rPr lang="en-US" sz="2400" b="1" dirty="0" err="1" smtClean="0"/>
              <a:t>Laba</a:t>
            </a:r>
            <a:r>
              <a:rPr lang="en-US" sz="2400" b="1" dirty="0" smtClean="0"/>
              <a:t>  </a:t>
            </a:r>
            <a:r>
              <a:rPr lang="en-US" sz="2400" b="1" dirty="0"/>
              <a:t>=  </a:t>
            </a:r>
            <a:r>
              <a:rPr lang="en-US" sz="2400" b="1" dirty="0" smtClean="0"/>
              <a:t>(</a:t>
            </a:r>
            <a:r>
              <a:rPr lang="en-US" sz="2400" b="1" dirty="0" err="1" smtClean="0"/>
              <a:t>Penjualan</a:t>
            </a:r>
            <a:r>
              <a:rPr lang="en-US" sz="2400" b="1" dirty="0" smtClean="0"/>
              <a:t> </a:t>
            </a:r>
            <a:r>
              <a:rPr lang="en-US" sz="2400" b="1" dirty="0"/>
              <a:t>– </a:t>
            </a:r>
            <a:r>
              <a:rPr lang="en-US" sz="2400" b="1" dirty="0" err="1" smtClean="0"/>
              <a:t>Biaya</a:t>
            </a:r>
            <a:r>
              <a:rPr lang="en-US" sz="2400" b="1" dirty="0" smtClean="0"/>
              <a:t> Variable) </a:t>
            </a:r>
            <a:r>
              <a:rPr lang="en-US" b="1" dirty="0"/>
              <a:t>–</a:t>
            </a:r>
            <a:r>
              <a:rPr lang="en-US" sz="2400" b="1" dirty="0"/>
              <a:t> </a:t>
            </a:r>
            <a:r>
              <a:rPr lang="en-US" sz="2400" b="1" dirty="0" err="1" smtClean="0"/>
              <a:t>Biaya</a:t>
            </a:r>
            <a:r>
              <a:rPr lang="en-US" sz="2400" b="1" dirty="0" smtClean="0"/>
              <a:t> </a:t>
            </a:r>
            <a:r>
              <a:rPr lang="en-US" sz="2400" b="1" dirty="0" err="1" smtClean="0"/>
              <a:t>Tetap</a:t>
            </a:r>
            <a:endParaRPr lang="en-US" sz="2400" b="1" dirty="0"/>
          </a:p>
        </p:txBody>
      </p:sp>
      <p:sp>
        <p:nvSpPr>
          <p:cNvPr id="59396" name="Rectangle 4"/>
          <p:cNvSpPr>
            <a:spLocks noChangeArrowheads="1"/>
          </p:cNvSpPr>
          <p:nvPr/>
        </p:nvSpPr>
        <p:spPr bwMode="auto">
          <a:xfrm>
            <a:off x="620713" y="3109913"/>
            <a:ext cx="8199362" cy="459100"/>
          </a:xfrm>
          <a:prstGeom prst="rect">
            <a:avLst/>
          </a:prstGeom>
          <a:noFill/>
          <a:ln w="12700">
            <a:noFill/>
            <a:miter lim="800000"/>
            <a:headEnd/>
            <a:tailEnd/>
          </a:ln>
          <a:effectLst/>
        </p:spPr>
        <p:txBody>
          <a:bodyPr wrap="none" lIns="90488" tIns="44450" rIns="90488" bIns="44450">
            <a:spAutoFit/>
          </a:bodyPr>
          <a:lstStyle/>
          <a:p>
            <a:r>
              <a:rPr lang="en-US" sz="2400" b="1" dirty="0" err="1" smtClean="0"/>
              <a:t>Penjualan</a:t>
            </a:r>
            <a:r>
              <a:rPr lang="en-US" sz="2400" b="1" dirty="0" smtClean="0"/>
              <a:t> </a:t>
            </a:r>
            <a:r>
              <a:rPr lang="en-US" sz="2400" b="1" dirty="0"/>
              <a:t>=  </a:t>
            </a:r>
            <a:r>
              <a:rPr lang="en-US" sz="2400" b="1" dirty="0" err="1" smtClean="0"/>
              <a:t>Biaya</a:t>
            </a:r>
            <a:r>
              <a:rPr lang="en-US" sz="2400" b="1" dirty="0" smtClean="0"/>
              <a:t> Variable+ </a:t>
            </a:r>
            <a:r>
              <a:rPr lang="en-US" sz="2400" b="1" dirty="0" err="1" smtClean="0"/>
              <a:t>Biaya</a:t>
            </a:r>
            <a:r>
              <a:rPr lang="en-US" sz="2400" b="1" dirty="0" smtClean="0"/>
              <a:t> </a:t>
            </a:r>
            <a:r>
              <a:rPr lang="en-US" sz="2400" b="1" dirty="0" err="1" smtClean="0"/>
              <a:t>Tetap</a:t>
            </a:r>
            <a:r>
              <a:rPr lang="en-US" sz="2400" b="1" dirty="0" smtClean="0"/>
              <a:t>+ </a:t>
            </a:r>
            <a:r>
              <a:rPr lang="en-US" sz="2400" b="1" dirty="0" err="1" smtClean="0"/>
              <a:t>Laba</a:t>
            </a:r>
            <a:endParaRPr lang="en-US" sz="2400" b="1" dirty="0"/>
          </a:p>
        </p:txBody>
      </p:sp>
      <p:sp>
        <p:nvSpPr>
          <p:cNvPr id="59397" name="Rectangle 5"/>
          <p:cNvSpPr>
            <a:spLocks noChangeArrowheads="1"/>
          </p:cNvSpPr>
          <p:nvPr/>
        </p:nvSpPr>
        <p:spPr bwMode="auto">
          <a:xfrm>
            <a:off x="4341813" y="2379663"/>
            <a:ext cx="1130119" cy="459100"/>
          </a:xfrm>
          <a:prstGeom prst="rect">
            <a:avLst/>
          </a:prstGeom>
          <a:noFill/>
          <a:ln w="12700">
            <a:noFill/>
            <a:miter lim="800000"/>
            <a:headEnd/>
            <a:tailEnd/>
          </a:ln>
          <a:effectLst/>
        </p:spPr>
        <p:txBody>
          <a:bodyPr wrap="none" lIns="90488" tIns="44450" rIns="90488" bIns="44450">
            <a:spAutoFit/>
          </a:bodyPr>
          <a:lstStyle/>
          <a:p>
            <a:r>
              <a:rPr lang="en-US" sz="2400" b="1" dirty="0" smtClean="0">
                <a:solidFill>
                  <a:srgbClr val="FF0000"/>
                </a:solidFill>
              </a:rPr>
              <a:t>ATAU</a:t>
            </a:r>
            <a:endParaRPr lang="en-US" sz="2400" b="1" dirty="0">
              <a:solidFill>
                <a:srgbClr val="FF0000"/>
              </a:solidFill>
            </a:endParaRPr>
          </a:p>
        </p:txBody>
      </p:sp>
      <p:grpSp>
        <p:nvGrpSpPr>
          <p:cNvPr id="2" name="Group 8"/>
          <p:cNvGrpSpPr>
            <a:grpSpLocks/>
          </p:cNvGrpSpPr>
          <p:nvPr/>
        </p:nvGrpSpPr>
        <p:grpSpPr bwMode="auto">
          <a:xfrm>
            <a:off x="2771775" y="3505201"/>
            <a:ext cx="5629279" cy="1169988"/>
            <a:chOff x="1698" y="2204"/>
            <a:chExt cx="3546" cy="737"/>
          </a:xfrm>
        </p:grpSpPr>
        <p:sp>
          <p:nvSpPr>
            <p:cNvPr id="59398" name="Rectangle 6"/>
            <p:cNvSpPr>
              <a:spLocks noChangeArrowheads="1"/>
            </p:cNvSpPr>
            <p:nvPr/>
          </p:nvSpPr>
          <p:spPr bwMode="auto">
            <a:xfrm>
              <a:off x="1698" y="2574"/>
              <a:ext cx="3546" cy="367"/>
            </a:xfrm>
            <a:prstGeom prst="rect">
              <a:avLst/>
            </a:prstGeom>
            <a:noFill/>
            <a:ln w="12700">
              <a:noFill/>
              <a:miter lim="800000"/>
              <a:headEnd/>
              <a:tailEnd/>
            </a:ln>
            <a:effectLst/>
          </p:spPr>
          <p:txBody>
            <a:bodyPr wrap="none" lIns="90488" tIns="44450" rIns="90488" bIns="44450">
              <a:spAutoFit/>
            </a:bodyPr>
            <a:lstStyle/>
            <a:p>
              <a:pPr algn="ctr"/>
              <a:r>
                <a:rPr lang="en-US" sz="3200" b="1" dirty="0" err="1" smtClean="0">
                  <a:solidFill>
                    <a:srgbClr val="0000CC"/>
                  </a:solidFill>
                  <a:effectLst>
                    <a:outerShdw blurRad="38100" dist="38100" dir="2700000" algn="tl">
                      <a:srgbClr val="C0C0C0"/>
                    </a:outerShdw>
                  </a:effectLst>
                </a:rPr>
                <a:t>Pada</a:t>
              </a:r>
              <a:r>
                <a:rPr lang="en-US" sz="3200" b="1" dirty="0" smtClean="0">
                  <a:solidFill>
                    <a:srgbClr val="0000CC"/>
                  </a:solidFill>
                  <a:effectLst>
                    <a:outerShdw blurRad="38100" dist="38100" dir="2700000" algn="tl">
                      <a:srgbClr val="C0C0C0"/>
                    </a:outerShdw>
                  </a:effectLst>
                </a:rPr>
                <a:t> </a:t>
              </a:r>
              <a:r>
                <a:rPr lang="en-US" sz="3200" b="1" dirty="0" err="1" smtClean="0">
                  <a:solidFill>
                    <a:srgbClr val="0000CC"/>
                  </a:solidFill>
                  <a:effectLst>
                    <a:outerShdw blurRad="38100" dist="38100" dir="2700000" algn="tl">
                      <a:srgbClr val="C0C0C0"/>
                    </a:outerShdw>
                  </a:effectLst>
                </a:rPr>
                <a:t>saat</a:t>
              </a:r>
              <a:r>
                <a:rPr lang="en-US" sz="3200" b="1" dirty="0" smtClean="0">
                  <a:solidFill>
                    <a:srgbClr val="0000CC"/>
                  </a:solidFill>
                  <a:effectLst>
                    <a:outerShdw blurRad="38100" dist="38100" dir="2700000" algn="tl">
                      <a:srgbClr val="C0C0C0"/>
                    </a:outerShdw>
                  </a:effectLst>
                </a:rPr>
                <a:t> BEP, </a:t>
              </a:r>
              <a:r>
                <a:rPr lang="en-US" sz="3200" b="1" dirty="0" err="1" smtClean="0">
                  <a:solidFill>
                    <a:srgbClr val="0000CC"/>
                  </a:solidFill>
                  <a:effectLst>
                    <a:outerShdw blurRad="38100" dist="38100" dir="2700000" algn="tl">
                      <a:srgbClr val="C0C0C0"/>
                    </a:outerShdw>
                  </a:effectLst>
                </a:rPr>
                <a:t>laba</a:t>
              </a:r>
              <a:r>
                <a:rPr lang="en-US" sz="3200" b="1" dirty="0" smtClean="0">
                  <a:solidFill>
                    <a:srgbClr val="0000CC"/>
                  </a:solidFill>
                  <a:effectLst>
                    <a:outerShdw blurRad="38100" dist="38100" dir="2700000" algn="tl">
                      <a:srgbClr val="C0C0C0"/>
                    </a:outerShdw>
                  </a:effectLst>
                </a:rPr>
                <a:t> = </a:t>
              </a:r>
              <a:r>
                <a:rPr lang="en-US" sz="3200" b="1" dirty="0" err="1" smtClean="0">
                  <a:solidFill>
                    <a:srgbClr val="0000CC"/>
                  </a:solidFill>
                  <a:effectLst>
                    <a:outerShdw blurRad="38100" dist="38100" dir="2700000" algn="tl">
                      <a:srgbClr val="C0C0C0"/>
                    </a:outerShdw>
                  </a:effectLst>
                </a:rPr>
                <a:t>nol</a:t>
              </a:r>
              <a:endParaRPr lang="en-US" sz="3200" b="1" dirty="0">
                <a:solidFill>
                  <a:srgbClr val="0000CC"/>
                </a:solidFill>
                <a:effectLst>
                  <a:outerShdw blurRad="38100" dist="38100" dir="2700000" algn="tl">
                    <a:srgbClr val="C0C0C0"/>
                  </a:outerShdw>
                </a:effectLst>
              </a:endParaRPr>
            </a:p>
          </p:txBody>
        </p:sp>
        <p:sp>
          <p:nvSpPr>
            <p:cNvPr id="59399" name="Line 7"/>
            <p:cNvSpPr>
              <a:spLocks noChangeShapeType="1"/>
            </p:cNvSpPr>
            <p:nvPr/>
          </p:nvSpPr>
          <p:spPr bwMode="auto">
            <a:xfrm flipV="1">
              <a:off x="4520" y="2204"/>
              <a:ext cx="424" cy="440"/>
            </a:xfrm>
            <a:prstGeom prst="line">
              <a:avLst/>
            </a:prstGeom>
            <a:noFill/>
            <a:ln w="38100">
              <a:solidFill>
                <a:srgbClr val="FF0000"/>
              </a:solidFill>
              <a:round/>
              <a:headEnd/>
              <a:tailEnd type="triangle" w="med" len="med"/>
            </a:ln>
            <a:effectLst>
              <a:outerShdw dist="28398" dir="1593903" algn="ctr" rotWithShape="0">
                <a:schemeClr val="bg2"/>
              </a:outerShdw>
            </a:effectLst>
          </p:spPr>
          <p:txBody>
            <a:bodyPr wrap="none" anchor="ctr"/>
            <a:lstStyle/>
            <a:p>
              <a:endParaRPr lang="en-US"/>
            </a:p>
          </p:txBody>
        </p:sp>
      </p:grpSp>
    </p:spTree>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noFill/>
          <a:ln/>
        </p:spPr>
        <p:txBody>
          <a:bodyPr lIns="90488" tIns="44450" rIns="90488" bIns="44450"/>
          <a:lstStyle/>
          <a:p>
            <a:r>
              <a:rPr lang="en-US"/>
              <a:t>Break-Even Analysis</a:t>
            </a:r>
          </a:p>
        </p:txBody>
      </p:sp>
      <p:sp>
        <p:nvSpPr>
          <p:cNvPr id="61443" name="Rectangle 3"/>
          <p:cNvSpPr>
            <a:spLocks noGrp="1" noChangeArrowheads="1"/>
          </p:cNvSpPr>
          <p:nvPr>
            <p:ph sz="quarter" idx="1"/>
          </p:nvPr>
        </p:nvSpPr>
        <p:spPr>
          <a:xfrm>
            <a:off x="152400" y="1600200"/>
            <a:ext cx="8839200" cy="609600"/>
          </a:xfrm>
          <a:noFill/>
          <a:ln/>
        </p:spPr>
        <p:txBody>
          <a:bodyPr lIns="90488" tIns="44450" rIns="90488" bIns="44450">
            <a:normAutofit fontScale="92500"/>
          </a:bodyPr>
          <a:lstStyle/>
          <a:p>
            <a:pPr algn="ctr">
              <a:buFont typeface="Times" pitchFamily="18" charset="0"/>
              <a:buNone/>
            </a:pPr>
            <a:r>
              <a:rPr lang="en-US" sz="2800" dirty="0" err="1" smtClean="0"/>
              <a:t>Berikut</a:t>
            </a:r>
            <a:r>
              <a:rPr lang="en-US" sz="2800" dirty="0" smtClean="0"/>
              <a:t> </a:t>
            </a:r>
            <a:r>
              <a:rPr lang="en-US" sz="2800" dirty="0" err="1" smtClean="0"/>
              <a:t>adalah</a:t>
            </a:r>
            <a:r>
              <a:rPr lang="en-US" sz="2800" dirty="0" smtClean="0"/>
              <a:t> </a:t>
            </a:r>
            <a:r>
              <a:rPr lang="en-US" sz="2800" dirty="0" err="1" smtClean="0"/>
              <a:t>informasi</a:t>
            </a:r>
            <a:r>
              <a:rPr lang="en-US" sz="2800" dirty="0" smtClean="0"/>
              <a:t> </a:t>
            </a:r>
            <a:r>
              <a:rPr lang="en-US" sz="2800" dirty="0" err="1" smtClean="0"/>
              <a:t>dari</a:t>
            </a:r>
            <a:r>
              <a:rPr lang="en-US" sz="2800" dirty="0" smtClean="0"/>
              <a:t> Racing </a:t>
            </a:r>
            <a:r>
              <a:rPr lang="en-US" sz="2800" dirty="0"/>
              <a:t>Bicycle Company:</a:t>
            </a:r>
          </a:p>
        </p:txBody>
      </p:sp>
      <p:graphicFrame>
        <p:nvGraphicFramePr>
          <p:cNvPr id="61444" name="Object 4"/>
          <p:cNvGraphicFramePr>
            <a:graphicFrameLocks/>
          </p:cNvGraphicFramePr>
          <p:nvPr/>
        </p:nvGraphicFramePr>
        <p:xfrm>
          <a:off x="457200" y="2314575"/>
          <a:ext cx="8305800" cy="2638425"/>
        </p:xfrm>
        <a:graphic>
          <a:graphicData uri="http://schemas.openxmlformats.org/presentationml/2006/ole">
            <mc:AlternateContent xmlns:mc="http://schemas.openxmlformats.org/markup-compatibility/2006">
              <mc:Choice xmlns:v="urn:schemas-microsoft-com:vml" Requires="v">
                <p:oleObj spid="_x0000_s10244" name="Worksheet" r:id="rId4" imgW="4100760" imgH="1341720" progId="Excel.Sheet.8">
                  <p:embed/>
                </p:oleObj>
              </mc:Choice>
              <mc:Fallback>
                <p:oleObj name="Worksheet" r:id="rId4" imgW="4100760" imgH="1341720" progId="Excel.Sheet.8">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314575"/>
                        <a:ext cx="8305800" cy="2638425"/>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pic>
        <p:nvPicPr>
          <p:cNvPr id="61445" name="Picture 5" descr="j0199044"/>
          <p:cNvPicPr>
            <a:picLocks noChangeAspect="1" noChangeArrowheads="1"/>
          </p:cNvPicPr>
          <p:nvPr/>
        </p:nvPicPr>
        <p:blipFill>
          <a:blip r:embed="rId6" cstate="print"/>
          <a:srcRect/>
          <a:stretch>
            <a:fillRect/>
          </a:stretch>
        </p:blipFill>
        <p:spPr bwMode="auto">
          <a:xfrm>
            <a:off x="4267200" y="5867400"/>
            <a:ext cx="993775" cy="819150"/>
          </a:xfrm>
          <a:prstGeom prst="rect">
            <a:avLst/>
          </a:prstGeom>
          <a:no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wipe(up)">
                                      <p:cBhvr>
                                        <p:cTn id="7" dur="500"/>
                                        <p:tgtEl>
                                          <p:spTgt spid="61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noFill/>
          <a:ln/>
        </p:spPr>
        <p:txBody>
          <a:bodyPr lIns="90488" tIns="44450" rIns="90488" bIns="44450"/>
          <a:lstStyle/>
          <a:p>
            <a:r>
              <a:rPr lang="en-US" dirty="0" err="1" smtClean="0"/>
              <a:t>Metode</a:t>
            </a:r>
            <a:r>
              <a:rPr lang="en-US" dirty="0" smtClean="0"/>
              <a:t> </a:t>
            </a:r>
            <a:r>
              <a:rPr lang="en-US" dirty="0" err="1" smtClean="0"/>
              <a:t>persamaan</a:t>
            </a:r>
            <a:endParaRPr lang="en-US" dirty="0"/>
          </a:p>
        </p:txBody>
      </p:sp>
      <p:sp>
        <p:nvSpPr>
          <p:cNvPr id="63491" name="Rectangle 3"/>
          <p:cNvSpPr>
            <a:spLocks noGrp="1" noChangeArrowheads="1"/>
          </p:cNvSpPr>
          <p:nvPr>
            <p:ph sz="quarter" idx="1"/>
          </p:nvPr>
        </p:nvSpPr>
        <p:spPr>
          <a:xfrm>
            <a:off x="76200" y="1447800"/>
            <a:ext cx="8991600" cy="685800"/>
          </a:xfrm>
          <a:noFill/>
          <a:ln/>
        </p:spPr>
        <p:txBody>
          <a:bodyPr lIns="90488" tIns="44450" rIns="90488" bIns="44450"/>
          <a:lstStyle/>
          <a:p>
            <a:pPr algn="ctr">
              <a:buSzPct val="25000"/>
              <a:buFont typeface="Monotype Sorts" pitchFamily="2" charset="2"/>
              <a:buChar char=" "/>
            </a:pPr>
            <a:r>
              <a:rPr lang="en-US" sz="3200"/>
              <a:t>We calculate the break-even point as follows:</a:t>
            </a:r>
          </a:p>
        </p:txBody>
      </p:sp>
      <p:sp>
        <p:nvSpPr>
          <p:cNvPr id="63492" name="Rectangle 4"/>
          <p:cNvSpPr>
            <a:spLocks noChangeArrowheads="1"/>
          </p:cNvSpPr>
          <p:nvPr/>
        </p:nvSpPr>
        <p:spPr bwMode="auto">
          <a:xfrm>
            <a:off x="671513" y="2195513"/>
            <a:ext cx="7924800" cy="466725"/>
          </a:xfrm>
          <a:prstGeom prst="rect">
            <a:avLst/>
          </a:prstGeom>
          <a:solidFill>
            <a:srgbClr val="E5F5FF"/>
          </a:solidFill>
          <a:ln w="12700">
            <a:solidFill>
              <a:srgbClr val="0000CC"/>
            </a:solidFill>
            <a:miter lim="800000"/>
            <a:headEnd/>
            <a:tailEnd/>
          </a:ln>
          <a:effectLst>
            <a:outerShdw dist="35921" dir="2700000" algn="ctr" rotWithShape="0">
              <a:schemeClr val="bg2"/>
            </a:outerShdw>
          </a:effectLst>
        </p:spPr>
        <p:txBody>
          <a:bodyPr wrap="none" lIns="90488" tIns="44450" rIns="90488" bIns="44450">
            <a:spAutoFit/>
          </a:bodyPr>
          <a:lstStyle/>
          <a:p>
            <a:r>
              <a:rPr lang="en-US" sz="2400" b="1">
                <a:solidFill>
                  <a:srgbClr val="FF0000"/>
                </a:solidFill>
              </a:rPr>
              <a:t>Sales = Variable expenses + Fixed expenses + Profits</a:t>
            </a:r>
            <a:endParaRPr lang="en-US" sz="2400">
              <a:solidFill>
                <a:srgbClr val="FF0000"/>
              </a:solidFill>
              <a:effectLst>
                <a:outerShdw blurRad="38100" dist="38100" dir="2700000" algn="tl">
                  <a:srgbClr val="000000"/>
                </a:outerShdw>
              </a:effectLst>
            </a:endParaRPr>
          </a:p>
        </p:txBody>
      </p:sp>
      <p:sp>
        <p:nvSpPr>
          <p:cNvPr id="63494" name="Rectangle 6"/>
          <p:cNvSpPr>
            <a:spLocks noChangeArrowheads="1"/>
          </p:cNvSpPr>
          <p:nvPr/>
        </p:nvSpPr>
        <p:spPr bwMode="auto">
          <a:xfrm>
            <a:off x="1651000" y="3048000"/>
            <a:ext cx="5759450" cy="2706688"/>
          </a:xfrm>
          <a:prstGeom prst="rect">
            <a:avLst/>
          </a:prstGeom>
          <a:noFill/>
          <a:ln w="12700">
            <a:noFill/>
            <a:miter lim="800000"/>
            <a:headEnd/>
            <a:tailEnd/>
          </a:ln>
          <a:effectLst/>
        </p:spPr>
        <p:txBody>
          <a:bodyPr wrap="none" lIns="90488" tIns="44450" rIns="90488" bIns="44450">
            <a:spAutoFit/>
          </a:bodyPr>
          <a:lstStyle/>
          <a:p>
            <a:r>
              <a:rPr lang="en-US" sz="2800" b="1">
                <a:solidFill>
                  <a:srgbClr val="0000CC"/>
                </a:solidFill>
              </a:rPr>
              <a:t>$500Q = $300Q + $80,000 +</a:t>
            </a:r>
            <a:r>
              <a:rPr lang="en-US" sz="2800" b="1">
                <a:solidFill>
                  <a:schemeClr val="tx2"/>
                </a:solidFill>
              </a:rPr>
              <a:t> </a:t>
            </a:r>
            <a:r>
              <a:rPr lang="en-US" sz="2800" b="1">
                <a:solidFill>
                  <a:srgbClr val="FF0000"/>
                </a:solidFill>
              </a:rPr>
              <a:t>$0</a:t>
            </a:r>
          </a:p>
          <a:p>
            <a:endParaRPr lang="en-US" sz="2400">
              <a:effectLst>
                <a:outerShdw blurRad="38100" dist="38100" dir="2700000" algn="tl">
                  <a:srgbClr val="C0C0C0"/>
                </a:outerShdw>
              </a:effectLst>
            </a:endParaRPr>
          </a:p>
          <a:p>
            <a:r>
              <a:rPr lang="en-US" sz="2400" b="1"/>
              <a:t>Where:</a:t>
            </a:r>
          </a:p>
          <a:p>
            <a:r>
              <a:rPr lang="en-US" sz="2400" b="1"/>
              <a:t>	           Q = Number of bikes sold</a:t>
            </a:r>
          </a:p>
          <a:p>
            <a:r>
              <a:rPr lang="en-US" sz="2400" b="1"/>
              <a:t>	      $500 = Unit selling price</a:t>
            </a:r>
          </a:p>
          <a:p>
            <a:r>
              <a:rPr lang="en-US" sz="2400" b="1"/>
              <a:t>	      $300 = Unit variable expense</a:t>
            </a:r>
          </a:p>
          <a:p>
            <a:r>
              <a:rPr lang="en-US" sz="2400" b="1"/>
              <a:t>	 $80,000 = Total fixed expense</a:t>
            </a:r>
          </a:p>
        </p:txBody>
      </p:sp>
      <p:pic>
        <p:nvPicPr>
          <p:cNvPr id="63495" name="Picture 7" descr="j0199044"/>
          <p:cNvPicPr>
            <a:picLocks noChangeAspect="1" noChangeArrowheads="1"/>
          </p:cNvPicPr>
          <p:nvPr/>
        </p:nvPicPr>
        <p:blipFill>
          <a:blip r:embed="rId3" cstate="print"/>
          <a:srcRect/>
          <a:stretch>
            <a:fillRect/>
          </a:stretch>
        </p:blipFill>
        <p:spPr bwMode="auto">
          <a:xfrm>
            <a:off x="4267200" y="5867400"/>
            <a:ext cx="993775" cy="819150"/>
          </a:xfrm>
          <a:prstGeom prst="rect">
            <a:avLst/>
          </a:prstGeom>
          <a:noFill/>
        </p:spPr>
      </p:pic>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noFill/>
          <a:ln/>
        </p:spPr>
        <p:txBody>
          <a:bodyPr lIns="90488" tIns="44450" rIns="90488" bIns="44450"/>
          <a:lstStyle/>
          <a:p>
            <a:r>
              <a:rPr lang="en-US"/>
              <a:t>Equation Method</a:t>
            </a:r>
          </a:p>
        </p:txBody>
      </p:sp>
      <p:sp>
        <p:nvSpPr>
          <p:cNvPr id="65544" name="Rectangle 8"/>
          <p:cNvSpPr>
            <a:spLocks noGrp="1" noChangeArrowheads="1"/>
          </p:cNvSpPr>
          <p:nvPr>
            <p:ph sz="quarter" idx="1"/>
          </p:nvPr>
        </p:nvSpPr>
        <p:spPr>
          <a:xfrm>
            <a:off x="76200" y="1447800"/>
            <a:ext cx="8991600" cy="685800"/>
          </a:xfrm>
          <a:noFill/>
          <a:ln/>
        </p:spPr>
        <p:txBody>
          <a:bodyPr lIns="90488" tIns="44450" rIns="90488" bIns="44450"/>
          <a:lstStyle/>
          <a:p>
            <a:pPr algn="ctr">
              <a:buSzPct val="25000"/>
              <a:buFont typeface="Monotype Sorts" pitchFamily="2" charset="2"/>
              <a:buChar char=" "/>
            </a:pPr>
            <a:r>
              <a:rPr lang="en-US"/>
              <a:t>We calculate the break-even point as follows:</a:t>
            </a:r>
          </a:p>
        </p:txBody>
      </p:sp>
      <p:sp>
        <p:nvSpPr>
          <p:cNvPr id="65542" name="Rectangle 6"/>
          <p:cNvSpPr>
            <a:spLocks noChangeArrowheads="1"/>
          </p:cNvSpPr>
          <p:nvPr/>
        </p:nvSpPr>
        <p:spPr bwMode="auto">
          <a:xfrm>
            <a:off x="1371600" y="2914650"/>
            <a:ext cx="6346825" cy="2038350"/>
          </a:xfrm>
          <a:prstGeom prst="rect">
            <a:avLst/>
          </a:prstGeom>
          <a:noFill/>
          <a:ln w="12700">
            <a:noFill/>
            <a:miter lim="800000"/>
            <a:headEnd/>
            <a:tailEnd/>
          </a:ln>
          <a:effectLst/>
        </p:spPr>
        <p:txBody>
          <a:bodyPr wrap="none" lIns="90488" tIns="44450" rIns="90488" bIns="44450">
            <a:spAutoFit/>
          </a:bodyPr>
          <a:lstStyle/>
          <a:p>
            <a:r>
              <a:rPr lang="en-US" sz="3200" b="1">
                <a:solidFill>
                  <a:srgbClr val="0000CC"/>
                </a:solidFill>
              </a:rPr>
              <a:t>$500Q = $300Q + $80,000 + </a:t>
            </a:r>
            <a:r>
              <a:rPr lang="en-US" sz="3200" b="1">
                <a:solidFill>
                  <a:srgbClr val="FF0000"/>
                </a:solidFill>
              </a:rPr>
              <a:t>$0</a:t>
            </a:r>
          </a:p>
          <a:p>
            <a:r>
              <a:rPr lang="en-US" sz="3200" b="1">
                <a:solidFill>
                  <a:srgbClr val="0000CC"/>
                </a:solidFill>
              </a:rPr>
              <a:t>$200Q = $80,000</a:t>
            </a:r>
          </a:p>
          <a:p>
            <a:r>
              <a:rPr lang="en-US" sz="3200" b="1">
                <a:solidFill>
                  <a:srgbClr val="0000CC"/>
                </a:solidFill>
              </a:rPr>
              <a:t>        Q = $80,000 </a:t>
            </a:r>
            <a:r>
              <a:rPr lang="en-US" sz="3200" b="1">
                <a:solidFill>
                  <a:srgbClr val="0000CC"/>
                </a:solidFill>
                <a:cs typeface="Arial" charset="0"/>
              </a:rPr>
              <a:t>÷ $200 per bike</a:t>
            </a:r>
            <a:endParaRPr lang="en-US" sz="3200" b="1">
              <a:solidFill>
                <a:srgbClr val="0000CC"/>
              </a:solidFill>
            </a:endParaRPr>
          </a:p>
          <a:p>
            <a:r>
              <a:rPr lang="en-US" sz="3200" b="1">
                <a:solidFill>
                  <a:srgbClr val="0000CC"/>
                </a:solidFill>
              </a:rPr>
              <a:t>        Q = 400 bikes</a:t>
            </a:r>
          </a:p>
        </p:txBody>
      </p:sp>
      <p:sp>
        <p:nvSpPr>
          <p:cNvPr id="65545" name="Rectangle 9"/>
          <p:cNvSpPr>
            <a:spLocks noChangeArrowheads="1"/>
          </p:cNvSpPr>
          <p:nvPr/>
        </p:nvSpPr>
        <p:spPr bwMode="auto">
          <a:xfrm>
            <a:off x="671513" y="2195513"/>
            <a:ext cx="7924800" cy="466725"/>
          </a:xfrm>
          <a:prstGeom prst="rect">
            <a:avLst/>
          </a:prstGeom>
          <a:solidFill>
            <a:srgbClr val="E5F5FF"/>
          </a:solidFill>
          <a:ln w="12700">
            <a:solidFill>
              <a:srgbClr val="0000CC"/>
            </a:solidFill>
            <a:miter lim="800000"/>
            <a:headEnd/>
            <a:tailEnd/>
          </a:ln>
          <a:effectLst>
            <a:outerShdw dist="35921" dir="2700000" algn="ctr" rotWithShape="0">
              <a:schemeClr val="bg2"/>
            </a:outerShdw>
          </a:effectLst>
        </p:spPr>
        <p:txBody>
          <a:bodyPr wrap="none" lIns="90488" tIns="44450" rIns="90488" bIns="44450">
            <a:spAutoFit/>
          </a:bodyPr>
          <a:lstStyle/>
          <a:p>
            <a:r>
              <a:rPr lang="en-US" sz="2400" b="1">
                <a:solidFill>
                  <a:srgbClr val="FF0000"/>
                </a:solidFill>
              </a:rPr>
              <a:t>Sales = Variable expenses + Fixed expenses + Profits</a:t>
            </a:r>
            <a:endParaRPr lang="en-US" sz="2400">
              <a:solidFill>
                <a:srgbClr val="FF0000"/>
              </a:solidFill>
              <a:effectLst>
                <a:outerShdw blurRad="38100" dist="38100" dir="2700000" algn="tl">
                  <a:srgbClr val="000000"/>
                </a:outerShdw>
              </a:effectLst>
            </a:endParaRPr>
          </a:p>
        </p:txBody>
      </p:sp>
      <p:pic>
        <p:nvPicPr>
          <p:cNvPr id="65546" name="Picture 10" descr="j0199044"/>
          <p:cNvPicPr>
            <a:picLocks noChangeAspect="1" noChangeArrowheads="1"/>
          </p:cNvPicPr>
          <p:nvPr/>
        </p:nvPicPr>
        <p:blipFill>
          <a:blip r:embed="rId3" cstate="print"/>
          <a:srcRect/>
          <a:stretch>
            <a:fillRect/>
          </a:stretch>
        </p:blipFill>
        <p:spPr bwMode="auto">
          <a:xfrm>
            <a:off x="4267200" y="5867400"/>
            <a:ext cx="993775" cy="819150"/>
          </a:xfrm>
          <a:prstGeom prst="rect">
            <a:avLst/>
          </a:prstGeom>
          <a:noFill/>
        </p:spPr>
      </p:pic>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noFill/>
          <a:ln/>
        </p:spPr>
        <p:txBody>
          <a:bodyPr lIns="90488" tIns="44450" rIns="90488" bIns="44450"/>
          <a:lstStyle/>
          <a:p>
            <a:r>
              <a:rPr lang="en-US"/>
              <a:t>Equation Method</a:t>
            </a:r>
          </a:p>
        </p:txBody>
      </p:sp>
      <p:sp>
        <p:nvSpPr>
          <p:cNvPr id="67587" name="Rectangle 3"/>
          <p:cNvSpPr>
            <a:spLocks noGrp="1" noChangeArrowheads="1"/>
          </p:cNvSpPr>
          <p:nvPr>
            <p:ph sz="quarter" idx="1"/>
          </p:nvPr>
        </p:nvSpPr>
        <p:spPr>
          <a:xfrm>
            <a:off x="609600" y="1447800"/>
            <a:ext cx="8001000" cy="876300"/>
          </a:xfrm>
          <a:noFill/>
          <a:ln/>
        </p:spPr>
        <p:txBody>
          <a:bodyPr lIns="90488" tIns="44450" rIns="90488" bIns="44450">
            <a:normAutofit fontScale="92500" lnSpcReduction="10000"/>
          </a:bodyPr>
          <a:lstStyle/>
          <a:p>
            <a:pPr algn="ctr">
              <a:buSzPct val="25000"/>
              <a:buFont typeface="Monotype Sorts" pitchFamily="2" charset="2"/>
              <a:buChar char=" "/>
            </a:pPr>
            <a:r>
              <a:rPr lang="en-US" sz="2800" b="1"/>
              <a:t>The equation can be modified to calculate the break-even point in sales dollars.</a:t>
            </a:r>
          </a:p>
        </p:txBody>
      </p:sp>
      <p:sp>
        <p:nvSpPr>
          <p:cNvPr id="67588" name="Rectangle 4"/>
          <p:cNvSpPr>
            <a:spLocks noChangeArrowheads="1"/>
          </p:cNvSpPr>
          <p:nvPr/>
        </p:nvSpPr>
        <p:spPr bwMode="auto">
          <a:xfrm>
            <a:off x="381000" y="2593975"/>
            <a:ext cx="8585200" cy="498475"/>
          </a:xfrm>
          <a:prstGeom prst="rect">
            <a:avLst/>
          </a:prstGeom>
          <a:solidFill>
            <a:srgbClr val="0000CC"/>
          </a:solidFill>
          <a:ln w="12700">
            <a:solidFill>
              <a:schemeClr val="tx1"/>
            </a:solidFill>
            <a:miter lim="800000"/>
            <a:headEnd/>
            <a:tailEnd/>
          </a:ln>
          <a:effectLst>
            <a:outerShdw dist="35921" dir="2700000" algn="ctr" rotWithShape="0">
              <a:schemeClr val="bg2"/>
            </a:outerShdw>
          </a:effectLst>
        </p:spPr>
        <p:txBody>
          <a:bodyPr wrap="none" lIns="90488" tIns="44450" rIns="90488" bIns="44450">
            <a:spAutoFit/>
          </a:bodyPr>
          <a:lstStyle/>
          <a:p>
            <a:r>
              <a:rPr lang="en-US" sz="2600" b="1">
                <a:solidFill>
                  <a:srgbClr val="FFFFFF"/>
                </a:solidFill>
              </a:rPr>
              <a:t>Sales = Variable expenses + Fixed expenses + Profits</a:t>
            </a:r>
          </a:p>
        </p:txBody>
      </p:sp>
      <p:sp>
        <p:nvSpPr>
          <p:cNvPr id="67590" name="Rectangle 6"/>
          <p:cNvSpPr>
            <a:spLocks noChangeArrowheads="1"/>
          </p:cNvSpPr>
          <p:nvPr/>
        </p:nvSpPr>
        <p:spPr bwMode="auto">
          <a:xfrm>
            <a:off x="612775" y="3433763"/>
            <a:ext cx="8226425" cy="2524125"/>
          </a:xfrm>
          <a:prstGeom prst="rect">
            <a:avLst/>
          </a:prstGeom>
          <a:noFill/>
          <a:ln w="12700">
            <a:noFill/>
            <a:miter lim="800000"/>
            <a:headEnd/>
            <a:tailEnd/>
          </a:ln>
          <a:effectLst/>
        </p:spPr>
        <p:txBody>
          <a:bodyPr lIns="90488" tIns="44450" rIns="90488" bIns="44450">
            <a:spAutoFit/>
          </a:bodyPr>
          <a:lstStyle/>
          <a:p>
            <a:r>
              <a:rPr lang="en-US" sz="2800" b="1">
                <a:solidFill>
                  <a:schemeClr val="tx2"/>
                </a:solidFill>
                <a:effectLst>
                  <a:outerShdw blurRad="38100" dist="38100" dir="2700000" algn="tl">
                    <a:srgbClr val="C0C0C0"/>
                  </a:outerShdw>
                </a:effectLst>
              </a:rPr>
              <a:t>           </a:t>
            </a:r>
            <a:r>
              <a:rPr lang="en-US" sz="3200" b="1">
                <a:solidFill>
                  <a:srgbClr val="0000CC"/>
                </a:solidFill>
                <a:effectLst>
                  <a:outerShdw blurRad="38100" dist="38100" dir="2700000" algn="tl">
                    <a:srgbClr val="C0C0C0"/>
                  </a:outerShdw>
                </a:effectLst>
              </a:rPr>
              <a:t>X  =  0.60X  +  $80,000  +</a:t>
            </a:r>
            <a:r>
              <a:rPr lang="en-US" sz="3200" b="1">
                <a:solidFill>
                  <a:srgbClr val="CC9900"/>
                </a:solidFill>
                <a:effectLst>
                  <a:outerShdw blurRad="38100" dist="38100" dir="2700000" algn="tl">
                    <a:srgbClr val="C0C0C0"/>
                  </a:outerShdw>
                </a:effectLst>
              </a:rPr>
              <a:t>  </a:t>
            </a:r>
            <a:r>
              <a:rPr lang="en-US" sz="3200" b="1">
                <a:solidFill>
                  <a:srgbClr val="FF0000"/>
                </a:solidFill>
                <a:effectLst>
                  <a:outerShdw blurRad="38100" dist="38100" dir="2700000" algn="tl">
                    <a:srgbClr val="C0C0C0"/>
                  </a:outerShdw>
                </a:effectLst>
              </a:rPr>
              <a:t>$0</a:t>
            </a:r>
            <a:br>
              <a:rPr lang="en-US" sz="3200" b="1">
                <a:solidFill>
                  <a:srgbClr val="FF0000"/>
                </a:solidFill>
                <a:effectLst>
                  <a:outerShdw blurRad="38100" dist="38100" dir="2700000" algn="tl">
                    <a:srgbClr val="C0C0C0"/>
                  </a:outerShdw>
                </a:effectLst>
              </a:rPr>
            </a:br>
            <a:endParaRPr lang="en-US" sz="3200" b="1">
              <a:solidFill>
                <a:srgbClr val="FF0000"/>
              </a:solidFill>
              <a:effectLst>
                <a:outerShdw blurRad="38100" dist="38100" dir="2700000" algn="tl">
                  <a:srgbClr val="C0C0C0"/>
                </a:outerShdw>
              </a:effectLst>
            </a:endParaRPr>
          </a:p>
          <a:p>
            <a:r>
              <a:rPr lang="en-US" sz="2400" b="1">
                <a:solidFill>
                  <a:srgbClr val="CC9900"/>
                </a:solidFill>
                <a:effectLst>
                  <a:outerShdw blurRad="38100" dist="38100" dir="2700000" algn="tl">
                    <a:srgbClr val="C0C0C0"/>
                  </a:outerShdw>
                </a:effectLst>
              </a:rPr>
              <a:t>	  </a:t>
            </a:r>
            <a:r>
              <a:rPr lang="en-US" sz="2400" b="1">
                <a:solidFill>
                  <a:srgbClr val="CC9900"/>
                </a:solidFill>
              </a:rPr>
              <a:t>Where:</a:t>
            </a:r>
          </a:p>
          <a:p>
            <a:r>
              <a:rPr lang="en-US" sz="2400" b="1">
                <a:solidFill>
                  <a:srgbClr val="CC9900"/>
                </a:solidFill>
              </a:rPr>
              <a:t>		 X = Total </a:t>
            </a:r>
            <a:r>
              <a:rPr lang="en-US" sz="2400" b="1">
                <a:solidFill>
                  <a:srgbClr val="FF0000"/>
                </a:solidFill>
              </a:rPr>
              <a:t>sales dollars</a:t>
            </a:r>
          </a:p>
          <a:p>
            <a:r>
              <a:rPr lang="en-US" sz="2400" b="1">
                <a:solidFill>
                  <a:srgbClr val="CC9900"/>
                </a:solidFill>
              </a:rPr>
              <a:t>	       0.60 =  Variable expenses as a % of sales 	 $80,000 = Total fixed expenses</a:t>
            </a:r>
          </a:p>
        </p:txBody>
      </p:sp>
      <p:pic>
        <p:nvPicPr>
          <p:cNvPr id="67591" name="Picture 7" descr="j0199044"/>
          <p:cNvPicPr>
            <a:picLocks noChangeAspect="1" noChangeArrowheads="1"/>
          </p:cNvPicPr>
          <p:nvPr/>
        </p:nvPicPr>
        <p:blipFill>
          <a:blip r:embed="rId3" cstate="print"/>
          <a:srcRect/>
          <a:stretch>
            <a:fillRect/>
          </a:stretch>
        </p:blipFill>
        <p:spPr bwMode="auto">
          <a:xfrm>
            <a:off x="4267200" y="5962650"/>
            <a:ext cx="993775" cy="819150"/>
          </a:xfrm>
          <a:prstGeom prst="rect">
            <a:avLst/>
          </a:prstGeom>
          <a:noFill/>
        </p:spPr>
      </p:pic>
    </p:spTree>
  </p:cSld>
  <p:clrMapOvr>
    <a:masterClrMapping/>
  </p:clrMapOvr>
  <p:transition>
    <p:checke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noFill/>
          <a:ln/>
        </p:spPr>
        <p:txBody>
          <a:bodyPr lIns="90488" tIns="44450" rIns="90488" bIns="44450"/>
          <a:lstStyle/>
          <a:p>
            <a:r>
              <a:rPr lang="en-US"/>
              <a:t>Equation Method</a:t>
            </a:r>
          </a:p>
        </p:txBody>
      </p:sp>
      <p:sp>
        <p:nvSpPr>
          <p:cNvPr id="69636" name="Rectangle 4"/>
          <p:cNvSpPr>
            <a:spLocks noChangeArrowheads="1"/>
          </p:cNvSpPr>
          <p:nvPr/>
        </p:nvSpPr>
        <p:spPr bwMode="auto">
          <a:xfrm>
            <a:off x="612775" y="3429000"/>
            <a:ext cx="8226425" cy="2286000"/>
          </a:xfrm>
          <a:prstGeom prst="rect">
            <a:avLst/>
          </a:prstGeom>
          <a:noFill/>
          <a:ln w="12700">
            <a:noFill/>
            <a:miter lim="800000"/>
            <a:headEnd/>
            <a:tailEnd/>
          </a:ln>
          <a:effectLst/>
        </p:spPr>
        <p:txBody>
          <a:bodyPr lIns="90488" tIns="44450" rIns="90488" bIns="44450">
            <a:spAutoFit/>
          </a:bodyPr>
          <a:lstStyle/>
          <a:p>
            <a:r>
              <a:rPr lang="en-US" sz="2800" b="1">
                <a:solidFill>
                  <a:schemeClr val="tx2"/>
                </a:solidFill>
              </a:rPr>
              <a:t>              </a:t>
            </a:r>
            <a:r>
              <a:rPr lang="en-US" sz="3600" b="1">
                <a:solidFill>
                  <a:srgbClr val="0000CC"/>
                </a:solidFill>
              </a:rPr>
              <a:t>X =  0.60X  +  $80,000  +  </a:t>
            </a:r>
            <a:r>
              <a:rPr lang="en-US" sz="3600" b="1">
                <a:solidFill>
                  <a:srgbClr val="FF0000"/>
                </a:solidFill>
              </a:rPr>
              <a:t>$0</a:t>
            </a:r>
          </a:p>
          <a:p>
            <a:r>
              <a:rPr lang="en-US" sz="3600" b="1">
                <a:solidFill>
                  <a:srgbClr val="0000CC"/>
                </a:solidFill>
              </a:rPr>
              <a:t>    0.40X = $80,000</a:t>
            </a:r>
          </a:p>
          <a:p>
            <a:r>
              <a:rPr lang="en-US" sz="3600" b="1">
                <a:solidFill>
                  <a:srgbClr val="0000CC"/>
                </a:solidFill>
              </a:rPr>
              <a:t>           X = $80,000 </a:t>
            </a:r>
            <a:r>
              <a:rPr lang="en-US" sz="3600" b="1">
                <a:solidFill>
                  <a:srgbClr val="0000CC"/>
                </a:solidFill>
                <a:cs typeface="Arial" charset="0"/>
              </a:rPr>
              <a:t>÷ 0.40</a:t>
            </a:r>
            <a:endParaRPr lang="en-US" sz="3600" b="1">
              <a:solidFill>
                <a:srgbClr val="0000CC"/>
              </a:solidFill>
            </a:endParaRPr>
          </a:p>
          <a:p>
            <a:r>
              <a:rPr lang="en-US" sz="3600" b="1">
                <a:solidFill>
                  <a:srgbClr val="0000CC"/>
                </a:solidFill>
              </a:rPr>
              <a:t>           X =  $200,000</a:t>
            </a:r>
          </a:p>
        </p:txBody>
      </p:sp>
      <p:sp>
        <p:nvSpPr>
          <p:cNvPr id="69641" name="Rectangle 9"/>
          <p:cNvSpPr>
            <a:spLocks noChangeArrowheads="1"/>
          </p:cNvSpPr>
          <p:nvPr/>
        </p:nvSpPr>
        <p:spPr bwMode="auto">
          <a:xfrm>
            <a:off x="381000" y="2593975"/>
            <a:ext cx="8585200" cy="498475"/>
          </a:xfrm>
          <a:prstGeom prst="rect">
            <a:avLst/>
          </a:prstGeom>
          <a:solidFill>
            <a:srgbClr val="0000CC"/>
          </a:solidFill>
          <a:ln w="12700">
            <a:solidFill>
              <a:schemeClr val="tx1"/>
            </a:solidFill>
            <a:miter lim="800000"/>
            <a:headEnd/>
            <a:tailEnd/>
          </a:ln>
          <a:effectLst>
            <a:outerShdw dist="35921" dir="2700000" algn="ctr" rotWithShape="0">
              <a:schemeClr val="bg2"/>
            </a:outerShdw>
          </a:effectLst>
        </p:spPr>
        <p:txBody>
          <a:bodyPr wrap="none" lIns="90488" tIns="44450" rIns="90488" bIns="44450">
            <a:spAutoFit/>
          </a:bodyPr>
          <a:lstStyle/>
          <a:p>
            <a:r>
              <a:rPr lang="en-US" sz="2600" b="1">
                <a:solidFill>
                  <a:srgbClr val="FFFFFF"/>
                </a:solidFill>
              </a:rPr>
              <a:t>Sales = Variable expenses + Fixed expenses + Profits</a:t>
            </a:r>
          </a:p>
        </p:txBody>
      </p:sp>
      <p:sp>
        <p:nvSpPr>
          <p:cNvPr id="69642" name="Rectangle 10"/>
          <p:cNvSpPr>
            <a:spLocks noChangeArrowheads="1"/>
          </p:cNvSpPr>
          <p:nvPr/>
        </p:nvSpPr>
        <p:spPr bwMode="auto">
          <a:xfrm>
            <a:off x="609600" y="1447800"/>
            <a:ext cx="8001000" cy="876300"/>
          </a:xfrm>
          <a:prstGeom prst="rect">
            <a:avLst/>
          </a:prstGeom>
          <a:noFill/>
          <a:ln w="12700">
            <a:noFill/>
            <a:miter lim="800000"/>
            <a:headEnd/>
            <a:tailEnd/>
          </a:ln>
          <a:effectLst/>
        </p:spPr>
        <p:txBody>
          <a:bodyPr lIns="90488" tIns="44450" rIns="90488" bIns="44450"/>
          <a:lstStyle/>
          <a:p>
            <a:pPr marL="342900" indent="-342900" algn="ctr" eaLnBrk="1" hangingPunct="1">
              <a:spcBef>
                <a:spcPct val="20000"/>
              </a:spcBef>
              <a:buClr>
                <a:schemeClr val="accent1"/>
              </a:buClr>
              <a:buSzPct val="25000"/>
              <a:buFont typeface="Monotype Sorts" pitchFamily="2" charset="2"/>
              <a:buChar char=" "/>
            </a:pPr>
            <a:r>
              <a:rPr lang="en-US" sz="2800" b="1"/>
              <a:t>The equation can be modified to calculate the break-even point in sales dollars.</a:t>
            </a:r>
          </a:p>
        </p:txBody>
      </p:sp>
      <p:pic>
        <p:nvPicPr>
          <p:cNvPr id="69643" name="Picture 11" descr="j0199044"/>
          <p:cNvPicPr>
            <a:picLocks noChangeAspect="1" noChangeArrowheads="1"/>
          </p:cNvPicPr>
          <p:nvPr/>
        </p:nvPicPr>
        <p:blipFill>
          <a:blip r:embed="rId3" cstate="print"/>
          <a:srcRect/>
          <a:stretch>
            <a:fillRect/>
          </a:stretch>
        </p:blipFill>
        <p:spPr bwMode="auto">
          <a:xfrm>
            <a:off x="4267200" y="5962650"/>
            <a:ext cx="993775" cy="819150"/>
          </a:xfrm>
          <a:prstGeom prst="rect">
            <a:avLst/>
          </a:prstGeom>
          <a:noFill/>
        </p:spPr>
      </p:pic>
    </p:spTree>
  </p:cSld>
  <p:clrMapOvr>
    <a:masterClrMapping/>
  </p:clrMapOvr>
  <p:transition>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title"/>
          </p:nvPr>
        </p:nvSpPr>
        <p:spPr>
          <a:noFill/>
          <a:ln/>
        </p:spPr>
        <p:txBody>
          <a:bodyPr lIns="90488" tIns="44450" rIns="90488" bIns="44450">
            <a:normAutofit/>
          </a:bodyPr>
          <a:lstStyle/>
          <a:p>
            <a:r>
              <a:rPr lang="en-US"/>
              <a:t>Basics of Cost-Volume-Profit Analysis</a:t>
            </a:r>
          </a:p>
        </p:txBody>
      </p:sp>
      <p:pic>
        <p:nvPicPr>
          <p:cNvPr id="18560" name="Picture 128" descr="C6CMRacing01"/>
          <p:cNvPicPr>
            <a:picLocks noChangeAspect="1" noChangeArrowheads="1"/>
          </p:cNvPicPr>
          <p:nvPr/>
        </p:nvPicPr>
        <p:blipFill>
          <a:blip r:embed="rId3" cstate="print"/>
          <a:srcRect/>
          <a:stretch>
            <a:fillRect/>
          </a:stretch>
        </p:blipFill>
        <p:spPr bwMode="auto">
          <a:xfrm>
            <a:off x="1524000" y="1343025"/>
            <a:ext cx="6096000" cy="3990975"/>
          </a:xfrm>
          <a:prstGeom prst="rect">
            <a:avLst/>
          </a:prstGeom>
          <a:noFill/>
          <a:ln w="9525">
            <a:solidFill>
              <a:schemeClr val="tx1"/>
            </a:solidFill>
            <a:miter lim="800000"/>
            <a:headEnd/>
            <a:tailEnd/>
          </a:ln>
        </p:spPr>
      </p:pic>
      <p:pic>
        <p:nvPicPr>
          <p:cNvPr id="18561" name="Picture 129" descr="j0199044"/>
          <p:cNvPicPr>
            <a:picLocks noChangeAspect="1" noChangeArrowheads="1"/>
          </p:cNvPicPr>
          <p:nvPr/>
        </p:nvPicPr>
        <p:blipFill>
          <a:blip r:embed="rId4" cstate="print"/>
          <a:srcRect/>
          <a:stretch>
            <a:fillRect/>
          </a:stretch>
        </p:blipFill>
        <p:spPr bwMode="auto">
          <a:xfrm>
            <a:off x="228600" y="1371600"/>
            <a:ext cx="993775" cy="819150"/>
          </a:xfrm>
          <a:prstGeom prst="rect">
            <a:avLst/>
          </a:prstGeom>
          <a:noFill/>
        </p:spPr>
      </p:pic>
      <p:sp>
        <p:nvSpPr>
          <p:cNvPr id="18436" name="Rectangle 4"/>
          <p:cNvSpPr>
            <a:spLocks noChangeArrowheads="1"/>
          </p:cNvSpPr>
          <p:nvPr/>
        </p:nvSpPr>
        <p:spPr bwMode="auto">
          <a:xfrm>
            <a:off x="1905000" y="5203825"/>
            <a:ext cx="5562600" cy="1197764"/>
          </a:xfrm>
          <a:prstGeom prst="rect">
            <a:avLst/>
          </a:prstGeom>
          <a:solidFill>
            <a:srgbClr val="CCECFF"/>
          </a:solidFill>
          <a:ln w="57150" cmpd="thinThick">
            <a:solidFill>
              <a:srgbClr val="0000CC"/>
            </a:solidFill>
            <a:miter lim="800000"/>
            <a:headEnd/>
            <a:tailEnd/>
          </a:ln>
          <a:effectLst>
            <a:outerShdw dist="35921" dir="2700000" algn="ctr" rotWithShape="0">
              <a:schemeClr val="bg2"/>
            </a:outerShdw>
          </a:effectLst>
        </p:spPr>
        <p:txBody>
          <a:bodyPr lIns="90488" tIns="44450" rIns="90488" bIns="44450">
            <a:spAutoFit/>
          </a:bodyPr>
          <a:lstStyle/>
          <a:p>
            <a:pPr algn="ctr">
              <a:spcBef>
                <a:spcPct val="20000"/>
              </a:spcBef>
            </a:pPr>
            <a:r>
              <a:rPr lang="en-US" sz="2400" b="1" dirty="0">
                <a:solidFill>
                  <a:srgbClr val="0000CC"/>
                </a:solidFill>
              </a:rPr>
              <a:t>CM </a:t>
            </a:r>
            <a:r>
              <a:rPr lang="en-US" sz="2400" b="1" dirty="0" err="1" smtClean="0">
                <a:solidFill>
                  <a:srgbClr val="0000CC"/>
                </a:solidFill>
              </a:rPr>
              <a:t>digunakan</a:t>
            </a:r>
            <a:r>
              <a:rPr lang="en-US" sz="2400" b="1" dirty="0" smtClean="0">
                <a:solidFill>
                  <a:srgbClr val="0000CC"/>
                </a:solidFill>
              </a:rPr>
              <a:t> </a:t>
            </a:r>
            <a:r>
              <a:rPr lang="en-US" sz="2400" b="1" dirty="0" err="1" smtClean="0">
                <a:solidFill>
                  <a:srgbClr val="0000CC"/>
                </a:solidFill>
              </a:rPr>
              <a:t>dulu</a:t>
            </a:r>
            <a:r>
              <a:rPr lang="en-US" sz="2400" b="1" dirty="0" smtClean="0">
                <a:solidFill>
                  <a:srgbClr val="0000CC"/>
                </a:solidFill>
              </a:rPr>
              <a:t> </a:t>
            </a:r>
            <a:r>
              <a:rPr lang="en-US" sz="2400" b="1" dirty="0" err="1" smtClean="0">
                <a:solidFill>
                  <a:srgbClr val="0000CC"/>
                </a:solidFill>
              </a:rPr>
              <a:t>untuk</a:t>
            </a:r>
            <a:r>
              <a:rPr lang="en-US" sz="2400" b="1" dirty="0" smtClean="0">
                <a:solidFill>
                  <a:srgbClr val="0000CC"/>
                </a:solidFill>
              </a:rPr>
              <a:t> </a:t>
            </a:r>
            <a:r>
              <a:rPr lang="en-US" sz="2400" b="1" dirty="0" err="1" smtClean="0">
                <a:solidFill>
                  <a:srgbClr val="0000CC"/>
                </a:solidFill>
              </a:rPr>
              <a:t>menutup</a:t>
            </a:r>
            <a:r>
              <a:rPr lang="en-US" sz="2400" b="1" dirty="0" smtClean="0">
                <a:solidFill>
                  <a:srgbClr val="0000CC"/>
                </a:solidFill>
              </a:rPr>
              <a:t> </a:t>
            </a:r>
            <a:r>
              <a:rPr lang="en-US" sz="2400" b="1" dirty="0" err="1" smtClean="0">
                <a:solidFill>
                  <a:srgbClr val="0000CC"/>
                </a:solidFill>
              </a:rPr>
              <a:t>beban</a:t>
            </a:r>
            <a:r>
              <a:rPr lang="en-US" sz="2400" b="1" dirty="0" smtClean="0">
                <a:solidFill>
                  <a:srgbClr val="0000CC"/>
                </a:solidFill>
              </a:rPr>
              <a:t> </a:t>
            </a:r>
            <a:r>
              <a:rPr lang="en-US" sz="2400" b="1" dirty="0" err="1" smtClean="0">
                <a:solidFill>
                  <a:srgbClr val="0000CC"/>
                </a:solidFill>
              </a:rPr>
              <a:t>tetap</a:t>
            </a:r>
            <a:r>
              <a:rPr lang="en-US" sz="2400" b="1" dirty="0" smtClean="0">
                <a:solidFill>
                  <a:srgbClr val="0000CC"/>
                </a:solidFill>
              </a:rPr>
              <a:t> </a:t>
            </a:r>
            <a:r>
              <a:rPr lang="en-US" sz="2400" b="1" dirty="0" err="1" smtClean="0">
                <a:solidFill>
                  <a:srgbClr val="0000CC"/>
                </a:solidFill>
              </a:rPr>
              <a:t>dan</a:t>
            </a:r>
            <a:r>
              <a:rPr lang="en-US" sz="2400" b="1" dirty="0" smtClean="0">
                <a:solidFill>
                  <a:srgbClr val="0000CC"/>
                </a:solidFill>
              </a:rPr>
              <a:t> </a:t>
            </a:r>
            <a:r>
              <a:rPr lang="en-US" sz="2400" b="1" dirty="0" err="1" smtClean="0">
                <a:solidFill>
                  <a:srgbClr val="0000CC"/>
                </a:solidFill>
              </a:rPr>
              <a:t>sisanya</a:t>
            </a:r>
            <a:r>
              <a:rPr lang="en-US" sz="2400" b="1" dirty="0" smtClean="0">
                <a:solidFill>
                  <a:srgbClr val="0000CC"/>
                </a:solidFill>
              </a:rPr>
              <a:t> </a:t>
            </a:r>
            <a:r>
              <a:rPr lang="en-US" sz="2400" b="1" dirty="0" err="1" smtClean="0">
                <a:solidFill>
                  <a:srgbClr val="0000CC"/>
                </a:solidFill>
              </a:rPr>
              <a:t>akan</a:t>
            </a:r>
            <a:r>
              <a:rPr lang="en-US" sz="2400" b="1" dirty="0" smtClean="0">
                <a:solidFill>
                  <a:srgbClr val="0000CC"/>
                </a:solidFill>
              </a:rPr>
              <a:t> </a:t>
            </a:r>
            <a:r>
              <a:rPr lang="en-US" sz="2400" b="1" dirty="0" err="1" smtClean="0">
                <a:solidFill>
                  <a:srgbClr val="0000CC"/>
                </a:solidFill>
              </a:rPr>
              <a:t>menjadi</a:t>
            </a:r>
            <a:r>
              <a:rPr lang="en-US" sz="2400" b="1" dirty="0" smtClean="0">
                <a:solidFill>
                  <a:srgbClr val="0000CC"/>
                </a:solidFill>
              </a:rPr>
              <a:t> </a:t>
            </a:r>
            <a:r>
              <a:rPr lang="en-US" sz="2400" b="1" dirty="0" err="1" smtClean="0">
                <a:solidFill>
                  <a:srgbClr val="0000CC"/>
                </a:solidFill>
              </a:rPr>
              <a:t>laba</a:t>
            </a:r>
            <a:endParaRPr lang="en-US" sz="2400" b="1" dirty="0">
              <a:solidFill>
                <a:srgbClr val="0000CC"/>
              </a:solidFill>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8436"/>
                                        </p:tgtEl>
                                        <p:attrNameLst>
                                          <p:attrName>style.visibility</p:attrName>
                                        </p:attrNameLst>
                                      </p:cBhvr>
                                      <p:to>
                                        <p:strVal val="visible"/>
                                      </p:to>
                                    </p:set>
                                    <p:anim calcmode="lin" valueType="num">
                                      <p:cBhvr>
                                        <p:cTn id="7" dur="500" fill="hold"/>
                                        <p:tgtEl>
                                          <p:spTgt spid="18436"/>
                                        </p:tgtEl>
                                        <p:attrNameLst>
                                          <p:attrName>ppt_w</p:attrName>
                                        </p:attrNameLst>
                                      </p:cBhvr>
                                      <p:tavLst>
                                        <p:tav tm="0">
                                          <p:val>
                                            <p:fltVal val="0"/>
                                          </p:val>
                                        </p:tav>
                                        <p:tav tm="100000">
                                          <p:val>
                                            <p:strVal val="#ppt_w"/>
                                          </p:val>
                                        </p:tav>
                                      </p:tavLst>
                                    </p:anim>
                                    <p:anim calcmode="lin" valueType="num">
                                      <p:cBhvr>
                                        <p:cTn id="8" dur="500" fill="hold"/>
                                        <p:tgtEl>
                                          <p:spTgt spid="184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noFill/>
          <a:ln/>
        </p:spPr>
        <p:txBody>
          <a:bodyPr lIns="90488" tIns="44450" rIns="90488" bIns="44450"/>
          <a:lstStyle/>
          <a:p>
            <a:r>
              <a:rPr lang="en-US" dirty="0" err="1" smtClean="0"/>
              <a:t>Metode</a:t>
            </a:r>
            <a:r>
              <a:rPr lang="en-US" dirty="0" smtClean="0"/>
              <a:t> margin </a:t>
            </a:r>
            <a:r>
              <a:rPr lang="en-US" dirty="0" err="1" smtClean="0"/>
              <a:t>kontribusi</a:t>
            </a:r>
            <a:endParaRPr lang="en-US" dirty="0"/>
          </a:p>
        </p:txBody>
      </p:sp>
      <p:sp>
        <p:nvSpPr>
          <p:cNvPr id="71683" name="Rectangle 3"/>
          <p:cNvSpPr>
            <a:spLocks noGrp="1" noChangeArrowheads="1"/>
          </p:cNvSpPr>
          <p:nvPr>
            <p:ph sz="quarter" idx="1"/>
          </p:nvPr>
        </p:nvSpPr>
        <p:spPr>
          <a:xfrm>
            <a:off x="228600" y="1414463"/>
            <a:ext cx="8686800" cy="1328737"/>
          </a:xfrm>
          <a:noFill/>
          <a:ln/>
        </p:spPr>
        <p:txBody>
          <a:bodyPr lIns="90488" tIns="44450" rIns="90488" bIns="44450"/>
          <a:lstStyle/>
          <a:p>
            <a:pPr algn="ctr">
              <a:buFont typeface="Times" pitchFamily="18" charset="0"/>
              <a:buNone/>
            </a:pPr>
            <a:r>
              <a:rPr lang="en-US" sz="3600" dirty="0" err="1" smtClean="0"/>
              <a:t>Mempunyai</a:t>
            </a:r>
            <a:r>
              <a:rPr lang="en-US" sz="3600" dirty="0" smtClean="0"/>
              <a:t> 2 </a:t>
            </a:r>
            <a:r>
              <a:rPr lang="en-US" sz="3600" dirty="0" err="1" smtClean="0"/>
              <a:t>persamaan</a:t>
            </a:r>
            <a:r>
              <a:rPr lang="en-US" sz="3600" dirty="0" smtClean="0"/>
              <a:t>, </a:t>
            </a:r>
            <a:r>
              <a:rPr lang="en-US" sz="3600" dirty="0" err="1" smtClean="0"/>
              <a:t>yaitu</a:t>
            </a:r>
            <a:r>
              <a:rPr lang="en-US" sz="3600" dirty="0" smtClean="0"/>
              <a:t>:</a:t>
            </a:r>
            <a:endParaRPr lang="en-US" sz="3600" dirty="0"/>
          </a:p>
        </p:txBody>
      </p:sp>
      <p:grpSp>
        <p:nvGrpSpPr>
          <p:cNvPr id="2" name="Group 14"/>
          <p:cNvGrpSpPr>
            <a:grpSpLocks/>
          </p:cNvGrpSpPr>
          <p:nvPr/>
        </p:nvGrpSpPr>
        <p:grpSpPr bwMode="auto">
          <a:xfrm>
            <a:off x="1273175" y="3302000"/>
            <a:ext cx="7505704" cy="828675"/>
            <a:chOff x="720" y="1776"/>
            <a:chExt cx="4728" cy="522"/>
          </a:xfrm>
        </p:grpSpPr>
        <p:grpSp>
          <p:nvGrpSpPr>
            <p:cNvPr id="3" name="Group 4"/>
            <p:cNvGrpSpPr>
              <a:grpSpLocks/>
            </p:cNvGrpSpPr>
            <p:nvPr/>
          </p:nvGrpSpPr>
          <p:grpSpPr bwMode="auto">
            <a:xfrm>
              <a:off x="720" y="1776"/>
              <a:ext cx="4728" cy="522"/>
              <a:chOff x="672" y="1800"/>
              <a:chExt cx="4728" cy="522"/>
            </a:xfrm>
          </p:grpSpPr>
          <p:sp>
            <p:nvSpPr>
              <p:cNvPr id="71685" name="Rectangle 5"/>
              <p:cNvSpPr>
                <a:spLocks noChangeArrowheads="1"/>
              </p:cNvSpPr>
              <p:nvPr/>
            </p:nvSpPr>
            <p:spPr bwMode="auto">
              <a:xfrm>
                <a:off x="2736" y="1800"/>
                <a:ext cx="2664" cy="522"/>
              </a:xfrm>
              <a:prstGeom prst="rect">
                <a:avLst/>
              </a:prstGeom>
              <a:noFill/>
              <a:ln w="12700">
                <a:noFill/>
                <a:miter lim="800000"/>
                <a:headEnd/>
                <a:tailEnd/>
              </a:ln>
              <a:effectLst/>
            </p:spPr>
            <p:txBody>
              <a:bodyPr wrap="none" lIns="90488" tIns="44450" rIns="90488" bIns="44450">
                <a:spAutoFit/>
              </a:bodyPr>
              <a:lstStyle/>
              <a:p>
                <a:r>
                  <a:rPr lang="en-US" sz="2400" b="1" dirty="0">
                    <a:solidFill>
                      <a:schemeClr val="tx2"/>
                    </a:solidFill>
                  </a:rPr>
                  <a:t>      </a:t>
                </a:r>
                <a:r>
                  <a:rPr lang="en-US" sz="2400" b="1" dirty="0" err="1" smtClean="0">
                    <a:solidFill>
                      <a:schemeClr val="tx2"/>
                    </a:solidFill>
                  </a:rPr>
                  <a:t>Biaya</a:t>
                </a:r>
                <a:r>
                  <a:rPr lang="en-US" sz="2400" b="1" dirty="0" smtClean="0">
                    <a:solidFill>
                      <a:schemeClr val="tx2"/>
                    </a:solidFill>
                  </a:rPr>
                  <a:t> </a:t>
                </a:r>
                <a:r>
                  <a:rPr lang="en-US" sz="2400" b="1" dirty="0" err="1" smtClean="0">
                    <a:solidFill>
                      <a:schemeClr val="tx2"/>
                    </a:solidFill>
                  </a:rPr>
                  <a:t>Tetap</a:t>
                </a:r>
                <a:endParaRPr lang="en-US" sz="2400" b="1" dirty="0">
                  <a:solidFill>
                    <a:schemeClr val="tx2"/>
                  </a:solidFill>
                </a:endParaRPr>
              </a:p>
              <a:p>
                <a:r>
                  <a:rPr lang="en-US" sz="2400" b="1" dirty="0" smtClean="0">
                    <a:solidFill>
                      <a:schemeClr val="tx2"/>
                    </a:solidFill>
                  </a:rPr>
                  <a:t>Margin </a:t>
                </a:r>
                <a:r>
                  <a:rPr lang="en-US" sz="2400" b="1" dirty="0" err="1" smtClean="0">
                    <a:solidFill>
                      <a:schemeClr val="tx2"/>
                    </a:solidFill>
                  </a:rPr>
                  <a:t>Kontribusi</a:t>
                </a:r>
                <a:r>
                  <a:rPr lang="en-US" sz="2400" b="1" dirty="0" smtClean="0">
                    <a:solidFill>
                      <a:schemeClr val="tx2"/>
                    </a:solidFill>
                  </a:rPr>
                  <a:t>/Unit  </a:t>
                </a:r>
                <a:endParaRPr lang="en-US" sz="2400" b="1" dirty="0">
                  <a:solidFill>
                    <a:schemeClr val="tx2"/>
                  </a:solidFill>
                </a:endParaRPr>
              </a:p>
            </p:txBody>
          </p:sp>
          <p:sp>
            <p:nvSpPr>
              <p:cNvPr id="71686" name="Rectangle 6"/>
              <p:cNvSpPr>
                <a:spLocks noChangeArrowheads="1"/>
              </p:cNvSpPr>
              <p:nvPr/>
            </p:nvSpPr>
            <p:spPr bwMode="auto">
              <a:xfrm>
                <a:off x="2400" y="1915"/>
                <a:ext cx="226" cy="286"/>
              </a:xfrm>
              <a:prstGeom prst="rect">
                <a:avLst/>
              </a:prstGeom>
              <a:noFill/>
              <a:ln w="12700">
                <a:noFill/>
                <a:miter lim="800000"/>
                <a:headEnd/>
                <a:tailEnd/>
              </a:ln>
              <a:effectLst/>
            </p:spPr>
            <p:txBody>
              <a:bodyPr wrap="none" lIns="90488" tIns="44450" rIns="90488" bIns="44450">
                <a:spAutoFit/>
              </a:bodyPr>
              <a:lstStyle/>
              <a:p>
                <a:r>
                  <a:rPr lang="en-US" sz="2400" b="1">
                    <a:solidFill>
                      <a:schemeClr val="tx2"/>
                    </a:solidFill>
                  </a:rPr>
                  <a:t>=</a:t>
                </a:r>
              </a:p>
            </p:txBody>
          </p:sp>
          <p:sp>
            <p:nvSpPr>
              <p:cNvPr id="71687" name="Rectangle 7"/>
              <p:cNvSpPr>
                <a:spLocks noChangeArrowheads="1"/>
              </p:cNvSpPr>
              <p:nvPr/>
            </p:nvSpPr>
            <p:spPr bwMode="auto">
              <a:xfrm>
                <a:off x="672" y="1800"/>
                <a:ext cx="1714" cy="522"/>
              </a:xfrm>
              <a:prstGeom prst="rect">
                <a:avLst/>
              </a:prstGeom>
              <a:noFill/>
              <a:ln w="12700">
                <a:noFill/>
                <a:miter lim="800000"/>
                <a:headEnd/>
                <a:tailEnd/>
              </a:ln>
              <a:effectLst/>
            </p:spPr>
            <p:txBody>
              <a:bodyPr wrap="none" lIns="90488" tIns="44450" rIns="90488" bIns="44450">
                <a:spAutoFit/>
              </a:bodyPr>
              <a:lstStyle/>
              <a:p>
                <a:pPr algn="ctr"/>
                <a:r>
                  <a:rPr lang="en-US" sz="2400" b="1" dirty="0" smtClean="0">
                    <a:solidFill>
                      <a:schemeClr val="tx2"/>
                    </a:solidFill>
                  </a:rPr>
                  <a:t>BEP </a:t>
                </a:r>
                <a:r>
                  <a:rPr lang="en-US" sz="2400" b="1" dirty="0" err="1" smtClean="0">
                    <a:solidFill>
                      <a:schemeClr val="tx2"/>
                    </a:solidFill>
                  </a:rPr>
                  <a:t>dalam</a:t>
                </a:r>
                <a:r>
                  <a:rPr lang="en-US" sz="2400" b="1" dirty="0" smtClean="0">
                    <a:solidFill>
                      <a:schemeClr val="tx2"/>
                    </a:solidFill>
                  </a:rPr>
                  <a:t> </a:t>
                </a:r>
                <a:r>
                  <a:rPr lang="en-US" sz="2400" b="1" dirty="0" smtClean="0">
                    <a:solidFill>
                      <a:srgbClr val="FF0000"/>
                    </a:solidFill>
                  </a:rPr>
                  <a:t>unit</a:t>
                </a:r>
              </a:p>
              <a:p>
                <a:pPr algn="ctr"/>
                <a:r>
                  <a:rPr lang="en-US" sz="2400" b="1" dirty="0" err="1" smtClean="0">
                    <a:solidFill>
                      <a:srgbClr val="FF0000"/>
                    </a:solidFill>
                  </a:rPr>
                  <a:t>Penjualan</a:t>
                </a:r>
                <a:endParaRPr lang="en-US" sz="2400" b="1" dirty="0">
                  <a:solidFill>
                    <a:schemeClr val="tx2"/>
                  </a:solidFill>
                </a:endParaRPr>
              </a:p>
            </p:txBody>
          </p:sp>
        </p:grpSp>
        <p:sp>
          <p:nvSpPr>
            <p:cNvPr id="71691" name="Line 11"/>
            <p:cNvSpPr>
              <a:spLocks noChangeShapeType="1"/>
            </p:cNvSpPr>
            <p:nvPr/>
          </p:nvSpPr>
          <p:spPr bwMode="auto">
            <a:xfrm>
              <a:off x="2832" y="2046"/>
              <a:ext cx="2256" cy="0"/>
            </a:xfrm>
            <a:prstGeom prst="line">
              <a:avLst/>
            </a:prstGeom>
            <a:noFill/>
            <a:ln w="38100">
              <a:solidFill>
                <a:schemeClr val="tx2"/>
              </a:solidFill>
              <a:round/>
              <a:headEnd/>
              <a:tailEnd/>
            </a:ln>
            <a:effectLst/>
          </p:spPr>
          <p:txBody>
            <a:bodyPr wrap="none"/>
            <a:lstStyle/>
            <a:p>
              <a:endParaRPr lang="en-US"/>
            </a:p>
          </p:txBody>
        </p:sp>
      </p:grpSp>
      <p:grpSp>
        <p:nvGrpSpPr>
          <p:cNvPr id="4" name="Group 13"/>
          <p:cNvGrpSpPr>
            <a:grpSpLocks/>
          </p:cNvGrpSpPr>
          <p:nvPr/>
        </p:nvGrpSpPr>
        <p:grpSpPr bwMode="auto">
          <a:xfrm>
            <a:off x="304801" y="4419600"/>
            <a:ext cx="6580188" cy="923925"/>
            <a:chOff x="175" y="2928"/>
            <a:chExt cx="4145" cy="582"/>
          </a:xfrm>
        </p:grpSpPr>
        <p:sp>
          <p:nvSpPr>
            <p:cNvPr id="71688" name="Rectangle 8"/>
            <p:cNvSpPr>
              <a:spLocks noChangeArrowheads="1"/>
            </p:cNvSpPr>
            <p:nvPr/>
          </p:nvSpPr>
          <p:spPr bwMode="auto">
            <a:xfrm>
              <a:off x="2832" y="2988"/>
              <a:ext cx="1447" cy="522"/>
            </a:xfrm>
            <a:prstGeom prst="rect">
              <a:avLst/>
            </a:prstGeom>
            <a:noFill/>
            <a:ln w="12700">
              <a:noFill/>
              <a:miter lim="800000"/>
              <a:headEnd/>
              <a:tailEnd/>
            </a:ln>
            <a:effectLst/>
          </p:spPr>
          <p:txBody>
            <a:bodyPr wrap="none" lIns="90488" tIns="44450" rIns="90488" bIns="44450">
              <a:spAutoFit/>
            </a:bodyPr>
            <a:lstStyle/>
            <a:p>
              <a:r>
                <a:rPr lang="en-US" sz="2400" b="1" dirty="0" err="1" smtClean="0">
                  <a:solidFill>
                    <a:schemeClr val="tx2"/>
                  </a:solidFill>
                </a:rPr>
                <a:t>Biaya</a:t>
              </a:r>
              <a:r>
                <a:rPr lang="en-US" sz="2400" b="1" dirty="0" smtClean="0">
                  <a:solidFill>
                    <a:schemeClr val="tx2"/>
                  </a:solidFill>
                </a:rPr>
                <a:t> </a:t>
              </a:r>
              <a:r>
                <a:rPr lang="en-US" sz="2400" b="1" dirty="0" err="1" smtClean="0">
                  <a:solidFill>
                    <a:schemeClr val="tx2"/>
                  </a:solidFill>
                </a:rPr>
                <a:t>Tetap</a:t>
              </a:r>
              <a:endParaRPr lang="en-US" sz="2400" b="1" dirty="0">
                <a:solidFill>
                  <a:schemeClr val="tx2"/>
                </a:solidFill>
              </a:endParaRPr>
            </a:p>
            <a:p>
              <a:r>
                <a:rPr lang="en-US" sz="2400" b="1" dirty="0">
                  <a:solidFill>
                    <a:schemeClr val="tx2"/>
                  </a:solidFill>
                </a:rPr>
                <a:t>        CM ratio</a:t>
              </a:r>
            </a:p>
          </p:txBody>
        </p:sp>
        <p:sp>
          <p:nvSpPr>
            <p:cNvPr id="71689" name="Rectangle 9"/>
            <p:cNvSpPr>
              <a:spLocks noChangeArrowheads="1"/>
            </p:cNvSpPr>
            <p:nvPr/>
          </p:nvSpPr>
          <p:spPr bwMode="auto">
            <a:xfrm>
              <a:off x="2520" y="3074"/>
              <a:ext cx="226" cy="286"/>
            </a:xfrm>
            <a:prstGeom prst="rect">
              <a:avLst/>
            </a:prstGeom>
            <a:noFill/>
            <a:ln w="12700">
              <a:noFill/>
              <a:miter lim="800000"/>
              <a:headEnd/>
              <a:tailEnd/>
            </a:ln>
            <a:effectLst/>
          </p:spPr>
          <p:txBody>
            <a:bodyPr wrap="none" lIns="90488" tIns="44450" rIns="90488" bIns="44450">
              <a:spAutoFit/>
            </a:bodyPr>
            <a:lstStyle/>
            <a:p>
              <a:r>
                <a:rPr lang="en-US" sz="2400" b="1">
                  <a:solidFill>
                    <a:schemeClr val="tx2"/>
                  </a:solidFill>
                </a:rPr>
                <a:t>=</a:t>
              </a:r>
            </a:p>
          </p:txBody>
        </p:sp>
        <p:sp>
          <p:nvSpPr>
            <p:cNvPr id="71690" name="Rectangle 10"/>
            <p:cNvSpPr>
              <a:spLocks noChangeArrowheads="1"/>
            </p:cNvSpPr>
            <p:nvPr/>
          </p:nvSpPr>
          <p:spPr bwMode="auto">
            <a:xfrm>
              <a:off x="175" y="2928"/>
              <a:ext cx="2524" cy="522"/>
            </a:xfrm>
            <a:prstGeom prst="rect">
              <a:avLst/>
            </a:prstGeom>
            <a:noFill/>
            <a:ln w="12700">
              <a:noFill/>
              <a:miter lim="800000"/>
              <a:headEnd/>
              <a:tailEnd/>
            </a:ln>
            <a:effectLst/>
          </p:spPr>
          <p:txBody>
            <a:bodyPr wrap="none" lIns="90488" tIns="44450" rIns="90488" bIns="44450">
              <a:spAutoFit/>
            </a:bodyPr>
            <a:lstStyle/>
            <a:p>
              <a:pPr algn="ctr"/>
              <a:r>
                <a:rPr lang="en-US" sz="2400" b="1" dirty="0">
                  <a:solidFill>
                    <a:schemeClr val="tx2"/>
                  </a:solidFill>
                </a:rPr>
                <a:t>Break-even point </a:t>
              </a:r>
              <a:r>
                <a:rPr lang="en-US" sz="2400" b="1" dirty="0" err="1" smtClean="0">
                  <a:solidFill>
                    <a:schemeClr val="tx2"/>
                  </a:solidFill>
                </a:rPr>
                <a:t>dlm</a:t>
              </a:r>
              <a:endParaRPr lang="en-US" sz="2400" b="1" dirty="0">
                <a:solidFill>
                  <a:schemeClr val="tx2"/>
                </a:solidFill>
              </a:endParaRPr>
            </a:p>
            <a:p>
              <a:pPr algn="ctr"/>
              <a:r>
                <a:rPr lang="en-US" sz="2400" b="1" dirty="0" smtClean="0">
                  <a:solidFill>
                    <a:srgbClr val="FF0000"/>
                  </a:solidFill>
                </a:rPr>
                <a:t>Total  </a:t>
              </a:r>
              <a:r>
                <a:rPr lang="en-US" sz="2400" b="1" dirty="0" err="1" smtClean="0">
                  <a:solidFill>
                    <a:srgbClr val="FF0000"/>
                  </a:solidFill>
                </a:rPr>
                <a:t>penjualan</a:t>
              </a:r>
              <a:r>
                <a:rPr lang="en-US" sz="2400" b="1" dirty="0" smtClean="0">
                  <a:solidFill>
                    <a:srgbClr val="FF0000"/>
                  </a:solidFill>
                </a:rPr>
                <a:t> </a:t>
              </a:r>
              <a:r>
                <a:rPr lang="en-US" sz="2400" b="1" dirty="0">
                  <a:solidFill>
                    <a:srgbClr val="FF0000"/>
                  </a:solidFill>
                </a:rPr>
                <a:t>dollars</a:t>
              </a:r>
              <a:endParaRPr lang="en-US" sz="2400" b="1" dirty="0">
                <a:solidFill>
                  <a:schemeClr val="tx2"/>
                </a:solidFill>
              </a:endParaRPr>
            </a:p>
          </p:txBody>
        </p:sp>
        <p:sp>
          <p:nvSpPr>
            <p:cNvPr id="71692" name="Line 12"/>
            <p:cNvSpPr>
              <a:spLocks noChangeShapeType="1"/>
            </p:cNvSpPr>
            <p:nvPr/>
          </p:nvSpPr>
          <p:spPr bwMode="auto">
            <a:xfrm>
              <a:off x="2880" y="3242"/>
              <a:ext cx="1440" cy="0"/>
            </a:xfrm>
            <a:prstGeom prst="line">
              <a:avLst/>
            </a:prstGeom>
            <a:noFill/>
            <a:ln w="38100">
              <a:solidFill>
                <a:schemeClr val="tx2"/>
              </a:solidFill>
              <a:round/>
              <a:headEnd/>
              <a:tailEnd/>
            </a:ln>
            <a:effectLst/>
          </p:spPr>
          <p:txBody>
            <a:bodyPr wrap="none"/>
            <a:lstStyle/>
            <a:p>
              <a:endParaRPr lang="en-US"/>
            </a:p>
          </p:txBody>
        </p:sp>
      </p:grpSp>
      <p:pic>
        <p:nvPicPr>
          <p:cNvPr id="71695" name="Picture 15" descr="j0199044"/>
          <p:cNvPicPr>
            <a:picLocks noChangeAspect="1" noChangeArrowheads="1"/>
          </p:cNvPicPr>
          <p:nvPr/>
        </p:nvPicPr>
        <p:blipFill>
          <a:blip r:embed="rId3" cstate="print"/>
          <a:srcRect/>
          <a:stretch>
            <a:fillRect/>
          </a:stretch>
        </p:blipFill>
        <p:spPr bwMode="auto">
          <a:xfrm>
            <a:off x="4267200" y="5962650"/>
            <a:ext cx="993775" cy="819150"/>
          </a:xfrm>
          <a:prstGeom prst="rect">
            <a:avLst/>
          </a:prstGeom>
          <a:noFill/>
        </p:spPr>
      </p:pic>
    </p:spTree>
  </p:cSld>
  <p:clrMapOvr>
    <a:masterClrMapping/>
  </p:clrMapOvr>
  <p:transition>
    <p:check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1026"/>
          <p:cNvSpPr>
            <a:spLocks noGrp="1" noChangeArrowheads="1"/>
          </p:cNvSpPr>
          <p:nvPr>
            <p:ph type="title"/>
          </p:nvPr>
        </p:nvSpPr>
        <p:spPr>
          <a:noFill/>
          <a:ln/>
        </p:spPr>
        <p:txBody>
          <a:bodyPr lIns="90488" tIns="44450" rIns="90488" bIns="44450"/>
          <a:lstStyle/>
          <a:p>
            <a:r>
              <a:rPr lang="en-US" dirty="0" err="1" smtClean="0"/>
              <a:t>Metode</a:t>
            </a:r>
            <a:r>
              <a:rPr lang="en-US" dirty="0" smtClean="0"/>
              <a:t> Margin </a:t>
            </a:r>
            <a:r>
              <a:rPr lang="en-US" dirty="0" err="1" smtClean="0"/>
              <a:t>Kontribusi</a:t>
            </a:r>
            <a:endParaRPr lang="en-US" dirty="0"/>
          </a:p>
        </p:txBody>
      </p:sp>
      <p:sp>
        <p:nvSpPr>
          <p:cNvPr id="159747" name="Rectangle 1027"/>
          <p:cNvSpPr>
            <a:spLocks noGrp="1" noChangeArrowheads="1"/>
          </p:cNvSpPr>
          <p:nvPr>
            <p:ph sz="quarter" idx="1"/>
          </p:nvPr>
        </p:nvSpPr>
        <p:spPr>
          <a:xfrm>
            <a:off x="228600" y="1414463"/>
            <a:ext cx="8686800" cy="1785937"/>
          </a:xfrm>
          <a:noFill/>
          <a:ln/>
        </p:spPr>
        <p:txBody>
          <a:bodyPr lIns="90488" tIns="44450" rIns="90488" bIns="44450"/>
          <a:lstStyle/>
          <a:p>
            <a:pPr algn="ctr">
              <a:buFont typeface="Times" pitchFamily="18" charset="0"/>
              <a:buNone/>
            </a:pPr>
            <a:r>
              <a:rPr lang="en-US" sz="3600" dirty="0"/>
              <a:t>Let’s use the contribution margin method to calculate the break-even point in total sales dollars at Racing.</a:t>
            </a:r>
          </a:p>
        </p:txBody>
      </p:sp>
      <p:grpSp>
        <p:nvGrpSpPr>
          <p:cNvPr id="2" name="Group 1034"/>
          <p:cNvGrpSpPr>
            <a:grpSpLocks/>
          </p:cNvGrpSpPr>
          <p:nvPr/>
        </p:nvGrpSpPr>
        <p:grpSpPr bwMode="auto">
          <a:xfrm>
            <a:off x="1447800" y="3200400"/>
            <a:ext cx="6032500" cy="914400"/>
            <a:chOff x="576" y="2928"/>
            <a:chExt cx="3800" cy="576"/>
          </a:xfrm>
        </p:grpSpPr>
        <p:sp>
          <p:nvSpPr>
            <p:cNvPr id="159755" name="Rectangle 1035"/>
            <p:cNvSpPr>
              <a:spLocks noChangeArrowheads="1"/>
            </p:cNvSpPr>
            <p:nvPr/>
          </p:nvSpPr>
          <p:spPr bwMode="auto">
            <a:xfrm>
              <a:off x="2832" y="2988"/>
              <a:ext cx="1544" cy="516"/>
            </a:xfrm>
            <a:prstGeom prst="rect">
              <a:avLst/>
            </a:prstGeom>
            <a:noFill/>
            <a:ln w="12700">
              <a:noFill/>
              <a:miter lim="800000"/>
              <a:headEnd/>
              <a:tailEnd/>
            </a:ln>
            <a:effectLst/>
          </p:spPr>
          <p:txBody>
            <a:bodyPr wrap="none" lIns="90488" tIns="44450" rIns="90488" bIns="44450">
              <a:spAutoFit/>
            </a:bodyPr>
            <a:lstStyle/>
            <a:p>
              <a:r>
                <a:rPr lang="en-US" sz="2400" b="1">
                  <a:solidFill>
                    <a:schemeClr val="tx2"/>
                  </a:solidFill>
                </a:rPr>
                <a:t>Fixed expenses</a:t>
              </a:r>
            </a:p>
            <a:p>
              <a:r>
                <a:rPr lang="en-US" sz="2400" b="1">
                  <a:solidFill>
                    <a:schemeClr val="tx2"/>
                  </a:solidFill>
                </a:rPr>
                <a:t>        CM ratio</a:t>
              </a:r>
            </a:p>
          </p:txBody>
        </p:sp>
        <p:sp>
          <p:nvSpPr>
            <p:cNvPr id="159756" name="Rectangle 1036"/>
            <p:cNvSpPr>
              <a:spLocks noChangeArrowheads="1"/>
            </p:cNvSpPr>
            <p:nvPr/>
          </p:nvSpPr>
          <p:spPr bwMode="auto">
            <a:xfrm>
              <a:off x="2520" y="3074"/>
              <a:ext cx="226" cy="286"/>
            </a:xfrm>
            <a:prstGeom prst="rect">
              <a:avLst/>
            </a:prstGeom>
            <a:noFill/>
            <a:ln w="12700">
              <a:noFill/>
              <a:miter lim="800000"/>
              <a:headEnd/>
              <a:tailEnd/>
            </a:ln>
            <a:effectLst/>
          </p:spPr>
          <p:txBody>
            <a:bodyPr wrap="none" lIns="90488" tIns="44450" rIns="90488" bIns="44450">
              <a:spAutoFit/>
            </a:bodyPr>
            <a:lstStyle/>
            <a:p>
              <a:r>
                <a:rPr lang="en-US" sz="2400" b="1">
                  <a:solidFill>
                    <a:schemeClr val="tx2"/>
                  </a:solidFill>
                </a:rPr>
                <a:t>=</a:t>
              </a:r>
            </a:p>
          </p:txBody>
        </p:sp>
        <p:sp>
          <p:nvSpPr>
            <p:cNvPr id="159757" name="Rectangle 1037"/>
            <p:cNvSpPr>
              <a:spLocks noChangeArrowheads="1"/>
            </p:cNvSpPr>
            <p:nvPr/>
          </p:nvSpPr>
          <p:spPr bwMode="auto">
            <a:xfrm>
              <a:off x="576" y="2928"/>
              <a:ext cx="1895" cy="516"/>
            </a:xfrm>
            <a:prstGeom prst="rect">
              <a:avLst/>
            </a:prstGeom>
            <a:noFill/>
            <a:ln w="12700">
              <a:noFill/>
              <a:miter lim="800000"/>
              <a:headEnd/>
              <a:tailEnd/>
            </a:ln>
            <a:effectLst/>
          </p:spPr>
          <p:txBody>
            <a:bodyPr wrap="none" lIns="90488" tIns="44450" rIns="90488" bIns="44450">
              <a:spAutoFit/>
            </a:bodyPr>
            <a:lstStyle/>
            <a:p>
              <a:pPr algn="ctr"/>
              <a:r>
                <a:rPr lang="en-US" sz="2400" b="1">
                  <a:solidFill>
                    <a:schemeClr val="tx2"/>
                  </a:solidFill>
                </a:rPr>
                <a:t>Break-even point in</a:t>
              </a:r>
            </a:p>
            <a:p>
              <a:pPr algn="ctr"/>
              <a:r>
                <a:rPr lang="en-US" sz="2400" b="1">
                  <a:solidFill>
                    <a:srgbClr val="FF0000"/>
                  </a:solidFill>
                </a:rPr>
                <a:t>total sales dollars</a:t>
              </a:r>
              <a:endParaRPr lang="en-US" sz="2400" b="1">
                <a:solidFill>
                  <a:schemeClr val="tx2"/>
                </a:solidFill>
              </a:endParaRPr>
            </a:p>
          </p:txBody>
        </p:sp>
        <p:sp>
          <p:nvSpPr>
            <p:cNvPr id="159758" name="Line 1038"/>
            <p:cNvSpPr>
              <a:spLocks noChangeShapeType="1"/>
            </p:cNvSpPr>
            <p:nvPr/>
          </p:nvSpPr>
          <p:spPr bwMode="auto">
            <a:xfrm>
              <a:off x="2880" y="3242"/>
              <a:ext cx="1440" cy="0"/>
            </a:xfrm>
            <a:prstGeom prst="line">
              <a:avLst/>
            </a:prstGeom>
            <a:noFill/>
            <a:ln w="38100">
              <a:solidFill>
                <a:schemeClr val="tx2"/>
              </a:solidFill>
              <a:round/>
              <a:headEnd/>
              <a:tailEnd/>
            </a:ln>
            <a:effectLst/>
          </p:spPr>
          <p:txBody>
            <a:bodyPr wrap="none"/>
            <a:lstStyle/>
            <a:p>
              <a:endParaRPr lang="en-US"/>
            </a:p>
          </p:txBody>
        </p:sp>
      </p:grpSp>
      <p:grpSp>
        <p:nvGrpSpPr>
          <p:cNvPr id="3" name="Group 1043"/>
          <p:cNvGrpSpPr>
            <a:grpSpLocks/>
          </p:cNvGrpSpPr>
          <p:nvPr/>
        </p:nvGrpSpPr>
        <p:grpSpPr bwMode="auto">
          <a:xfrm>
            <a:off x="1143000" y="4343400"/>
            <a:ext cx="7391400" cy="1371600"/>
            <a:chOff x="720" y="2736"/>
            <a:chExt cx="4656" cy="864"/>
          </a:xfrm>
        </p:grpSpPr>
        <p:sp>
          <p:nvSpPr>
            <p:cNvPr id="159762" name="Rectangle 1042"/>
            <p:cNvSpPr>
              <a:spLocks noChangeArrowheads="1"/>
            </p:cNvSpPr>
            <p:nvPr/>
          </p:nvSpPr>
          <p:spPr bwMode="auto">
            <a:xfrm>
              <a:off x="720" y="2736"/>
              <a:ext cx="4656" cy="864"/>
            </a:xfrm>
            <a:prstGeom prst="rect">
              <a:avLst/>
            </a:prstGeom>
            <a:solidFill>
              <a:schemeClr val="accent1"/>
            </a:solidFill>
            <a:ln w="9525">
              <a:solidFill>
                <a:schemeClr val="tx1"/>
              </a:solidFill>
              <a:miter lim="800000"/>
              <a:headEnd/>
              <a:tailEnd/>
            </a:ln>
            <a:effectLst>
              <a:outerShdw dist="53882" dir="2700000" algn="ctr" rotWithShape="0">
                <a:schemeClr val="bg2"/>
              </a:outerShdw>
            </a:effectLst>
          </p:spPr>
          <p:txBody>
            <a:bodyPr wrap="none" anchor="ctr"/>
            <a:lstStyle/>
            <a:p>
              <a:endParaRPr lang="en-US"/>
            </a:p>
          </p:txBody>
        </p:sp>
        <p:sp>
          <p:nvSpPr>
            <p:cNvPr id="159759" name="Text Box 1039"/>
            <p:cNvSpPr txBox="1">
              <a:spLocks noChangeArrowheads="1"/>
            </p:cNvSpPr>
            <p:nvPr/>
          </p:nvSpPr>
          <p:spPr bwMode="auto">
            <a:xfrm>
              <a:off x="912" y="2832"/>
              <a:ext cx="662" cy="582"/>
            </a:xfrm>
            <a:prstGeom prst="rect">
              <a:avLst/>
            </a:prstGeom>
            <a:noFill/>
            <a:ln w="9525">
              <a:noFill/>
              <a:miter lim="800000"/>
              <a:headEnd/>
              <a:tailEnd/>
            </a:ln>
            <a:effectLst/>
          </p:spPr>
          <p:txBody>
            <a:bodyPr wrap="none">
              <a:spAutoFit/>
            </a:bodyPr>
            <a:lstStyle/>
            <a:p>
              <a:pPr algn="ctr"/>
              <a:r>
                <a:rPr lang="en-US" dirty="0">
                  <a:solidFill>
                    <a:srgbClr val="FFFFFF"/>
                  </a:solidFill>
                  <a:effectLst>
                    <a:outerShdw blurRad="38100" dist="38100" dir="2700000" algn="tl">
                      <a:srgbClr val="C0C0C0"/>
                    </a:outerShdw>
                  </a:effectLst>
                </a:rPr>
                <a:t>$80,000</a:t>
              </a:r>
            </a:p>
            <a:p>
              <a:pPr algn="ctr"/>
              <a:endParaRPr lang="en-US" dirty="0" smtClean="0">
                <a:solidFill>
                  <a:srgbClr val="FFFFFF"/>
                </a:solidFill>
                <a:effectLst>
                  <a:outerShdw blurRad="38100" dist="38100" dir="2700000" algn="tl">
                    <a:srgbClr val="C0C0C0"/>
                  </a:outerShdw>
                </a:effectLst>
              </a:endParaRPr>
            </a:p>
            <a:p>
              <a:pPr algn="ctr"/>
              <a:r>
                <a:rPr lang="en-US" dirty="0" smtClean="0">
                  <a:solidFill>
                    <a:srgbClr val="FFFFFF"/>
                  </a:solidFill>
                  <a:effectLst>
                    <a:outerShdw blurRad="38100" dist="38100" dir="2700000" algn="tl">
                      <a:srgbClr val="C0C0C0"/>
                    </a:outerShdw>
                  </a:effectLst>
                </a:rPr>
                <a:t>40</a:t>
              </a:r>
              <a:r>
                <a:rPr lang="en-US" dirty="0">
                  <a:solidFill>
                    <a:srgbClr val="FFFFFF"/>
                  </a:solidFill>
                  <a:effectLst>
                    <a:outerShdw blurRad="38100" dist="38100" dir="2700000" algn="tl">
                      <a:srgbClr val="C0C0C0"/>
                    </a:outerShdw>
                  </a:effectLst>
                </a:rPr>
                <a:t>%</a:t>
              </a:r>
            </a:p>
          </p:txBody>
        </p:sp>
        <p:sp>
          <p:nvSpPr>
            <p:cNvPr id="159760" name="Text Box 1040"/>
            <p:cNvSpPr txBox="1">
              <a:spLocks noChangeArrowheads="1"/>
            </p:cNvSpPr>
            <p:nvPr/>
          </p:nvSpPr>
          <p:spPr bwMode="auto">
            <a:xfrm>
              <a:off x="1968" y="2976"/>
              <a:ext cx="3279" cy="346"/>
            </a:xfrm>
            <a:prstGeom prst="rect">
              <a:avLst/>
            </a:prstGeom>
            <a:noFill/>
            <a:ln w="9525">
              <a:noFill/>
              <a:miter lim="800000"/>
              <a:headEnd/>
              <a:tailEnd/>
            </a:ln>
            <a:effectLst/>
          </p:spPr>
          <p:txBody>
            <a:bodyPr wrap="none">
              <a:spAutoFit/>
            </a:bodyPr>
            <a:lstStyle/>
            <a:p>
              <a:r>
                <a:rPr lang="en-US">
                  <a:solidFill>
                    <a:srgbClr val="FFFFFF"/>
                  </a:solidFill>
                  <a:effectLst>
                    <a:outerShdw blurRad="38100" dist="38100" dir="2700000" algn="tl">
                      <a:srgbClr val="C0C0C0"/>
                    </a:outerShdw>
                  </a:effectLst>
                </a:rPr>
                <a:t>=  $200,000 break-even sales</a:t>
              </a:r>
            </a:p>
          </p:txBody>
        </p:sp>
        <p:sp>
          <p:nvSpPr>
            <p:cNvPr id="159761" name="Line 1041"/>
            <p:cNvSpPr>
              <a:spLocks noChangeShapeType="1"/>
            </p:cNvSpPr>
            <p:nvPr/>
          </p:nvSpPr>
          <p:spPr bwMode="auto">
            <a:xfrm>
              <a:off x="912" y="3159"/>
              <a:ext cx="960" cy="0"/>
            </a:xfrm>
            <a:prstGeom prst="line">
              <a:avLst/>
            </a:prstGeom>
            <a:noFill/>
            <a:ln w="38100">
              <a:solidFill>
                <a:srgbClr val="FFFFFF"/>
              </a:solidFill>
              <a:round/>
              <a:headEnd/>
              <a:tailEnd/>
            </a:ln>
            <a:effectLst/>
          </p:spPr>
          <p:txBody>
            <a:bodyPr/>
            <a:lstStyle/>
            <a:p>
              <a:endParaRPr lang="en-US"/>
            </a:p>
          </p:txBody>
        </p:sp>
      </p:grpSp>
      <p:pic>
        <p:nvPicPr>
          <p:cNvPr id="159764" name="Picture 1044" descr="j0199044"/>
          <p:cNvPicPr>
            <a:picLocks noChangeAspect="1" noChangeArrowheads="1"/>
          </p:cNvPicPr>
          <p:nvPr/>
        </p:nvPicPr>
        <p:blipFill>
          <a:blip r:embed="rId3" cstate="print"/>
          <a:srcRect/>
          <a:stretch>
            <a:fillRect/>
          </a:stretch>
        </p:blipFill>
        <p:spPr bwMode="auto">
          <a:xfrm>
            <a:off x="4267200" y="5962650"/>
            <a:ext cx="993775" cy="819150"/>
          </a:xfrm>
          <a:prstGeom prst="rect">
            <a:avLst/>
          </a:prstGeom>
          <a:noFill/>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noFill/>
          <a:ln/>
        </p:spPr>
        <p:txBody>
          <a:bodyPr lIns="90488" tIns="44450" rIns="90488" bIns="44450"/>
          <a:lstStyle/>
          <a:p>
            <a:r>
              <a:rPr lang="en-US"/>
              <a:t>Quick Check </a:t>
            </a:r>
            <a:r>
              <a:rPr lang="en-US" sz="3200">
                <a:sym typeface="Wingdings" pitchFamily="2" charset="2"/>
              </a:rPr>
              <a:t></a:t>
            </a:r>
          </a:p>
        </p:txBody>
      </p:sp>
      <p:sp>
        <p:nvSpPr>
          <p:cNvPr id="73731" name="Rectangle 3"/>
          <p:cNvSpPr>
            <a:spLocks noGrp="1" noChangeArrowheads="1"/>
          </p:cNvSpPr>
          <p:nvPr>
            <p:ph type="body" idx="4294967295"/>
          </p:nvPr>
        </p:nvSpPr>
        <p:spPr>
          <a:xfrm>
            <a:off x="0" y="1371600"/>
            <a:ext cx="8153400" cy="5143500"/>
          </a:xfrm>
          <a:solidFill>
            <a:schemeClr val="accent2"/>
          </a:solidFill>
          <a:ln w="12699">
            <a:solidFill>
              <a:schemeClr val="tx1"/>
            </a:solidFill>
          </a:ln>
          <a:effectLst>
            <a:outerShdw dist="35921" dir="2700000" algn="ctr" rotWithShape="0">
              <a:schemeClr val="bg2"/>
            </a:outerShdw>
          </a:effectLst>
        </p:spPr>
        <p:txBody>
          <a:bodyPr lIns="90488" tIns="44450" rIns="90488" bIns="44450">
            <a:normAutofit/>
          </a:bodyPr>
          <a:lstStyle/>
          <a:p>
            <a:pPr marL="571500" indent="-571500">
              <a:buFont typeface="Times" pitchFamily="18" charset="0"/>
              <a:buNone/>
            </a:pPr>
            <a:r>
              <a:rPr lang="en-US" sz="2600" dirty="0"/>
              <a:t> 		Coffee Klatch </a:t>
            </a:r>
            <a:r>
              <a:rPr lang="en-US" sz="2600" dirty="0" err="1" smtClean="0"/>
              <a:t>adalah</a:t>
            </a:r>
            <a:r>
              <a:rPr lang="en-US" sz="2600" dirty="0" smtClean="0"/>
              <a:t> </a:t>
            </a:r>
            <a:r>
              <a:rPr lang="en-US" sz="2600" dirty="0" err="1" smtClean="0"/>
              <a:t>sebuah</a:t>
            </a:r>
            <a:r>
              <a:rPr lang="en-US" sz="2600" dirty="0" smtClean="0"/>
              <a:t> </a:t>
            </a:r>
            <a:r>
              <a:rPr lang="en-US" sz="2600" dirty="0" err="1" smtClean="0"/>
              <a:t>sebuah</a:t>
            </a:r>
            <a:r>
              <a:rPr lang="en-US" sz="2600" dirty="0" smtClean="0"/>
              <a:t> stand kopi espresso </a:t>
            </a:r>
            <a:r>
              <a:rPr lang="en-US" sz="2600" dirty="0" err="1" smtClean="0"/>
              <a:t>di</a:t>
            </a:r>
            <a:r>
              <a:rPr lang="en-US" sz="2600" dirty="0" smtClean="0"/>
              <a:t> </a:t>
            </a:r>
            <a:r>
              <a:rPr lang="en-US" sz="2600" dirty="0" err="1" smtClean="0"/>
              <a:t>gedung</a:t>
            </a:r>
            <a:r>
              <a:rPr lang="en-US" sz="2600" dirty="0" smtClean="0"/>
              <a:t> </a:t>
            </a:r>
            <a:r>
              <a:rPr lang="en-US" sz="2600" dirty="0" err="1" smtClean="0"/>
              <a:t>perkantoran</a:t>
            </a:r>
            <a:r>
              <a:rPr lang="en-US" sz="2600" dirty="0" smtClean="0"/>
              <a:t>. </a:t>
            </a:r>
            <a:r>
              <a:rPr lang="en-US" sz="2600" dirty="0" err="1" smtClean="0"/>
              <a:t>Harga</a:t>
            </a:r>
            <a:r>
              <a:rPr lang="en-US" sz="2600" dirty="0" smtClean="0"/>
              <a:t> </a:t>
            </a:r>
            <a:r>
              <a:rPr lang="en-US" sz="2600" dirty="0" err="1" smtClean="0"/>
              <a:t>penjualan</a:t>
            </a:r>
            <a:r>
              <a:rPr lang="en-US" sz="2600" dirty="0" smtClean="0"/>
              <a:t> rata-rata </a:t>
            </a:r>
            <a:r>
              <a:rPr lang="en-US" sz="2600" dirty="0" err="1" smtClean="0"/>
              <a:t>segelas</a:t>
            </a:r>
            <a:r>
              <a:rPr lang="en-US" sz="2600" dirty="0" smtClean="0"/>
              <a:t> kopi </a:t>
            </a:r>
            <a:r>
              <a:rPr lang="en-US" sz="2600" dirty="0" err="1" smtClean="0"/>
              <a:t>adalah</a:t>
            </a:r>
            <a:r>
              <a:rPr lang="en-US" sz="2600" dirty="0" smtClean="0"/>
              <a:t> $</a:t>
            </a:r>
            <a:r>
              <a:rPr lang="en-US" sz="2600" dirty="0"/>
              <a:t>1.49 </a:t>
            </a:r>
            <a:r>
              <a:rPr lang="en-US" sz="2600" dirty="0" err="1" smtClean="0"/>
              <a:t>dan</a:t>
            </a:r>
            <a:r>
              <a:rPr lang="en-US" sz="2600" dirty="0" smtClean="0"/>
              <a:t> rata-rata </a:t>
            </a:r>
            <a:r>
              <a:rPr lang="en-US" sz="2600" dirty="0" err="1" smtClean="0"/>
              <a:t>biaya</a:t>
            </a:r>
            <a:r>
              <a:rPr lang="en-US" sz="2600" dirty="0" smtClean="0"/>
              <a:t> </a:t>
            </a:r>
            <a:r>
              <a:rPr lang="en-US" sz="2600" dirty="0" err="1" smtClean="0"/>
              <a:t>variabel</a:t>
            </a:r>
            <a:r>
              <a:rPr lang="en-US" sz="2600" dirty="0" smtClean="0"/>
              <a:t> per </a:t>
            </a:r>
            <a:r>
              <a:rPr lang="en-US" sz="2600" dirty="0" err="1" smtClean="0"/>
              <a:t>gelas</a:t>
            </a:r>
            <a:r>
              <a:rPr lang="en-US" sz="2600" dirty="0" smtClean="0"/>
              <a:t> </a:t>
            </a:r>
            <a:r>
              <a:rPr lang="en-US" sz="2600" dirty="0" err="1" smtClean="0"/>
              <a:t>adalah</a:t>
            </a:r>
            <a:r>
              <a:rPr lang="en-US" sz="2600" dirty="0" smtClean="0"/>
              <a:t> $</a:t>
            </a:r>
            <a:r>
              <a:rPr lang="en-US" sz="2600" dirty="0"/>
              <a:t>0.36. </a:t>
            </a:r>
            <a:r>
              <a:rPr lang="en-US" sz="2600" dirty="0" err="1" smtClean="0"/>
              <a:t>Biaya</a:t>
            </a:r>
            <a:r>
              <a:rPr lang="en-US" sz="2600" dirty="0" smtClean="0"/>
              <a:t> </a:t>
            </a:r>
            <a:r>
              <a:rPr lang="en-US" sz="2600" dirty="0" err="1" smtClean="0"/>
              <a:t>tetap</a:t>
            </a:r>
            <a:r>
              <a:rPr lang="en-US" sz="2600" dirty="0" smtClean="0"/>
              <a:t> rata-rata per </a:t>
            </a:r>
            <a:r>
              <a:rPr lang="en-US" sz="2600" dirty="0" err="1" smtClean="0"/>
              <a:t>bulan</a:t>
            </a:r>
            <a:r>
              <a:rPr lang="en-US" sz="2600" dirty="0" smtClean="0"/>
              <a:t> </a:t>
            </a:r>
            <a:r>
              <a:rPr lang="en-US" sz="2600" dirty="0" err="1" smtClean="0"/>
              <a:t>adalah</a:t>
            </a:r>
            <a:r>
              <a:rPr lang="en-US" sz="2600" dirty="0" smtClean="0"/>
              <a:t> $</a:t>
            </a:r>
            <a:r>
              <a:rPr lang="en-US" sz="2600" dirty="0"/>
              <a:t>1,300. </a:t>
            </a:r>
            <a:r>
              <a:rPr lang="en-US" sz="2600" dirty="0" smtClean="0"/>
              <a:t>Rata-rata 2,100 </a:t>
            </a:r>
            <a:r>
              <a:rPr lang="en-US" sz="2600" dirty="0" err="1" smtClean="0"/>
              <a:t>gelas</a:t>
            </a:r>
            <a:r>
              <a:rPr lang="en-US" sz="2600" dirty="0" smtClean="0"/>
              <a:t> </a:t>
            </a:r>
            <a:r>
              <a:rPr lang="en-US" sz="2600" dirty="0" err="1" smtClean="0"/>
              <a:t>terjual</a:t>
            </a:r>
            <a:r>
              <a:rPr lang="en-US" sz="2600" dirty="0" smtClean="0"/>
              <a:t> </a:t>
            </a:r>
            <a:r>
              <a:rPr lang="en-US" sz="2600" dirty="0" err="1" smtClean="0"/>
              <a:t>setiap</a:t>
            </a:r>
            <a:r>
              <a:rPr lang="en-US" sz="2600" dirty="0" smtClean="0"/>
              <a:t> </a:t>
            </a:r>
            <a:r>
              <a:rPr lang="en-US" sz="2600" dirty="0" err="1" smtClean="0"/>
              <a:t>bulannya</a:t>
            </a:r>
            <a:r>
              <a:rPr lang="en-US" sz="2600" dirty="0" smtClean="0"/>
              <a:t>. </a:t>
            </a:r>
            <a:r>
              <a:rPr lang="en-US" sz="2600" dirty="0" err="1" smtClean="0"/>
              <a:t>Berapakah</a:t>
            </a:r>
            <a:r>
              <a:rPr lang="en-US" sz="2600" dirty="0" smtClean="0"/>
              <a:t> BEP </a:t>
            </a:r>
            <a:r>
              <a:rPr lang="en-US" sz="2600" dirty="0" err="1" smtClean="0"/>
              <a:t>penjualan</a:t>
            </a:r>
            <a:r>
              <a:rPr lang="en-US" sz="2600" dirty="0" smtClean="0"/>
              <a:t> </a:t>
            </a:r>
            <a:r>
              <a:rPr lang="en-US" sz="2600" dirty="0" err="1" smtClean="0"/>
              <a:t>dalam</a:t>
            </a:r>
            <a:r>
              <a:rPr lang="en-US" sz="2600" dirty="0" smtClean="0"/>
              <a:t> unit?</a:t>
            </a:r>
            <a:endParaRPr lang="en-US" sz="2600" dirty="0"/>
          </a:p>
          <a:p>
            <a:pPr marL="952500" lvl="1" indent="-495300">
              <a:buClr>
                <a:schemeClr val="tx1"/>
              </a:buClr>
              <a:buFont typeface="Wingdings" pitchFamily="2" charset="2"/>
              <a:buAutoNum type="alphaLcPeriod"/>
            </a:pPr>
            <a:r>
              <a:rPr lang="en-US" dirty="0"/>
              <a:t>872 cups</a:t>
            </a:r>
          </a:p>
          <a:p>
            <a:pPr marL="952500" lvl="1" indent="-495300">
              <a:buFont typeface="Wingdings" pitchFamily="2" charset="2"/>
              <a:buNone/>
            </a:pPr>
            <a:r>
              <a:rPr lang="en-US" dirty="0"/>
              <a:t>b. 3,611 cups</a:t>
            </a:r>
          </a:p>
          <a:p>
            <a:pPr marL="952500" lvl="1" indent="-495300">
              <a:buFont typeface="Wingdings" pitchFamily="2" charset="2"/>
              <a:buNone/>
            </a:pPr>
            <a:r>
              <a:rPr lang="en-US" dirty="0"/>
              <a:t>c. 1,200 cups</a:t>
            </a:r>
          </a:p>
          <a:p>
            <a:pPr marL="952500" lvl="1" indent="-495300">
              <a:buFont typeface="Wingdings" pitchFamily="2" charset="2"/>
              <a:buNone/>
            </a:pPr>
            <a:r>
              <a:rPr lang="en-US" dirty="0"/>
              <a:t>d. 1,150 cups</a:t>
            </a:r>
          </a:p>
        </p:txBody>
      </p:sp>
    </p:spTree>
  </p:cSld>
  <p:clrMapOvr>
    <a:masterClrMapping/>
  </p:clrMapOvr>
  <p:transition spd="med">
    <p:blinds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3"/>
          <p:cNvSpPr txBox="1">
            <a:spLocks noChangeArrowheads="1"/>
          </p:cNvSpPr>
          <p:nvPr/>
        </p:nvSpPr>
        <p:spPr>
          <a:xfrm>
            <a:off x="0" y="1371600"/>
            <a:ext cx="8153400" cy="5143500"/>
          </a:xfrm>
          <a:prstGeom prst="rect">
            <a:avLst/>
          </a:prstGeom>
          <a:solidFill>
            <a:schemeClr val="accent2"/>
          </a:solidFill>
          <a:ln w="12699">
            <a:solidFill>
              <a:schemeClr val="tx1"/>
            </a:solidFill>
          </a:ln>
          <a:effectLst>
            <a:outerShdw dist="35921" dir="2700000" algn="ctr" rotWithShape="0">
              <a:schemeClr val="bg2"/>
            </a:outerShdw>
          </a:effectLst>
        </p:spPr>
        <p:txBody>
          <a:bodyPr vert="horz" lIns="90488" tIns="44450" rIns="90488" bIns="44450">
            <a:normAutofit/>
          </a:bodyPr>
          <a:lstStyle/>
          <a:p>
            <a:pPr marL="571500" marR="0" lvl="0" indent="-571500" algn="l" defTabSz="914400" rtl="0" eaLnBrk="1" fontAlgn="auto" latinLnBrk="0" hangingPunct="1">
              <a:lnSpc>
                <a:spcPct val="100000"/>
              </a:lnSpc>
              <a:spcBef>
                <a:spcPts val="600"/>
              </a:spcBef>
              <a:spcAft>
                <a:spcPts val="0"/>
              </a:spcAft>
              <a:buClr>
                <a:schemeClr val="accent1"/>
              </a:buClr>
              <a:buSzPct val="70000"/>
              <a:buFont typeface="Times" pitchFamily="18" charset="0"/>
              <a:buNone/>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 		Coffee Klatch adalah sebuah sebuah stand kopi espresso di gedung perkantoran. Harga penjualan rata-rata segelas kopi adalah $1.49 dan rata-rata biaya variabel per gelas adalah $0.36. Biaya tetap rata-rata per bulan adalah $1,300. Rata-rata 2,100 gelas terjual setiap bulannya. Berapakah BEP penjualan dalam unit?</a:t>
            </a:r>
          </a:p>
          <a:p>
            <a:pPr marL="952500" marR="0" lvl="1" indent="-495300" algn="l" defTabSz="914400" rtl="0" eaLnBrk="1" fontAlgn="auto" latinLnBrk="0" hangingPunct="1">
              <a:lnSpc>
                <a:spcPct val="100000"/>
              </a:lnSpc>
              <a:spcBef>
                <a:spcPct val="20000"/>
              </a:spcBef>
              <a:spcAft>
                <a:spcPts val="0"/>
              </a:spcAft>
              <a:buClr>
                <a:schemeClr val="tx1"/>
              </a:buClr>
              <a:buSzPct val="80000"/>
              <a:buFont typeface="Wingdings" pitchFamily="2" charset="2"/>
              <a:buAutoNum type="alphaLcPeriod"/>
              <a:tabLst/>
              <a:defRPr/>
            </a:pPr>
            <a:r>
              <a:rPr kumimoji="0" lang="en-US" sz="2100" b="0" i="0" u="none" strike="noStrike" kern="1200" cap="none" spc="0" normalizeH="0" baseline="0" noProof="0" smtClean="0">
                <a:ln>
                  <a:noFill/>
                </a:ln>
                <a:solidFill>
                  <a:schemeClr val="tx1"/>
                </a:solidFill>
                <a:effectLst/>
                <a:uLnTx/>
                <a:uFillTx/>
                <a:latin typeface="+mn-lt"/>
                <a:ea typeface="+mn-ea"/>
                <a:cs typeface="+mn-cs"/>
              </a:rPr>
              <a:t>872 cups</a:t>
            </a:r>
          </a:p>
          <a:p>
            <a:pPr marL="952500" marR="0" lvl="1" indent="-495300" algn="l"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2100" b="0" i="0" u="none" strike="noStrike" kern="1200" cap="none" spc="0" normalizeH="0" baseline="0" noProof="0" smtClean="0">
                <a:ln>
                  <a:noFill/>
                </a:ln>
                <a:solidFill>
                  <a:schemeClr val="tx1"/>
                </a:solidFill>
                <a:effectLst/>
                <a:uLnTx/>
                <a:uFillTx/>
                <a:latin typeface="+mn-lt"/>
                <a:ea typeface="+mn-ea"/>
                <a:cs typeface="+mn-cs"/>
              </a:rPr>
              <a:t>b. 3,611 cups</a:t>
            </a:r>
          </a:p>
          <a:p>
            <a:pPr marL="952500" marR="0" lvl="1" indent="-495300" algn="l"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2100" b="0" i="0" u="none" strike="noStrike" kern="1200" cap="none" spc="0" normalizeH="0" baseline="0" noProof="0" smtClean="0">
                <a:ln>
                  <a:noFill/>
                </a:ln>
                <a:solidFill>
                  <a:schemeClr val="tx1"/>
                </a:solidFill>
                <a:effectLst/>
                <a:uLnTx/>
                <a:uFillTx/>
                <a:latin typeface="+mn-lt"/>
                <a:ea typeface="+mn-ea"/>
                <a:cs typeface="+mn-cs"/>
              </a:rPr>
              <a:t>c. 1,200 cups</a:t>
            </a:r>
          </a:p>
          <a:p>
            <a:pPr marL="952500" marR="0" lvl="1" indent="-495300" algn="l"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2100" b="0" i="0" u="none" strike="noStrike" kern="1200" cap="none" spc="0" normalizeH="0" baseline="0" noProof="0" smtClean="0">
                <a:ln>
                  <a:noFill/>
                </a:ln>
                <a:solidFill>
                  <a:schemeClr val="tx1"/>
                </a:solidFill>
                <a:effectLst/>
                <a:uLnTx/>
                <a:uFillTx/>
                <a:latin typeface="+mn-lt"/>
                <a:ea typeface="+mn-ea"/>
                <a:cs typeface="+mn-cs"/>
              </a:rPr>
              <a:t>d. 1,150 cups</a:t>
            </a:r>
            <a:endParaRPr kumimoji="0" lang="en-US" sz="2100" b="0" i="0" u="none" strike="noStrike" kern="1200" cap="none" spc="0" normalizeH="0" baseline="0" noProof="0" dirty="0">
              <a:ln>
                <a:noFill/>
              </a:ln>
              <a:solidFill>
                <a:schemeClr val="tx1"/>
              </a:solidFill>
              <a:effectLst/>
              <a:uLnTx/>
              <a:uFillTx/>
              <a:latin typeface="+mn-lt"/>
              <a:ea typeface="+mn-ea"/>
              <a:cs typeface="+mn-cs"/>
            </a:endParaRPr>
          </a:p>
        </p:txBody>
      </p:sp>
      <p:sp>
        <p:nvSpPr>
          <p:cNvPr id="75778" name="Rectangle 2"/>
          <p:cNvSpPr>
            <a:spLocks noGrp="1" noChangeArrowheads="1"/>
          </p:cNvSpPr>
          <p:nvPr>
            <p:ph type="title"/>
          </p:nvPr>
        </p:nvSpPr>
        <p:spPr>
          <a:noFill/>
          <a:ln/>
        </p:spPr>
        <p:txBody>
          <a:bodyPr lIns="90488" tIns="44450" rIns="90488" bIns="44450"/>
          <a:lstStyle/>
          <a:p>
            <a:r>
              <a:rPr lang="en-US"/>
              <a:t>Quick Check </a:t>
            </a:r>
            <a:r>
              <a:rPr lang="en-US" sz="3200">
                <a:sym typeface="Wingdings" pitchFamily="2" charset="2"/>
              </a:rPr>
              <a:t></a:t>
            </a:r>
          </a:p>
        </p:txBody>
      </p:sp>
      <p:sp>
        <p:nvSpPr>
          <p:cNvPr id="75780" name="Oval 4"/>
          <p:cNvSpPr>
            <a:spLocks noChangeArrowheads="1"/>
          </p:cNvSpPr>
          <p:nvPr/>
        </p:nvSpPr>
        <p:spPr bwMode="auto">
          <a:xfrm>
            <a:off x="381000" y="5715000"/>
            <a:ext cx="533400" cy="533400"/>
          </a:xfrm>
          <a:prstGeom prst="ellipse">
            <a:avLst/>
          </a:prstGeom>
          <a:noFill/>
          <a:ln w="50799">
            <a:solidFill>
              <a:srgbClr val="FF0000"/>
            </a:solidFill>
            <a:round/>
            <a:headEnd/>
            <a:tailEnd/>
          </a:ln>
          <a:effectLst/>
        </p:spPr>
        <p:txBody>
          <a:bodyPr wrap="none" anchor="ctr"/>
          <a:lstStyle/>
          <a:p>
            <a:endParaRPr lang="en-US"/>
          </a:p>
        </p:txBody>
      </p:sp>
      <p:grpSp>
        <p:nvGrpSpPr>
          <p:cNvPr id="2" name="Group 22"/>
          <p:cNvGrpSpPr>
            <a:grpSpLocks/>
          </p:cNvGrpSpPr>
          <p:nvPr/>
        </p:nvGrpSpPr>
        <p:grpSpPr bwMode="auto">
          <a:xfrm>
            <a:off x="3200400" y="2209800"/>
            <a:ext cx="5562600" cy="3505200"/>
            <a:chOff x="2016" y="1392"/>
            <a:chExt cx="3504" cy="2208"/>
          </a:xfrm>
        </p:grpSpPr>
        <p:sp>
          <p:nvSpPr>
            <p:cNvPr id="75782" name="Rectangle 6"/>
            <p:cNvSpPr>
              <a:spLocks noChangeArrowheads="1"/>
            </p:cNvSpPr>
            <p:nvPr/>
          </p:nvSpPr>
          <p:spPr bwMode="auto">
            <a:xfrm>
              <a:off x="2064" y="1392"/>
              <a:ext cx="3264" cy="220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75783" name="Text Box 7"/>
            <p:cNvSpPr txBox="1">
              <a:spLocks noChangeArrowheads="1"/>
            </p:cNvSpPr>
            <p:nvPr/>
          </p:nvSpPr>
          <p:spPr bwMode="auto">
            <a:xfrm>
              <a:off x="3120" y="1392"/>
              <a:ext cx="2400" cy="518"/>
            </a:xfrm>
            <a:prstGeom prst="rect">
              <a:avLst/>
            </a:prstGeom>
            <a:noFill/>
            <a:ln w="9525">
              <a:noFill/>
              <a:miter lim="800000"/>
              <a:headEnd/>
              <a:tailEnd/>
            </a:ln>
            <a:effectLst/>
          </p:spPr>
          <p:txBody>
            <a:bodyPr>
              <a:spAutoFit/>
            </a:bodyPr>
            <a:lstStyle/>
            <a:p>
              <a:pPr algn="ctr" eaLnBrk="1" hangingPunct="1"/>
              <a:r>
                <a:rPr lang="en-US" sz="2400" b="1">
                  <a:solidFill>
                    <a:srgbClr val="FFFFFF"/>
                  </a:solidFill>
                </a:rPr>
                <a:t>Fixed expenses</a:t>
              </a:r>
            </a:p>
            <a:p>
              <a:pPr algn="ctr" eaLnBrk="1" hangingPunct="1"/>
              <a:r>
                <a:rPr lang="en-US" sz="2400" b="1">
                  <a:solidFill>
                    <a:srgbClr val="FFFFFF"/>
                  </a:solidFill>
                </a:rPr>
                <a:t>Unit CM</a:t>
              </a:r>
            </a:p>
          </p:txBody>
        </p:sp>
        <p:sp>
          <p:nvSpPr>
            <p:cNvPr id="75784" name="Line 8"/>
            <p:cNvSpPr>
              <a:spLocks noChangeShapeType="1"/>
            </p:cNvSpPr>
            <p:nvPr/>
          </p:nvSpPr>
          <p:spPr bwMode="auto">
            <a:xfrm flipV="1">
              <a:off x="3504" y="1659"/>
              <a:ext cx="1632" cy="22"/>
            </a:xfrm>
            <a:prstGeom prst="line">
              <a:avLst/>
            </a:prstGeom>
            <a:noFill/>
            <a:ln w="38100">
              <a:solidFill>
                <a:srgbClr val="FFFFFF"/>
              </a:solidFill>
              <a:round/>
              <a:headEnd/>
              <a:tailEnd/>
            </a:ln>
            <a:effectLst/>
          </p:spPr>
          <p:txBody>
            <a:bodyPr wrap="none"/>
            <a:lstStyle/>
            <a:p>
              <a:endParaRPr lang="en-US"/>
            </a:p>
          </p:txBody>
        </p:sp>
        <p:sp>
          <p:nvSpPr>
            <p:cNvPr id="75785" name="Text Box 9"/>
            <p:cNvSpPr txBox="1">
              <a:spLocks noChangeArrowheads="1"/>
            </p:cNvSpPr>
            <p:nvPr/>
          </p:nvSpPr>
          <p:spPr bwMode="auto">
            <a:xfrm>
              <a:off x="2016" y="1440"/>
              <a:ext cx="1344" cy="252"/>
            </a:xfrm>
            <a:prstGeom prst="rect">
              <a:avLst/>
            </a:prstGeom>
            <a:noFill/>
            <a:ln w="9525">
              <a:noFill/>
              <a:miter lim="800000"/>
              <a:headEnd/>
              <a:tailEnd/>
            </a:ln>
            <a:effectLst/>
          </p:spPr>
          <p:txBody>
            <a:bodyPr>
              <a:spAutoFit/>
            </a:bodyPr>
            <a:lstStyle/>
            <a:p>
              <a:pPr algn="r" eaLnBrk="1" hangingPunct="1">
                <a:spcBef>
                  <a:spcPct val="50000"/>
                </a:spcBef>
              </a:pPr>
              <a:r>
                <a:rPr lang="en-US" sz="2000" b="1" dirty="0">
                  <a:solidFill>
                    <a:srgbClr val="FFFFFF"/>
                  </a:solidFill>
                </a:rPr>
                <a:t>Break-even </a:t>
              </a:r>
              <a:r>
                <a:rPr lang="en-US" sz="2000" b="1" dirty="0" smtClean="0">
                  <a:solidFill>
                    <a:srgbClr val="FFFFFF"/>
                  </a:solidFill>
                </a:rPr>
                <a:t>=</a:t>
              </a:r>
              <a:endParaRPr lang="en-US" sz="2000" b="1" dirty="0">
                <a:solidFill>
                  <a:srgbClr val="FFFFFF"/>
                </a:solidFill>
              </a:endParaRPr>
            </a:p>
          </p:txBody>
        </p:sp>
        <p:sp>
          <p:nvSpPr>
            <p:cNvPr id="75786" name="Text Box 10"/>
            <p:cNvSpPr txBox="1">
              <a:spLocks noChangeArrowheads="1"/>
            </p:cNvSpPr>
            <p:nvPr/>
          </p:nvSpPr>
          <p:spPr bwMode="auto">
            <a:xfrm>
              <a:off x="2448" y="1920"/>
              <a:ext cx="2928" cy="518"/>
            </a:xfrm>
            <a:prstGeom prst="rect">
              <a:avLst/>
            </a:prstGeom>
            <a:noFill/>
            <a:ln w="9525">
              <a:noFill/>
              <a:miter lim="800000"/>
              <a:headEnd/>
              <a:tailEnd/>
            </a:ln>
            <a:effectLst/>
          </p:spPr>
          <p:txBody>
            <a:bodyPr>
              <a:spAutoFit/>
            </a:bodyPr>
            <a:lstStyle/>
            <a:p>
              <a:pPr algn="ctr" eaLnBrk="1" hangingPunct="1"/>
              <a:r>
                <a:rPr lang="en-US" sz="2400" b="1">
                  <a:solidFill>
                    <a:srgbClr val="FFFFFF"/>
                  </a:solidFill>
                </a:rPr>
                <a:t>$1,300</a:t>
              </a:r>
            </a:p>
            <a:p>
              <a:pPr algn="ctr" eaLnBrk="1" hangingPunct="1"/>
              <a:r>
                <a:rPr lang="en-US" sz="2400" b="1" dirty="0">
                  <a:solidFill>
                    <a:srgbClr val="FFFFFF"/>
                  </a:solidFill>
                </a:rPr>
                <a:t>$1.49/cup - $0.36/cup</a:t>
              </a:r>
            </a:p>
          </p:txBody>
        </p:sp>
        <p:sp>
          <p:nvSpPr>
            <p:cNvPr id="75787" name="Text Box 11"/>
            <p:cNvSpPr txBox="1">
              <a:spLocks noChangeArrowheads="1"/>
            </p:cNvSpPr>
            <p:nvPr/>
          </p:nvSpPr>
          <p:spPr bwMode="auto">
            <a:xfrm>
              <a:off x="2544" y="2614"/>
              <a:ext cx="240" cy="288"/>
            </a:xfrm>
            <a:prstGeom prst="rect">
              <a:avLst/>
            </a:prstGeom>
            <a:noFill/>
            <a:ln w="9525">
              <a:noFill/>
              <a:miter lim="800000"/>
              <a:headEnd/>
              <a:tailEnd/>
            </a:ln>
            <a:effectLst/>
          </p:spPr>
          <p:txBody>
            <a:bodyPr>
              <a:spAutoFit/>
            </a:bodyPr>
            <a:lstStyle/>
            <a:p>
              <a:pPr algn="r" eaLnBrk="1" hangingPunct="1">
                <a:spcBef>
                  <a:spcPct val="50000"/>
                </a:spcBef>
              </a:pPr>
              <a:r>
                <a:rPr lang="en-US" sz="2400" b="1">
                  <a:solidFill>
                    <a:srgbClr val="FFFFFF"/>
                  </a:solidFill>
                </a:rPr>
                <a:t>=</a:t>
              </a:r>
            </a:p>
          </p:txBody>
        </p:sp>
        <p:sp>
          <p:nvSpPr>
            <p:cNvPr id="75788" name="Text Box 12"/>
            <p:cNvSpPr txBox="1">
              <a:spLocks noChangeArrowheads="1"/>
            </p:cNvSpPr>
            <p:nvPr/>
          </p:nvSpPr>
          <p:spPr bwMode="auto">
            <a:xfrm>
              <a:off x="2496" y="2506"/>
              <a:ext cx="1632" cy="518"/>
            </a:xfrm>
            <a:prstGeom prst="rect">
              <a:avLst/>
            </a:prstGeom>
            <a:noFill/>
            <a:ln w="9525">
              <a:noFill/>
              <a:miter lim="800000"/>
              <a:headEnd/>
              <a:tailEnd/>
            </a:ln>
            <a:effectLst/>
          </p:spPr>
          <p:txBody>
            <a:bodyPr>
              <a:spAutoFit/>
            </a:bodyPr>
            <a:lstStyle/>
            <a:p>
              <a:pPr algn="ctr" eaLnBrk="1" hangingPunct="1"/>
              <a:r>
                <a:rPr lang="en-US" sz="2400" b="1">
                  <a:solidFill>
                    <a:srgbClr val="FFFFFF"/>
                  </a:solidFill>
                </a:rPr>
                <a:t>$1,300</a:t>
              </a:r>
            </a:p>
            <a:p>
              <a:pPr algn="ctr" eaLnBrk="1" hangingPunct="1"/>
              <a:r>
                <a:rPr lang="en-US" sz="2400" b="1">
                  <a:solidFill>
                    <a:srgbClr val="FFFFFF"/>
                  </a:solidFill>
                </a:rPr>
                <a:t>$1.13/cup</a:t>
              </a:r>
            </a:p>
          </p:txBody>
        </p:sp>
        <p:sp>
          <p:nvSpPr>
            <p:cNvPr id="75789" name="Text Box 13"/>
            <p:cNvSpPr txBox="1">
              <a:spLocks noChangeArrowheads="1"/>
            </p:cNvSpPr>
            <p:nvPr/>
          </p:nvSpPr>
          <p:spPr bwMode="auto">
            <a:xfrm>
              <a:off x="2544" y="3120"/>
              <a:ext cx="1344" cy="288"/>
            </a:xfrm>
            <a:prstGeom prst="rect">
              <a:avLst/>
            </a:prstGeom>
            <a:noFill/>
            <a:ln w="9525">
              <a:noFill/>
              <a:miter lim="800000"/>
              <a:headEnd/>
              <a:tailEnd/>
            </a:ln>
            <a:effectLst/>
          </p:spPr>
          <p:txBody>
            <a:bodyPr>
              <a:spAutoFit/>
            </a:bodyPr>
            <a:lstStyle/>
            <a:p>
              <a:pPr eaLnBrk="1" hangingPunct="1">
                <a:spcBef>
                  <a:spcPct val="50000"/>
                </a:spcBef>
              </a:pPr>
              <a:r>
                <a:rPr lang="en-US" sz="2400" b="1">
                  <a:solidFill>
                    <a:srgbClr val="FFFFFF"/>
                  </a:solidFill>
                </a:rPr>
                <a:t>= </a:t>
              </a:r>
              <a:r>
                <a:rPr lang="en-US" sz="2400" b="1" i="1">
                  <a:solidFill>
                    <a:srgbClr val="FFFF00"/>
                  </a:solidFill>
                </a:rPr>
                <a:t>1,150 cups</a:t>
              </a:r>
            </a:p>
          </p:txBody>
        </p:sp>
        <p:sp>
          <p:nvSpPr>
            <p:cNvPr id="75790" name="Line 14"/>
            <p:cNvSpPr>
              <a:spLocks noChangeShapeType="1"/>
            </p:cNvSpPr>
            <p:nvPr/>
          </p:nvSpPr>
          <p:spPr bwMode="auto">
            <a:xfrm>
              <a:off x="2832" y="2188"/>
              <a:ext cx="2112" cy="0"/>
            </a:xfrm>
            <a:prstGeom prst="line">
              <a:avLst/>
            </a:prstGeom>
            <a:noFill/>
            <a:ln w="38100">
              <a:solidFill>
                <a:srgbClr val="FFFFFF"/>
              </a:solidFill>
              <a:round/>
              <a:headEnd/>
              <a:tailEnd/>
            </a:ln>
            <a:effectLst/>
          </p:spPr>
          <p:txBody>
            <a:bodyPr wrap="none"/>
            <a:lstStyle/>
            <a:p>
              <a:endParaRPr lang="en-US"/>
            </a:p>
          </p:txBody>
        </p:sp>
        <p:sp>
          <p:nvSpPr>
            <p:cNvPr id="75791" name="Line 15"/>
            <p:cNvSpPr>
              <a:spLocks noChangeShapeType="1"/>
            </p:cNvSpPr>
            <p:nvPr/>
          </p:nvSpPr>
          <p:spPr bwMode="auto">
            <a:xfrm>
              <a:off x="2841" y="2775"/>
              <a:ext cx="912" cy="0"/>
            </a:xfrm>
            <a:prstGeom prst="line">
              <a:avLst/>
            </a:prstGeom>
            <a:noFill/>
            <a:ln w="38100">
              <a:solidFill>
                <a:srgbClr val="FFFFFF"/>
              </a:solidFill>
              <a:round/>
              <a:headEnd/>
              <a:tailEnd/>
            </a:ln>
            <a:effectLst/>
          </p:spPr>
          <p:txBody>
            <a:bodyPr wrap="none"/>
            <a:lstStyle/>
            <a:p>
              <a:endParaRPr lang="en-US"/>
            </a:p>
          </p:txBody>
        </p:sp>
        <p:sp>
          <p:nvSpPr>
            <p:cNvPr id="75792" name="Text Box 16"/>
            <p:cNvSpPr txBox="1">
              <a:spLocks noChangeArrowheads="1"/>
            </p:cNvSpPr>
            <p:nvPr/>
          </p:nvSpPr>
          <p:spPr bwMode="auto">
            <a:xfrm>
              <a:off x="2496" y="2050"/>
              <a:ext cx="288" cy="288"/>
            </a:xfrm>
            <a:prstGeom prst="rect">
              <a:avLst/>
            </a:prstGeom>
            <a:noFill/>
            <a:ln w="9525">
              <a:noFill/>
              <a:miter lim="800000"/>
              <a:headEnd/>
              <a:tailEnd/>
            </a:ln>
            <a:effectLst/>
          </p:spPr>
          <p:txBody>
            <a:bodyPr>
              <a:spAutoFit/>
            </a:bodyPr>
            <a:lstStyle/>
            <a:p>
              <a:pPr algn="r" eaLnBrk="1" hangingPunct="1">
                <a:spcBef>
                  <a:spcPct val="50000"/>
                </a:spcBef>
              </a:pPr>
              <a:r>
                <a:rPr lang="en-US" sz="2400" b="1">
                  <a:solidFill>
                    <a:srgbClr val="FFFFFF"/>
                  </a:solidFill>
                </a:rPr>
                <a:t>=</a:t>
              </a:r>
            </a:p>
          </p:txBody>
        </p:sp>
      </p:grpSp>
    </p:spTree>
  </p:cSld>
  <p:clrMapOvr>
    <a:masterClrMapping/>
  </p:clrMapOvr>
  <p:transition spd="med">
    <p:blinds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noFill/>
          <a:ln/>
        </p:spPr>
        <p:txBody>
          <a:bodyPr lIns="90488" tIns="44450" rIns="90488" bIns="44450"/>
          <a:lstStyle/>
          <a:p>
            <a:r>
              <a:rPr lang="en-US"/>
              <a:t>Quick Check </a:t>
            </a:r>
            <a:r>
              <a:rPr lang="en-US" sz="3200">
                <a:sym typeface="Wingdings" pitchFamily="2" charset="2"/>
              </a:rPr>
              <a:t></a:t>
            </a:r>
          </a:p>
        </p:txBody>
      </p:sp>
      <p:sp>
        <p:nvSpPr>
          <p:cNvPr id="77827" name="Rectangle 3"/>
          <p:cNvSpPr>
            <a:spLocks noGrp="1" noChangeArrowheads="1"/>
          </p:cNvSpPr>
          <p:nvPr>
            <p:ph type="body" idx="4294967295"/>
          </p:nvPr>
        </p:nvSpPr>
        <p:spPr>
          <a:xfrm>
            <a:off x="990600" y="1371600"/>
            <a:ext cx="8153400" cy="5143500"/>
          </a:xfrm>
          <a:solidFill>
            <a:schemeClr val="accent2"/>
          </a:solidFill>
          <a:ln w="12699">
            <a:solidFill>
              <a:schemeClr val="tx1"/>
            </a:solidFill>
          </a:ln>
          <a:effectLst>
            <a:outerShdw dist="35921" dir="2700000" algn="ctr" rotWithShape="0">
              <a:schemeClr val="bg2"/>
            </a:outerShdw>
          </a:effectLst>
        </p:spPr>
        <p:txBody>
          <a:bodyPr lIns="90488" tIns="44450" rIns="90488" bIns="44450"/>
          <a:lstStyle/>
          <a:p>
            <a:pPr>
              <a:buFont typeface="Times" pitchFamily="18" charset="0"/>
              <a:buNone/>
            </a:pPr>
            <a:r>
              <a:rPr lang="en-US" sz="2600" dirty="0"/>
              <a:t> 		</a:t>
            </a:r>
            <a:r>
              <a:rPr lang="en-US" sz="2600" dirty="0" smtClean="0"/>
              <a:t> Coffee Klatch </a:t>
            </a:r>
            <a:r>
              <a:rPr lang="en-US" sz="2600" dirty="0" err="1" smtClean="0"/>
              <a:t>adalah</a:t>
            </a:r>
            <a:r>
              <a:rPr lang="en-US" sz="2600" dirty="0" smtClean="0"/>
              <a:t> </a:t>
            </a:r>
            <a:r>
              <a:rPr lang="en-US" sz="2600" dirty="0" err="1" smtClean="0"/>
              <a:t>sebuah</a:t>
            </a:r>
            <a:r>
              <a:rPr lang="en-US" sz="2600" dirty="0" smtClean="0"/>
              <a:t> </a:t>
            </a:r>
            <a:r>
              <a:rPr lang="en-US" sz="2600" dirty="0" err="1" smtClean="0"/>
              <a:t>sebuah</a:t>
            </a:r>
            <a:r>
              <a:rPr lang="en-US" sz="2600" dirty="0" smtClean="0"/>
              <a:t> stand kopi espresso </a:t>
            </a:r>
            <a:r>
              <a:rPr lang="en-US" sz="2600" dirty="0" err="1" smtClean="0"/>
              <a:t>di</a:t>
            </a:r>
            <a:r>
              <a:rPr lang="en-US" sz="2600" dirty="0" smtClean="0"/>
              <a:t> </a:t>
            </a:r>
            <a:r>
              <a:rPr lang="en-US" sz="2600" dirty="0" err="1" smtClean="0"/>
              <a:t>gedung</a:t>
            </a:r>
            <a:r>
              <a:rPr lang="en-US" sz="2600" dirty="0" smtClean="0"/>
              <a:t> </a:t>
            </a:r>
            <a:r>
              <a:rPr lang="en-US" sz="2600" dirty="0" err="1" smtClean="0"/>
              <a:t>perkantoran</a:t>
            </a:r>
            <a:r>
              <a:rPr lang="en-US" sz="2600" dirty="0" smtClean="0"/>
              <a:t>. </a:t>
            </a:r>
            <a:r>
              <a:rPr lang="en-US" sz="2600" dirty="0" err="1" smtClean="0"/>
              <a:t>Harga</a:t>
            </a:r>
            <a:r>
              <a:rPr lang="en-US" sz="2600" dirty="0" smtClean="0"/>
              <a:t> </a:t>
            </a:r>
            <a:r>
              <a:rPr lang="en-US" sz="2600" dirty="0" err="1" smtClean="0"/>
              <a:t>penjualan</a:t>
            </a:r>
            <a:r>
              <a:rPr lang="en-US" sz="2600" dirty="0" smtClean="0"/>
              <a:t> rata-rata </a:t>
            </a:r>
            <a:r>
              <a:rPr lang="en-US" sz="2600" dirty="0" err="1" smtClean="0"/>
              <a:t>segelas</a:t>
            </a:r>
            <a:r>
              <a:rPr lang="en-US" sz="2600" dirty="0" smtClean="0"/>
              <a:t> kopi </a:t>
            </a:r>
            <a:r>
              <a:rPr lang="en-US" sz="2600" dirty="0" err="1" smtClean="0"/>
              <a:t>adalah</a:t>
            </a:r>
            <a:r>
              <a:rPr lang="en-US" sz="2600" dirty="0" smtClean="0"/>
              <a:t> $1.49 </a:t>
            </a:r>
            <a:r>
              <a:rPr lang="en-US" sz="2600" dirty="0" err="1" smtClean="0"/>
              <a:t>dan</a:t>
            </a:r>
            <a:r>
              <a:rPr lang="en-US" sz="2600" dirty="0" smtClean="0"/>
              <a:t> rata-rata </a:t>
            </a:r>
            <a:r>
              <a:rPr lang="en-US" sz="2600" dirty="0" err="1" smtClean="0"/>
              <a:t>biaya</a:t>
            </a:r>
            <a:r>
              <a:rPr lang="en-US" sz="2600" dirty="0" smtClean="0"/>
              <a:t> </a:t>
            </a:r>
            <a:r>
              <a:rPr lang="en-US" sz="2600" dirty="0" err="1" smtClean="0"/>
              <a:t>variabel</a:t>
            </a:r>
            <a:r>
              <a:rPr lang="en-US" sz="2600" dirty="0" smtClean="0"/>
              <a:t> per </a:t>
            </a:r>
            <a:r>
              <a:rPr lang="en-US" sz="2600" dirty="0" err="1" smtClean="0"/>
              <a:t>gelas</a:t>
            </a:r>
            <a:r>
              <a:rPr lang="en-US" sz="2600" dirty="0" smtClean="0"/>
              <a:t> </a:t>
            </a:r>
            <a:r>
              <a:rPr lang="en-US" sz="2600" dirty="0" err="1" smtClean="0"/>
              <a:t>adalah</a:t>
            </a:r>
            <a:r>
              <a:rPr lang="en-US" sz="2600" dirty="0" smtClean="0"/>
              <a:t> $0.36. </a:t>
            </a:r>
            <a:r>
              <a:rPr lang="en-US" sz="2600" dirty="0" err="1" smtClean="0"/>
              <a:t>Biaya</a:t>
            </a:r>
            <a:r>
              <a:rPr lang="en-US" sz="2600" dirty="0" smtClean="0"/>
              <a:t> </a:t>
            </a:r>
            <a:r>
              <a:rPr lang="en-US" sz="2600" dirty="0" err="1" smtClean="0"/>
              <a:t>tetap</a:t>
            </a:r>
            <a:r>
              <a:rPr lang="en-US" sz="2600" dirty="0" smtClean="0"/>
              <a:t> rata-rata per </a:t>
            </a:r>
            <a:r>
              <a:rPr lang="en-US" sz="2600" dirty="0" err="1" smtClean="0"/>
              <a:t>bulan</a:t>
            </a:r>
            <a:r>
              <a:rPr lang="en-US" sz="2600" dirty="0" smtClean="0"/>
              <a:t> </a:t>
            </a:r>
            <a:r>
              <a:rPr lang="en-US" sz="2600" dirty="0" err="1" smtClean="0"/>
              <a:t>adalah</a:t>
            </a:r>
            <a:r>
              <a:rPr lang="en-US" sz="2600" dirty="0" smtClean="0"/>
              <a:t> $1,300. Rata-rata 2,100 </a:t>
            </a:r>
            <a:r>
              <a:rPr lang="en-US" sz="2600" dirty="0" err="1" smtClean="0"/>
              <a:t>gelas</a:t>
            </a:r>
            <a:r>
              <a:rPr lang="en-US" sz="2600" dirty="0" smtClean="0"/>
              <a:t> </a:t>
            </a:r>
            <a:r>
              <a:rPr lang="en-US" sz="2600" dirty="0" err="1" smtClean="0"/>
              <a:t>terjual</a:t>
            </a:r>
            <a:r>
              <a:rPr lang="en-US" sz="2600" dirty="0" smtClean="0"/>
              <a:t> </a:t>
            </a:r>
            <a:r>
              <a:rPr lang="en-US" sz="2600" dirty="0" err="1" smtClean="0"/>
              <a:t>setiap</a:t>
            </a:r>
            <a:r>
              <a:rPr lang="en-US" sz="2600" dirty="0" smtClean="0"/>
              <a:t> </a:t>
            </a:r>
            <a:r>
              <a:rPr lang="en-US" sz="2600" dirty="0" err="1" smtClean="0"/>
              <a:t>bulannya</a:t>
            </a:r>
            <a:r>
              <a:rPr lang="en-US" sz="2600" dirty="0" smtClean="0"/>
              <a:t>.. </a:t>
            </a:r>
            <a:r>
              <a:rPr lang="en-US" sz="2600" dirty="0" err="1" smtClean="0"/>
              <a:t>Berapakah</a:t>
            </a:r>
            <a:r>
              <a:rPr lang="en-US" sz="2600" dirty="0" smtClean="0"/>
              <a:t> BEP </a:t>
            </a:r>
            <a:r>
              <a:rPr lang="en-US" sz="2600" dirty="0" err="1" smtClean="0"/>
              <a:t>dalam</a:t>
            </a:r>
            <a:r>
              <a:rPr lang="en-US" sz="2600" dirty="0" smtClean="0"/>
              <a:t> dollars</a:t>
            </a:r>
            <a:r>
              <a:rPr lang="en-US" sz="2600" dirty="0"/>
              <a:t>?</a:t>
            </a:r>
          </a:p>
          <a:p>
            <a:pPr lvl="1">
              <a:buFont typeface="Wingdings" pitchFamily="2" charset="2"/>
              <a:buNone/>
            </a:pPr>
            <a:r>
              <a:rPr lang="en-US" dirty="0"/>
              <a:t>a. $1,300</a:t>
            </a:r>
          </a:p>
          <a:p>
            <a:pPr lvl="1">
              <a:buFont typeface="Wingdings" pitchFamily="2" charset="2"/>
              <a:buNone/>
            </a:pPr>
            <a:r>
              <a:rPr lang="en-US" dirty="0"/>
              <a:t>b. $1,715</a:t>
            </a:r>
          </a:p>
          <a:p>
            <a:pPr lvl="1">
              <a:buFont typeface="Wingdings" pitchFamily="2" charset="2"/>
              <a:buNone/>
            </a:pPr>
            <a:r>
              <a:rPr lang="en-US" dirty="0"/>
              <a:t>c. $1,788</a:t>
            </a:r>
          </a:p>
          <a:p>
            <a:pPr lvl="1">
              <a:buFont typeface="Wingdings" pitchFamily="2" charset="2"/>
              <a:buNone/>
            </a:pPr>
            <a:r>
              <a:rPr lang="en-US" dirty="0"/>
              <a:t>d. $3,129</a:t>
            </a:r>
          </a:p>
        </p:txBody>
      </p:sp>
    </p:spTree>
  </p:cSld>
  <p:clrMapOvr>
    <a:masterClrMapping/>
  </p:clrMapOvr>
  <p:transition spd="med">
    <p:blinds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3"/>
          <p:cNvSpPr txBox="1">
            <a:spLocks noChangeArrowheads="1"/>
          </p:cNvSpPr>
          <p:nvPr/>
        </p:nvSpPr>
        <p:spPr>
          <a:xfrm>
            <a:off x="990600" y="1371600"/>
            <a:ext cx="8153400" cy="5143500"/>
          </a:xfrm>
          <a:prstGeom prst="rect">
            <a:avLst/>
          </a:prstGeom>
          <a:solidFill>
            <a:schemeClr val="accent2"/>
          </a:solidFill>
          <a:ln w="12699">
            <a:solidFill>
              <a:schemeClr val="tx1"/>
            </a:solidFill>
          </a:ln>
          <a:effectLst>
            <a:outerShdw dist="35921" dir="2700000" algn="ctr" rotWithShape="0">
              <a:schemeClr val="bg2"/>
            </a:outerShdw>
          </a:effectLst>
        </p:spPr>
        <p:txBody>
          <a:bodyPr vert="horz" lIns="90488" tIns="44450" rIns="90488" bIns="44450">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Times" pitchFamily="18" charset="0"/>
              <a:buNone/>
              <a:tabLst/>
              <a:defRPr/>
            </a:pPr>
            <a:r>
              <a:rPr kumimoji="0" lang="en-US" sz="2600" b="0" i="0" u="none" strike="noStrike" kern="1200" cap="none" spc="0" normalizeH="0" baseline="0" noProof="0" smtClean="0">
                <a:ln>
                  <a:noFill/>
                </a:ln>
                <a:solidFill>
                  <a:schemeClr val="tx1"/>
                </a:solidFill>
                <a:effectLst/>
                <a:uLnTx/>
                <a:uFillTx/>
                <a:latin typeface="+mn-lt"/>
                <a:ea typeface="+mn-ea"/>
                <a:cs typeface="+mn-cs"/>
              </a:rPr>
              <a:t> 		 Coffee Klatch adalah sebuah sebuah stand kopi espresso di gedung perkantoran. Harga penjualan rata-rata segelas kopi adalah $1.49 dan rata-rata biaya variabel per gelas adalah $0.36. Biaya tetap rata-rata per bulan adalah $1,300. Rata-rata 2,100 gelas terjual setiap bulannya.. Berapakah BEP dalam dollars?</a:t>
            </a:r>
          </a:p>
          <a:p>
            <a:pPr marL="640080" marR="0" lvl="1" indent="-274320" algn="l"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2100" b="0" i="0" u="none" strike="noStrike" kern="1200" cap="none" spc="0" normalizeH="0" baseline="0" noProof="0" smtClean="0">
                <a:ln>
                  <a:noFill/>
                </a:ln>
                <a:solidFill>
                  <a:schemeClr val="tx1"/>
                </a:solidFill>
                <a:effectLst/>
                <a:uLnTx/>
                <a:uFillTx/>
                <a:latin typeface="+mn-lt"/>
                <a:ea typeface="+mn-ea"/>
                <a:cs typeface="+mn-cs"/>
              </a:rPr>
              <a:t>a. $1,300</a:t>
            </a:r>
          </a:p>
          <a:p>
            <a:pPr marL="640080" marR="0" lvl="1" indent="-274320" algn="l"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2100" b="0" i="0" u="none" strike="noStrike" kern="1200" cap="none" spc="0" normalizeH="0" baseline="0" noProof="0" smtClean="0">
                <a:ln>
                  <a:noFill/>
                </a:ln>
                <a:solidFill>
                  <a:schemeClr val="tx1"/>
                </a:solidFill>
                <a:effectLst/>
                <a:uLnTx/>
                <a:uFillTx/>
                <a:latin typeface="+mn-lt"/>
                <a:ea typeface="+mn-ea"/>
                <a:cs typeface="+mn-cs"/>
              </a:rPr>
              <a:t>b. $1,715</a:t>
            </a:r>
          </a:p>
          <a:p>
            <a:pPr marL="640080" marR="0" lvl="1" indent="-274320" algn="l"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2100" b="0" i="0" u="none" strike="noStrike" kern="1200" cap="none" spc="0" normalizeH="0" baseline="0" noProof="0" smtClean="0">
                <a:ln>
                  <a:noFill/>
                </a:ln>
                <a:solidFill>
                  <a:schemeClr val="tx1"/>
                </a:solidFill>
                <a:effectLst/>
                <a:uLnTx/>
                <a:uFillTx/>
                <a:latin typeface="+mn-lt"/>
                <a:ea typeface="+mn-ea"/>
                <a:cs typeface="+mn-cs"/>
              </a:rPr>
              <a:t>c. $1,788</a:t>
            </a:r>
          </a:p>
          <a:p>
            <a:pPr marL="640080" marR="0" lvl="1" indent="-274320" algn="l" defTabSz="914400" rtl="0" eaLnBrk="1" fontAlgn="auto" latinLnBrk="0" hangingPunct="1">
              <a:lnSpc>
                <a:spcPct val="100000"/>
              </a:lnSpc>
              <a:spcBef>
                <a:spcPct val="20000"/>
              </a:spcBef>
              <a:spcAft>
                <a:spcPts val="0"/>
              </a:spcAft>
              <a:buClr>
                <a:schemeClr val="accent1"/>
              </a:buClr>
              <a:buSzPct val="80000"/>
              <a:buFont typeface="Wingdings" pitchFamily="2" charset="2"/>
              <a:buNone/>
              <a:tabLst/>
              <a:defRPr/>
            </a:pPr>
            <a:r>
              <a:rPr kumimoji="0" lang="en-US" sz="2100" b="0" i="0" u="none" strike="noStrike" kern="1200" cap="none" spc="0" normalizeH="0" baseline="0" noProof="0" smtClean="0">
                <a:ln>
                  <a:noFill/>
                </a:ln>
                <a:solidFill>
                  <a:schemeClr val="tx1"/>
                </a:solidFill>
                <a:effectLst/>
                <a:uLnTx/>
                <a:uFillTx/>
                <a:latin typeface="+mn-lt"/>
                <a:ea typeface="+mn-ea"/>
                <a:cs typeface="+mn-cs"/>
              </a:rPr>
              <a:t>d. $3,129</a:t>
            </a:r>
            <a:endParaRPr kumimoji="0" lang="en-US" sz="2100" b="0" i="0" u="none" strike="noStrike" kern="1200" cap="none" spc="0" normalizeH="0" baseline="0" noProof="0" dirty="0">
              <a:ln>
                <a:noFill/>
              </a:ln>
              <a:solidFill>
                <a:schemeClr val="tx1"/>
              </a:solidFill>
              <a:effectLst/>
              <a:uLnTx/>
              <a:uFillTx/>
              <a:latin typeface="+mn-lt"/>
              <a:ea typeface="+mn-ea"/>
              <a:cs typeface="+mn-cs"/>
            </a:endParaRPr>
          </a:p>
        </p:txBody>
      </p:sp>
      <p:sp>
        <p:nvSpPr>
          <p:cNvPr id="79874" name="Rectangle 2"/>
          <p:cNvSpPr>
            <a:spLocks noGrp="1" noChangeArrowheads="1"/>
          </p:cNvSpPr>
          <p:nvPr>
            <p:ph type="title"/>
          </p:nvPr>
        </p:nvSpPr>
        <p:spPr>
          <a:noFill/>
          <a:ln/>
        </p:spPr>
        <p:txBody>
          <a:bodyPr lIns="90488" tIns="44450" rIns="90488" bIns="44450"/>
          <a:lstStyle/>
          <a:p>
            <a:r>
              <a:rPr lang="en-US"/>
              <a:t>Quick Check </a:t>
            </a:r>
            <a:r>
              <a:rPr lang="en-US" sz="3200">
                <a:sym typeface="Wingdings" pitchFamily="2" charset="2"/>
              </a:rPr>
              <a:t></a:t>
            </a:r>
          </a:p>
        </p:txBody>
      </p:sp>
      <p:sp>
        <p:nvSpPr>
          <p:cNvPr id="79876" name="Oval 4"/>
          <p:cNvSpPr>
            <a:spLocks noChangeArrowheads="1"/>
          </p:cNvSpPr>
          <p:nvPr/>
        </p:nvSpPr>
        <p:spPr bwMode="auto">
          <a:xfrm>
            <a:off x="1236662" y="4589462"/>
            <a:ext cx="515938" cy="515938"/>
          </a:xfrm>
          <a:prstGeom prst="ellipse">
            <a:avLst/>
          </a:prstGeom>
          <a:noFill/>
          <a:ln w="50799">
            <a:solidFill>
              <a:srgbClr val="FF0000"/>
            </a:solidFill>
            <a:round/>
            <a:headEnd/>
            <a:tailEnd/>
          </a:ln>
          <a:effectLst/>
        </p:spPr>
        <p:txBody>
          <a:bodyPr wrap="none" anchor="ctr"/>
          <a:lstStyle/>
          <a:p>
            <a:endParaRPr lang="en-US"/>
          </a:p>
        </p:txBody>
      </p:sp>
      <p:grpSp>
        <p:nvGrpSpPr>
          <p:cNvPr id="2" name="Group 17"/>
          <p:cNvGrpSpPr>
            <a:grpSpLocks/>
          </p:cNvGrpSpPr>
          <p:nvPr/>
        </p:nvGrpSpPr>
        <p:grpSpPr bwMode="auto">
          <a:xfrm>
            <a:off x="3429000" y="4329113"/>
            <a:ext cx="5334000" cy="2224087"/>
            <a:chOff x="2160" y="2727"/>
            <a:chExt cx="3360" cy="1401"/>
          </a:xfrm>
        </p:grpSpPr>
        <p:sp>
          <p:nvSpPr>
            <p:cNvPr id="79878" name="Rectangle 6"/>
            <p:cNvSpPr>
              <a:spLocks noChangeArrowheads="1"/>
            </p:cNvSpPr>
            <p:nvPr/>
          </p:nvSpPr>
          <p:spPr bwMode="auto">
            <a:xfrm>
              <a:off x="2160" y="2736"/>
              <a:ext cx="3360" cy="1392"/>
            </a:xfrm>
            <a:prstGeom prst="rect">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79879" name="Text Box 7"/>
            <p:cNvSpPr txBox="1">
              <a:spLocks noChangeArrowheads="1"/>
            </p:cNvSpPr>
            <p:nvPr/>
          </p:nvSpPr>
          <p:spPr bwMode="auto">
            <a:xfrm>
              <a:off x="3792" y="2727"/>
              <a:ext cx="1632" cy="518"/>
            </a:xfrm>
            <a:prstGeom prst="rect">
              <a:avLst/>
            </a:prstGeom>
            <a:noFill/>
            <a:ln w="9525">
              <a:noFill/>
              <a:miter lim="800000"/>
              <a:headEnd/>
              <a:tailEnd/>
            </a:ln>
            <a:effectLst/>
          </p:spPr>
          <p:txBody>
            <a:bodyPr>
              <a:spAutoFit/>
            </a:bodyPr>
            <a:lstStyle/>
            <a:p>
              <a:pPr algn="ctr" eaLnBrk="1" hangingPunct="1"/>
              <a:r>
                <a:rPr lang="en-US" sz="2400" b="1">
                  <a:solidFill>
                    <a:srgbClr val="FFFFFF"/>
                  </a:solidFill>
                </a:rPr>
                <a:t>Fixed expenses</a:t>
              </a:r>
            </a:p>
            <a:p>
              <a:pPr algn="ctr" eaLnBrk="1" hangingPunct="1"/>
              <a:r>
                <a:rPr lang="en-US" sz="2400" b="1">
                  <a:solidFill>
                    <a:srgbClr val="FFFFFF"/>
                  </a:solidFill>
                </a:rPr>
                <a:t>CM Ratio</a:t>
              </a:r>
            </a:p>
          </p:txBody>
        </p:sp>
        <p:sp>
          <p:nvSpPr>
            <p:cNvPr id="79880" name="Line 8"/>
            <p:cNvSpPr>
              <a:spLocks noChangeShapeType="1"/>
            </p:cNvSpPr>
            <p:nvPr/>
          </p:nvSpPr>
          <p:spPr bwMode="auto">
            <a:xfrm>
              <a:off x="3936" y="2998"/>
              <a:ext cx="1392" cy="0"/>
            </a:xfrm>
            <a:prstGeom prst="line">
              <a:avLst/>
            </a:prstGeom>
            <a:noFill/>
            <a:ln w="38100">
              <a:solidFill>
                <a:srgbClr val="FFFFFF"/>
              </a:solidFill>
              <a:round/>
              <a:headEnd/>
              <a:tailEnd/>
            </a:ln>
            <a:effectLst/>
          </p:spPr>
          <p:txBody>
            <a:bodyPr wrap="none"/>
            <a:lstStyle/>
            <a:p>
              <a:endParaRPr lang="en-US"/>
            </a:p>
          </p:txBody>
        </p:sp>
        <p:sp>
          <p:nvSpPr>
            <p:cNvPr id="79881" name="Text Box 9"/>
            <p:cNvSpPr txBox="1">
              <a:spLocks noChangeArrowheads="1"/>
            </p:cNvSpPr>
            <p:nvPr/>
          </p:nvSpPr>
          <p:spPr bwMode="auto">
            <a:xfrm>
              <a:off x="2256" y="2728"/>
              <a:ext cx="1248" cy="518"/>
            </a:xfrm>
            <a:prstGeom prst="rect">
              <a:avLst/>
            </a:prstGeom>
            <a:noFill/>
            <a:ln w="9525">
              <a:noFill/>
              <a:miter lim="800000"/>
              <a:headEnd/>
              <a:tailEnd/>
            </a:ln>
            <a:effectLst/>
          </p:spPr>
          <p:txBody>
            <a:bodyPr>
              <a:spAutoFit/>
            </a:bodyPr>
            <a:lstStyle/>
            <a:p>
              <a:pPr algn="ctr" eaLnBrk="1" hangingPunct="1">
                <a:spcBef>
                  <a:spcPct val="50000"/>
                </a:spcBef>
              </a:pPr>
              <a:r>
                <a:rPr lang="en-US" sz="2400" b="1">
                  <a:solidFill>
                    <a:srgbClr val="FFFFFF"/>
                  </a:solidFill>
                </a:rPr>
                <a:t>Break-even</a:t>
              </a:r>
              <a:br>
                <a:rPr lang="en-US" sz="2400" b="1">
                  <a:solidFill>
                    <a:srgbClr val="FFFFFF"/>
                  </a:solidFill>
                </a:rPr>
              </a:br>
              <a:r>
                <a:rPr lang="en-US" sz="2400" b="1">
                  <a:solidFill>
                    <a:srgbClr val="FFFFFF"/>
                  </a:solidFill>
                </a:rPr>
                <a:t>sales </a:t>
              </a:r>
            </a:p>
          </p:txBody>
        </p:sp>
        <p:sp>
          <p:nvSpPr>
            <p:cNvPr id="79882" name="Text Box 10"/>
            <p:cNvSpPr txBox="1">
              <a:spLocks noChangeArrowheads="1"/>
            </p:cNvSpPr>
            <p:nvPr/>
          </p:nvSpPr>
          <p:spPr bwMode="auto">
            <a:xfrm>
              <a:off x="3600" y="3168"/>
              <a:ext cx="1152" cy="518"/>
            </a:xfrm>
            <a:prstGeom prst="rect">
              <a:avLst/>
            </a:prstGeom>
            <a:noFill/>
            <a:ln w="9525">
              <a:noFill/>
              <a:miter lim="800000"/>
              <a:headEnd/>
              <a:tailEnd/>
            </a:ln>
            <a:effectLst/>
          </p:spPr>
          <p:txBody>
            <a:bodyPr>
              <a:spAutoFit/>
            </a:bodyPr>
            <a:lstStyle/>
            <a:p>
              <a:pPr algn="ctr" eaLnBrk="1" hangingPunct="1"/>
              <a:r>
                <a:rPr lang="en-US" sz="2400" b="1">
                  <a:solidFill>
                    <a:srgbClr val="FFFFFF"/>
                  </a:solidFill>
                </a:rPr>
                <a:t>$1,300</a:t>
              </a:r>
            </a:p>
            <a:p>
              <a:pPr algn="ctr" eaLnBrk="1" hangingPunct="1"/>
              <a:r>
                <a:rPr lang="en-US" sz="2400" b="1">
                  <a:solidFill>
                    <a:srgbClr val="FFFFFF"/>
                  </a:solidFill>
                </a:rPr>
                <a:t>0.758</a:t>
              </a:r>
            </a:p>
          </p:txBody>
        </p:sp>
        <p:sp>
          <p:nvSpPr>
            <p:cNvPr id="79883" name="Text Box 11"/>
            <p:cNvSpPr txBox="1">
              <a:spLocks noChangeArrowheads="1"/>
            </p:cNvSpPr>
            <p:nvPr/>
          </p:nvSpPr>
          <p:spPr bwMode="auto">
            <a:xfrm>
              <a:off x="3504" y="3744"/>
              <a:ext cx="1104" cy="288"/>
            </a:xfrm>
            <a:prstGeom prst="rect">
              <a:avLst/>
            </a:prstGeom>
            <a:noFill/>
            <a:ln w="9525">
              <a:noFill/>
              <a:miter lim="800000"/>
              <a:headEnd/>
              <a:tailEnd/>
            </a:ln>
            <a:effectLst/>
          </p:spPr>
          <p:txBody>
            <a:bodyPr>
              <a:spAutoFit/>
            </a:bodyPr>
            <a:lstStyle/>
            <a:p>
              <a:pPr eaLnBrk="1" hangingPunct="1">
                <a:spcBef>
                  <a:spcPct val="50000"/>
                </a:spcBef>
              </a:pPr>
              <a:r>
                <a:rPr lang="en-US" sz="2400" b="1">
                  <a:solidFill>
                    <a:srgbClr val="FFFFFF"/>
                  </a:solidFill>
                </a:rPr>
                <a:t>=   </a:t>
              </a:r>
              <a:r>
                <a:rPr lang="en-US" sz="2400" b="1" i="1">
                  <a:solidFill>
                    <a:srgbClr val="FFFF00"/>
                  </a:solidFill>
                </a:rPr>
                <a:t>$1,715</a:t>
              </a:r>
            </a:p>
          </p:txBody>
        </p:sp>
        <p:sp>
          <p:nvSpPr>
            <p:cNvPr id="79884" name="Line 12"/>
            <p:cNvSpPr>
              <a:spLocks noChangeShapeType="1"/>
            </p:cNvSpPr>
            <p:nvPr/>
          </p:nvSpPr>
          <p:spPr bwMode="auto">
            <a:xfrm>
              <a:off x="3936" y="3445"/>
              <a:ext cx="528" cy="0"/>
            </a:xfrm>
            <a:prstGeom prst="line">
              <a:avLst/>
            </a:prstGeom>
            <a:noFill/>
            <a:ln w="38100">
              <a:solidFill>
                <a:srgbClr val="FFFFFF"/>
              </a:solidFill>
              <a:round/>
              <a:headEnd/>
              <a:tailEnd/>
            </a:ln>
            <a:effectLst/>
          </p:spPr>
          <p:txBody>
            <a:bodyPr wrap="none"/>
            <a:lstStyle/>
            <a:p>
              <a:endParaRPr lang="en-US"/>
            </a:p>
          </p:txBody>
        </p:sp>
        <p:sp>
          <p:nvSpPr>
            <p:cNvPr id="79885" name="Text Box 13"/>
            <p:cNvSpPr txBox="1">
              <a:spLocks noChangeArrowheads="1"/>
            </p:cNvSpPr>
            <p:nvPr/>
          </p:nvSpPr>
          <p:spPr bwMode="auto">
            <a:xfrm>
              <a:off x="3504" y="3298"/>
              <a:ext cx="240" cy="288"/>
            </a:xfrm>
            <a:prstGeom prst="rect">
              <a:avLst/>
            </a:prstGeom>
            <a:noFill/>
            <a:ln w="9525">
              <a:noFill/>
              <a:miter lim="800000"/>
              <a:headEnd/>
              <a:tailEnd/>
            </a:ln>
            <a:effectLst/>
          </p:spPr>
          <p:txBody>
            <a:bodyPr>
              <a:spAutoFit/>
            </a:bodyPr>
            <a:lstStyle/>
            <a:p>
              <a:pPr algn="r" eaLnBrk="1" hangingPunct="1">
                <a:spcBef>
                  <a:spcPct val="50000"/>
                </a:spcBef>
              </a:pPr>
              <a:r>
                <a:rPr lang="en-US" sz="2400" b="1">
                  <a:solidFill>
                    <a:srgbClr val="FFFFFF"/>
                  </a:solidFill>
                </a:rPr>
                <a:t>=</a:t>
              </a:r>
            </a:p>
          </p:txBody>
        </p:sp>
        <p:sp>
          <p:nvSpPr>
            <p:cNvPr id="79888" name="Text Box 16"/>
            <p:cNvSpPr txBox="1">
              <a:spLocks noChangeArrowheads="1"/>
            </p:cNvSpPr>
            <p:nvPr/>
          </p:nvSpPr>
          <p:spPr bwMode="auto">
            <a:xfrm>
              <a:off x="3503" y="2842"/>
              <a:ext cx="228" cy="288"/>
            </a:xfrm>
            <a:prstGeom prst="rect">
              <a:avLst/>
            </a:prstGeom>
            <a:noFill/>
            <a:ln w="9525">
              <a:noFill/>
              <a:miter lim="800000"/>
              <a:headEnd/>
              <a:tailEnd/>
            </a:ln>
            <a:effectLst/>
          </p:spPr>
          <p:txBody>
            <a:bodyPr wrap="none">
              <a:spAutoFit/>
            </a:bodyPr>
            <a:lstStyle/>
            <a:p>
              <a:r>
                <a:rPr lang="en-US" sz="2400" b="1">
                  <a:solidFill>
                    <a:srgbClr val="FFFFFF"/>
                  </a:solidFill>
                </a:rPr>
                <a:t>=</a:t>
              </a:r>
            </a:p>
          </p:txBody>
        </p:sp>
      </p:grpSp>
    </p:spTree>
  </p:cSld>
  <p:clrMapOvr>
    <a:masterClrMapping/>
  </p:clrMapOvr>
  <p:transition spd="med">
    <p:blinds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noFill/>
          <a:ln/>
        </p:spPr>
        <p:txBody>
          <a:bodyPr lIns="90488" tIns="44450" rIns="90488" bIns="44450"/>
          <a:lstStyle/>
          <a:p>
            <a:r>
              <a:rPr lang="en-US" dirty="0" err="1" smtClean="0"/>
              <a:t>Analisis</a:t>
            </a:r>
            <a:r>
              <a:rPr lang="en-US" dirty="0" smtClean="0"/>
              <a:t> target </a:t>
            </a:r>
            <a:r>
              <a:rPr lang="en-US" dirty="0" err="1" smtClean="0"/>
              <a:t>laba</a:t>
            </a:r>
            <a:endParaRPr lang="en-US" dirty="0"/>
          </a:p>
        </p:txBody>
      </p:sp>
      <p:sp>
        <p:nvSpPr>
          <p:cNvPr id="81923" name="Rectangle 3"/>
          <p:cNvSpPr>
            <a:spLocks noGrp="1" noChangeArrowheads="1"/>
          </p:cNvSpPr>
          <p:nvPr>
            <p:ph sz="quarter" idx="1"/>
          </p:nvPr>
        </p:nvSpPr>
        <p:spPr>
          <a:noFill/>
          <a:ln/>
        </p:spPr>
        <p:txBody>
          <a:bodyPr lIns="90488" tIns="44450" rIns="90488" bIns="44450">
            <a:normAutofit/>
          </a:bodyPr>
          <a:lstStyle/>
          <a:p>
            <a:pPr algn="ctr">
              <a:buFont typeface="Times" pitchFamily="18" charset="0"/>
              <a:buNone/>
            </a:pPr>
            <a:r>
              <a:rPr lang="en-US" dirty="0"/>
              <a:t> </a:t>
            </a:r>
            <a:r>
              <a:rPr lang="en-US" dirty="0" err="1" smtClean="0"/>
              <a:t>Metode</a:t>
            </a:r>
            <a:r>
              <a:rPr lang="en-US" dirty="0" smtClean="0"/>
              <a:t> </a:t>
            </a:r>
            <a:r>
              <a:rPr lang="en-US" dirty="0" err="1" smtClean="0"/>
              <a:t>Persamaan</a:t>
            </a:r>
            <a:r>
              <a:rPr lang="en-US" dirty="0" smtClean="0"/>
              <a:t> </a:t>
            </a:r>
            <a:r>
              <a:rPr lang="en-US" dirty="0" err="1" smtClean="0"/>
              <a:t>dan</a:t>
            </a:r>
            <a:r>
              <a:rPr lang="en-US" dirty="0" smtClean="0"/>
              <a:t> </a:t>
            </a:r>
            <a:r>
              <a:rPr lang="en-US" dirty="0" err="1" smtClean="0"/>
              <a:t>Metode</a:t>
            </a:r>
            <a:r>
              <a:rPr lang="en-US" dirty="0" smtClean="0"/>
              <a:t> </a:t>
            </a:r>
            <a:r>
              <a:rPr lang="en-US" dirty="0" err="1" smtClean="0"/>
              <a:t>Kontribusi</a:t>
            </a:r>
            <a:r>
              <a:rPr lang="en-US" dirty="0" smtClean="0"/>
              <a:t> Margin </a:t>
            </a:r>
            <a:r>
              <a:rPr lang="en-US" dirty="0" err="1" smtClean="0"/>
              <a:t>dapat</a:t>
            </a:r>
            <a:r>
              <a:rPr lang="en-US" dirty="0" smtClean="0"/>
              <a:t> </a:t>
            </a:r>
            <a:r>
              <a:rPr lang="en-US" dirty="0" err="1" smtClean="0"/>
              <a:t>digunakan</a:t>
            </a:r>
            <a:r>
              <a:rPr lang="en-US" dirty="0" smtClean="0"/>
              <a:t> </a:t>
            </a:r>
            <a:r>
              <a:rPr lang="en-US" dirty="0" err="1" smtClean="0"/>
              <a:t>untuk</a:t>
            </a:r>
            <a:r>
              <a:rPr lang="en-US" dirty="0" smtClean="0"/>
              <a:t> </a:t>
            </a:r>
            <a:r>
              <a:rPr lang="en-US" dirty="0" err="1" smtClean="0"/>
              <a:t>menentukan</a:t>
            </a:r>
            <a:r>
              <a:rPr lang="en-US" dirty="0" smtClean="0"/>
              <a:t> </a:t>
            </a:r>
            <a:r>
              <a:rPr lang="en-US" dirty="0" err="1" smtClean="0"/>
              <a:t>volumepenjualan</a:t>
            </a:r>
            <a:r>
              <a:rPr lang="en-US" dirty="0" smtClean="0"/>
              <a:t> yang </a:t>
            </a:r>
            <a:r>
              <a:rPr lang="en-US" dirty="0" err="1" smtClean="0"/>
              <a:t>dibutuhkan</a:t>
            </a:r>
            <a:r>
              <a:rPr lang="en-US" dirty="0" smtClean="0"/>
              <a:t> </a:t>
            </a:r>
            <a:r>
              <a:rPr lang="en-US" dirty="0" err="1" smtClean="0"/>
              <a:t>untuk</a:t>
            </a:r>
            <a:r>
              <a:rPr lang="en-US" dirty="0" smtClean="0"/>
              <a:t> </a:t>
            </a:r>
            <a:r>
              <a:rPr lang="en-US" dirty="0" err="1" smtClean="0"/>
              <a:t>mencapai</a:t>
            </a:r>
            <a:r>
              <a:rPr lang="en-US" dirty="0" smtClean="0"/>
              <a:t> target </a:t>
            </a:r>
            <a:r>
              <a:rPr lang="en-US" dirty="0" err="1" smtClean="0"/>
              <a:t>laba</a:t>
            </a:r>
            <a:endParaRPr lang="en-US" sz="3200" dirty="0"/>
          </a:p>
          <a:p>
            <a:pPr algn="ctr">
              <a:buFont typeface="Times" pitchFamily="18" charset="0"/>
              <a:buNone/>
            </a:pPr>
            <a:endParaRPr lang="en-US" sz="3600" dirty="0" smtClean="0">
              <a:solidFill>
                <a:srgbClr val="0000CC"/>
              </a:solidFill>
            </a:endParaRPr>
          </a:p>
          <a:p>
            <a:pPr algn="ctr">
              <a:buFont typeface="Times" pitchFamily="18" charset="0"/>
              <a:buNone/>
            </a:pPr>
            <a:r>
              <a:rPr lang="en-US" sz="3600" dirty="0" err="1" smtClean="0">
                <a:solidFill>
                  <a:srgbClr val="0000CC"/>
                </a:solidFill>
              </a:rPr>
              <a:t>Diasumsikan</a:t>
            </a:r>
            <a:r>
              <a:rPr lang="en-US" sz="3600" dirty="0" smtClean="0">
                <a:solidFill>
                  <a:srgbClr val="0000CC"/>
                </a:solidFill>
              </a:rPr>
              <a:t> Racing </a:t>
            </a:r>
            <a:r>
              <a:rPr lang="en-US" sz="3600" dirty="0">
                <a:solidFill>
                  <a:srgbClr val="0000CC"/>
                </a:solidFill>
              </a:rPr>
              <a:t>Bicycle Company wants to know how many bikes must be sold to earn a profit of $100,000.</a:t>
            </a:r>
          </a:p>
          <a:p>
            <a:pPr algn="ctr">
              <a:buFont typeface="Times" pitchFamily="18" charset="0"/>
              <a:buNone/>
            </a:pPr>
            <a:endParaRPr lang="en-US" sz="3600" dirty="0">
              <a:solidFill>
                <a:srgbClr val="0000CC"/>
              </a:solidFill>
            </a:endParaRPr>
          </a:p>
        </p:txBody>
      </p:sp>
      <p:pic>
        <p:nvPicPr>
          <p:cNvPr id="81924" name="Picture 4" descr="j0199044"/>
          <p:cNvPicPr>
            <a:picLocks noChangeAspect="1" noChangeArrowheads="1"/>
          </p:cNvPicPr>
          <p:nvPr/>
        </p:nvPicPr>
        <p:blipFill>
          <a:blip r:embed="rId3" cstate="print"/>
          <a:srcRect/>
          <a:stretch>
            <a:fillRect/>
          </a:stretch>
        </p:blipFill>
        <p:spPr bwMode="auto">
          <a:xfrm>
            <a:off x="4267200" y="5962650"/>
            <a:ext cx="993775" cy="819150"/>
          </a:xfrm>
          <a:prstGeom prst="rect">
            <a:avLst/>
          </a:prstGeom>
          <a:noFill/>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wipe(up)">
                                      <p:cBhvr>
                                        <p:cTn id="7" dur="500"/>
                                        <p:tgtEl>
                                          <p:spTgt spid="81923">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1923">
                                            <p:txEl>
                                              <p:pRg st="2" end="2"/>
                                            </p:txEl>
                                          </p:spTgt>
                                        </p:tgtEl>
                                        <p:attrNameLst>
                                          <p:attrName>style.visibility</p:attrName>
                                        </p:attrNameLst>
                                      </p:cBhvr>
                                      <p:to>
                                        <p:strVal val="visible"/>
                                      </p:to>
                                    </p:set>
                                    <p:animEffect transition="in" filter="wipe(up)">
                                      <p:cBhvr>
                                        <p:cTn id="11" dur="500"/>
                                        <p:tgtEl>
                                          <p:spTgt spid="819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noFill/>
          <a:ln/>
        </p:spPr>
        <p:txBody>
          <a:bodyPr lIns="90488" tIns="44450" rIns="90488" bIns="44450"/>
          <a:lstStyle/>
          <a:p>
            <a:r>
              <a:rPr lang="en-US"/>
              <a:t>The CVP Equation Method</a:t>
            </a:r>
          </a:p>
        </p:txBody>
      </p:sp>
      <p:sp>
        <p:nvSpPr>
          <p:cNvPr id="83971" name="Rectangle 3"/>
          <p:cNvSpPr>
            <a:spLocks noChangeArrowheads="1"/>
          </p:cNvSpPr>
          <p:nvPr/>
        </p:nvSpPr>
        <p:spPr bwMode="auto">
          <a:xfrm>
            <a:off x="330200" y="1433513"/>
            <a:ext cx="8585200" cy="498475"/>
          </a:xfrm>
          <a:prstGeom prst="rect">
            <a:avLst/>
          </a:prstGeom>
          <a:solidFill>
            <a:srgbClr val="0000CC"/>
          </a:solidFill>
          <a:ln w="12700">
            <a:solidFill>
              <a:schemeClr val="tx1"/>
            </a:solidFill>
            <a:miter lim="800000"/>
            <a:headEnd/>
            <a:tailEnd/>
          </a:ln>
          <a:effectLst>
            <a:outerShdw dist="35921" dir="2700000" algn="ctr" rotWithShape="0">
              <a:schemeClr val="bg2"/>
            </a:outerShdw>
          </a:effectLst>
        </p:spPr>
        <p:txBody>
          <a:bodyPr wrap="none" lIns="90488" tIns="44450" rIns="90488" bIns="44450">
            <a:spAutoFit/>
          </a:bodyPr>
          <a:lstStyle/>
          <a:p>
            <a:r>
              <a:rPr lang="en-US" sz="2600" b="1">
                <a:solidFill>
                  <a:srgbClr val="FFFFFF"/>
                </a:solidFill>
              </a:rPr>
              <a:t>Sales = Variable expenses + Fixed expenses + Profits</a:t>
            </a:r>
          </a:p>
        </p:txBody>
      </p:sp>
      <p:sp>
        <p:nvSpPr>
          <p:cNvPr id="83972" name="Rectangle 4"/>
          <p:cNvSpPr>
            <a:spLocks noChangeArrowheads="1"/>
          </p:cNvSpPr>
          <p:nvPr/>
        </p:nvSpPr>
        <p:spPr bwMode="auto">
          <a:xfrm>
            <a:off x="762000" y="2351088"/>
            <a:ext cx="7839075" cy="2525712"/>
          </a:xfrm>
          <a:prstGeom prst="rect">
            <a:avLst/>
          </a:prstGeom>
          <a:noFill/>
          <a:ln w="12700">
            <a:noFill/>
            <a:miter lim="800000"/>
            <a:headEnd/>
            <a:tailEnd/>
          </a:ln>
          <a:effectLst/>
        </p:spPr>
        <p:txBody>
          <a:bodyPr wrap="none" lIns="90488" tIns="44450" rIns="90488" bIns="44450">
            <a:spAutoFit/>
          </a:bodyPr>
          <a:lstStyle/>
          <a:p>
            <a:r>
              <a:rPr lang="en-US" sz="3200" b="1">
                <a:solidFill>
                  <a:srgbClr val="0000CC"/>
                </a:solidFill>
              </a:rPr>
              <a:t>$500Q  =  $300Q  +  $80,000  +</a:t>
            </a:r>
            <a:r>
              <a:rPr lang="en-US" sz="3200" b="1">
                <a:solidFill>
                  <a:schemeClr val="tx2"/>
                </a:solidFill>
              </a:rPr>
              <a:t>  </a:t>
            </a:r>
            <a:r>
              <a:rPr lang="en-US" sz="3200" b="1">
                <a:solidFill>
                  <a:srgbClr val="FF0000"/>
                </a:solidFill>
              </a:rPr>
              <a:t>$100,000</a:t>
            </a:r>
            <a:endParaRPr lang="en-US" sz="3200" b="1">
              <a:solidFill>
                <a:schemeClr val="tx2"/>
              </a:solidFill>
            </a:endParaRPr>
          </a:p>
          <a:p>
            <a:endParaRPr lang="en-US" sz="3200" b="1">
              <a:solidFill>
                <a:schemeClr val="tx2"/>
              </a:solidFill>
            </a:endParaRPr>
          </a:p>
          <a:p>
            <a:r>
              <a:rPr lang="en-US" sz="3200" b="1">
                <a:solidFill>
                  <a:srgbClr val="0000CC"/>
                </a:solidFill>
              </a:rPr>
              <a:t>$200Q  =  $180,000</a:t>
            </a:r>
          </a:p>
          <a:p>
            <a:endParaRPr lang="en-US" sz="3200" b="1">
              <a:solidFill>
                <a:srgbClr val="CC9900"/>
              </a:solidFill>
            </a:endParaRPr>
          </a:p>
          <a:p>
            <a:r>
              <a:rPr lang="en-US" sz="3200" b="1">
                <a:solidFill>
                  <a:srgbClr val="CC9900"/>
                </a:solidFill>
              </a:rPr>
              <a:t>        </a:t>
            </a:r>
            <a:r>
              <a:rPr lang="en-US" sz="3200" b="1">
                <a:solidFill>
                  <a:srgbClr val="0000CC"/>
                </a:solidFill>
              </a:rPr>
              <a:t>Q  =</a:t>
            </a:r>
            <a:r>
              <a:rPr lang="en-US" sz="3200" b="1">
                <a:solidFill>
                  <a:schemeClr val="tx2"/>
                </a:solidFill>
              </a:rPr>
              <a:t>  </a:t>
            </a:r>
            <a:r>
              <a:rPr lang="en-US" sz="3200" b="1" i="1">
                <a:solidFill>
                  <a:srgbClr val="006600"/>
                </a:solidFill>
              </a:rPr>
              <a:t>900 bikes</a:t>
            </a:r>
          </a:p>
        </p:txBody>
      </p:sp>
      <p:pic>
        <p:nvPicPr>
          <p:cNvPr id="83974" name="Picture 6" descr="j0199044"/>
          <p:cNvPicPr>
            <a:picLocks noChangeAspect="1" noChangeArrowheads="1"/>
          </p:cNvPicPr>
          <p:nvPr/>
        </p:nvPicPr>
        <p:blipFill>
          <a:blip r:embed="rId3" cstate="print"/>
          <a:srcRect/>
          <a:stretch>
            <a:fillRect/>
          </a:stretch>
        </p:blipFill>
        <p:spPr bwMode="auto">
          <a:xfrm>
            <a:off x="4267200" y="5962650"/>
            <a:ext cx="993775" cy="819150"/>
          </a:xfrm>
          <a:prstGeom prst="rect">
            <a:avLst/>
          </a:prstGeom>
          <a:noFill/>
        </p:spPr>
      </p:pic>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noFill/>
          <a:ln/>
        </p:spPr>
        <p:txBody>
          <a:bodyPr lIns="90488" tIns="44450" rIns="90488" bIns="44450"/>
          <a:lstStyle/>
          <a:p>
            <a:r>
              <a:rPr lang="en-US" sz="3200"/>
              <a:t>The Contribution Margin Approach</a:t>
            </a:r>
          </a:p>
        </p:txBody>
      </p:sp>
      <p:sp>
        <p:nvSpPr>
          <p:cNvPr id="86019" name="Rectangle 3"/>
          <p:cNvSpPr>
            <a:spLocks noGrp="1" noChangeArrowheads="1"/>
          </p:cNvSpPr>
          <p:nvPr>
            <p:ph sz="quarter" idx="1"/>
          </p:nvPr>
        </p:nvSpPr>
        <p:spPr>
          <a:xfrm>
            <a:off x="381000" y="1447800"/>
            <a:ext cx="8382000" cy="1676400"/>
          </a:xfrm>
          <a:noFill/>
          <a:ln/>
        </p:spPr>
        <p:txBody>
          <a:bodyPr lIns="90488" tIns="44450" rIns="90488" bIns="44450"/>
          <a:lstStyle/>
          <a:p>
            <a:pPr algn="ctr">
              <a:buFont typeface="Times" pitchFamily="18" charset="0"/>
              <a:buNone/>
            </a:pPr>
            <a:r>
              <a:rPr lang="en-US" sz="3200"/>
              <a:t>  The contribution margin method can be used to determine that 900 bikes must be sold to earn the target profit of $100,000.</a:t>
            </a:r>
          </a:p>
        </p:txBody>
      </p:sp>
      <p:grpSp>
        <p:nvGrpSpPr>
          <p:cNvPr id="2" name="Group 13"/>
          <p:cNvGrpSpPr>
            <a:grpSpLocks/>
          </p:cNvGrpSpPr>
          <p:nvPr/>
        </p:nvGrpSpPr>
        <p:grpSpPr bwMode="auto">
          <a:xfrm>
            <a:off x="838200" y="3276600"/>
            <a:ext cx="7966075" cy="758825"/>
            <a:chOff x="538" y="2162"/>
            <a:chExt cx="5018" cy="478"/>
          </a:xfrm>
        </p:grpSpPr>
        <p:grpSp>
          <p:nvGrpSpPr>
            <p:cNvPr id="3" name="Group 4"/>
            <p:cNvGrpSpPr>
              <a:grpSpLocks/>
            </p:cNvGrpSpPr>
            <p:nvPr/>
          </p:nvGrpSpPr>
          <p:grpSpPr bwMode="auto">
            <a:xfrm>
              <a:off x="538" y="2162"/>
              <a:ext cx="5018" cy="478"/>
              <a:chOff x="634" y="2016"/>
              <a:chExt cx="5018" cy="478"/>
            </a:xfrm>
          </p:grpSpPr>
          <p:sp>
            <p:nvSpPr>
              <p:cNvPr id="86021" name="Rectangle 5"/>
              <p:cNvSpPr>
                <a:spLocks noChangeArrowheads="1"/>
              </p:cNvSpPr>
              <p:nvPr/>
            </p:nvSpPr>
            <p:spPr bwMode="auto">
              <a:xfrm>
                <a:off x="2592" y="2016"/>
                <a:ext cx="3060" cy="478"/>
              </a:xfrm>
              <a:prstGeom prst="rect">
                <a:avLst/>
              </a:prstGeom>
              <a:noFill/>
              <a:ln w="12700">
                <a:noFill/>
                <a:miter lim="800000"/>
                <a:headEnd/>
                <a:tailEnd/>
              </a:ln>
              <a:effectLst/>
            </p:spPr>
            <p:txBody>
              <a:bodyPr wrap="none" lIns="90488" tIns="44450" rIns="90488" bIns="44450">
                <a:spAutoFit/>
              </a:bodyPr>
              <a:lstStyle/>
              <a:p>
                <a:r>
                  <a:rPr lang="en-US" sz="2200" b="1">
                    <a:solidFill>
                      <a:schemeClr val="tx2"/>
                    </a:solidFill>
                  </a:rPr>
                  <a:t>   Fixed expenses  +  </a:t>
                </a:r>
                <a:r>
                  <a:rPr lang="en-US" sz="2200" b="1">
                    <a:solidFill>
                      <a:srgbClr val="FF0000"/>
                    </a:solidFill>
                  </a:rPr>
                  <a:t>Target profit</a:t>
                </a:r>
                <a:r>
                  <a:rPr lang="en-US" sz="2200" b="1" u="sng">
                    <a:solidFill>
                      <a:schemeClr val="tx2"/>
                    </a:solidFill>
                  </a:rPr>
                  <a:t>   </a:t>
                </a:r>
                <a:endParaRPr lang="en-US" sz="2200" b="1">
                  <a:solidFill>
                    <a:schemeClr val="tx2"/>
                  </a:solidFill>
                </a:endParaRPr>
              </a:p>
              <a:p>
                <a:r>
                  <a:rPr lang="en-US" sz="2200" b="1">
                    <a:solidFill>
                      <a:schemeClr val="tx2"/>
                    </a:solidFill>
                  </a:rPr>
                  <a:t>          Unit contribution margin</a:t>
                </a:r>
              </a:p>
            </p:txBody>
          </p:sp>
          <p:sp>
            <p:nvSpPr>
              <p:cNvPr id="86022" name="Rectangle 6"/>
              <p:cNvSpPr>
                <a:spLocks noChangeArrowheads="1"/>
              </p:cNvSpPr>
              <p:nvPr/>
            </p:nvSpPr>
            <p:spPr bwMode="auto">
              <a:xfrm>
                <a:off x="2346" y="2121"/>
                <a:ext cx="226" cy="267"/>
              </a:xfrm>
              <a:prstGeom prst="rect">
                <a:avLst/>
              </a:prstGeom>
              <a:noFill/>
              <a:ln w="12700">
                <a:noFill/>
                <a:miter lim="800000"/>
                <a:headEnd/>
                <a:tailEnd/>
              </a:ln>
              <a:effectLst/>
            </p:spPr>
            <p:txBody>
              <a:bodyPr lIns="90488" tIns="44450" rIns="90488" bIns="44450">
                <a:spAutoFit/>
              </a:bodyPr>
              <a:lstStyle/>
              <a:p>
                <a:r>
                  <a:rPr lang="en-US" sz="2200" b="1">
                    <a:solidFill>
                      <a:schemeClr val="tx2"/>
                    </a:solidFill>
                  </a:rPr>
                  <a:t>=</a:t>
                </a:r>
              </a:p>
            </p:txBody>
          </p:sp>
          <p:sp>
            <p:nvSpPr>
              <p:cNvPr id="86023" name="Rectangle 7"/>
              <p:cNvSpPr>
                <a:spLocks noChangeArrowheads="1"/>
              </p:cNvSpPr>
              <p:nvPr/>
            </p:nvSpPr>
            <p:spPr bwMode="auto">
              <a:xfrm>
                <a:off x="634" y="2016"/>
                <a:ext cx="1683" cy="478"/>
              </a:xfrm>
              <a:prstGeom prst="rect">
                <a:avLst/>
              </a:prstGeom>
              <a:noFill/>
              <a:ln w="12700">
                <a:noFill/>
                <a:miter lim="800000"/>
                <a:headEnd/>
                <a:tailEnd/>
              </a:ln>
              <a:effectLst/>
            </p:spPr>
            <p:txBody>
              <a:bodyPr wrap="none" lIns="90488" tIns="44450" rIns="90488" bIns="44450">
                <a:spAutoFit/>
              </a:bodyPr>
              <a:lstStyle/>
              <a:p>
                <a:pPr algn="ctr"/>
                <a:r>
                  <a:rPr lang="en-US" sz="2200" b="1">
                    <a:solidFill>
                      <a:schemeClr val="tx2"/>
                    </a:solidFill>
                  </a:rPr>
                  <a:t>Unit sales to attain</a:t>
                </a:r>
              </a:p>
              <a:p>
                <a:pPr algn="ctr"/>
                <a:r>
                  <a:rPr lang="en-US" sz="2200" b="1">
                    <a:solidFill>
                      <a:schemeClr val="tx2"/>
                    </a:solidFill>
                  </a:rPr>
                  <a:t>the target profit</a:t>
                </a:r>
              </a:p>
            </p:txBody>
          </p:sp>
        </p:grpSp>
        <p:sp>
          <p:nvSpPr>
            <p:cNvPr id="86028" name="Line 12"/>
            <p:cNvSpPr>
              <a:spLocks noChangeShapeType="1"/>
            </p:cNvSpPr>
            <p:nvPr/>
          </p:nvSpPr>
          <p:spPr bwMode="auto">
            <a:xfrm>
              <a:off x="2688" y="2409"/>
              <a:ext cx="2688" cy="0"/>
            </a:xfrm>
            <a:prstGeom prst="line">
              <a:avLst/>
            </a:prstGeom>
            <a:noFill/>
            <a:ln w="38100">
              <a:solidFill>
                <a:schemeClr val="tx2"/>
              </a:solidFill>
              <a:round/>
              <a:headEnd/>
              <a:tailEnd/>
            </a:ln>
            <a:effectLst/>
          </p:spPr>
          <p:txBody>
            <a:bodyPr wrap="none"/>
            <a:lstStyle/>
            <a:p>
              <a:endParaRPr lang="en-US"/>
            </a:p>
          </p:txBody>
        </p:sp>
      </p:grpSp>
      <p:grpSp>
        <p:nvGrpSpPr>
          <p:cNvPr id="4" name="Group 15"/>
          <p:cNvGrpSpPr>
            <a:grpSpLocks/>
          </p:cNvGrpSpPr>
          <p:nvPr/>
        </p:nvGrpSpPr>
        <p:grpSpPr bwMode="auto">
          <a:xfrm>
            <a:off x="685800" y="4495800"/>
            <a:ext cx="7042150" cy="1063625"/>
            <a:chOff x="432" y="2832"/>
            <a:chExt cx="4436" cy="670"/>
          </a:xfrm>
        </p:grpSpPr>
        <p:sp>
          <p:nvSpPr>
            <p:cNvPr id="86025" name="Rectangle 9"/>
            <p:cNvSpPr>
              <a:spLocks noChangeArrowheads="1"/>
            </p:cNvSpPr>
            <p:nvPr/>
          </p:nvSpPr>
          <p:spPr bwMode="auto">
            <a:xfrm>
              <a:off x="432" y="2832"/>
              <a:ext cx="2962" cy="670"/>
            </a:xfrm>
            <a:prstGeom prst="rect">
              <a:avLst/>
            </a:prstGeom>
            <a:noFill/>
            <a:ln w="12700">
              <a:noFill/>
              <a:miter lim="800000"/>
              <a:headEnd/>
              <a:tailEnd/>
            </a:ln>
            <a:effectLst/>
          </p:spPr>
          <p:txBody>
            <a:bodyPr wrap="none" lIns="90488" tIns="44450" rIns="90488" bIns="44450">
              <a:spAutoFit/>
            </a:bodyPr>
            <a:lstStyle/>
            <a:p>
              <a:r>
                <a:rPr lang="en-US" sz="3200" b="1">
                  <a:solidFill>
                    <a:schemeClr val="accent2"/>
                  </a:solidFill>
                </a:rPr>
                <a:t>   </a:t>
              </a:r>
              <a:r>
                <a:rPr lang="en-US" sz="3200" b="1">
                  <a:solidFill>
                    <a:srgbClr val="0000CC"/>
                  </a:solidFill>
                </a:rPr>
                <a:t>$80,000  +  </a:t>
              </a:r>
              <a:r>
                <a:rPr lang="en-US" sz="3200" b="1">
                  <a:solidFill>
                    <a:srgbClr val="FF0000"/>
                  </a:solidFill>
                </a:rPr>
                <a:t>$100,000</a:t>
              </a:r>
              <a:r>
                <a:rPr lang="en-US" sz="3200" b="1" u="sng">
                  <a:solidFill>
                    <a:srgbClr val="0000CC"/>
                  </a:solidFill>
                </a:rPr>
                <a:t>   </a:t>
              </a:r>
              <a:endParaRPr lang="en-US" sz="3200" b="1">
                <a:solidFill>
                  <a:srgbClr val="0000CC"/>
                </a:solidFill>
              </a:endParaRPr>
            </a:p>
            <a:p>
              <a:r>
                <a:rPr lang="en-US" sz="3200" b="1">
                  <a:solidFill>
                    <a:srgbClr val="0000CC"/>
                  </a:solidFill>
                </a:rPr>
                <a:t>          $200/bike</a:t>
              </a:r>
            </a:p>
          </p:txBody>
        </p:sp>
        <p:sp>
          <p:nvSpPr>
            <p:cNvPr id="86026" name="Rectangle 10"/>
            <p:cNvSpPr>
              <a:spLocks noChangeArrowheads="1"/>
            </p:cNvSpPr>
            <p:nvPr/>
          </p:nvSpPr>
          <p:spPr bwMode="auto">
            <a:xfrm>
              <a:off x="3312" y="2985"/>
              <a:ext cx="1556" cy="363"/>
            </a:xfrm>
            <a:prstGeom prst="rect">
              <a:avLst/>
            </a:prstGeom>
            <a:noFill/>
            <a:ln w="12700">
              <a:noFill/>
              <a:miter lim="800000"/>
              <a:headEnd/>
              <a:tailEnd/>
            </a:ln>
            <a:effectLst/>
          </p:spPr>
          <p:txBody>
            <a:bodyPr wrap="none" lIns="90488" tIns="44450" rIns="90488" bIns="44450">
              <a:spAutoFit/>
            </a:bodyPr>
            <a:lstStyle/>
            <a:p>
              <a:r>
                <a:rPr lang="en-US" sz="3200" b="1">
                  <a:solidFill>
                    <a:srgbClr val="0000CC"/>
                  </a:solidFill>
                </a:rPr>
                <a:t>=</a:t>
              </a:r>
              <a:r>
                <a:rPr lang="en-US" sz="3200" b="1">
                  <a:solidFill>
                    <a:schemeClr val="accent2"/>
                  </a:solidFill>
                </a:rPr>
                <a:t>  </a:t>
              </a:r>
              <a:r>
                <a:rPr lang="en-US" sz="3200" b="1" i="1">
                  <a:solidFill>
                    <a:srgbClr val="006600"/>
                  </a:solidFill>
                </a:rPr>
                <a:t>900 bikes</a:t>
              </a:r>
            </a:p>
          </p:txBody>
        </p:sp>
        <p:sp>
          <p:nvSpPr>
            <p:cNvPr id="86030" name="Line 14"/>
            <p:cNvSpPr>
              <a:spLocks noChangeShapeType="1"/>
            </p:cNvSpPr>
            <p:nvPr/>
          </p:nvSpPr>
          <p:spPr bwMode="auto">
            <a:xfrm>
              <a:off x="624" y="3167"/>
              <a:ext cx="2544" cy="0"/>
            </a:xfrm>
            <a:prstGeom prst="line">
              <a:avLst/>
            </a:prstGeom>
            <a:noFill/>
            <a:ln w="38100">
              <a:solidFill>
                <a:srgbClr val="0000CC"/>
              </a:solidFill>
              <a:round/>
              <a:headEnd/>
              <a:tailEnd/>
            </a:ln>
            <a:effectLst/>
          </p:spPr>
          <p:txBody>
            <a:bodyPr/>
            <a:lstStyle/>
            <a:p>
              <a:endParaRPr lang="en-US"/>
            </a:p>
          </p:txBody>
        </p:sp>
      </p:grpSp>
      <p:pic>
        <p:nvPicPr>
          <p:cNvPr id="86032" name="Picture 16" descr="j0199044"/>
          <p:cNvPicPr>
            <a:picLocks noChangeAspect="1" noChangeArrowheads="1"/>
          </p:cNvPicPr>
          <p:nvPr/>
        </p:nvPicPr>
        <p:blipFill>
          <a:blip r:embed="rId3" cstate="print"/>
          <a:srcRect/>
          <a:stretch>
            <a:fillRect/>
          </a:stretch>
        </p:blipFill>
        <p:spPr bwMode="auto">
          <a:xfrm>
            <a:off x="4267200" y="5962650"/>
            <a:ext cx="993775" cy="819150"/>
          </a:xfrm>
          <a:prstGeom prst="rect">
            <a:avLst/>
          </a:prstGeom>
          <a:noFill/>
        </p:spPr>
      </p:pic>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noFill/>
          <a:ln/>
        </p:spPr>
        <p:txBody>
          <a:bodyPr lIns="90488" tIns="44450" rIns="90488" bIns="44450"/>
          <a:lstStyle/>
          <a:p>
            <a:r>
              <a:rPr lang="en-US"/>
              <a:t>Quick Check </a:t>
            </a:r>
            <a:r>
              <a:rPr lang="en-US" sz="3200">
                <a:sym typeface="Wingdings" pitchFamily="2" charset="2"/>
              </a:rPr>
              <a:t></a:t>
            </a:r>
          </a:p>
        </p:txBody>
      </p:sp>
      <p:sp>
        <p:nvSpPr>
          <p:cNvPr id="88067" name="Rectangle 3"/>
          <p:cNvSpPr>
            <a:spLocks noGrp="1" noChangeArrowheads="1"/>
          </p:cNvSpPr>
          <p:nvPr>
            <p:ph type="body" idx="4294967295"/>
          </p:nvPr>
        </p:nvSpPr>
        <p:spPr>
          <a:xfrm>
            <a:off x="990600" y="1371600"/>
            <a:ext cx="8153400" cy="5143500"/>
          </a:xfrm>
          <a:solidFill>
            <a:schemeClr val="accent2"/>
          </a:solidFill>
          <a:ln w="12699">
            <a:solidFill>
              <a:schemeClr val="bg2"/>
            </a:solidFill>
          </a:ln>
          <a:effectLst>
            <a:outerShdw dist="35921" dir="2700000" algn="ctr" rotWithShape="0">
              <a:schemeClr val="bg2"/>
            </a:outerShdw>
          </a:effectLst>
        </p:spPr>
        <p:txBody>
          <a:bodyPr lIns="90488" tIns="44450" rIns="90488" bIns="44450"/>
          <a:lstStyle/>
          <a:p>
            <a:pPr>
              <a:buFont typeface="Times" pitchFamily="18" charset="0"/>
              <a:buNone/>
            </a:pPr>
            <a:r>
              <a:rPr lang="en-US" sz="2600" dirty="0"/>
              <a:t> 		Coffee Klatch is an espresso stand in a downtown office building. The average selling price of a cup of coffee is $1.49 and the average variable expense per cup is $0.36. The average fixed expense per month is $1,300.  How many cups of coffee would have to be sold to attain target profits of $2,500 per month?</a:t>
            </a:r>
          </a:p>
          <a:p>
            <a:pPr lvl="1">
              <a:buFont typeface="Wingdings" pitchFamily="2" charset="2"/>
              <a:buNone/>
            </a:pPr>
            <a:r>
              <a:rPr lang="en-US" dirty="0"/>
              <a:t>a. 3,363 cups</a:t>
            </a:r>
          </a:p>
          <a:p>
            <a:pPr lvl="1">
              <a:buFont typeface="Wingdings" pitchFamily="2" charset="2"/>
              <a:buNone/>
            </a:pPr>
            <a:r>
              <a:rPr lang="en-US" dirty="0"/>
              <a:t>b. 2,212 cups</a:t>
            </a:r>
          </a:p>
          <a:p>
            <a:pPr lvl="1">
              <a:buFont typeface="Wingdings" pitchFamily="2" charset="2"/>
              <a:buNone/>
            </a:pPr>
            <a:r>
              <a:rPr lang="en-US" dirty="0"/>
              <a:t>c. 1,150 cups</a:t>
            </a:r>
          </a:p>
          <a:p>
            <a:pPr lvl="1">
              <a:buFont typeface="Wingdings" pitchFamily="2" charset="2"/>
              <a:buNone/>
            </a:pPr>
            <a:r>
              <a:rPr lang="en-US" dirty="0"/>
              <a:t>d. 4,200 cups</a:t>
            </a:r>
          </a:p>
        </p:txBody>
      </p:sp>
    </p:spTree>
  </p:cSld>
  <p:clrMapOvr>
    <a:masterClrMapping/>
  </p:clrMapOvr>
  <p:transition spd="med">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61" name="Picture 133" descr="C6CMPerUnit01"/>
          <p:cNvPicPr>
            <a:picLocks noChangeAspect="1" noChangeArrowheads="1"/>
          </p:cNvPicPr>
          <p:nvPr/>
        </p:nvPicPr>
        <p:blipFill>
          <a:blip r:embed="rId3" cstate="print"/>
          <a:srcRect/>
          <a:stretch>
            <a:fillRect/>
          </a:stretch>
        </p:blipFill>
        <p:spPr bwMode="auto">
          <a:xfrm>
            <a:off x="1447800" y="2713038"/>
            <a:ext cx="6477000" cy="3933825"/>
          </a:xfrm>
          <a:prstGeom prst="rect">
            <a:avLst/>
          </a:prstGeom>
          <a:noFill/>
          <a:ln w="9525">
            <a:solidFill>
              <a:schemeClr val="tx1"/>
            </a:solidFill>
            <a:miter lim="800000"/>
            <a:headEnd/>
            <a:tailEnd/>
          </a:ln>
        </p:spPr>
      </p:pic>
      <p:sp>
        <p:nvSpPr>
          <p:cNvPr id="22531" name="Rectangle 3"/>
          <p:cNvSpPr>
            <a:spLocks noGrp="1" noChangeArrowheads="1"/>
          </p:cNvSpPr>
          <p:nvPr>
            <p:ph type="title"/>
          </p:nvPr>
        </p:nvSpPr>
        <p:spPr>
          <a:xfrm>
            <a:off x="457200" y="-228600"/>
            <a:ext cx="7467600" cy="1143000"/>
          </a:xfrm>
          <a:noFill/>
          <a:ln/>
        </p:spPr>
        <p:txBody>
          <a:bodyPr lIns="90488" tIns="44450" rIns="90488" bIns="44450"/>
          <a:lstStyle/>
          <a:p>
            <a:r>
              <a:rPr lang="en-US" dirty="0"/>
              <a:t>The Contribution Approach</a:t>
            </a:r>
          </a:p>
        </p:txBody>
      </p:sp>
      <p:sp>
        <p:nvSpPr>
          <p:cNvPr id="22532" name="Rectangle 4"/>
          <p:cNvSpPr>
            <a:spLocks noGrp="1" noChangeArrowheads="1"/>
          </p:cNvSpPr>
          <p:nvPr>
            <p:ph sz="quarter" idx="1"/>
          </p:nvPr>
        </p:nvSpPr>
        <p:spPr>
          <a:xfrm>
            <a:off x="228600" y="838200"/>
            <a:ext cx="8686800" cy="1947862"/>
          </a:xfrm>
          <a:noFill/>
          <a:ln/>
        </p:spPr>
        <p:txBody>
          <a:bodyPr lIns="90488" tIns="44450" rIns="90488" bIns="44450">
            <a:normAutofit/>
          </a:bodyPr>
          <a:lstStyle/>
          <a:p>
            <a:pPr algn="ctr">
              <a:lnSpc>
                <a:spcPct val="90000"/>
              </a:lnSpc>
              <a:buFont typeface="Times" pitchFamily="18" charset="0"/>
              <a:buNone/>
            </a:pPr>
            <a:r>
              <a:rPr lang="en-US" sz="2600" dirty="0"/>
              <a:t> </a:t>
            </a:r>
            <a:r>
              <a:rPr lang="en-US" sz="2600" dirty="0" err="1" smtClean="0"/>
              <a:t>Penjualan</a:t>
            </a:r>
            <a:r>
              <a:rPr lang="en-US" sz="2600" dirty="0" smtClean="0"/>
              <a:t>, </a:t>
            </a:r>
            <a:r>
              <a:rPr lang="en-US" sz="2600" dirty="0" err="1" smtClean="0"/>
              <a:t>biaya</a:t>
            </a:r>
            <a:r>
              <a:rPr lang="en-US" sz="2600" dirty="0" smtClean="0"/>
              <a:t> variable, </a:t>
            </a:r>
            <a:r>
              <a:rPr lang="en-US" sz="2600" dirty="0" err="1" smtClean="0"/>
              <a:t>dan</a:t>
            </a:r>
            <a:r>
              <a:rPr lang="en-US" sz="2600" dirty="0" smtClean="0"/>
              <a:t> Margin </a:t>
            </a:r>
            <a:r>
              <a:rPr lang="en-US" sz="2600" dirty="0" err="1" smtClean="0"/>
              <a:t>kontribusi</a:t>
            </a:r>
            <a:r>
              <a:rPr lang="en-US" sz="2600" dirty="0" smtClean="0"/>
              <a:t> </a:t>
            </a:r>
            <a:r>
              <a:rPr lang="en-US" sz="2600" dirty="0" err="1" smtClean="0"/>
              <a:t>juga</a:t>
            </a:r>
            <a:r>
              <a:rPr lang="en-US" sz="2600" dirty="0" smtClean="0"/>
              <a:t> </a:t>
            </a:r>
            <a:r>
              <a:rPr lang="en-US" sz="2600" dirty="0" err="1" smtClean="0"/>
              <a:t>dapat</a:t>
            </a:r>
            <a:r>
              <a:rPr lang="en-US" sz="2600" dirty="0" smtClean="0"/>
              <a:t> </a:t>
            </a:r>
            <a:r>
              <a:rPr lang="en-US" sz="2600" dirty="0" err="1" smtClean="0"/>
              <a:t>diekspresikan</a:t>
            </a:r>
            <a:r>
              <a:rPr lang="en-US" sz="2600" dirty="0" smtClean="0"/>
              <a:t> </a:t>
            </a:r>
            <a:r>
              <a:rPr lang="en-US" sz="2600" dirty="0" err="1" smtClean="0"/>
              <a:t>dalam</a:t>
            </a:r>
            <a:r>
              <a:rPr lang="en-US" sz="2600" dirty="0" smtClean="0"/>
              <a:t> unit. </a:t>
            </a:r>
            <a:r>
              <a:rPr lang="en-US" sz="2600" dirty="0" err="1" smtClean="0"/>
              <a:t>Jika</a:t>
            </a:r>
            <a:r>
              <a:rPr lang="en-US" sz="2600" dirty="0" smtClean="0"/>
              <a:t> Racing </a:t>
            </a:r>
            <a:r>
              <a:rPr lang="en-US" sz="2600" dirty="0" err="1" smtClean="0"/>
              <a:t>menampah</a:t>
            </a:r>
            <a:r>
              <a:rPr lang="en-US" sz="2600" dirty="0" smtClean="0"/>
              <a:t> </a:t>
            </a:r>
            <a:r>
              <a:rPr lang="en-US" sz="2600" dirty="0" err="1" smtClean="0"/>
              <a:t>penjualan</a:t>
            </a:r>
            <a:r>
              <a:rPr lang="en-US" sz="2600" dirty="0" smtClean="0"/>
              <a:t> </a:t>
            </a:r>
            <a:r>
              <a:rPr lang="en-US" sz="2600" dirty="0" err="1" smtClean="0"/>
              <a:t>sepeda</a:t>
            </a:r>
            <a:r>
              <a:rPr lang="en-US" sz="2600" dirty="0" smtClean="0"/>
              <a:t>, </a:t>
            </a:r>
            <a:r>
              <a:rPr lang="en-US" sz="2600" dirty="0" err="1" smtClean="0"/>
              <a:t>maka</a:t>
            </a:r>
            <a:r>
              <a:rPr lang="en-US" sz="2600" dirty="0" smtClean="0"/>
              <a:t> </a:t>
            </a:r>
            <a:r>
              <a:rPr lang="en-US" sz="2600" dirty="0" err="1" smtClean="0"/>
              <a:t>akan</a:t>
            </a:r>
            <a:r>
              <a:rPr lang="en-US" sz="2600" dirty="0" smtClean="0"/>
              <a:t> </a:t>
            </a:r>
            <a:r>
              <a:rPr lang="en-US" sz="2600" dirty="0" err="1" smtClean="0"/>
              <a:t>menambah</a:t>
            </a:r>
            <a:r>
              <a:rPr lang="en-US" sz="2600" dirty="0" smtClean="0"/>
              <a:t> $200 CM </a:t>
            </a:r>
            <a:r>
              <a:rPr lang="en-US" sz="2600" dirty="0" err="1" smtClean="0"/>
              <a:t>untuk</a:t>
            </a:r>
            <a:r>
              <a:rPr lang="en-US" sz="2600" dirty="0" smtClean="0"/>
              <a:t> </a:t>
            </a:r>
            <a:r>
              <a:rPr lang="en-US" sz="2600" dirty="0" err="1" smtClean="0"/>
              <a:t>menutupi</a:t>
            </a:r>
            <a:r>
              <a:rPr lang="en-US" sz="2600" dirty="0" smtClean="0"/>
              <a:t> </a:t>
            </a:r>
            <a:r>
              <a:rPr lang="en-US" sz="2600" dirty="0" err="1" smtClean="0"/>
              <a:t>biaya</a:t>
            </a:r>
            <a:r>
              <a:rPr lang="en-US" sz="2600" dirty="0" smtClean="0"/>
              <a:t> </a:t>
            </a:r>
            <a:r>
              <a:rPr lang="en-US" sz="2600" dirty="0" err="1" smtClean="0"/>
              <a:t>tetap</a:t>
            </a:r>
            <a:r>
              <a:rPr lang="en-US" sz="2600" dirty="0" smtClean="0"/>
              <a:t> </a:t>
            </a:r>
            <a:r>
              <a:rPr lang="en-US" sz="2600" dirty="0" err="1" smtClean="0"/>
              <a:t>dan</a:t>
            </a:r>
            <a:r>
              <a:rPr lang="en-US" sz="2600" dirty="0" smtClean="0"/>
              <a:t> </a:t>
            </a:r>
            <a:r>
              <a:rPr lang="en-US" sz="2600" dirty="0" err="1" smtClean="0"/>
              <a:t>mendapatkan</a:t>
            </a:r>
            <a:r>
              <a:rPr lang="en-US" sz="2600" dirty="0" smtClean="0"/>
              <a:t> </a:t>
            </a:r>
            <a:r>
              <a:rPr lang="en-US" sz="2600" dirty="0" err="1" smtClean="0"/>
              <a:t>laba</a:t>
            </a:r>
            <a:endParaRPr lang="en-US" sz="2600" dirty="0"/>
          </a:p>
        </p:txBody>
      </p:sp>
      <p:grpSp>
        <p:nvGrpSpPr>
          <p:cNvPr id="2" name="Group 134"/>
          <p:cNvGrpSpPr>
            <a:grpSpLocks/>
          </p:cNvGrpSpPr>
          <p:nvPr/>
        </p:nvGrpSpPr>
        <p:grpSpPr bwMode="auto">
          <a:xfrm>
            <a:off x="1295400" y="1905000"/>
            <a:ext cx="5181600" cy="3657600"/>
            <a:chOff x="2745" y="1292"/>
            <a:chExt cx="1239" cy="2260"/>
          </a:xfrm>
        </p:grpSpPr>
        <p:sp>
          <p:nvSpPr>
            <p:cNvPr id="22534" name="Oval 6"/>
            <p:cNvSpPr>
              <a:spLocks noChangeArrowheads="1"/>
            </p:cNvSpPr>
            <p:nvPr/>
          </p:nvSpPr>
          <p:spPr bwMode="auto">
            <a:xfrm>
              <a:off x="2745" y="1292"/>
              <a:ext cx="267" cy="283"/>
            </a:xfrm>
            <a:prstGeom prst="ellipse">
              <a:avLst/>
            </a:prstGeom>
            <a:noFill/>
            <a:ln w="50800">
              <a:solidFill>
                <a:srgbClr val="FC0128"/>
              </a:solidFill>
              <a:round/>
              <a:headEnd/>
              <a:tailEnd/>
            </a:ln>
            <a:effectLst>
              <a:outerShdw dist="28398" dir="1593903" algn="ctr" rotWithShape="0">
                <a:schemeClr val="bg2"/>
              </a:outerShdw>
            </a:effectLst>
          </p:spPr>
          <p:txBody>
            <a:bodyPr wrap="none" anchor="ctr"/>
            <a:lstStyle/>
            <a:p>
              <a:endParaRPr lang="en-US"/>
            </a:p>
          </p:txBody>
        </p:sp>
        <p:sp>
          <p:nvSpPr>
            <p:cNvPr id="22535" name="Line 7"/>
            <p:cNvSpPr>
              <a:spLocks noChangeShapeType="1"/>
            </p:cNvSpPr>
            <p:nvPr/>
          </p:nvSpPr>
          <p:spPr bwMode="auto">
            <a:xfrm>
              <a:off x="2984" y="1536"/>
              <a:ext cx="1000" cy="2016"/>
            </a:xfrm>
            <a:prstGeom prst="line">
              <a:avLst/>
            </a:prstGeom>
            <a:noFill/>
            <a:ln w="38100">
              <a:solidFill>
                <a:srgbClr val="FC0128"/>
              </a:solidFill>
              <a:round/>
              <a:headEnd/>
              <a:tailEnd type="triangle" w="med" len="med"/>
            </a:ln>
            <a:effectLst>
              <a:outerShdw dist="28398" dir="1593903" algn="ctr" rotWithShape="0">
                <a:schemeClr val="bg2"/>
              </a:outerShdw>
            </a:effectLst>
          </p:spPr>
          <p:txBody>
            <a:bodyPr wrap="none" anchor="ctr"/>
            <a:lstStyle/>
            <a:p>
              <a:endParaRPr lang="en-US"/>
            </a:p>
          </p:txBody>
        </p:sp>
      </p:grpSp>
      <p:pic>
        <p:nvPicPr>
          <p:cNvPr id="22660" name="Picture 132" descr="j0199044"/>
          <p:cNvPicPr>
            <a:picLocks noChangeAspect="1" noChangeArrowheads="1"/>
          </p:cNvPicPr>
          <p:nvPr/>
        </p:nvPicPr>
        <p:blipFill>
          <a:blip r:embed="rId4" cstate="print"/>
          <a:srcRect/>
          <a:stretch>
            <a:fillRect/>
          </a:stretch>
        </p:blipFill>
        <p:spPr bwMode="auto">
          <a:xfrm>
            <a:off x="152400" y="2590800"/>
            <a:ext cx="993775" cy="819150"/>
          </a:xfrm>
          <a:prstGeom prst="rect">
            <a:avLst/>
          </a:prstGeom>
          <a:noFill/>
        </p:spPr>
      </p:pic>
    </p:spTree>
  </p:cSld>
  <p:clrMapOvr>
    <a:masterClrMapping/>
  </p:clrMapOvr>
  <p:transition>
    <p:wipe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30" name="Rectangle 18"/>
          <p:cNvSpPr>
            <a:spLocks noChangeArrowheads="1"/>
          </p:cNvSpPr>
          <p:nvPr/>
        </p:nvSpPr>
        <p:spPr bwMode="auto">
          <a:xfrm>
            <a:off x="609600" y="1371600"/>
            <a:ext cx="8153400" cy="5143500"/>
          </a:xfrm>
          <a:prstGeom prst="rect">
            <a:avLst/>
          </a:prstGeom>
          <a:solidFill>
            <a:srgbClr val="EDECD2"/>
          </a:solidFill>
          <a:ln w="12699">
            <a:solidFill>
              <a:schemeClr val="bg2"/>
            </a:solidFill>
            <a:miter lim="800000"/>
            <a:headEnd/>
            <a:tailEnd/>
          </a:ln>
          <a:effectLst>
            <a:outerShdw dist="35921" dir="2700000" algn="ctr" rotWithShape="0">
              <a:schemeClr val="bg2"/>
            </a:outerShdw>
          </a:effectLst>
        </p:spPr>
        <p:txBody>
          <a:bodyPr lIns="90488" tIns="44450" rIns="90488" bIns="44450"/>
          <a:lstStyle/>
          <a:p>
            <a:pPr marL="342900" indent="-342900" eaLnBrk="1" hangingPunct="1">
              <a:spcBef>
                <a:spcPct val="20000"/>
              </a:spcBef>
              <a:buClr>
                <a:schemeClr val="accent1"/>
              </a:buClr>
              <a:buFont typeface="Times" pitchFamily="18" charset="0"/>
              <a:buNone/>
            </a:pPr>
            <a:r>
              <a:rPr lang="en-US" sz="2600"/>
              <a:t> 		Coffee Klatch is an espresso stand in a downtown office building. The average selling price of a cup of coffee is $1.49 and the average variable expense per cup is $0.36. The average fixed expense per month is $1,300.  How many cups of coffee would have to be sold to attain target profits of $2,500 per month?</a:t>
            </a:r>
          </a:p>
          <a:p>
            <a:pPr marL="742950" lvl="1" indent="-285750" eaLnBrk="1" hangingPunct="1">
              <a:spcBef>
                <a:spcPct val="20000"/>
              </a:spcBef>
              <a:buClr>
                <a:schemeClr val="accent2"/>
              </a:buClr>
              <a:buFont typeface="Wingdings" pitchFamily="2" charset="2"/>
              <a:buNone/>
            </a:pPr>
            <a:r>
              <a:rPr lang="en-US" sz="2600"/>
              <a:t>a. 3,363 cups</a:t>
            </a:r>
          </a:p>
          <a:p>
            <a:pPr marL="742950" lvl="1" indent="-285750" eaLnBrk="1" hangingPunct="1">
              <a:spcBef>
                <a:spcPct val="20000"/>
              </a:spcBef>
              <a:buClr>
                <a:schemeClr val="accent2"/>
              </a:buClr>
              <a:buFont typeface="Wingdings" pitchFamily="2" charset="2"/>
              <a:buNone/>
            </a:pPr>
            <a:r>
              <a:rPr lang="en-US" sz="2600">
                <a:solidFill>
                  <a:schemeClr val="bg1"/>
                </a:solidFill>
              </a:rPr>
              <a:t>b. 2,212 cups</a:t>
            </a:r>
          </a:p>
          <a:p>
            <a:pPr marL="742950" lvl="1" indent="-285750" eaLnBrk="1" hangingPunct="1">
              <a:spcBef>
                <a:spcPct val="20000"/>
              </a:spcBef>
              <a:buClr>
                <a:schemeClr val="accent2"/>
              </a:buClr>
              <a:buFont typeface="Wingdings" pitchFamily="2" charset="2"/>
              <a:buNone/>
            </a:pPr>
            <a:r>
              <a:rPr lang="en-US" sz="2600">
                <a:solidFill>
                  <a:schemeClr val="bg1"/>
                </a:solidFill>
              </a:rPr>
              <a:t>c. 1,150 cups</a:t>
            </a:r>
          </a:p>
          <a:p>
            <a:pPr marL="742950" lvl="1" indent="-285750" eaLnBrk="1" hangingPunct="1">
              <a:spcBef>
                <a:spcPct val="20000"/>
              </a:spcBef>
              <a:buClr>
                <a:schemeClr val="accent2"/>
              </a:buClr>
              <a:buFont typeface="Wingdings" pitchFamily="2" charset="2"/>
              <a:buNone/>
            </a:pPr>
            <a:r>
              <a:rPr lang="en-US" sz="2600">
                <a:solidFill>
                  <a:schemeClr val="bg1"/>
                </a:solidFill>
              </a:rPr>
              <a:t>d. 4,200 cups</a:t>
            </a:r>
          </a:p>
        </p:txBody>
      </p:sp>
      <p:sp>
        <p:nvSpPr>
          <p:cNvPr id="90114" name="Rectangle 2"/>
          <p:cNvSpPr>
            <a:spLocks noGrp="1" noChangeArrowheads="1"/>
          </p:cNvSpPr>
          <p:nvPr>
            <p:ph type="title"/>
          </p:nvPr>
        </p:nvSpPr>
        <p:spPr>
          <a:noFill/>
          <a:ln/>
        </p:spPr>
        <p:txBody>
          <a:bodyPr lIns="90488" tIns="44450" rIns="90488" bIns="44450"/>
          <a:lstStyle/>
          <a:p>
            <a:r>
              <a:rPr lang="en-US"/>
              <a:t>Quick Check </a:t>
            </a:r>
            <a:r>
              <a:rPr lang="en-US" sz="3200">
                <a:sym typeface="Wingdings" pitchFamily="2" charset="2"/>
              </a:rPr>
              <a:t></a:t>
            </a:r>
          </a:p>
        </p:txBody>
      </p:sp>
      <p:sp>
        <p:nvSpPr>
          <p:cNvPr id="90116" name="Oval 4"/>
          <p:cNvSpPr>
            <a:spLocks noChangeArrowheads="1"/>
          </p:cNvSpPr>
          <p:nvPr/>
        </p:nvSpPr>
        <p:spPr bwMode="auto">
          <a:xfrm>
            <a:off x="928688" y="4241800"/>
            <a:ext cx="558800" cy="558800"/>
          </a:xfrm>
          <a:prstGeom prst="ellipse">
            <a:avLst/>
          </a:prstGeom>
          <a:noFill/>
          <a:ln w="50799">
            <a:solidFill>
              <a:srgbClr val="FF0000"/>
            </a:solidFill>
            <a:round/>
            <a:headEnd/>
            <a:tailEnd/>
          </a:ln>
          <a:effectLst/>
        </p:spPr>
        <p:txBody>
          <a:bodyPr wrap="none" anchor="ctr"/>
          <a:lstStyle/>
          <a:p>
            <a:endParaRPr lang="en-US"/>
          </a:p>
        </p:txBody>
      </p:sp>
      <p:grpSp>
        <p:nvGrpSpPr>
          <p:cNvPr id="2" name="Group 21"/>
          <p:cNvGrpSpPr>
            <a:grpSpLocks/>
          </p:cNvGrpSpPr>
          <p:nvPr/>
        </p:nvGrpSpPr>
        <p:grpSpPr bwMode="auto">
          <a:xfrm>
            <a:off x="1981200" y="762000"/>
            <a:ext cx="7086600" cy="3505200"/>
            <a:chOff x="1152" y="672"/>
            <a:chExt cx="4464" cy="2208"/>
          </a:xfrm>
        </p:grpSpPr>
        <p:sp>
          <p:nvSpPr>
            <p:cNvPr id="90118" name="Rectangle 6"/>
            <p:cNvSpPr>
              <a:spLocks noChangeArrowheads="1"/>
            </p:cNvSpPr>
            <p:nvPr/>
          </p:nvSpPr>
          <p:spPr bwMode="auto">
            <a:xfrm>
              <a:off x="1200" y="672"/>
              <a:ext cx="4416" cy="220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90119" name="Text Box 7"/>
            <p:cNvSpPr txBox="1">
              <a:spLocks noChangeArrowheads="1"/>
            </p:cNvSpPr>
            <p:nvPr/>
          </p:nvSpPr>
          <p:spPr bwMode="auto">
            <a:xfrm>
              <a:off x="2592" y="778"/>
              <a:ext cx="3024" cy="518"/>
            </a:xfrm>
            <a:prstGeom prst="rect">
              <a:avLst/>
            </a:prstGeom>
            <a:noFill/>
            <a:ln w="9525">
              <a:noFill/>
              <a:miter lim="800000"/>
              <a:headEnd/>
              <a:tailEnd/>
            </a:ln>
            <a:effectLst/>
          </p:spPr>
          <p:txBody>
            <a:bodyPr>
              <a:spAutoFit/>
            </a:bodyPr>
            <a:lstStyle/>
            <a:p>
              <a:pPr algn="ctr" eaLnBrk="1" hangingPunct="1"/>
              <a:r>
                <a:rPr lang="en-US" sz="2400" b="1">
                  <a:solidFill>
                    <a:srgbClr val="FFFFFF"/>
                  </a:solidFill>
                </a:rPr>
                <a:t>Fixed expenses + Target profit</a:t>
              </a:r>
            </a:p>
            <a:p>
              <a:pPr algn="ctr" eaLnBrk="1" hangingPunct="1"/>
              <a:r>
                <a:rPr lang="en-US" sz="2400" b="1">
                  <a:solidFill>
                    <a:srgbClr val="FFFFFF"/>
                  </a:solidFill>
                </a:rPr>
                <a:t>Unit CM</a:t>
              </a:r>
            </a:p>
          </p:txBody>
        </p:sp>
        <p:sp>
          <p:nvSpPr>
            <p:cNvPr id="90120" name="Line 8"/>
            <p:cNvSpPr>
              <a:spLocks noChangeShapeType="1"/>
            </p:cNvSpPr>
            <p:nvPr/>
          </p:nvSpPr>
          <p:spPr bwMode="auto">
            <a:xfrm>
              <a:off x="2688" y="1051"/>
              <a:ext cx="2832" cy="0"/>
            </a:xfrm>
            <a:prstGeom prst="line">
              <a:avLst/>
            </a:prstGeom>
            <a:noFill/>
            <a:ln w="38100">
              <a:solidFill>
                <a:srgbClr val="FFFFFF"/>
              </a:solidFill>
              <a:round/>
              <a:headEnd/>
              <a:tailEnd/>
            </a:ln>
            <a:effectLst/>
          </p:spPr>
          <p:txBody>
            <a:bodyPr wrap="none"/>
            <a:lstStyle/>
            <a:p>
              <a:endParaRPr lang="en-US"/>
            </a:p>
          </p:txBody>
        </p:sp>
        <p:sp>
          <p:nvSpPr>
            <p:cNvPr id="90121" name="Text Box 9"/>
            <p:cNvSpPr txBox="1">
              <a:spLocks noChangeArrowheads="1"/>
            </p:cNvSpPr>
            <p:nvPr/>
          </p:nvSpPr>
          <p:spPr bwMode="auto">
            <a:xfrm>
              <a:off x="1152" y="682"/>
              <a:ext cx="1344" cy="748"/>
            </a:xfrm>
            <a:prstGeom prst="rect">
              <a:avLst/>
            </a:prstGeom>
            <a:noFill/>
            <a:ln w="9525">
              <a:noFill/>
              <a:miter lim="800000"/>
              <a:headEnd/>
              <a:tailEnd/>
            </a:ln>
            <a:effectLst/>
          </p:spPr>
          <p:txBody>
            <a:bodyPr>
              <a:spAutoFit/>
            </a:bodyPr>
            <a:lstStyle/>
            <a:p>
              <a:pPr algn="ctr" eaLnBrk="1" hangingPunct="1">
                <a:spcBef>
                  <a:spcPct val="50000"/>
                </a:spcBef>
              </a:pPr>
              <a:r>
                <a:rPr lang="en-US" sz="2400" b="1">
                  <a:solidFill>
                    <a:srgbClr val="FFFFFF"/>
                  </a:solidFill>
                </a:rPr>
                <a:t>Unit sales</a:t>
              </a:r>
              <a:br>
                <a:rPr lang="en-US" sz="2400" b="1">
                  <a:solidFill>
                    <a:srgbClr val="FFFFFF"/>
                  </a:solidFill>
                </a:rPr>
              </a:br>
              <a:r>
                <a:rPr lang="en-US" sz="2400" b="1">
                  <a:solidFill>
                    <a:srgbClr val="FFFFFF"/>
                  </a:solidFill>
                </a:rPr>
                <a:t>to attain</a:t>
              </a:r>
              <a:br>
                <a:rPr lang="en-US" sz="2400" b="1">
                  <a:solidFill>
                    <a:srgbClr val="FFFFFF"/>
                  </a:solidFill>
                </a:rPr>
              </a:br>
              <a:r>
                <a:rPr lang="en-US" sz="2400" b="1">
                  <a:solidFill>
                    <a:srgbClr val="FFFFFF"/>
                  </a:solidFill>
                </a:rPr>
                <a:t>target profit </a:t>
              </a:r>
            </a:p>
          </p:txBody>
        </p:sp>
        <p:sp>
          <p:nvSpPr>
            <p:cNvPr id="90125" name="Text Box 13"/>
            <p:cNvSpPr txBox="1">
              <a:spLocks noChangeArrowheads="1"/>
            </p:cNvSpPr>
            <p:nvPr/>
          </p:nvSpPr>
          <p:spPr bwMode="auto">
            <a:xfrm>
              <a:off x="2400" y="2544"/>
              <a:ext cx="1344" cy="288"/>
            </a:xfrm>
            <a:prstGeom prst="rect">
              <a:avLst/>
            </a:prstGeom>
            <a:noFill/>
            <a:ln w="9525">
              <a:noFill/>
              <a:miter lim="800000"/>
              <a:headEnd/>
              <a:tailEnd/>
            </a:ln>
            <a:effectLst/>
          </p:spPr>
          <p:txBody>
            <a:bodyPr>
              <a:spAutoFit/>
            </a:bodyPr>
            <a:lstStyle/>
            <a:p>
              <a:pPr eaLnBrk="1" hangingPunct="1">
                <a:spcBef>
                  <a:spcPct val="50000"/>
                </a:spcBef>
              </a:pPr>
              <a:r>
                <a:rPr lang="en-US" sz="2400" b="1">
                  <a:solidFill>
                    <a:srgbClr val="FFFFFF"/>
                  </a:solidFill>
                </a:rPr>
                <a:t>= 3,363 cups</a:t>
              </a:r>
            </a:p>
          </p:txBody>
        </p:sp>
        <p:grpSp>
          <p:nvGrpSpPr>
            <p:cNvPr id="3" name="Group 19"/>
            <p:cNvGrpSpPr>
              <a:grpSpLocks/>
            </p:cNvGrpSpPr>
            <p:nvPr/>
          </p:nvGrpSpPr>
          <p:grpSpPr bwMode="auto">
            <a:xfrm>
              <a:off x="2400" y="1978"/>
              <a:ext cx="1104" cy="518"/>
              <a:chOff x="2400" y="1786"/>
              <a:chExt cx="1104" cy="518"/>
            </a:xfrm>
          </p:grpSpPr>
          <p:sp>
            <p:nvSpPr>
              <p:cNvPr id="90123" name="Text Box 11"/>
              <p:cNvSpPr txBox="1">
                <a:spLocks noChangeArrowheads="1"/>
              </p:cNvSpPr>
              <p:nvPr/>
            </p:nvSpPr>
            <p:spPr bwMode="auto">
              <a:xfrm>
                <a:off x="2400" y="1894"/>
                <a:ext cx="240" cy="288"/>
              </a:xfrm>
              <a:prstGeom prst="rect">
                <a:avLst/>
              </a:prstGeom>
              <a:noFill/>
              <a:ln w="9525">
                <a:noFill/>
                <a:miter lim="800000"/>
                <a:headEnd/>
                <a:tailEnd/>
              </a:ln>
              <a:effectLst/>
            </p:spPr>
            <p:txBody>
              <a:bodyPr>
                <a:spAutoFit/>
              </a:bodyPr>
              <a:lstStyle/>
              <a:p>
                <a:pPr algn="r" eaLnBrk="1" hangingPunct="1">
                  <a:spcBef>
                    <a:spcPct val="50000"/>
                  </a:spcBef>
                </a:pPr>
                <a:r>
                  <a:rPr lang="en-US" sz="2400" b="1">
                    <a:solidFill>
                      <a:srgbClr val="FFFFFF"/>
                    </a:solidFill>
                  </a:rPr>
                  <a:t>=</a:t>
                </a:r>
              </a:p>
            </p:txBody>
          </p:sp>
          <p:sp>
            <p:nvSpPr>
              <p:cNvPr id="90124" name="Text Box 12"/>
              <p:cNvSpPr txBox="1">
                <a:spLocks noChangeArrowheads="1"/>
              </p:cNvSpPr>
              <p:nvPr/>
            </p:nvSpPr>
            <p:spPr bwMode="auto">
              <a:xfrm>
                <a:off x="2592" y="1786"/>
                <a:ext cx="912" cy="518"/>
              </a:xfrm>
              <a:prstGeom prst="rect">
                <a:avLst/>
              </a:prstGeom>
              <a:noFill/>
              <a:ln w="9525">
                <a:noFill/>
                <a:miter lim="800000"/>
                <a:headEnd/>
                <a:tailEnd/>
              </a:ln>
              <a:effectLst/>
            </p:spPr>
            <p:txBody>
              <a:bodyPr>
                <a:spAutoFit/>
              </a:bodyPr>
              <a:lstStyle/>
              <a:p>
                <a:pPr algn="ctr" eaLnBrk="1" hangingPunct="1"/>
                <a:r>
                  <a:rPr lang="en-US" sz="2400" b="1">
                    <a:solidFill>
                      <a:srgbClr val="FFFFFF"/>
                    </a:solidFill>
                  </a:rPr>
                  <a:t>$3,800</a:t>
                </a:r>
              </a:p>
              <a:p>
                <a:pPr algn="ctr" eaLnBrk="1" hangingPunct="1"/>
                <a:r>
                  <a:rPr lang="en-US" sz="2400" b="1">
                    <a:solidFill>
                      <a:srgbClr val="FFFFFF"/>
                    </a:solidFill>
                  </a:rPr>
                  <a:t>$1.13</a:t>
                </a:r>
              </a:p>
            </p:txBody>
          </p:sp>
          <p:sp>
            <p:nvSpPr>
              <p:cNvPr id="90127" name="Line 15"/>
              <p:cNvSpPr>
                <a:spLocks noChangeShapeType="1"/>
              </p:cNvSpPr>
              <p:nvPr/>
            </p:nvSpPr>
            <p:spPr bwMode="auto">
              <a:xfrm>
                <a:off x="2784" y="2049"/>
                <a:ext cx="576" cy="0"/>
              </a:xfrm>
              <a:prstGeom prst="line">
                <a:avLst/>
              </a:prstGeom>
              <a:noFill/>
              <a:ln w="38100">
                <a:solidFill>
                  <a:srgbClr val="FFFFFF"/>
                </a:solidFill>
                <a:round/>
                <a:headEnd/>
                <a:tailEnd/>
              </a:ln>
              <a:effectLst/>
            </p:spPr>
            <p:txBody>
              <a:bodyPr wrap="none"/>
              <a:lstStyle/>
              <a:p>
                <a:endParaRPr lang="en-US"/>
              </a:p>
            </p:txBody>
          </p:sp>
        </p:grpSp>
        <p:grpSp>
          <p:nvGrpSpPr>
            <p:cNvPr id="4" name="Group 20"/>
            <p:cNvGrpSpPr>
              <a:grpSpLocks/>
            </p:cNvGrpSpPr>
            <p:nvPr/>
          </p:nvGrpSpPr>
          <p:grpSpPr bwMode="auto">
            <a:xfrm>
              <a:off x="2352" y="1402"/>
              <a:ext cx="1920" cy="518"/>
              <a:chOff x="2352" y="1200"/>
              <a:chExt cx="1920" cy="518"/>
            </a:xfrm>
          </p:grpSpPr>
          <p:sp>
            <p:nvSpPr>
              <p:cNvPr id="90122" name="Text Box 10"/>
              <p:cNvSpPr txBox="1">
                <a:spLocks noChangeArrowheads="1"/>
              </p:cNvSpPr>
              <p:nvPr/>
            </p:nvSpPr>
            <p:spPr bwMode="auto">
              <a:xfrm>
                <a:off x="2592" y="1200"/>
                <a:ext cx="1680" cy="518"/>
              </a:xfrm>
              <a:prstGeom prst="rect">
                <a:avLst/>
              </a:prstGeom>
              <a:noFill/>
              <a:ln w="9525">
                <a:noFill/>
                <a:miter lim="800000"/>
                <a:headEnd/>
                <a:tailEnd/>
              </a:ln>
              <a:effectLst/>
            </p:spPr>
            <p:txBody>
              <a:bodyPr>
                <a:spAutoFit/>
              </a:bodyPr>
              <a:lstStyle/>
              <a:p>
                <a:pPr algn="ctr" eaLnBrk="1" hangingPunct="1"/>
                <a:r>
                  <a:rPr lang="en-US" sz="2400" b="1">
                    <a:solidFill>
                      <a:srgbClr val="FFFFFF"/>
                    </a:solidFill>
                  </a:rPr>
                  <a:t>$1,300 + $2,500</a:t>
                </a:r>
              </a:p>
              <a:p>
                <a:pPr algn="ctr" eaLnBrk="1" hangingPunct="1"/>
                <a:r>
                  <a:rPr lang="en-US" sz="2400" b="1">
                    <a:solidFill>
                      <a:srgbClr val="FFFFFF"/>
                    </a:solidFill>
                  </a:rPr>
                  <a:t>$1.49 - $0.36 </a:t>
                </a:r>
              </a:p>
            </p:txBody>
          </p:sp>
          <p:sp>
            <p:nvSpPr>
              <p:cNvPr id="90126" name="Line 14"/>
              <p:cNvSpPr>
                <a:spLocks noChangeShapeType="1"/>
              </p:cNvSpPr>
              <p:nvPr/>
            </p:nvSpPr>
            <p:spPr bwMode="auto">
              <a:xfrm>
                <a:off x="2760" y="1468"/>
                <a:ext cx="1344" cy="0"/>
              </a:xfrm>
              <a:prstGeom prst="line">
                <a:avLst/>
              </a:prstGeom>
              <a:noFill/>
              <a:ln w="38100">
                <a:solidFill>
                  <a:srgbClr val="FFFFFF"/>
                </a:solidFill>
                <a:round/>
                <a:headEnd/>
                <a:tailEnd/>
              </a:ln>
              <a:effectLst/>
            </p:spPr>
            <p:txBody>
              <a:bodyPr wrap="none"/>
              <a:lstStyle/>
              <a:p>
                <a:endParaRPr lang="en-US"/>
              </a:p>
            </p:txBody>
          </p:sp>
          <p:sp>
            <p:nvSpPr>
              <p:cNvPr id="90128" name="Text Box 16"/>
              <p:cNvSpPr txBox="1">
                <a:spLocks noChangeArrowheads="1"/>
              </p:cNvSpPr>
              <p:nvPr/>
            </p:nvSpPr>
            <p:spPr bwMode="auto">
              <a:xfrm>
                <a:off x="2352" y="1330"/>
                <a:ext cx="288" cy="288"/>
              </a:xfrm>
              <a:prstGeom prst="rect">
                <a:avLst/>
              </a:prstGeom>
              <a:noFill/>
              <a:ln w="9525">
                <a:noFill/>
                <a:miter lim="800000"/>
                <a:headEnd/>
                <a:tailEnd/>
              </a:ln>
              <a:effectLst/>
            </p:spPr>
            <p:txBody>
              <a:bodyPr>
                <a:spAutoFit/>
              </a:bodyPr>
              <a:lstStyle/>
              <a:p>
                <a:pPr algn="r" eaLnBrk="1" hangingPunct="1">
                  <a:spcBef>
                    <a:spcPct val="50000"/>
                  </a:spcBef>
                </a:pPr>
                <a:r>
                  <a:rPr lang="en-US" sz="2400" b="1">
                    <a:solidFill>
                      <a:srgbClr val="FFFFFF"/>
                    </a:solidFill>
                  </a:rPr>
                  <a:t>=</a:t>
                </a:r>
              </a:p>
            </p:txBody>
          </p:sp>
        </p:grpSp>
        <p:sp>
          <p:nvSpPr>
            <p:cNvPr id="90129" name="Text Box 17"/>
            <p:cNvSpPr txBox="1">
              <a:spLocks noChangeArrowheads="1"/>
            </p:cNvSpPr>
            <p:nvPr/>
          </p:nvSpPr>
          <p:spPr bwMode="auto">
            <a:xfrm>
              <a:off x="2352" y="911"/>
              <a:ext cx="288" cy="288"/>
            </a:xfrm>
            <a:prstGeom prst="rect">
              <a:avLst/>
            </a:prstGeom>
            <a:noFill/>
            <a:ln w="9525">
              <a:noFill/>
              <a:miter lim="800000"/>
              <a:headEnd/>
              <a:tailEnd/>
            </a:ln>
            <a:effectLst/>
          </p:spPr>
          <p:txBody>
            <a:bodyPr>
              <a:spAutoFit/>
            </a:bodyPr>
            <a:lstStyle/>
            <a:p>
              <a:pPr algn="r" eaLnBrk="1" hangingPunct="1">
                <a:spcBef>
                  <a:spcPct val="50000"/>
                </a:spcBef>
              </a:pPr>
              <a:r>
                <a:rPr lang="en-US" sz="2400" b="1">
                  <a:solidFill>
                    <a:srgbClr val="FFFFFF"/>
                  </a:solidFill>
                </a:rPr>
                <a:t>=</a:t>
              </a:r>
            </a:p>
          </p:txBody>
        </p:sp>
      </p:grpSp>
    </p:spTree>
  </p:cSld>
  <p:clrMapOvr>
    <a:masterClrMapping/>
  </p:clrMapOvr>
  <p:transition spd="med">
    <p:blinds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noFill/>
          <a:ln/>
        </p:spPr>
        <p:txBody>
          <a:bodyPr lIns="90488" tIns="44450" rIns="90488" bIns="44450"/>
          <a:lstStyle/>
          <a:p>
            <a:r>
              <a:rPr lang="en-US"/>
              <a:t>The Margin of Safety</a:t>
            </a:r>
          </a:p>
        </p:txBody>
      </p:sp>
      <p:sp>
        <p:nvSpPr>
          <p:cNvPr id="92163" name="Rectangle 3"/>
          <p:cNvSpPr>
            <a:spLocks noGrp="1" noChangeArrowheads="1"/>
          </p:cNvSpPr>
          <p:nvPr>
            <p:ph type="body" idx="4294967295"/>
          </p:nvPr>
        </p:nvSpPr>
        <p:spPr>
          <a:xfrm>
            <a:off x="1143000" y="1524000"/>
            <a:ext cx="8001000" cy="1600200"/>
          </a:xfrm>
          <a:noFill/>
          <a:ln/>
        </p:spPr>
        <p:txBody>
          <a:bodyPr lIns="90488" tIns="44450" rIns="90488" bIns="44450"/>
          <a:lstStyle/>
          <a:p>
            <a:pPr algn="ctr">
              <a:buFont typeface="Times" pitchFamily="18" charset="0"/>
              <a:buNone/>
            </a:pPr>
            <a:r>
              <a:rPr lang="en-US" sz="3200"/>
              <a:t>The margin of safety is the excess of budgeted (or actual) sales over the break-even volume of sales.</a:t>
            </a:r>
          </a:p>
        </p:txBody>
      </p:sp>
      <p:sp>
        <p:nvSpPr>
          <p:cNvPr id="92164" name="Rectangle 4"/>
          <p:cNvSpPr>
            <a:spLocks noChangeArrowheads="1"/>
          </p:cNvSpPr>
          <p:nvPr/>
        </p:nvSpPr>
        <p:spPr bwMode="auto">
          <a:xfrm>
            <a:off x="304800" y="3281363"/>
            <a:ext cx="8597900" cy="528637"/>
          </a:xfrm>
          <a:prstGeom prst="rect">
            <a:avLst/>
          </a:prstGeom>
          <a:solidFill>
            <a:srgbClr val="0000CC"/>
          </a:solidFill>
          <a:ln w="12700">
            <a:solidFill>
              <a:schemeClr val="tx1"/>
            </a:solidFill>
            <a:miter lim="800000"/>
            <a:headEnd/>
            <a:tailEnd/>
          </a:ln>
          <a:effectLst>
            <a:outerShdw dist="35921" dir="2700000" algn="ctr" rotWithShape="0">
              <a:schemeClr val="bg2"/>
            </a:outerShdw>
          </a:effectLst>
        </p:spPr>
        <p:txBody>
          <a:bodyPr wrap="none" lIns="90488" tIns="44450" rIns="90488" bIns="44450">
            <a:spAutoFit/>
          </a:bodyPr>
          <a:lstStyle/>
          <a:p>
            <a:r>
              <a:rPr lang="en-US" sz="2800" b="1">
                <a:solidFill>
                  <a:srgbClr val="FFFF00"/>
                </a:solidFill>
              </a:rPr>
              <a:t>Margin of safety = Total sales  -  Break-even sales</a:t>
            </a:r>
          </a:p>
        </p:txBody>
      </p:sp>
      <p:grpSp>
        <p:nvGrpSpPr>
          <p:cNvPr id="2" name="Group 5"/>
          <p:cNvGrpSpPr>
            <a:grpSpLocks/>
          </p:cNvGrpSpPr>
          <p:nvPr/>
        </p:nvGrpSpPr>
        <p:grpSpPr bwMode="auto">
          <a:xfrm>
            <a:off x="8158163" y="28575"/>
            <a:ext cx="839787" cy="1646238"/>
            <a:chOff x="5139" y="18"/>
            <a:chExt cx="529" cy="1037"/>
          </a:xfrm>
        </p:grpSpPr>
        <p:sp>
          <p:nvSpPr>
            <p:cNvPr id="92166" name="Freeform 6"/>
            <p:cNvSpPr>
              <a:spLocks/>
            </p:cNvSpPr>
            <p:nvPr/>
          </p:nvSpPr>
          <p:spPr bwMode="auto">
            <a:xfrm>
              <a:off x="5274" y="841"/>
              <a:ext cx="255" cy="214"/>
            </a:xfrm>
            <a:custGeom>
              <a:avLst/>
              <a:gdLst/>
              <a:ahLst/>
              <a:cxnLst>
                <a:cxn ang="0">
                  <a:pos x="52" y="0"/>
                </a:cxn>
                <a:cxn ang="0">
                  <a:pos x="652" y="36"/>
                </a:cxn>
                <a:cxn ang="0">
                  <a:pos x="766" y="569"/>
                </a:cxn>
                <a:cxn ang="0">
                  <a:pos x="393" y="641"/>
                </a:cxn>
                <a:cxn ang="0">
                  <a:pos x="0" y="426"/>
                </a:cxn>
                <a:cxn ang="0">
                  <a:pos x="52" y="0"/>
                </a:cxn>
              </a:cxnLst>
              <a:rect l="0" t="0" r="r" b="b"/>
              <a:pathLst>
                <a:path w="766" h="641">
                  <a:moveTo>
                    <a:pt x="52" y="0"/>
                  </a:moveTo>
                  <a:lnTo>
                    <a:pt x="652" y="36"/>
                  </a:lnTo>
                  <a:lnTo>
                    <a:pt x="766" y="569"/>
                  </a:lnTo>
                  <a:lnTo>
                    <a:pt x="393" y="641"/>
                  </a:lnTo>
                  <a:lnTo>
                    <a:pt x="0" y="426"/>
                  </a:lnTo>
                  <a:lnTo>
                    <a:pt x="52" y="0"/>
                  </a:lnTo>
                  <a:close/>
                </a:path>
              </a:pathLst>
            </a:custGeom>
            <a:solidFill>
              <a:srgbClr val="E2D8D6"/>
            </a:solidFill>
            <a:ln w="9525">
              <a:noFill/>
              <a:round/>
              <a:headEnd/>
              <a:tailEnd/>
            </a:ln>
          </p:spPr>
          <p:txBody>
            <a:bodyPr/>
            <a:lstStyle/>
            <a:p>
              <a:endParaRPr lang="en-US"/>
            </a:p>
          </p:txBody>
        </p:sp>
        <p:sp>
          <p:nvSpPr>
            <p:cNvPr id="92167" name="Rectangle 7"/>
            <p:cNvSpPr>
              <a:spLocks noChangeArrowheads="1"/>
            </p:cNvSpPr>
            <p:nvPr/>
          </p:nvSpPr>
          <p:spPr bwMode="auto">
            <a:xfrm>
              <a:off x="5414" y="836"/>
              <a:ext cx="80" cy="48"/>
            </a:xfrm>
            <a:prstGeom prst="rect">
              <a:avLst/>
            </a:prstGeom>
            <a:solidFill>
              <a:srgbClr val="CC9B4C"/>
            </a:solidFill>
            <a:ln w="9525">
              <a:noFill/>
              <a:miter lim="800000"/>
              <a:headEnd/>
              <a:tailEnd/>
            </a:ln>
          </p:spPr>
          <p:txBody>
            <a:bodyPr/>
            <a:lstStyle/>
            <a:p>
              <a:endParaRPr lang="en-US"/>
            </a:p>
          </p:txBody>
        </p:sp>
        <p:sp>
          <p:nvSpPr>
            <p:cNvPr id="92168" name="Freeform 8"/>
            <p:cNvSpPr>
              <a:spLocks/>
            </p:cNvSpPr>
            <p:nvPr/>
          </p:nvSpPr>
          <p:spPr bwMode="auto">
            <a:xfrm>
              <a:off x="5139" y="18"/>
              <a:ext cx="529" cy="987"/>
            </a:xfrm>
            <a:custGeom>
              <a:avLst/>
              <a:gdLst/>
              <a:ahLst/>
              <a:cxnLst>
                <a:cxn ang="0">
                  <a:pos x="921" y="399"/>
                </a:cxn>
                <a:cxn ang="0">
                  <a:pos x="1049" y="533"/>
                </a:cxn>
                <a:cxn ang="0">
                  <a:pos x="1223" y="648"/>
                </a:cxn>
                <a:cxn ang="0">
                  <a:pos x="1392" y="777"/>
                </a:cxn>
                <a:cxn ang="0">
                  <a:pos x="1548" y="926"/>
                </a:cxn>
                <a:cxn ang="0">
                  <a:pos x="1530" y="1170"/>
                </a:cxn>
                <a:cxn ang="0">
                  <a:pos x="1426" y="1424"/>
                </a:cxn>
                <a:cxn ang="0">
                  <a:pos x="1447" y="1594"/>
                </a:cxn>
                <a:cxn ang="0">
                  <a:pos x="1471" y="1738"/>
                </a:cxn>
                <a:cxn ang="0">
                  <a:pos x="1400" y="1885"/>
                </a:cxn>
                <a:cxn ang="0">
                  <a:pos x="1320" y="2028"/>
                </a:cxn>
                <a:cxn ang="0">
                  <a:pos x="1234" y="2168"/>
                </a:cxn>
                <a:cxn ang="0">
                  <a:pos x="1147" y="2307"/>
                </a:cxn>
                <a:cxn ang="0">
                  <a:pos x="1033" y="2527"/>
                </a:cxn>
                <a:cxn ang="0">
                  <a:pos x="920" y="2527"/>
                </a:cxn>
                <a:cxn ang="0">
                  <a:pos x="878" y="2552"/>
                </a:cxn>
                <a:cxn ang="0">
                  <a:pos x="905" y="2563"/>
                </a:cxn>
                <a:cxn ang="0">
                  <a:pos x="1100" y="2613"/>
                </a:cxn>
                <a:cxn ang="0">
                  <a:pos x="1139" y="2784"/>
                </a:cxn>
                <a:cxn ang="0">
                  <a:pos x="1133" y="2926"/>
                </a:cxn>
                <a:cxn ang="0">
                  <a:pos x="1043" y="2611"/>
                </a:cxn>
                <a:cxn ang="0">
                  <a:pos x="491" y="2685"/>
                </a:cxn>
                <a:cxn ang="0">
                  <a:pos x="444" y="2879"/>
                </a:cxn>
                <a:cxn ang="0">
                  <a:pos x="379" y="2945"/>
                </a:cxn>
                <a:cxn ang="0">
                  <a:pos x="382" y="2889"/>
                </a:cxn>
                <a:cxn ang="0">
                  <a:pos x="337" y="2886"/>
                </a:cxn>
                <a:cxn ang="0">
                  <a:pos x="265" y="2922"/>
                </a:cxn>
                <a:cxn ang="0">
                  <a:pos x="174" y="2833"/>
                </a:cxn>
                <a:cxn ang="0">
                  <a:pos x="87" y="2631"/>
                </a:cxn>
                <a:cxn ang="0">
                  <a:pos x="85" y="2511"/>
                </a:cxn>
                <a:cxn ang="0">
                  <a:pos x="120" y="2487"/>
                </a:cxn>
                <a:cxn ang="0">
                  <a:pos x="135" y="2391"/>
                </a:cxn>
                <a:cxn ang="0">
                  <a:pos x="191" y="2254"/>
                </a:cxn>
                <a:cxn ang="0">
                  <a:pos x="303" y="2139"/>
                </a:cxn>
                <a:cxn ang="0">
                  <a:pos x="246" y="1594"/>
                </a:cxn>
                <a:cxn ang="0">
                  <a:pos x="173" y="1446"/>
                </a:cxn>
                <a:cxn ang="0">
                  <a:pos x="105" y="1294"/>
                </a:cxn>
                <a:cxn ang="0">
                  <a:pos x="44" y="1139"/>
                </a:cxn>
                <a:cxn ang="0">
                  <a:pos x="0" y="995"/>
                </a:cxn>
                <a:cxn ang="0">
                  <a:pos x="27" y="914"/>
                </a:cxn>
                <a:cxn ang="0">
                  <a:pos x="99" y="849"/>
                </a:cxn>
                <a:cxn ang="0">
                  <a:pos x="206" y="768"/>
                </a:cxn>
                <a:cxn ang="0">
                  <a:pos x="314" y="690"/>
                </a:cxn>
                <a:cxn ang="0">
                  <a:pos x="420" y="611"/>
                </a:cxn>
                <a:cxn ang="0">
                  <a:pos x="517" y="536"/>
                </a:cxn>
                <a:cxn ang="0">
                  <a:pos x="611" y="496"/>
                </a:cxn>
                <a:cxn ang="0">
                  <a:pos x="656" y="415"/>
                </a:cxn>
                <a:cxn ang="0">
                  <a:pos x="639" y="292"/>
                </a:cxn>
                <a:cxn ang="0">
                  <a:pos x="686" y="186"/>
                </a:cxn>
                <a:cxn ang="0">
                  <a:pos x="740" y="81"/>
                </a:cxn>
                <a:cxn ang="0">
                  <a:pos x="797" y="4"/>
                </a:cxn>
                <a:cxn ang="0">
                  <a:pos x="833" y="4"/>
                </a:cxn>
                <a:cxn ang="0">
                  <a:pos x="952" y="245"/>
                </a:cxn>
              </a:cxnLst>
              <a:rect l="0" t="0" r="r" b="b"/>
              <a:pathLst>
                <a:path w="1586" h="2960">
                  <a:moveTo>
                    <a:pt x="952" y="245"/>
                  </a:moveTo>
                  <a:lnTo>
                    <a:pt x="941" y="295"/>
                  </a:lnTo>
                  <a:lnTo>
                    <a:pt x="930" y="347"/>
                  </a:lnTo>
                  <a:lnTo>
                    <a:pt x="921" y="399"/>
                  </a:lnTo>
                  <a:lnTo>
                    <a:pt x="920" y="450"/>
                  </a:lnTo>
                  <a:lnTo>
                    <a:pt x="963" y="477"/>
                  </a:lnTo>
                  <a:lnTo>
                    <a:pt x="1006" y="505"/>
                  </a:lnTo>
                  <a:lnTo>
                    <a:pt x="1049" y="533"/>
                  </a:lnTo>
                  <a:lnTo>
                    <a:pt x="1093" y="561"/>
                  </a:lnTo>
                  <a:lnTo>
                    <a:pt x="1136" y="589"/>
                  </a:lnTo>
                  <a:lnTo>
                    <a:pt x="1180" y="619"/>
                  </a:lnTo>
                  <a:lnTo>
                    <a:pt x="1223" y="648"/>
                  </a:lnTo>
                  <a:lnTo>
                    <a:pt x="1266" y="679"/>
                  </a:lnTo>
                  <a:lnTo>
                    <a:pt x="1309" y="710"/>
                  </a:lnTo>
                  <a:lnTo>
                    <a:pt x="1350" y="743"/>
                  </a:lnTo>
                  <a:lnTo>
                    <a:pt x="1392" y="777"/>
                  </a:lnTo>
                  <a:lnTo>
                    <a:pt x="1432" y="812"/>
                  </a:lnTo>
                  <a:lnTo>
                    <a:pt x="1472" y="849"/>
                  </a:lnTo>
                  <a:lnTo>
                    <a:pt x="1511" y="886"/>
                  </a:lnTo>
                  <a:lnTo>
                    <a:pt x="1548" y="926"/>
                  </a:lnTo>
                  <a:lnTo>
                    <a:pt x="1586" y="967"/>
                  </a:lnTo>
                  <a:lnTo>
                    <a:pt x="1573" y="1037"/>
                  </a:lnTo>
                  <a:lnTo>
                    <a:pt x="1554" y="1103"/>
                  </a:lnTo>
                  <a:lnTo>
                    <a:pt x="1530" y="1170"/>
                  </a:lnTo>
                  <a:lnTo>
                    <a:pt x="1505" y="1233"/>
                  </a:lnTo>
                  <a:lnTo>
                    <a:pt x="1479" y="1297"/>
                  </a:lnTo>
                  <a:lnTo>
                    <a:pt x="1451" y="1360"/>
                  </a:lnTo>
                  <a:lnTo>
                    <a:pt x="1426" y="1424"/>
                  </a:lnTo>
                  <a:lnTo>
                    <a:pt x="1404" y="1489"/>
                  </a:lnTo>
                  <a:lnTo>
                    <a:pt x="1415" y="1524"/>
                  </a:lnTo>
                  <a:lnTo>
                    <a:pt x="1431" y="1558"/>
                  </a:lnTo>
                  <a:lnTo>
                    <a:pt x="1447" y="1594"/>
                  </a:lnTo>
                  <a:lnTo>
                    <a:pt x="1462" y="1629"/>
                  </a:lnTo>
                  <a:lnTo>
                    <a:pt x="1474" y="1666"/>
                  </a:lnTo>
                  <a:lnTo>
                    <a:pt x="1478" y="1701"/>
                  </a:lnTo>
                  <a:lnTo>
                    <a:pt x="1471" y="1738"/>
                  </a:lnTo>
                  <a:lnTo>
                    <a:pt x="1451" y="1775"/>
                  </a:lnTo>
                  <a:lnTo>
                    <a:pt x="1435" y="1812"/>
                  </a:lnTo>
                  <a:lnTo>
                    <a:pt x="1418" y="1849"/>
                  </a:lnTo>
                  <a:lnTo>
                    <a:pt x="1400" y="1885"/>
                  </a:lnTo>
                  <a:lnTo>
                    <a:pt x="1381" y="1920"/>
                  </a:lnTo>
                  <a:lnTo>
                    <a:pt x="1361" y="1957"/>
                  </a:lnTo>
                  <a:lnTo>
                    <a:pt x="1341" y="1992"/>
                  </a:lnTo>
                  <a:lnTo>
                    <a:pt x="1320" y="2028"/>
                  </a:lnTo>
                  <a:lnTo>
                    <a:pt x="1299" y="2062"/>
                  </a:lnTo>
                  <a:lnTo>
                    <a:pt x="1278" y="2097"/>
                  </a:lnTo>
                  <a:lnTo>
                    <a:pt x="1256" y="2133"/>
                  </a:lnTo>
                  <a:lnTo>
                    <a:pt x="1234" y="2168"/>
                  </a:lnTo>
                  <a:lnTo>
                    <a:pt x="1212" y="2202"/>
                  </a:lnTo>
                  <a:lnTo>
                    <a:pt x="1190" y="2238"/>
                  </a:lnTo>
                  <a:lnTo>
                    <a:pt x="1168" y="2272"/>
                  </a:lnTo>
                  <a:lnTo>
                    <a:pt x="1147" y="2307"/>
                  </a:lnTo>
                  <a:lnTo>
                    <a:pt x="1125" y="2341"/>
                  </a:lnTo>
                  <a:lnTo>
                    <a:pt x="1086" y="2521"/>
                  </a:lnTo>
                  <a:lnTo>
                    <a:pt x="1061" y="2526"/>
                  </a:lnTo>
                  <a:lnTo>
                    <a:pt x="1033" y="2527"/>
                  </a:lnTo>
                  <a:lnTo>
                    <a:pt x="1004" y="2527"/>
                  </a:lnTo>
                  <a:lnTo>
                    <a:pt x="975" y="2527"/>
                  </a:lnTo>
                  <a:lnTo>
                    <a:pt x="946" y="2526"/>
                  </a:lnTo>
                  <a:lnTo>
                    <a:pt x="920" y="2527"/>
                  </a:lnTo>
                  <a:lnTo>
                    <a:pt x="895" y="2530"/>
                  </a:lnTo>
                  <a:lnTo>
                    <a:pt x="874" y="2538"/>
                  </a:lnTo>
                  <a:lnTo>
                    <a:pt x="876" y="2546"/>
                  </a:lnTo>
                  <a:lnTo>
                    <a:pt x="878" y="2552"/>
                  </a:lnTo>
                  <a:lnTo>
                    <a:pt x="884" y="2557"/>
                  </a:lnTo>
                  <a:lnTo>
                    <a:pt x="891" y="2560"/>
                  </a:lnTo>
                  <a:lnTo>
                    <a:pt x="898" y="2561"/>
                  </a:lnTo>
                  <a:lnTo>
                    <a:pt x="905" y="2563"/>
                  </a:lnTo>
                  <a:lnTo>
                    <a:pt x="913" y="2563"/>
                  </a:lnTo>
                  <a:lnTo>
                    <a:pt x="920" y="2563"/>
                  </a:lnTo>
                  <a:lnTo>
                    <a:pt x="1093" y="2570"/>
                  </a:lnTo>
                  <a:lnTo>
                    <a:pt x="1100" y="2613"/>
                  </a:lnTo>
                  <a:lnTo>
                    <a:pt x="1110" y="2656"/>
                  </a:lnTo>
                  <a:lnTo>
                    <a:pt x="1121" y="2699"/>
                  </a:lnTo>
                  <a:lnTo>
                    <a:pt x="1130" y="2741"/>
                  </a:lnTo>
                  <a:lnTo>
                    <a:pt x="1139" y="2784"/>
                  </a:lnTo>
                  <a:lnTo>
                    <a:pt x="1143" y="2827"/>
                  </a:lnTo>
                  <a:lnTo>
                    <a:pt x="1144" y="2871"/>
                  </a:lnTo>
                  <a:lnTo>
                    <a:pt x="1140" y="2916"/>
                  </a:lnTo>
                  <a:lnTo>
                    <a:pt x="1133" y="2926"/>
                  </a:lnTo>
                  <a:lnTo>
                    <a:pt x="1125" y="2926"/>
                  </a:lnTo>
                  <a:lnTo>
                    <a:pt x="1116" y="2920"/>
                  </a:lnTo>
                  <a:lnTo>
                    <a:pt x="1110" y="2911"/>
                  </a:lnTo>
                  <a:lnTo>
                    <a:pt x="1043" y="2611"/>
                  </a:lnTo>
                  <a:lnTo>
                    <a:pt x="1017" y="2595"/>
                  </a:lnTo>
                  <a:lnTo>
                    <a:pt x="530" y="2595"/>
                  </a:lnTo>
                  <a:lnTo>
                    <a:pt x="508" y="2640"/>
                  </a:lnTo>
                  <a:lnTo>
                    <a:pt x="491" y="2685"/>
                  </a:lnTo>
                  <a:lnTo>
                    <a:pt x="480" y="2734"/>
                  </a:lnTo>
                  <a:lnTo>
                    <a:pt x="469" y="2784"/>
                  </a:lnTo>
                  <a:lnTo>
                    <a:pt x="458" y="2832"/>
                  </a:lnTo>
                  <a:lnTo>
                    <a:pt x="444" y="2879"/>
                  </a:lnTo>
                  <a:lnTo>
                    <a:pt x="426" y="2922"/>
                  </a:lnTo>
                  <a:lnTo>
                    <a:pt x="400" y="2960"/>
                  </a:lnTo>
                  <a:lnTo>
                    <a:pt x="386" y="2956"/>
                  </a:lnTo>
                  <a:lnTo>
                    <a:pt x="379" y="2945"/>
                  </a:lnTo>
                  <a:lnTo>
                    <a:pt x="377" y="2933"/>
                  </a:lnTo>
                  <a:lnTo>
                    <a:pt x="379" y="2919"/>
                  </a:lnTo>
                  <a:lnTo>
                    <a:pt x="382" y="2904"/>
                  </a:lnTo>
                  <a:lnTo>
                    <a:pt x="382" y="2889"/>
                  </a:lnTo>
                  <a:lnTo>
                    <a:pt x="380" y="2874"/>
                  </a:lnTo>
                  <a:lnTo>
                    <a:pt x="372" y="2863"/>
                  </a:lnTo>
                  <a:lnTo>
                    <a:pt x="355" y="2874"/>
                  </a:lnTo>
                  <a:lnTo>
                    <a:pt x="337" y="2886"/>
                  </a:lnTo>
                  <a:lnTo>
                    <a:pt x="321" y="2897"/>
                  </a:lnTo>
                  <a:lnTo>
                    <a:pt x="303" y="2905"/>
                  </a:lnTo>
                  <a:lnTo>
                    <a:pt x="285" y="2914"/>
                  </a:lnTo>
                  <a:lnTo>
                    <a:pt x="265" y="2922"/>
                  </a:lnTo>
                  <a:lnTo>
                    <a:pt x="246" y="2928"/>
                  </a:lnTo>
                  <a:lnTo>
                    <a:pt x="227" y="2932"/>
                  </a:lnTo>
                  <a:lnTo>
                    <a:pt x="200" y="2883"/>
                  </a:lnTo>
                  <a:lnTo>
                    <a:pt x="174" y="2833"/>
                  </a:lnTo>
                  <a:lnTo>
                    <a:pt x="148" y="2784"/>
                  </a:lnTo>
                  <a:lnTo>
                    <a:pt x="124" y="2734"/>
                  </a:lnTo>
                  <a:lnTo>
                    <a:pt x="103" y="2684"/>
                  </a:lnTo>
                  <a:lnTo>
                    <a:pt x="87" y="2631"/>
                  </a:lnTo>
                  <a:lnTo>
                    <a:pt x="74" y="2577"/>
                  </a:lnTo>
                  <a:lnTo>
                    <a:pt x="69" y="2521"/>
                  </a:lnTo>
                  <a:lnTo>
                    <a:pt x="77" y="2515"/>
                  </a:lnTo>
                  <a:lnTo>
                    <a:pt x="85" y="2511"/>
                  </a:lnTo>
                  <a:lnTo>
                    <a:pt x="94" y="2507"/>
                  </a:lnTo>
                  <a:lnTo>
                    <a:pt x="103" y="2501"/>
                  </a:lnTo>
                  <a:lnTo>
                    <a:pt x="112" y="2495"/>
                  </a:lnTo>
                  <a:lnTo>
                    <a:pt x="120" y="2487"/>
                  </a:lnTo>
                  <a:lnTo>
                    <a:pt x="127" y="2479"/>
                  </a:lnTo>
                  <a:lnTo>
                    <a:pt x="134" y="2468"/>
                  </a:lnTo>
                  <a:lnTo>
                    <a:pt x="131" y="2431"/>
                  </a:lnTo>
                  <a:lnTo>
                    <a:pt x="135" y="2391"/>
                  </a:lnTo>
                  <a:lnTo>
                    <a:pt x="139" y="2353"/>
                  </a:lnTo>
                  <a:lnTo>
                    <a:pt x="134" y="2312"/>
                  </a:lnTo>
                  <a:lnTo>
                    <a:pt x="162" y="2282"/>
                  </a:lnTo>
                  <a:lnTo>
                    <a:pt x="191" y="2254"/>
                  </a:lnTo>
                  <a:lnTo>
                    <a:pt x="220" y="2226"/>
                  </a:lnTo>
                  <a:lnTo>
                    <a:pt x="249" y="2198"/>
                  </a:lnTo>
                  <a:lnTo>
                    <a:pt x="276" y="2168"/>
                  </a:lnTo>
                  <a:lnTo>
                    <a:pt x="303" y="2139"/>
                  </a:lnTo>
                  <a:lnTo>
                    <a:pt x="325" y="2106"/>
                  </a:lnTo>
                  <a:lnTo>
                    <a:pt x="341" y="2071"/>
                  </a:lnTo>
                  <a:lnTo>
                    <a:pt x="264" y="1631"/>
                  </a:lnTo>
                  <a:lnTo>
                    <a:pt x="246" y="1594"/>
                  </a:lnTo>
                  <a:lnTo>
                    <a:pt x="227" y="1557"/>
                  </a:lnTo>
                  <a:lnTo>
                    <a:pt x="209" y="1520"/>
                  </a:lnTo>
                  <a:lnTo>
                    <a:pt x="191" y="1483"/>
                  </a:lnTo>
                  <a:lnTo>
                    <a:pt x="173" y="1446"/>
                  </a:lnTo>
                  <a:lnTo>
                    <a:pt x="155" y="1408"/>
                  </a:lnTo>
                  <a:lnTo>
                    <a:pt x="138" y="1371"/>
                  </a:lnTo>
                  <a:lnTo>
                    <a:pt x="121" y="1332"/>
                  </a:lnTo>
                  <a:lnTo>
                    <a:pt x="105" y="1294"/>
                  </a:lnTo>
                  <a:lnTo>
                    <a:pt x="88" y="1255"/>
                  </a:lnTo>
                  <a:lnTo>
                    <a:pt x="73" y="1217"/>
                  </a:lnTo>
                  <a:lnTo>
                    <a:pt x="58" y="1177"/>
                  </a:lnTo>
                  <a:lnTo>
                    <a:pt x="44" y="1139"/>
                  </a:lnTo>
                  <a:lnTo>
                    <a:pt x="30" y="1099"/>
                  </a:lnTo>
                  <a:lnTo>
                    <a:pt x="16" y="1057"/>
                  </a:lnTo>
                  <a:lnTo>
                    <a:pt x="4" y="1018"/>
                  </a:lnTo>
                  <a:lnTo>
                    <a:pt x="0" y="995"/>
                  </a:lnTo>
                  <a:lnTo>
                    <a:pt x="1" y="973"/>
                  </a:lnTo>
                  <a:lnTo>
                    <a:pt x="5" y="953"/>
                  </a:lnTo>
                  <a:lnTo>
                    <a:pt x="15" y="932"/>
                  </a:lnTo>
                  <a:lnTo>
                    <a:pt x="27" y="914"/>
                  </a:lnTo>
                  <a:lnTo>
                    <a:pt x="41" y="898"/>
                  </a:lnTo>
                  <a:lnTo>
                    <a:pt x="56" y="883"/>
                  </a:lnTo>
                  <a:lnTo>
                    <a:pt x="73" y="870"/>
                  </a:lnTo>
                  <a:lnTo>
                    <a:pt x="99" y="849"/>
                  </a:lnTo>
                  <a:lnTo>
                    <a:pt x="126" y="827"/>
                  </a:lnTo>
                  <a:lnTo>
                    <a:pt x="152" y="808"/>
                  </a:lnTo>
                  <a:lnTo>
                    <a:pt x="180" y="787"/>
                  </a:lnTo>
                  <a:lnTo>
                    <a:pt x="206" y="768"/>
                  </a:lnTo>
                  <a:lnTo>
                    <a:pt x="234" y="749"/>
                  </a:lnTo>
                  <a:lnTo>
                    <a:pt x="260" y="729"/>
                  </a:lnTo>
                  <a:lnTo>
                    <a:pt x="287" y="709"/>
                  </a:lnTo>
                  <a:lnTo>
                    <a:pt x="314" y="690"/>
                  </a:lnTo>
                  <a:lnTo>
                    <a:pt x="341" y="670"/>
                  </a:lnTo>
                  <a:lnTo>
                    <a:pt x="368" y="651"/>
                  </a:lnTo>
                  <a:lnTo>
                    <a:pt x="394" y="632"/>
                  </a:lnTo>
                  <a:lnTo>
                    <a:pt x="420" y="611"/>
                  </a:lnTo>
                  <a:lnTo>
                    <a:pt x="445" y="592"/>
                  </a:lnTo>
                  <a:lnTo>
                    <a:pt x="470" y="570"/>
                  </a:lnTo>
                  <a:lnTo>
                    <a:pt x="495" y="549"/>
                  </a:lnTo>
                  <a:lnTo>
                    <a:pt x="517" y="536"/>
                  </a:lnTo>
                  <a:lnTo>
                    <a:pt x="541" y="526"/>
                  </a:lnTo>
                  <a:lnTo>
                    <a:pt x="564" y="515"/>
                  </a:lnTo>
                  <a:lnTo>
                    <a:pt x="589" y="506"/>
                  </a:lnTo>
                  <a:lnTo>
                    <a:pt x="611" y="496"/>
                  </a:lnTo>
                  <a:lnTo>
                    <a:pt x="631" y="483"/>
                  </a:lnTo>
                  <a:lnTo>
                    <a:pt x="647" y="465"/>
                  </a:lnTo>
                  <a:lnTo>
                    <a:pt x="657" y="443"/>
                  </a:lnTo>
                  <a:lnTo>
                    <a:pt x="656" y="415"/>
                  </a:lnTo>
                  <a:lnTo>
                    <a:pt x="651" y="384"/>
                  </a:lnTo>
                  <a:lnTo>
                    <a:pt x="646" y="354"/>
                  </a:lnTo>
                  <a:lnTo>
                    <a:pt x="642" y="323"/>
                  </a:lnTo>
                  <a:lnTo>
                    <a:pt x="639" y="292"/>
                  </a:lnTo>
                  <a:lnTo>
                    <a:pt x="642" y="263"/>
                  </a:lnTo>
                  <a:lnTo>
                    <a:pt x="650" y="235"/>
                  </a:lnTo>
                  <a:lnTo>
                    <a:pt x="668" y="208"/>
                  </a:lnTo>
                  <a:lnTo>
                    <a:pt x="686" y="186"/>
                  </a:lnTo>
                  <a:lnTo>
                    <a:pt x="701" y="161"/>
                  </a:lnTo>
                  <a:lnTo>
                    <a:pt x="715" y="134"/>
                  </a:lnTo>
                  <a:lnTo>
                    <a:pt x="728" y="108"/>
                  </a:lnTo>
                  <a:lnTo>
                    <a:pt x="740" y="81"/>
                  </a:lnTo>
                  <a:lnTo>
                    <a:pt x="754" y="54"/>
                  </a:lnTo>
                  <a:lnTo>
                    <a:pt x="769" y="28"/>
                  </a:lnTo>
                  <a:lnTo>
                    <a:pt x="787" y="4"/>
                  </a:lnTo>
                  <a:lnTo>
                    <a:pt x="797" y="4"/>
                  </a:lnTo>
                  <a:lnTo>
                    <a:pt x="806" y="4"/>
                  </a:lnTo>
                  <a:lnTo>
                    <a:pt x="816" y="4"/>
                  </a:lnTo>
                  <a:lnTo>
                    <a:pt x="824" y="4"/>
                  </a:lnTo>
                  <a:lnTo>
                    <a:pt x="833" y="4"/>
                  </a:lnTo>
                  <a:lnTo>
                    <a:pt x="841" y="4"/>
                  </a:lnTo>
                  <a:lnTo>
                    <a:pt x="849" y="3"/>
                  </a:lnTo>
                  <a:lnTo>
                    <a:pt x="859" y="0"/>
                  </a:lnTo>
                  <a:lnTo>
                    <a:pt x="952" y="245"/>
                  </a:lnTo>
                  <a:close/>
                </a:path>
              </a:pathLst>
            </a:custGeom>
            <a:solidFill>
              <a:srgbClr val="000019"/>
            </a:solidFill>
            <a:ln w="9525">
              <a:noFill/>
              <a:round/>
              <a:headEnd/>
              <a:tailEnd/>
            </a:ln>
          </p:spPr>
          <p:txBody>
            <a:bodyPr/>
            <a:lstStyle/>
            <a:p>
              <a:endParaRPr lang="en-US"/>
            </a:p>
          </p:txBody>
        </p:sp>
        <p:sp>
          <p:nvSpPr>
            <p:cNvPr id="92169" name="Freeform 9"/>
            <p:cNvSpPr>
              <a:spLocks/>
            </p:cNvSpPr>
            <p:nvPr/>
          </p:nvSpPr>
          <p:spPr bwMode="auto">
            <a:xfrm>
              <a:off x="5360" y="45"/>
              <a:ext cx="40" cy="158"/>
            </a:xfrm>
            <a:custGeom>
              <a:avLst/>
              <a:gdLst/>
              <a:ahLst/>
              <a:cxnLst>
                <a:cxn ang="0">
                  <a:pos x="50" y="193"/>
                </a:cxn>
                <a:cxn ang="0">
                  <a:pos x="58" y="196"/>
                </a:cxn>
                <a:cxn ang="0">
                  <a:pos x="67" y="195"/>
                </a:cxn>
                <a:cxn ang="0">
                  <a:pos x="73" y="191"/>
                </a:cxn>
                <a:cxn ang="0">
                  <a:pos x="82" y="183"/>
                </a:cxn>
                <a:cxn ang="0">
                  <a:pos x="87" y="174"/>
                </a:cxn>
                <a:cxn ang="0">
                  <a:pos x="91" y="167"/>
                </a:cxn>
                <a:cxn ang="0">
                  <a:pos x="94" y="160"/>
                </a:cxn>
                <a:cxn ang="0">
                  <a:pos x="96" y="157"/>
                </a:cxn>
                <a:cxn ang="0">
                  <a:pos x="85" y="199"/>
                </a:cxn>
                <a:cxn ang="0">
                  <a:pos x="83" y="248"/>
                </a:cxn>
                <a:cxn ang="0">
                  <a:pos x="86" y="298"/>
                </a:cxn>
                <a:cxn ang="0">
                  <a:pos x="89" y="347"/>
                </a:cxn>
                <a:cxn ang="0">
                  <a:pos x="87" y="391"/>
                </a:cxn>
                <a:cxn ang="0">
                  <a:pos x="75" y="430"/>
                </a:cxn>
                <a:cxn ang="0">
                  <a:pos x="49" y="458"/>
                </a:cxn>
                <a:cxn ang="0">
                  <a:pos x="3" y="473"/>
                </a:cxn>
                <a:cxn ang="0">
                  <a:pos x="0" y="462"/>
                </a:cxn>
                <a:cxn ang="0">
                  <a:pos x="2" y="452"/>
                </a:cxn>
                <a:cxn ang="0">
                  <a:pos x="6" y="442"/>
                </a:cxn>
                <a:cxn ang="0">
                  <a:pos x="11" y="431"/>
                </a:cxn>
                <a:cxn ang="0">
                  <a:pos x="18" y="421"/>
                </a:cxn>
                <a:cxn ang="0">
                  <a:pos x="25" y="411"/>
                </a:cxn>
                <a:cxn ang="0">
                  <a:pos x="31" y="400"/>
                </a:cxn>
                <a:cxn ang="0">
                  <a:pos x="35" y="390"/>
                </a:cxn>
                <a:cxn ang="0">
                  <a:pos x="26" y="173"/>
                </a:cxn>
                <a:cxn ang="0">
                  <a:pos x="122" y="0"/>
                </a:cxn>
                <a:cxn ang="0">
                  <a:pos x="111" y="24"/>
                </a:cxn>
                <a:cxn ang="0">
                  <a:pos x="101" y="47"/>
                </a:cxn>
                <a:cxn ang="0">
                  <a:pos x="91" y="71"/>
                </a:cxn>
                <a:cxn ang="0">
                  <a:pos x="83" y="95"/>
                </a:cxn>
                <a:cxn ang="0">
                  <a:pos x="75" y="120"/>
                </a:cxn>
                <a:cxn ang="0">
                  <a:pos x="67" y="143"/>
                </a:cxn>
                <a:cxn ang="0">
                  <a:pos x="58" y="168"/>
                </a:cxn>
                <a:cxn ang="0">
                  <a:pos x="50" y="193"/>
                </a:cxn>
              </a:cxnLst>
              <a:rect l="0" t="0" r="r" b="b"/>
              <a:pathLst>
                <a:path w="122" h="473">
                  <a:moveTo>
                    <a:pt x="50" y="193"/>
                  </a:moveTo>
                  <a:lnTo>
                    <a:pt x="58" y="196"/>
                  </a:lnTo>
                  <a:lnTo>
                    <a:pt x="67" y="195"/>
                  </a:lnTo>
                  <a:lnTo>
                    <a:pt x="73" y="191"/>
                  </a:lnTo>
                  <a:lnTo>
                    <a:pt x="82" y="183"/>
                  </a:lnTo>
                  <a:lnTo>
                    <a:pt x="87" y="174"/>
                  </a:lnTo>
                  <a:lnTo>
                    <a:pt x="91" y="167"/>
                  </a:lnTo>
                  <a:lnTo>
                    <a:pt x="94" y="160"/>
                  </a:lnTo>
                  <a:lnTo>
                    <a:pt x="96" y="157"/>
                  </a:lnTo>
                  <a:lnTo>
                    <a:pt x="85" y="199"/>
                  </a:lnTo>
                  <a:lnTo>
                    <a:pt x="83" y="248"/>
                  </a:lnTo>
                  <a:lnTo>
                    <a:pt x="86" y="298"/>
                  </a:lnTo>
                  <a:lnTo>
                    <a:pt x="89" y="347"/>
                  </a:lnTo>
                  <a:lnTo>
                    <a:pt x="87" y="391"/>
                  </a:lnTo>
                  <a:lnTo>
                    <a:pt x="75" y="430"/>
                  </a:lnTo>
                  <a:lnTo>
                    <a:pt x="49" y="458"/>
                  </a:lnTo>
                  <a:lnTo>
                    <a:pt x="3" y="473"/>
                  </a:lnTo>
                  <a:lnTo>
                    <a:pt x="0" y="462"/>
                  </a:lnTo>
                  <a:lnTo>
                    <a:pt x="2" y="452"/>
                  </a:lnTo>
                  <a:lnTo>
                    <a:pt x="6" y="442"/>
                  </a:lnTo>
                  <a:lnTo>
                    <a:pt x="11" y="431"/>
                  </a:lnTo>
                  <a:lnTo>
                    <a:pt x="18" y="421"/>
                  </a:lnTo>
                  <a:lnTo>
                    <a:pt x="25" y="411"/>
                  </a:lnTo>
                  <a:lnTo>
                    <a:pt x="31" y="400"/>
                  </a:lnTo>
                  <a:lnTo>
                    <a:pt x="35" y="390"/>
                  </a:lnTo>
                  <a:lnTo>
                    <a:pt x="26" y="173"/>
                  </a:lnTo>
                  <a:lnTo>
                    <a:pt x="122" y="0"/>
                  </a:lnTo>
                  <a:lnTo>
                    <a:pt x="111" y="24"/>
                  </a:lnTo>
                  <a:lnTo>
                    <a:pt x="101" y="47"/>
                  </a:lnTo>
                  <a:lnTo>
                    <a:pt x="91" y="71"/>
                  </a:lnTo>
                  <a:lnTo>
                    <a:pt x="83" y="95"/>
                  </a:lnTo>
                  <a:lnTo>
                    <a:pt x="75" y="120"/>
                  </a:lnTo>
                  <a:lnTo>
                    <a:pt x="67" y="143"/>
                  </a:lnTo>
                  <a:lnTo>
                    <a:pt x="58" y="168"/>
                  </a:lnTo>
                  <a:lnTo>
                    <a:pt x="50" y="193"/>
                  </a:lnTo>
                  <a:close/>
                </a:path>
              </a:pathLst>
            </a:custGeom>
            <a:solidFill>
              <a:srgbClr val="D1A093"/>
            </a:solidFill>
            <a:ln w="9525">
              <a:noFill/>
              <a:round/>
              <a:headEnd/>
              <a:tailEnd/>
            </a:ln>
          </p:spPr>
          <p:txBody>
            <a:bodyPr/>
            <a:lstStyle/>
            <a:p>
              <a:endParaRPr lang="en-US"/>
            </a:p>
          </p:txBody>
        </p:sp>
        <p:sp>
          <p:nvSpPr>
            <p:cNvPr id="92170" name="Freeform 10"/>
            <p:cNvSpPr>
              <a:spLocks/>
            </p:cNvSpPr>
            <p:nvPr/>
          </p:nvSpPr>
          <p:spPr bwMode="auto">
            <a:xfrm>
              <a:off x="5410" y="47"/>
              <a:ext cx="40" cy="161"/>
            </a:xfrm>
            <a:custGeom>
              <a:avLst/>
              <a:gdLst/>
              <a:ahLst/>
              <a:cxnLst>
                <a:cxn ang="0">
                  <a:pos x="65" y="317"/>
                </a:cxn>
                <a:cxn ang="0">
                  <a:pos x="58" y="345"/>
                </a:cxn>
                <a:cxn ang="0">
                  <a:pos x="64" y="368"/>
                </a:cxn>
                <a:cxn ang="0">
                  <a:pos x="76" y="389"/>
                </a:cxn>
                <a:cxn ang="0">
                  <a:pos x="93" y="407"/>
                </a:cxn>
                <a:cxn ang="0">
                  <a:pos x="108" y="424"/>
                </a:cxn>
                <a:cxn ang="0">
                  <a:pos x="118" y="442"/>
                </a:cxn>
                <a:cxn ang="0">
                  <a:pos x="118" y="461"/>
                </a:cxn>
                <a:cxn ang="0">
                  <a:pos x="104" y="485"/>
                </a:cxn>
                <a:cxn ang="0">
                  <a:pos x="89" y="479"/>
                </a:cxn>
                <a:cxn ang="0">
                  <a:pos x="74" y="470"/>
                </a:cxn>
                <a:cxn ang="0">
                  <a:pos x="60" y="460"/>
                </a:cxn>
                <a:cxn ang="0">
                  <a:pos x="47" y="448"/>
                </a:cxn>
                <a:cxn ang="0">
                  <a:pos x="35" y="435"/>
                </a:cxn>
                <a:cxn ang="0">
                  <a:pos x="24" y="421"/>
                </a:cxn>
                <a:cxn ang="0">
                  <a:pos x="11" y="408"/>
                </a:cxn>
                <a:cxn ang="0">
                  <a:pos x="0" y="395"/>
                </a:cxn>
                <a:cxn ang="0">
                  <a:pos x="7" y="359"/>
                </a:cxn>
                <a:cxn ang="0">
                  <a:pos x="14" y="322"/>
                </a:cxn>
                <a:cxn ang="0">
                  <a:pos x="23" y="287"/>
                </a:cxn>
                <a:cxn ang="0">
                  <a:pos x="28" y="250"/>
                </a:cxn>
                <a:cxn ang="0">
                  <a:pos x="32" y="213"/>
                </a:cxn>
                <a:cxn ang="0">
                  <a:pos x="32" y="178"/>
                </a:cxn>
                <a:cxn ang="0">
                  <a:pos x="27" y="141"/>
                </a:cxn>
                <a:cxn ang="0">
                  <a:pos x="16" y="104"/>
                </a:cxn>
                <a:cxn ang="0">
                  <a:pos x="28" y="127"/>
                </a:cxn>
                <a:cxn ang="0">
                  <a:pos x="35" y="157"/>
                </a:cxn>
                <a:cxn ang="0">
                  <a:pos x="38" y="185"/>
                </a:cxn>
                <a:cxn ang="0">
                  <a:pos x="38" y="210"/>
                </a:cxn>
                <a:cxn ang="0">
                  <a:pos x="60" y="189"/>
                </a:cxn>
                <a:cxn ang="0">
                  <a:pos x="70" y="166"/>
                </a:cxn>
                <a:cxn ang="0">
                  <a:pos x="70" y="141"/>
                </a:cxn>
                <a:cxn ang="0">
                  <a:pos x="61" y="114"/>
                </a:cxn>
                <a:cxn ang="0">
                  <a:pos x="52" y="88"/>
                </a:cxn>
                <a:cxn ang="0">
                  <a:pos x="42" y="58"/>
                </a:cxn>
                <a:cxn ang="0">
                  <a:pos x="36" y="30"/>
                </a:cxn>
                <a:cxn ang="0">
                  <a:pos x="38" y="0"/>
                </a:cxn>
                <a:cxn ang="0">
                  <a:pos x="52" y="37"/>
                </a:cxn>
                <a:cxn ang="0">
                  <a:pos x="65" y="77"/>
                </a:cxn>
                <a:cxn ang="0">
                  <a:pos x="75" y="116"/>
                </a:cxn>
                <a:cxn ang="0">
                  <a:pos x="83" y="156"/>
                </a:cxn>
                <a:cxn ang="0">
                  <a:pos x="88" y="195"/>
                </a:cxn>
                <a:cxn ang="0">
                  <a:pos x="86" y="237"/>
                </a:cxn>
                <a:cxn ang="0">
                  <a:pos x="79" y="277"/>
                </a:cxn>
                <a:cxn ang="0">
                  <a:pos x="65" y="317"/>
                </a:cxn>
              </a:cxnLst>
              <a:rect l="0" t="0" r="r" b="b"/>
              <a:pathLst>
                <a:path w="118" h="485">
                  <a:moveTo>
                    <a:pt x="65" y="317"/>
                  </a:moveTo>
                  <a:lnTo>
                    <a:pt x="58" y="345"/>
                  </a:lnTo>
                  <a:lnTo>
                    <a:pt x="64" y="368"/>
                  </a:lnTo>
                  <a:lnTo>
                    <a:pt x="76" y="389"/>
                  </a:lnTo>
                  <a:lnTo>
                    <a:pt x="93" y="407"/>
                  </a:lnTo>
                  <a:lnTo>
                    <a:pt x="108" y="424"/>
                  </a:lnTo>
                  <a:lnTo>
                    <a:pt x="118" y="442"/>
                  </a:lnTo>
                  <a:lnTo>
                    <a:pt x="118" y="461"/>
                  </a:lnTo>
                  <a:lnTo>
                    <a:pt x="104" y="485"/>
                  </a:lnTo>
                  <a:lnTo>
                    <a:pt x="89" y="479"/>
                  </a:lnTo>
                  <a:lnTo>
                    <a:pt x="74" y="470"/>
                  </a:lnTo>
                  <a:lnTo>
                    <a:pt x="60" y="460"/>
                  </a:lnTo>
                  <a:lnTo>
                    <a:pt x="47" y="448"/>
                  </a:lnTo>
                  <a:lnTo>
                    <a:pt x="35" y="435"/>
                  </a:lnTo>
                  <a:lnTo>
                    <a:pt x="24" y="421"/>
                  </a:lnTo>
                  <a:lnTo>
                    <a:pt x="11" y="408"/>
                  </a:lnTo>
                  <a:lnTo>
                    <a:pt x="0" y="395"/>
                  </a:lnTo>
                  <a:lnTo>
                    <a:pt x="7" y="359"/>
                  </a:lnTo>
                  <a:lnTo>
                    <a:pt x="14" y="322"/>
                  </a:lnTo>
                  <a:lnTo>
                    <a:pt x="23" y="287"/>
                  </a:lnTo>
                  <a:lnTo>
                    <a:pt x="28" y="250"/>
                  </a:lnTo>
                  <a:lnTo>
                    <a:pt x="32" y="213"/>
                  </a:lnTo>
                  <a:lnTo>
                    <a:pt x="32" y="178"/>
                  </a:lnTo>
                  <a:lnTo>
                    <a:pt x="27" y="141"/>
                  </a:lnTo>
                  <a:lnTo>
                    <a:pt x="16" y="104"/>
                  </a:lnTo>
                  <a:lnTo>
                    <a:pt x="28" y="127"/>
                  </a:lnTo>
                  <a:lnTo>
                    <a:pt x="35" y="157"/>
                  </a:lnTo>
                  <a:lnTo>
                    <a:pt x="38" y="185"/>
                  </a:lnTo>
                  <a:lnTo>
                    <a:pt x="38" y="210"/>
                  </a:lnTo>
                  <a:lnTo>
                    <a:pt x="60" y="189"/>
                  </a:lnTo>
                  <a:lnTo>
                    <a:pt x="70" y="166"/>
                  </a:lnTo>
                  <a:lnTo>
                    <a:pt x="70" y="141"/>
                  </a:lnTo>
                  <a:lnTo>
                    <a:pt x="61" y="114"/>
                  </a:lnTo>
                  <a:lnTo>
                    <a:pt x="52" y="88"/>
                  </a:lnTo>
                  <a:lnTo>
                    <a:pt x="42" y="58"/>
                  </a:lnTo>
                  <a:lnTo>
                    <a:pt x="36" y="30"/>
                  </a:lnTo>
                  <a:lnTo>
                    <a:pt x="38" y="0"/>
                  </a:lnTo>
                  <a:lnTo>
                    <a:pt x="52" y="37"/>
                  </a:lnTo>
                  <a:lnTo>
                    <a:pt x="65" y="77"/>
                  </a:lnTo>
                  <a:lnTo>
                    <a:pt x="75" y="116"/>
                  </a:lnTo>
                  <a:lnTo>
                    <a:pt x="83" y="156"/>
                  </a:lnTo>
                  <a:lnTo>
                    <a:pt x="88" y="195"/>
                  </a:lnTo>
                  <a:lnTo>
                    <a:pt x="86" y="237"/>
                  </a:lnTo>
                  <a:lnTo>
                    <a:pt x="79" y="277"/>
                  </a:lnTo>
                  <a:lnTo>
                    <a:pt x="65" y="317"/>
                  </a:lnTo>
                  <a:close/>
                </a:path>
              </a:pathLst>
            </a:custGeom>
            <a:solidFill>
              <a:srgbClr val="D1A093"/>
            </a:solidFill>
            <a:ln w="9525">
              <a:noFill/>
              <a:round/>
              <a:headEnd/>
              <a:tailEnd/>
            </a:ln>
          </p:spPr>
          <p:txBody>
            <a:bodyPr/>
            <a:lstStyle/>
            <a:p>
              <a:endParaRPr lang="en-US"/>
            </a:p>
          </p:txBody>
        </p:sp>
        <p:sp>
          <p:nvSpPr>
            <p:cNvPr id="92171" name="Freeform 11"/>
            <p:cNvSpPr>
              <a:spLocks/>
            </p:cNvSpPr>
            <p:nvPr/>
          </p:nvSpPr>
          <p:spPr bwMode="auto">
            <a:xfrm>
              <a:off x="5400" y="106"/>
              <a:ext cx="7" cy="41"/>
            </a:xfrm>
            <a:custGeom>
              <a:avLst/>
              <a:gdLst/>
              <a:ahLst/>
              <a:cxnLst>
                <a:cxn ang="0">
                  <a:pos x="8" y="122"/>
                </a:cxn>
                <a:cxn ang="0">
                  <a:pos x="0" y="99"/>
                </a:cxn>
                <a:cxn ang="0">
                  <a:pos x="0" y="66"/>
                </a:cxn>
                <a:cxn ang="0">
                  <a:pos x="5" y="32"/>
                </a:cxn>
                <a:cxn ang="0">
                  <a:pos x="12" y="0"/>
                </a:cxn>
                <a:cxn ang="0">
                  <a:pos x="19" y="29"/>
                </a:cxn>
                <a:cxn ang="0">
                  <a:pos x="17" y="59"/>
                </a:cxn>
                <a:cxn ang="0">
                  <a:pos x="11" y="91"/>
                </a:cxn>
                <a:cxn ang="0">
                  <a:pos x="8" y="122"/>
                </a:cxn>
              </a:cxnLst>
              <a:rect l="0" t="0" r="r" b="b"/>
              <a:pathLst>
                <a:path w="19" h="122">
                  <a:moveTo>
                    <a:pt x="8" y="122"/>
                  </a:moveTo>
                  <a:lnTo>
                    <a:pt x="0" y="99"/>
                  </a:lnTo>
                  <a:lnTo>
                    <a:pt x="0" y="66"/>
                  </a:lnTo>
                  <a:lnTo>
                    <a:pt x="5" y="32"/>
                  </a:lnTo>
                  <a:lnTo>
                    <a:pt x="12" y="0"/>
                  </a:lnTo>
                  <a:lnTo>
                    <a:pt x="19" y="29"/>
                  </a:lnTo>
                  <a:lnTo>
                    <a:pt x="17" y="59"/>
                  </a:lnTo>
                  <a:lnTo>
                    <a:pt x="11" y="91"/>
                  </a:lnTo>
                  <a:lnTo>
                    <a:pt x="8" y="122"/>
                  </a:lnTo>
                  <a:close/>
                </a:path>
              </a:pathLst>
            </a:custGeom>
            <a:solidFill>
              <a:srgbClr val="FFFFFF"/>
            </a:solidFill>
            <a:ln w="9525">
              <a:noFill/>
              <a:round/>
              <a:headEnd/>
              <a:tailEnd/>
            </a:ln>
          </p:spPr>
          <p:txBody>
            <a:bodyPr/>
            <a:lstStyle/>
            <a:p>
              <a:endParaRPr lang="en-US"/>
            </a:p>
          </p:txBody>
        </p:sp>
        <p:sp>
          <p:nvSpPr>
            <p:cNvPr id="92172" name="Freeform 12"/>
            <p:cNvSpPr>
              <a:spLocks/>
            </p:cNvSpPr>
            <p:nvPr/>
          </p:nvSpPr>
          <p:spPr bwMode="auto">
            <a:xfrm>
              <a:off x="5262" y="193"/>
              <a:ext cx="293" cy="320"/>
            </a:xfrm>
            <a:custGeom>
              <a:avLst/>
              <a:gdLst/>
              <a:ahLst/>
              <a:cxnLst>
                <a:cxn ang="0">
                  <a:pos x="450" y="43"/>
                </a:cxn>
                <a:cxn ang="0">
                  <a:pos x="510" y="90"/>
                </a:cxn>
                <a:cxn ang="0">
                  <a:pos x="549" y="157"/>
                </a:cxn>
                <a:cxn ang="0">
                  <a:pos x="638" y="214"/>
                </a:cxn>
                <a:cxn ang="0">
                  <a:pos x="693" y="270"/>
                </a:cxn>
                <a:cxn ang="0">
                  <a:pos x="748" y="328"/>
                </a:cxn>
                <a:cxn ang="0">
                  <a:pos x="801" y="387"/>
                </a:cxn>
                <a:cxn ang="0">
                  <a:pos x="851" y="448"/>
                </a:cxn>
                <a:cxn ang="0">
                  <a:pos x="872" y="520"/>
                </a:cxn>
                <a:cxn ang="0">
                  <a:pos x="836" y="610"/>
                </a:cxn>
                <a:cxn ang="0">
                  <a:pos x="793" y="694"/>
                </a:cxn>
                <a:cxn ang="0">
                  <a:pos x="764" y="714"/>
                </a:cxn>
                <a:cxn ang="0">
                  <a:pos x="743" y="697"/>
                </a:cxn>
                <a:cxn ang="0">
                  <a:pos x="718" y="694"/>
                </a:cxn>
                <a:cxn ang="0">
                  <a:pos x="668" y="780"/>
                </a:cxn>
                <a:cxn ang="0">
                  <a:pos x="621" y="864"/>
                </a:cxn>
                <a:cxn ang="0">
                  <a:pos x="570" y="897"/>
                </a:cxn>
                <a:cxn ang="0">
                  <a:pos x="587" y="854"/>
                </a:cxn>
                <a:cxn ang="0">
                  <a:pos x="611" y="736"/>
                </a:cxn>
                <a:cxn ang="0">
                  <a:pos x="658" y="634"/>
                </a:cxn>
                <a:cxn ang="0">
                  <a:pos x="650" y="499"/>
                </a:cxn>
                <a:cxn ang="0">
                  <a:pos x="645" y="316"/>
                </a:cxn>
                <a:cxn ang="0">
                  <a:pos x="582" y="260"/>
                </a:cxn>
                <a:cxn ang="0">
                  <a:pos x="513" y="222"/>
                </a:cxn>
                <a:cxn ang="0">
                  <a:pos x="447" y="201"/>
                </a:cxn>
                <a:cxn ang="0">
                  <a:pos x="391" y="207"/>
                </a:cxn>
                <a:cxn ang="0">
                  <a:pos x="340" y="223"/>
                </a:cxn>
                <a:cxn ang="0">
                  <a:pos x="293" y="251"/>
                </a:cxn>
                <a:cxn ang="0">
                  <a:pos x="253" y="287"/>
                </a:cxn>
                <a:cxn ang="0">
                  <a:pos x="220" y="330"/>
                </a:cxn>
                <a:cxn ang="0">
                  <a:pos x="209" y="471"/>
                </a:cxn>
                <a:cxn ang="0">
                  <a:pos x="209" y="585"/>
                </a:cxn>
                <a:cxn ang="0">
                  <a:pos x="247" y="681"/>
                </a:cxn>
                <a:cxn ang="0">
                  <a:pos x="275" y="754"/>
                </a:cxn>
                <a:cxn ang="0">
                  <a:pos x="278" y="836"/>
                </a:cxn>
                <a:cxn ang="0">
                  <a:pos x="217" y="954"/>
                </a:cxn>
                <a:cxn ang="0">
                  <a:pos x="142" y="913"/>
                </a:cxn>
                <a:cxn ang="0">
                  <a:pos x="99" y="841"/>
                </a:cxn>
                <a:cxn ang="0">
                  <a:pos x="73" y="752"/>
                </a:cxn>
                <a:cxn ang="0">
                  <a:pos x="52" y="659"/>
                </a:cxn>
                <a:cxn ang="0">
                  <a:pos x="23" y="575"/>
                </a:cxn>
                <a:cxn ang="0">
                  <a:pos x="36" y="395"/>
                </a:cxn>
                <a:cxn ang="0">
                  <a:pos x="110" y="306"/>
                </a:cxn>
                <a:cxn ang="0">
                  <a:pos x="192" y="219"/>
                </a:cxn>
                <a:cxn ang="0">
                  <a:pos x="224" y="204"/>
                </a:cxn>
                <a:cxn ang="0">
                  <a:pos x="238" y="170"/>
                </a:cxn>
                <a:cxn ang="0">
                  <a:pos x="404" y="0"/>
                </a:cxn>
              </a:cxnLst>
              <a:rect l="0" t="0" r="r" b="b"/>
              <a:pathLst>
                <a:path w="880" h="960">
                  <a:moveTo>
                    <a:pt x="419" y="0"/>
                  </a:moveTo>
                  <a:lnTo>
                    <a:pt x="433" y="24"/>
                  </a:lnTo>
                  <a:lnTo>
                    <a:pt x="450" y="43"/>
                  </a:lnTo>
                  <a:lnTo>
                    <a:pt x="470" y="59"/>
                  </a:lnTo>
                  <a:lnTo>
                    <a:pt x="491" y="74"/>
                  </a:lnTo>
                  <a:lnTo>
                    <a:pt x="510" y="90"/>
                  </a:lnTo>
                  <a:lnTo>
                    <a:pt x="527" y="108"/>
                  </a:lnTo>
                  <a:lnTo>
                    <a:pt x="541" y="129"/>
                  </a:lnTo>
                  <a:lnTo>
                    <a:pt x="549" y="157"/>
                  </a:lnTo>
                  <a:lnTo>
                    <a:pt x="603" y="177"/>
                  </a:lnTo>
                  <a:lnTo>
                    <a:pt x="621" y="195"/>
                  </a:lnTo>
                  <a:lnTo>
                    <a:pt x="638" y="214"/>
                  </a:lnTo>
                  <a:lnTo>
                    <a:pt x="656" y="234"/>
                  </a:lnTo>
                  <a:lnTo>
                    <a:pt x="675" y="251"/>
                  </a:lnTo>
                  <a:lnTo>
                    <a:pt x="693" y="270"/>
                  </a:lnTo>
                  <a:lnTo>
                    <a:pt x="711" y="290"/>
                  </a:lnTo>
                  <a:lnTo>
                    <a:pt x="730" y="309"/>
                  </a:lnTo>
                  <a:lnTo>
                    <a:pt x="748" y="328"/>
                  </a:lnTo>
                  <a:lnTo>
                    <a:pt x="766" y="347"/>
                  </a:lnTo>
                  <a:lnTo>
                    <a:pt x="784" y="368"/>
                  </a:lnTo>
                  <a:lnTo>
                    <a:pt x="801" y="387"/>
                  </a:lnTo>
                  <a:lnTo>
                    <a:pt x="819" y="408"/>
                  </a:lnTo>
                  <a:lnTo>
                    <a:pt x="836" y="427"/>
                  </a:lnTo>
                  <a:lnTo>
                    <a:pt x="851" y="448"/>
                  </a:lnTo>
                  <a:lnTo>
                    <a:pt x="866" y="468"/>
                  </a:lnTo>
                  <a:lnTo>
                    <a:pt x="880" y="489"/>
                  </a:lnTo>
                  <a:lnTo>
                    <a:pt x="872" y="520"/>
                  </a:lnTo>
                  <a:lnTo>
                    <a:pt x="861" y="551"/>
                  </a:lnTo>
                  <a:lnTo>
                    <a:pt x="848" y="581"/>
                  </a:lnTo>
                  <a:lnTo>
                    <a:pt x="836" y="610"/>
                  </a:lnTo>
                  <a:lnTo>
                    <a:pt x="820" y="638"/>
                  </a:lnTo>
                  <a:lnTo>
                    <a:pt x="807" y="666"/>
                  </a:lnTo>
                  <a:lnTo>
                    <a:pt x="793" y="694"/>
                  </a:lnTo>
                  <a:lnTo>
                    <a:pt x="779" y="722"/>
                  </a:lnTo>
                  <a:lnTo>
                    <a:pt x="771" y="720"/>
                  </a:lnTo>
                  <a:lnTo>
                    <a:pt x="764" y="714"/>
                  </a:lnTo>
                  <a:lnTo>
                    <a:pt x="757" y="708"/>
                  </a:lnTo>
                  <a:lnTo>
                    <a:pt x="750" y="702"/>
                  </a:lnTo>
                  <a:lnTo>
                    <a:pt x="743" y="697"/>
                  </a:lnTo>
                  <a:lnTo>
                    <a:pt x="736" y="694"/>
                  </a:lnTo>
                  <a:lnTo>
                    <a:pt x="728" y="693"/>
                  </a:lnTo>
                  <a:lnTo>
                    <a:pt x="718" y="694"/>
                  </a:lnTo>
                  <a:lnTo>
                    <a:pt x="699" y="721"/>
                  </a:lnTo>
                  <a:lnTo>
                    <a:pt x="683" y="751"/>
                  </a:lnTo>
                  <a:lnTo>
                    <a:pt x="668" y="780"/>
                  </a:lnTo>
                  <a:lnTo>
                    <a:pt x="653" y="810"/>
                  </a:lnTo>
                  <a:lnTo>
                    <a:pt x="638" y="838"/>
                  </a:lnTo>
                  <a:lnTo>
                    <a:pt x="621" y="864"/>
                  </a:lnTo>
                  <a:lnTo>
                    <a:pt x="602" y="889"/>
                  </a:lnTo>
                  <a:lnTo>
                    <a:pt x="580" y="912"/>
                  </a:lnTo>
                  <a:lnTo>
                    <a:pt x="570" y="897"/>
                  </a:lnTo>
                  <a:lnTo>
                    <a:pt x="570" y="881"/>
                  </a:lnTo>
                  <a:lnTo>
                    <a:pt x="577" y="867"/>
                  </a:lnTo>
                  <a:lnTo>
                    <a:pt x="587" y="854"/>
                  </a:lnTo>
                  <a:lnTo>
                    <a:pt x="585" y="811"/>
                  </a:lnTo>
                  <a:lnTo>
                    <a:pt x="595" y="771"/>
                  </a:lnTo>
                  <a:lnTo>
                    <a:pt x="611" y="736"/>
                  </a:lnTo>
                  <a:lnTo>
                    <a:pt x="632" y="702"/>
                  </a:lnTo>
                  <a:lnTo>
                    <a:pt x="649" y="668"/>
                  </a:lnTo>
                  <a:lnTo>
                    <a:pt x="658" y="634"/>
                  </a:lnTo>
                  <a:lnTo>
                    <a:pt x="654" y="598"/>
                  </a:lnTo>
                  <a:lnTo>
                    <a:pt x="634" y="559"/>
                  </a:lnTo>
                  <a:lnTo>
                    <a:pt x="650" y="499"/>
                  </a:lnTo>
                  <a:lnTo>
                    <a:pt x="654" y="439"/>
                  </a:lnTo>
                  <a:lnTo>
                    <a:pt x="652" y="378"/>
                  </a:lnTo>
                  <a:lnTo>
                    <a:pt x="645" y="316"/>
                  </a:lnTo>
                  <a:lnTo>
                    <a:pt x="625" y="296"/>
                  </a:lnTo>
                  <a:lnTo>
                    <a:pt x="605" y="276"/>
                  </a:lnTo>
                  <a:lnTo>
                    <a:pt x="582" y="260"/>
                  </a:lnTo>
                  <a:lnTo>
                    <a:pt x="560" y="245"/>
                  </a:lnTo>
                  <a:lnTo>
                    <a:pt x="537" y="232"/>
                  </a:lnTo>
                  <a:lnTo>
                    <a:pt x="513" y="222"/>
                  </a:lnTo>
                  <a:lnTo>
                    <a:pt x="490" y="211"/>
                  </a:lnTo>
                  <a:lnTo>
                    <a:pt x="465" y="201"/>
                  </a:lnTo>
                  <a:lnTo>
                    <a:pt x="447" y="201"/>
                  </a:lnTo>
                  <a:lnTo>
                    <a:pt x="427" y="201"/>
                  </a:lnTo>
                  <a:lnTo>
                    <a:pt x="409" y="203"/>
                  </a:lnTo>
                  <a:lnTo>
                    <a:pt x="391" y="207"/>
                  </a:lnTo>
                  <a:lnTo>
                    <a:pt x="373" y="211"/>
                  </a:lnTo>
                  <a:lnTo>
                    <a:pt x="357" y="217"/>
                  </a:lnTo>
                  <a:lnTo>
                    <a:pt x="340" y="223"/>
                  </a:lnTo>
                  <a:lnTo>
                    <a:pt x="324" y="232"/>
                  </a:lnTo>
                  <a:lnTo>
                    <a:pt x="308" y="241"/>
                  </a:lnTo>
                  <a:lnTo>
                    <a:pt x="293" y="251"/>
                  </a:lnTo>
                  <a:lnTo>
                    <a:pt x="279" y="262"/>
                  </a:lnTo>
                  <a:lnTo>
                    <a:pt x="265" y="273"/>
                  </a:lnTo>
                  <a:lnTo>
                    <a:pt x="253" y="287"/>
                  </a:lnTo>
                  <a:lnTo>
                    <a:pt x="241" y="300"/>
                  </a:lnTo>
                  <a:lnTo>
                    <a:pt x="229" y="315"/>
                  </a:lnTo>
                  <a:lnTo>
                    <a:pt x="220" y="330"/>
                  </a:lnTo>
                  <a:lnTo>
                    <a:pt x="214" y="377"/>
                  </a:lnTo>
                  <a:lnTo>
                    <a:pt x="207" y="424"/>
                  </a:lnTo>
                  <a:lnTo>
                    <a:pt x="209" y="471"/>
                  </a:lnTo>
                  <a:lnTo>
                    <a:pt x="227" y="514"/>
                  </a:lnTo>
                  <a:lnTo>
                    <a:pt x="210" y="548"/>
                  </a:lnTo>
                  <a:lnTo>
                    <a:pt x="209" y="585"/>
                  </a:lnTo>
                  <a:lnTo>
                    <a:pt x="216" y="625"/>
                  </a:lnTo>
                  <a:lnTo>
                    <a:pt x="227" y="662"/>
                  </a:lnTo>
                  <a:lnTo>
                    <a:pt x="247" y="681"/>
                  </a:lnTo>
                  <a:lnTo>
                    <a:pt x="261" y="703"/>
                  </a:lnTo>
                  <a:lnTo>
                    <a:pt x="270" y="727"/>
                  </a:lnTo>
                  <a:lnTo>
                    <a:pt x="275" y="754"/>
                  </a:lnTo>
                  <a:lnTo>
                    <a:pt x="277" y="782"/>
                  </a:lnTo>
                  <a:lnTo>
                    <a:pt x="277" y="810"/>
                  </a:lnTo>
                  <a:lnTo>
                    <a:pt x="278" y="836"/>
                  </a:lnTo>
                  <a:lnTo>
                    <a:pt x="281" y="863"/>
                  </a:lnTo>
                  <a:lnTo>
                    <a:pt x="250" y="960"/>
                  </a:lnTo>
                  <a:lnTo>
                    <a:pt x="217" y="954"/>
                  </a:lnTo>
                  <a:lnTo>
                    <a:pt x="188" y="944"/>
                  </a:lnTo>
                  <a:lnTo>
                    <a:pt x="163" y="931"/>
                  </a:lnTo>
                  <a:lnTo>
                    <a:pt x="142" y="913"/>
                  </a:lnTo>
                  <a:lnTo>
                    <a:pt x="126" y="891"/>
                  </a:lnTo>
                  <a:lnTo>
                    <a:pt x="110" y="867"/>
                  </a:lnTo>
                  <a:lnTo>
                    <a:pt x="99" y="841"/>
                  </a:lnTo>
                  <a:lnTo>
                    <a:pt x="90" y="813"/>
                  </a:lnTo>
                  <a:lnTo>
                    <a:pt x="80" y="783"/>
                  </a:lnTo>
                  <a:lnTo>
                    <a:pt x="73" y="752"/>
                  </a:lnTo>
                  <a:lnTo>
                    <a:pt x="66" y="721"/>
                  </a:lnTo>
                  <a:lnTo>
                    <a:pt x="59" y="690"/>
                  </a:lnTo>
                  <a:lnTo>
                    <a:pt x="52" y="659"/>
                  </a:lnTo>
                  <a:lnTo>
                    <a:pt x="44" y="629"/>
                  </a:lnTo>
                  <a:lnTo>
                    <a:pt x="34" y="601"/>
                  </a:lnTo>
                  <a:lnTo>
                    <a:pt x="23" y="575"/>
                  </a:lnTo>
                  <a:lnTo>
                    <a:pt x="0" y="460"/>
                  </a:lnTo>
                  <a:lnTo>
                    <a:pt x="16" y="426"/>
                  </a:lnTo>
                  <a:lnTo>
                    <a:pt x="36" y="395"/>
                  </a:lnTo>
                  <a:lnTo>
                    <a:pt x="59" y="364"/>
                  </a:lnTo>
                  <a:lnTo>
                    <a:pt x="84" y="334"/>
                  </a:lnTo>
                  <a:lnTo>
                    <a:pt x="110" y="306"/>
                  </a:lnTo>
                  <a:lnTo>
                    <a:pt x="137" y="278"/>
                  </a:lnTo>
                  <a:lnTo>
                    <a:pt x="164" y="248"/>
                  </a:lnTo>
                  <a:lnTo>
                    <a:pt x="192" y="219"/>
                  </a:lnTo>
                  <a:lnTo>
                    <a:pt x="207" y="217"/>
                  </a:lnTo>
                  <a:lnTo>
                    <a:pt x="217" y="211"/>
                  </a:lnTo>
                  <a:lnTo>
                    <a:pt x="224" y="204"/>
                  </a:lnTo>
                  <a:lnTo>
                    <a:pt x="229" y="192"/>
                  </a:lnTo>
                  <a:lnTo>
                    <a:pt x="234" y="182"/>
                  </a:lnTo>
                  <a:lnTo>
                    <a:pt x="238" y="170"/>
                  </a:lnTo>
                  <a:lnTo>
                    <a:pt x="245" y="160"/>
                  </a:lnTo>
                  <a:lnTo>
                    <a:pt x="254" y="152"/>
                  </a:lnTo>
                  <a:lnTo>
                    <a:pt x="404" y="0"/>
                  </a:lnTo>
                  <a:lnTo>
                    <a:pt x="419" y="0"/>
                  </a:lnTo>
                  <a:close/>
                </a:path>
              </a:pathLst>
            </a:custGeom>
            <a:solidFill>
              <a:srgbClr val="FFFFFF"/>
            </a:solidFill>
            <a:ln w="9525">
              <a:noFill/>
              <a:round/>
              <a:headEnd/>
              <a:tailEnd/>
            </a:ln>
          </p:spPr>
          <p:txBody>
            <a:bodyPr/>
            <a:lstStyle/>
            <a:p>
              <a:endParaRPr lang="en-US"/>
            </a:p>
          </p:txBody>
        </p:sp>
        <p:sp>
          <p:nvSpPr>
            <p:cNvPr id="92173" name="Freeform 13"/>
            <p:cNvSpPr>
              <a:spLocks/>
            </p:cNvSpPr>
            <p:nvPr/>
          </p:nvSpPr>
          <p:spPr bwMode="auto">
            <a:xfrm>
              <a:off x="5465" y="203"/>
              <a:ext cx="14" cy="30"/>
            </a:xfrm>
            <a:custGeom>
              <a:avLst/>
              <a:gdLst/>
              <a:ahLst/>
              <a:cxnLst>
                <a:cxn ang="0">
                  <a:pos x="36" y="60"/>
                </a:cxn>
                <a:cxn ang="0">
                  <a:pos x="27" y="69"/>
                </a:cxn>
                <a:cxn ang="0">
                  <a:pos x="25" y="81"/>
                </a:cxn>
                <a:cxn ang="0">
                  <a:pos x="22" y="91"/>
                </a:cxn>
                <a:cxn ang="0">
                  <a:pos x="9" y="90"/>
                </a:cxn>
                <a:cxn ang="0">
                  <a:pos x="2" y="68"/>
                </a:cxn>
                <a:cxn ang="0">
                  <a:pos x="0" y="43"/>
                </a:cxn>
                <a:cxn ang="0">
                  <a:pos x="4" y="19"/>
                </a:cxn>
                <a:cxn ang="0">
                  <a:pos x="16" y="0"/>
                </a:cxn>
                <a:cxn ang="0">
                  <a:pos x="36" y="6"/>
                </a:cxn>
                <a:cxn ang="0">
                  <a:pos x="43" y="20"/>
                </a:cxn>
                <a:cxn ang="0">
                  <a:pos x="40" y="41"/>
                </a:cxn>
                <a:cxn ang="0">
                  <a:pos x="36" y="60"/>
                </a:cxn>
              </a:cxnLst>
              <a:rect l="0" t="0" r="r" b="b"/>
              <a:pathLst>
                <a:path w="43" h="91">
                  <a:moveTo>
                    <a:pt x="36" y="60"/>
                  </a:moveTo>
                  <a:lnTo>
                    <a:pt x="27" y="69"/>
                  </a:lnTo>
                  <a:lnTo>
                    <a:pt x="25" y="81"/>
                  </a:lnTo>
                  <a:lnTo>
                    <a:pt x="22" y="91"/>
                  </a:lnTo>
                  <a:lnTo>
                    <a:pt x="9" y="90"/>
                  </a:lnTo>
                  <a:lnTo>
                    <a:pt x="2" y="68"/>
                  </a:lnTo>
                  <a:lnTo>
                    <a:pt x="0" y="43"/>
                  </a:lnTo>
                  <a:lnTo>
                    <a:pt x="4" y="19"/>
                  </a:lnTo>
                  <a:lnTo>
                    <a:pt x="16" y="0"/>
                  </a:lnTo>
                  <a:lnTo>
                    <a:pt x="36" y="6"/>
                  </a:lnTo>
                  <a:lnTo>
                    <a:pt x="43" y="20"/>
                  </a:lnTo>
                  <a:lnTo>
                    <a:pt x="40" y="41"/>
                  </a:lnTo>
                  <a:lnTo>
                    <a:pt x="36" y="60"/>
                  </a:lnTo>
                  <a:close/>
                </a:path>
              </a:pathLst>
            </a:custGeom>
            <a:solidFill>
              <a:srgbClr val="E2D8D6"/>
            </a:solidFill>
            <a:ln w="9525">
              <a:noFill/>
              <a:round/>
              <a:headEnd/>
              <a:tailEnd/>
            </a:ln>
          </p:spPr>
          <p:txBody>
            <a:bodyPr/>
            <a:lstStyle/>
            <a:p>
              <a:endParaRPr lang="en-US"/>
            </a:p>
          </p:txBody>
        </p:sp>
        <p:sp>
          <p:nvSpPr>
            <p:cNvPr id="92174" name="Freeform 14"/>
            <p:cNvSpPr>
              <a:spLocks/>
            </p:cNvSpPr>
            <p:nvPr/>
          </p:nvSpPr>
          <p:spPr bwMode="auto">
            <a:xfrm>
              <a:off x="5327" y="210"/>
              <a:ext cx="21" cy="21"/>
            </a:xfrm>
            <a:custGeom>
              <a:avLst/>
              <a:gdLst/>
              <a:ahLst/>
              <a:cxnLst>
                <a:cxn ang="0">
                  <a:pos x="64" y="21"/>
                </a:cxn>
                <a:cxn ang="0">
                  <a:pos x="58" y="28"/>
                </a:cxn>
                <a:cxn ang="0">
                  <a:pos x="52" y="36"/>
                </a:cxn>
                <a:cxn ang="0">
                  <a:pos x="47" y="42"/>
                </a:cxn>
                <a:cxn ang="0">
                  <a:pos x="40" y="49"/>
                </a:cxn>
                <a:cxn ang="0">
                  <a:pos x="33" y="55"/>
                </a:cxn>
                <a:cxn ang="0">
                  <a:pos x="26" y="59"/>
                </a:cxn>
                <a:cxn ang="0">
                  <a:pos x="18" y="62"/>
                </a:cxn>
                <a:cxn ang="0">
                  <a:pos x="10" y="65"/>
                </a:cxn>
                <a:cxn ang="0">
                  <a:pos x="0" y="46"/>
                </a:cxn>
                <a:cxn ang="0">
                  <a:pos x="1" y="28"/>
                </a:cxn>
                <a:cxn ang="0">
                  <a:pos x="8" y="14"/>
                </a:cxn>
                <a:cxn ang="0">
                  <a:pos x="21" y="0"/>
                </a:cxn>
                <a:cxn ang="0">
                  <a:pos x="28" y="0"/>
                </a:cxn>
                <a:cxn ang="0">
                  <a:pos x="34" y="0"/>
                </a:cxn>
                <a:cxn ang="0">
                  <a:pos x="40" y="0"/>
                </a:cxn>
                <a:cxn ang="0">
                  <a:pos x="47" y="2"/>
                </a:cxn>
                <a:cxn ang="0">
                  <a:pos x="51" y="3"/>
                </a:cxn>
                <a:cxn ang="0">
                  <a:pos x="57" y="8"/>
                </a:cxn>
                <a:cxn ang="0">
                  <a:pos x="61" y="14"/>
                </a:cxn>
                <a:cxn ang="0">
                  <a:pos x="64" y="21"/>
                </a:cxn>
              </a:cxnLst>
              <a:rect l="0" t="0" r="r" b="b"/>
              <a:pathLst>
                <a:path w="64" h="65">
                  <a:moveTo>
                    <a:pt x="64" y="21"/>
                  </a:moveTo>
                  <a:lnTo>
                    <a:pt x="58" y="28"/>
                  </a:lnTo>
                  <a:lnTo>
                    <a:pt x="52" y="36"/>
                  </a:lnTo>
                  <a:lnTo>
                    <a:pt x="47" y="42"/>
                  </a:lnTo>
                  <a:lnTo>
                    <a:pt x="40" y="49"/>
                  </a:lnTo>
                  <a:lnTo>
                    <a:pt x="33" y="55"/>
                  </a:lnTo>
                  <a:lnTo>
                    <a:pt x="26" y="59"/>
                  </a:lnTo>
                  <a:lnTo>
                    <a:pt x="18" y="62"/>
                  </a:lnTo>
                  <a:lnTo>
                    <a:pt x="10" y="65"/>
                  </a:lnTo>
                  <a:lnTo>
                    <a:pt x="0" y="46"/>
                  </a:lnTo>
                  <a:lnTo>
                    <a:pt x="1" y="28"/>
                  </a:lnTo>
                  <a:lnTo>
                    <a:pt x="8" y="14"/>
                  </a:lnTo>
                  <a:lnTo>
                    <a:pt x="21" y="0"/>
                  </a:lnTo>
                  <a:lnTo>
                    <a:pt x="28" y="0"/>
                  </a:lnTo>
                  <a:lnTo>
                    <a:pt x="34" y="0"/>
                  </a:lnTo>
                  <a:lnTo>
                    <a:pt x="40" y="0"/>
                  </a:lnTo>
                  <a:lnTo>
                    <a:pt x="47" y="2"/>
                  </a:lnTo>
                  <a:lnTo>
                    <a:pt x="51" y="3"/>
                  </a:lnTo>
                  <a:lnTo>
                    <a:pt x="57" y="8"/>
                  </a:lnTo>
                  <a:lnTo>
                    <a:pt x="61" y="14"/>
                  </a:lnTo>
                  <a:lnTo>
                    <a:pt x="64" y="21"/>
                  </a:lnTo>
                  <a:close/>
                </a:path>
              </a:pathLst>
            </a:custGeom>
            <a:solidFill>
              <a:srgbClr val="E2D8D6"/>
            </a:solidFill>
            <a:ln w="9525">
              <a:noFill/>
              <a:round/>
              <a:headEnd/>
              <a:tailEnd/>
            </a:ln>
          </p:spPr>
          <p:txBody>
            <a:bodyPr/>
            <a:lstStyle/>
            <a:p>
              <a:endParaRPr lang="en-US"/>
            </a:p>
          </p:txBody>
        </p:sp>
        <p:sp>
          <p:nvSpPr>
            <p:cNvPr id="92175" name="Freeform 15"/>
            <p:cNvSpPr>
              <a:spLocks/>
            </p:cNvSpPr>
            <p:nvPr/>
          </p:nvSpPr>
          <p:spPr bwMode="auto">
            <a:xfrm>
              <a:off x="5154" y="225"/>
              <a:ext cx="494" cy="616"/>
            </a:xfrm>
            <a:custGeom>
              <a:avLst/>
              <a:gdLst/>
              <a:ahLst/>
              <a:cxnLst>
                <a:cxn ang="0">
                  <a:pos x="1441" y="506"/>
                </a:cxn>
                <a:cxn ang="0">
                  <a:pos x="1370" y="690"/>
                </a:cxn>
                <a:cxn ang="0">
                  <a:pos x="1287" y="868"/>
                </a:cxn>
                <a:cxn ang="0">
                  <a:pos x="1200" y="1046"/>
                </a:cxn>
                <a:cxn ang="0">
                  <a:pos x="1159" y="1128"/>
                </a:cxn>
                <a:cxn ang="0">
                  <a:pos x="1153" y="1186"/>
                </a:cxn>
                <a:cxn ang="0">
                  <a:pos x="1098" y="1443"/>
                </a:cxn>
                <a:cxn ang="0">
                  <a:pos x="1016" y="1768"/>
                </a:cxn>
                <a:cxn ang="0">
                  <a:pos x="651" y="1753"/>
                </a:cxn>
                <a:cxn ang="0">
                  <a:pos x="602" y="1436"/>
                </a:cxn>
                <a:cxn ang="0">
                  <a:pos x="482" y="1214"/>
                </a:cxn>
                <a:cxn ang="0">
                  <a:pos x="407" y="1184"/>
                </a:cxn>
                <a:cxn ang="0">
                  <a:pos x="378" y="1421"/>
                </a:cxn>
                <a:cxn ang="0">
                  <a:pos x="407" y="1673"/>
                </a:cxn>
                <a:cxn ang="0">
                  <a:pos x="411" y="1849"/>
                </a:cxn>
                <a:cxn ang="0">
                  <a:pos x="346" y="1481"/>
                </a:cxn>
                <a:cxn ang="0">
                  <a:pos x="285" y="1106"/>
                </a:cxn>
                <a:cxn ang="0">
                  <a:pos x="323" y="1111"/>
                </a:cxn>
                <a:cxn ang="0">
                  <a:pos x="259" y="975"/>
                </a:cxn>
                <a:cxn ang="0">
                  <a:pos x="189" y="842"/>
                </a:cxn>
                <a:cxn ang="0">
                  <a:pos x="78" y="291"/>
                </a:cxn>
                <a:cxn ang="0">
                  <a:pos x="191" y="192"/>
                </a:cxn>
                <a:cxn ang="0">
                  <a:pos x="312" y="108"/>
                </a:cxn>
                <a:cxn ang="0">
                  <a:pos x="438" y="31"/>
                </a:cxn>
                <a:cxn ang="0">
                  <a:pos x="487" y="66"/>
                </a:cxn>
                <a:cxn ang="0">
                  <a:pos x="424" y="141"/>
                </a:cxn>
                <a:cxn ang="0">
                  <a:pos x="344" y="223"/>
                </a:cxn>
                <a:cxn ang="0">
                  <a:pos x="283" y="311"/>
                </a:cxn>
                <a:cxn ang="0">
                  <a:pos x="267" y="418"/>
                </a:cxn>
                <a:cxn ang="0">
                  <a:pos x="342" y="664"/>
                </a:cxn>
                <a:cxn ang="0">
                  <a:pos x="460" y="941"/>
                </a:cxn>
                <a:cxn ang="0">
                  <a:pos x="504" y="951"/>
                </a:cxn>
                <a:cxn ang="0">
                  <a:pos x="516" y="901"/>
                </a:cxn>
                <a:cxn ang="0">
                  <a:pos x="580" y="932"/>
                </a:cxn>
                <a:cxn ang="0">
                  <a:pos x="652" y="868"/>
                </a:cxn>
                <a:cxn ang="0">
                  <a:pos x="743" y="936"/>
                </a:cxn>
                <a:cxn ang="0">
                  <a:pos x="829" y="896"/>
                </a:cxn>
                <a:cxn ang="0">
                  <a:pos x="869" y="896"/>
                </a:cxn>
                <a:cxn ang="0">
                  <a:pos x="968" y="907"/>
                </a:cxn>
                <a:cxn ang="0">
                  <a:pos x="993" y="1063"/>
                </a:cxn>
                <a:cxn ang="0">
                  <a:pos x="1033" y="1212"/>
                </a:cxn>
                <a:cxn ang="0">
                  <a:pos x="1060" y="1184"/>
                </a:cxn>
                <a:cxn ang="0">
                  <a:pos x="1020" y="938"/>
                </a:cxn>
                <a:cxn ang="0">
                  <a:pos x="1110" y="734"/>
                </a:cxn>
                <a:cxn ang="0">
                  <a:pos x="1229" y="351"/>
                </a:cxn>
                <a:cxn ang="0">
                  <a:pos x="1174" y="269"/>
                </a:cxn>
                <a:cxn ang="0">
                  <a:pos x="1105" y="192"/>
                </a:cxn>
                <a:cxn ang="0">
                  <a:pos x="1034" y="118"/>
                </a:cxn>
                <a:cxn ang="0">
                  <a:pos x="1096" y="34"/>
                </a:cxn>
                <a:cxn ang="0">
                  <a:pos x="1214" y="115"/>
                </a:cxn>
                <a:cxn ang="0">
                  <a:pos x="1325" y="206"/>
                </a:cxn>
                <a:cxn ang="0">
                  <a:pos x="1430" y="310"/>
                </a:cxn>
              </a:cxnLst>
              <a:rect l="0" t="0" r="r" b="b"/>
              <a:pathLst>
                <a:path w="1480" h="1849">
                  <a:moveTo>
                    <a:pt x="1480" y="365"/>
                  </a:moveTo>
                  <a:lnTo>
                    <a:pt x="1469" y="412"/>
                  </a:lnTo>
                  <a:lnTo>
                    <a:pt x="1456" y="459"/>
                  </a:lnTo>
                  <a:lnTo>
                    <a:pt x="1441" y="506"/>
                  </a:lnTo>
                  <a:lnTo>
                    <a:pt x="1426" y="552"/>
                  </a:lnTo>
                  <a:lnTo>
                    <a:pt x="1409" y="598"/>
                  </a:lnTo>
                  <a:lnTo>
                    <a:pt x="1390" y="644"/>
                  </a:lnTo>
                  <a:lnTo>
                    <a:pt x="1370" y="690"/>
                  </a:lnTo>
                  <a:lnTo>
                    <a:pt x="1351" y="734"/>
                  </a:lnTo>
                  <a:lnTo>
                    <a:pt x="1330" y="780"/>
                  </a:lnTo>
                  <a:lnTo>
                    <a:pt x="1309" y="824"/>
                  </a:lnTo>
                  <a:lnTo>
                    <a:pt x="1287" y="868"/>
                  </a:lnTo>
                  <a:lnTo>
                    <a:pt x="1265" y="913"/>
                  </a:lnTo>
                  <a:lnTo>
                    <a:pt x="1243" y="957"/>
                  </a:lnTo>
                  <a:lnTo>
                    <a:pt x="1222" y="1001"/>
                  </a:lnTo>
                  <a:lnTo>
                    <a:pt x="1200" y="1046"/>
                  </a:lnTo>
                  <a:lnTo>
                    <a:pt x="1179" y="1090"/>
                  </a:lnTo>
                  <a:lnTo>
                    <a:pt x="1172" y="1102"/>
                  </a:lnTo>
                  <a:lnTo>
                    <a:pt x="1166" y="1115"/>
                  </a:lnTo>
                  <a:lnTo>
                    <a:pt x="1159" y="1128"/>
                  </a:lnTo>
                  <a:lnTo>
                    <a:pt x="1153" y="1143"/>
                  </a:lnTo>
                  <a:lnTo>
                    <a:pt x="1150" y="1158"/>
                  </a:lnTo>
                  <a:lnTo>
                    <a:pt x="1150" y="1173"/>
                  </a:lnTo>
                  <a:lnTo>
                    <a:pt x="1153" y="1186"/>
                  </a:lnTo>
                  <a:lnTo>
                    <a:pt x="1160" y="1201"/>
                  </a:lnTo>
                  <a:lnTo>
                    <a:pt x="1139" y="1280"/>
                  </a:lnTo>
                  <a:lnTo>
                    <a:pt x="1119" y="1362"/>
                  </a:lnTo>
                  <a:lnTo>
                    <a:pt x="1098" y="1443"/>
                  </a:lnTo>
                  <a:lnTo>
                    <a:pt x="1077" y="1524"/>
                  </a:lnTo>
                  <a:lnTo>
                    <a:pt x="1056" y="1605"/>
                  </a:lnTo>
                  <a:lnTo>
                    <a:pt x="1035" y="1687"/>
                  </a:lnTo>
                  <a:lnTo>
                    <a:pt x="1016" y="1768"/>
                  </a:lnTo>
                  <a:lnTo>
                    <a:pt x="998" y="1849"/>
                  </a:lnTo>
                  <a:lnTo>
                    <a:pt x="688" y="1849"/>
                  </a:lnTo>
                  <a:lnTo>
                    <a:pt x="669" y="1828"/>
                  </a:lnTo>
                  <a:lnTo>
                    <a:pt x="651" y="1753"/>
                  </a:lnTo>
                  <a:lnTo>
                    <a:pt x="638" y="1673"/>
                  </a:lnTo>
                  <a:lnTo>
                    <a:pt x="629" y="1594"/>
                  </a:lnTo>
                  <a:lnTo>
                    <a:pt x="618" y="1512"/>
                  </a:lnTo>
                  <a:lnTo>
                    <a:pt x="602" y="1436"/>
                  </a:lnTo>
                  <a:lnTo>
                    <a:pt x="577" y="1363"/>
                  </a:lnTo>
                  <a:lnTo>
                    <a:pt x="541" y="1297"/>
                  </a:lnTo>
                  <a:lnTo>
                    <a:pt x="489" y="1238"/>
                  </a:lnTo>
                  <a:lnTo>
                    <a:pt x="482" y="1214"/>
                  </a:lnTo>
                  <a:lnTo>
                    <a:pt x="478" y="1189"/>
                  </a:lnTo>
                  <a:lnTo>
                    <a:pt x="471" y="1164"/>
                  </a:lnTo>
                  <a:lnTo>
                    <a:pt x="458" y="1143"/>
                  </a:lnTo>
                  <a:lnTo>
                    <a:pt x="407" y="1184"/>
                  </a:lnTo>
                  <a:lnTo>
                    <a:pt x="378" y="1235"/>
                  </a:lnTo>
                  <a:lnTo>
                    <a:pt x="367" y="1292"/>
                  </a:lnTo>
                  <a:lnTo>
                    <a:pt x="368" y="1356"/>
                  </a:lnTo>
                  <a:lnTo>
                    <a:pt x="378" y="1421"/>
                  </a:lnTo>
                  <a:lnTo>
                    <a:pt x="389" y="1487"/>
                  </a:lnTo>
                  <a:lnTo>
                    <a:pt x="399" y="1551"/>
                  </a:lnTo>
                  <a:lnTo>
                    <a:pt x="400" y="1611"/>
                  </a:lnTo>
                  <a:lnTo>
                    <a:pt x="407" y="1673"/>
                  </a:lnTo>
                  <a:lnTo>
                    <a:pt x="413" y="1732"/>
                  </a:lnTo>
                  <a:lnTo>
                    <a:pt x="417" y="1792"/>
                  </a:lnTo>
                  <a:lnTo>
                    <a:pt x="420" y="1849"/>
                  </a:lnTo>
                  <a:lnTo>
                    <a:pt x="411" y="1849"/>
                  </a:lnTo>
                  <a:lnTo>
                    <a:pt x="386" y="1762"/>
                  </a:lnTo>
                  <a:lnTo>
                    <a:pt x="370" y="1670"/>
                  </a:lnTo>
                  <a:lnTo>
                    <a:pt x="356" y="1577"/>
                  </a:lnTo>
                  <a:lnTo>
                    <a:pt x="346" y="1481"/>
                  </a:lnTo>
                  <a:lnTo>
                    <a:pt x="335" y="1385"/>
                  </a:lnTo>
                  <a:lnTo>
                    <a:pt x="324" y="1289"/>
                  </a:lnTo>
                  <a:lnTo>
                    <a:pt x="308" y="1196"/>
                  </a:lnTo>
                  <a:lnTo>
                    <a:pt x="285" y="1106"/>
                  </a:lnTo>
                  <a:lnTo>
                    <a:pt x="295" y="1109"/>
                  </a:lnTo>
                  <a:lnTo>
                    <a:pt x="305" y="1115"/>
                  </a:lnTo>
                  <a:lnTo>
                    <a:pt x="313" y="1116"/>
                  </a:lnTo>
                  <a:lnTo>
                    <a:pt x="323" y="1111"/>
                  </a:lnTo>
                  <a:lnTo>
                    <a:pt x="308" y="1075"/>
                  </a:lnTo>
                  <a:lnTo>
                    <a:pt x="292" y="1041"/>
                  </a:lnTo>
                  <a:lnTo>
                    <a:pt x="276" y="1007"/>
                  </a:lnTo>
                  <a:lnTo>
                    <a:pt x="259" y="975"/>
                  </a:lnTo>
                  <a:lnTo>
                    <a:pt x="242" y="942"/>
                  </a:lnTo>
                  <a:lnTo>
                    <a:pt x="224" y="908"/>
                  </a:lnTo>
                  <a:lnTo>
                    <a:pt x="206" y="876"/>
                  </a:lnTo>
                  <a:lnTo>
                    <a:pt x="189" y="842"/>
                  </a:lnTo>
                  <a:lnTo>
                    <a:pt x="0" y="378"/>
                  </a:lnTo>
                  <a:lnTo>
                    <a:pt x="25" y="347"/>
                  </a:lnTo>
                  <a:lnTo>
                    <a:pt x="51" y="317"/>
                  </a:lnTo>
                  <a:lnTo>
                    <a:pt x="78" y="291"/>
                  </a:lnTo>
                  <a:lnTo>
                    <a:pt x="105" y="264"/>
                  </a:lnTo>
                  <a:lnTo>
                    <a:pt x="133" y="238"/>
                  </a:lnTo>
                  <a:lnTo>
                    <a:pt x="162" y="214"/>
                  </a:lnTo>
                  <a:lnTo>
                    <a:pt x="191" y="192"/>
                  </a:lnTo>
                  <a:lnTo>
                    <a:pt x="220" y="168"/>
                  </a:lnTo>
                  <a:lnTo>
                    <a:pt x="251" y="147"/>
                  </a:lnTo>
                  <a:lnTo>
                    <a:pt x="281" y="127"/>
                  </a:lnTo>
                  <a:lnTo>
                    <a:pt x="312" y="108"/>
                  </a:lnTo>
                  <a:lnTo>
                    <a:pt x="344" y="87"/>
                  </a:lnTo>
                  <a:lnTo>
                    <a:pt x="375" y="69"/>
                  </a:lnTo>
                  <a:lnTo>
                    <a:pt x="406" y="50"/>
                  </a:lnTo>
                  <a:lnTo>
                    <a:pt x="438" y="31"/>
                  </a:lnTo>
                  <a:lnTo>
                    <a:pt x="469" y="13"/>
                  </a:lnTo>
                  <a:lnTo>
                    <a:pt x="482" y="29"/>
                  </a:lnTo>
                  <a:lnTo>
                    <a:pt x="487" y="47"/>
                  </a:lnTo>
                  <a:lnTo>
                    <a:pt x="487" y="66"/>
                  </a:lnTo>
                  <a:lnTo>
                    <a:pt x="481" y="82"/>
                  </a:lnTo>
                  <a:lnTo>
                    <a:pt x="463" y="102"/>
                  </a:lnTo>
                  <a:lnTo>
                    <a:pt x="443" y="122"/>
                  </a:lnTo>
                  <a:lnTo>
                    <a:pt x="424" y="141"/>
                  </a:lnTo>
                  <a:lnTo>
                    <a:pt x="403" y="161"/>
                  </a:lnTo>
                  <a:lnTo>
                    <a:pt x="382" y="181"/>
                  </a:lnTo>
                  <a:lnTo>
                    <a:pt x="363" y="202"/>
                  </a:lnTo>
                  <a:lnTo>
                    <a:pt x="344" y="223"/>
                  </a:lnTo>
                  <a:lnTo>
                    <a:pt x="326" y="243"/>
                  </a:lnTo>
                  <a:lnTo>
                    <a:pt x="309" y="266"/>
                  </a:lnTo>
                  <a:lnTo>
                    <a:pt x="295" y="288"/>
                  </a:lnTo>
                  <a:lnTo>
                    <a:pt x="283" y="311"/>
                  </a:lnTo>
                  <a:lnTo>
                    <a:pt x="273" y="336"/>
                  </a:lnTo>
                  <a:lnTo>
                    <a:pt x="267" y="362"/>
                  </a:lnTo>
                  <a:lnTo>
                    <a:pt x="265" y="388"/>
                  </a:lnTo>
                  <a:lnTo>
                    <a:pt x="267" y="418"/>
                  </a:lnTo>
                  <a:lnTo>
                    <a:pt x="273" y="447"/>
                  </a:lnTo>
                  <a:lnTo>
                    <a:pt x="294" y="521"/>
                  </a:lnTo>
                  <a:lnTo>
                    <a:pt x="317" y="592"/>
                  </a:lnTo>
                  <a:lnTo>
                    <a:pt x="342" y="664"/>
                  </a:lnTo>
                  <a:lnTo>
                    <a:pt x="368" y="734"/>
                  </a:lnTo>
                  <a:lnTo>
                    <a:pt x="397" y="803"/>
                  </a:lnTo>
                  <a:lnTo>
                    <a:pt x="427" y="873"/>
                  </a:lnTo>
                  <a:lnTo>
                    <a:pt x="460" y="941"/>
                  </a:lnTo>
                  <a:lnTo>
                    <a:pt x="493" y="1009"/>
                  </a:lnTo>
                  <a:lnTo>
                    <a:pt x="512" y="1009"/>
                  </a:lnTo>
                  <a:lnTo>
                    <a:pt x="511" y="981"/>
                  </a:lnTo>
                  <a:lnTo>
                    <a:pt x="504" y="951"/>
                  </a:lnTo>
                  <a:lnTo>
                    <a:pt x="494" y="923"/>
                  </a:lnTo>
                  <a:lnTo>
                    <a:pt x="485" y="895"/>
                  </a:lnTo>
                  <a:lnTo>
                    <a:pt x="501" y="896"/>
                  </a:lnTo>
                  <a:lnTo>
                    <a:pt x="516" y="901"/>
                  </a:lnTo>
                  <a:lnTo>
                    <a:pt x="533" y="908"/>
                  </a:lnTo>
                  <a:lnTo>
                    <a:pt x="550" y="917"/>
                  </a:lnTo>
                  <a:lnTo>
                    <a:pt x="565" y="926"/>
                  </a:lnTo>
                  <a:lnTo>
                    <a:pt x="580" y="932"/>
                  </a:lnTo>
                  <a:lnTo>
                    <a:pt x="594" y="935"/>
                  </a:lnTo>
                  <a:lnTo>
                    <a:pt x="608" y="932"/>
                  </a:lnTo>
                  <a:lnTo>
                    <a:pt x="631" y="858"/>
                  </a:lnTo>
                  <a:lnTo>
                    <a:pt x="652" y="868"/>
                  </a:lnTo>
                  <a:lnTo>
                    <a:pt x="674" y="885"/>
                  </a:lnTo>
                  <a:lnTo>
                    <a:pt x="696" y="904"/>
                  </a:lnTo>
                  <a:lnTo>
                    <a:pt x="720" y="921"/>
                  </a:lnTo>
                  <a:lnTo>
                    <a:pt x="743" y="936"/>
                  </a:lnTo>
                  <a:lnTo>
                    <a:pt x="768" y="941"/>
                  </a:lnTo>
                  <a:lnTo>
                    <a:pt x="793" y="933"/>
                  </a:lnTo>
                  <a:lnTo>
                    <a:pt x="818" y="911"/>
                  </a:lnTo>
                  <a:lnTo>
                    <a:pt x="829" y="896"/>
                  </a:lnTo>
                  <a:lnTo>
                    <a:pt x="840" y="889"/>
                  </a:lnTo>
                  <a:lnTo>
                    <a:pt x="850" y="887"/>
                  </a:lnTo>
                  <a:lnTo>
                    <a:pt x="860" y="890"/>
                  </a:lnTo>
                  <a:lnTo>
                    <a:pt x="869" y="896"/>
                  </a:lnTo>
                  <a:lnTo>
                    <a:pt x="879" y="904"/>
                  </a:lnTo>
                  <a:lnTo>
                    <a:pt x="889" y="911"/>
                  </a:lnTo>
                  <a:lnTo>
                    <a:pt x="898" y="919"/>
                  </a:lnTo>
                  <a:lnTo>
                    <a:pt x="968" y="907"/>
                  </a:lnTo>
                  <a:lnTo>
                    <a:pt x="976" y="944"/>
                  </a:lnTo>
                  <a:lnTo>
                    <a:pt x="983" y="984"/>
                  </a:lnTo>
                  <a:lnTo>
                    <a:pt x="987" y="1023"/>
                  </a:lnTo>
                  <a:lnTo>
                    <a:pt x="993" y="1063"/>
                  </a:lnTo>
                  <a:lnTo>
                    <a:pt x="998" y="1103"/>
                  </a:lnTo>
                  <a:lnTo>
                    <a:pt x="1005" y="1142"/>
                  </a:lnTo>
                  <a:lnTo>
                    <a:pt x="1016" y="1179"/>
                  </a:lnTo>
                  <a:lnTo>
                    <a:pt x="1033" y="1212"/>
                  </a:lnTo>
                  <a:lnTo>
                    <a:pt x="1045" y="1214"/>
                  </a:lnTo>
                  <a:lnTo>
                    <a:pt x="1052" y="1207"/>
                  </a:lnTo>
                  <a:lnTo>
                    <a:pt x="1058" y="1195"/>
                  </a:lnTo>
                  <a:lnTo>
                    <a:pt x="1060" y="1184"/>
                  </a:lnTo>
                  <a:lnTo>
                    <a:pt x="1052" y="1127"/>
                  </a:lnTo>
                  <a:lnTo>
                    <a:pt x="1040" y="1066"/>
                  </a:lnTo>
                  <a:lnTo>
                    <a:pt x="1029" y="1001"/>
                  </a:lnTo>
                  <a:lnTo>
                    <a:pt x="1020" y="938"/>
                  </a:lnTo>
                  <a:lnTo>
                    <a:pt x="1020" y="877"/>
                  </a:lnTo>
                  <a:lnTo>
                    <a:pt x="1033" y="821"/>
                  </a:lnTo>
                  <a:lnTo>
                    <a:pt x="1060" y="772"/>
                  </a:lnTo>
                  <a:lnTo>
                    <a:pt x="1110" y="734"/>
                  </a:lnTo>
                  <a:lnTo>
                    <a:pt x="1253" y="422"/>
                  </a:lnTo>
                  <a:lnTo>
                    <a:pt x="1247" y="399"/>
                  </a:lnTo>
                  <a:lnTo>
                    <a:pt x="1239" y="375"/>
                  </a:lnTo>
                  <a:lnTo>
                    <a:pt x="1229" y="351"/>
                  </a:lnTo>
                  <a:lnTo>
                    <a:pt x="1218" y="331"/>
                  </a:lnTo>
                  <a:lnTo>
                    <a:pt x="1204" y="308"/>
                  </a:lnTo>
                  <a:lnTo>
                    <a:pt x="1190" y="288"/>
                  </a:lnTo>
                  <a:lnTo>
                    <a:pt x="1174" y="269"/>
                  </a:lnTo>
                  <a:lnTo>
                    <a:pt x="1159" y="248"/>
                  </a:lnTo>
                  <a:lnTo>
                    <a:pt x="1141" y="229"/>
                  </a:lnTo>
                  <a:lnTo>
                    <a:pt x="1123" y="209"/>
                  </a:lnTo>
                  <a:lnTo>
                    <a:pt x="1105" y="192"/>
                  </a:lnTo>
                  <a:lnTo>
                    <a:pt x="1087" y="173"/>
                  </a:lnTo>
                  <a:lnTo>
                    <a:pt x="1069" y="153"/>
                  </a:lnTo>
                  <a:lnTo>
                    <a:pt x="1051" y="136"/>
                  </a:lnTo>
                  <a:lnTo>
                    <a:pt x="1034" y="118"/>
                  </a:lnTo>
                  <a:lnTo>
                    <a:pt x="1017" y="99"/>
                  </a:lnTo>
                  <a:lnTo>
                    <a:pt x="1037" y="0"/>
                  </a:lnTo>
                  <a:lnTo>
                    <a:pt x="1067" y="16"/>
                  </a:lnTo>
                  <a:lnTo>
                    <a:pt x="1096" y="34"/>
                  </a:lnTo>
                  <a:lnTo>
                    <a:pt x="1127" y="53"/>
                  </a:lnTo>
                  <a:lnTo>
                    <a:pt x="1156" y="72"/>
                  </a:lnTo>
                  <a:lnTo>
                    <a:pt x="1185" y="93"/>
                  </a:lnTo>
                  <a:lnTo>
                    <a:pt x="1214" y="115"/>
                  </a:lnTo>
                  <a:lnTo>
                    <a:pt x="1242" y="137"/>
                  </a:lnTo>
                  <a:lnTo>
                    <a:pt x="1269" y="159"/>
                  </a:lnTo>
                  <a:lnTo>
                    <a:pt x="1297" y="183"/>
                  </a:lnTo>
                  <a:lnTo>
                    <a:pt x="1325" y="206"/>
                  </a:lnTo>
                  <a:lnTo>
                    <a:pt x="1351" y="232"/>
                  </a:lnTo>
                  <a:lnTo>
                    <a:pt x="1377" y="258"/>
                  </a:lnTo>
                  <a:lnTo>
                    <a:pt x="1404" y="283"/>
                  </a:lnTo>
                  <a:lnTo>
                    <a:pt x="1430" y="310"/>
                  </a:lnTo>
                  <a:lnTo>
                    <a:pt x="1455" y="336"/>
                  </a:lnTo>
                  <a:lnTo>
                    <a:pt x="1480" y="365"/>
                  </a:lnTo>
                  <a:close/>
                </a:path>
              </a:pathLst>
            </a:custGeom>
            <a:solidFill>
              <a:srgbClr val="E2D8D6"/>
            </a:solidFill>
            <a:ln w="9525">
              <a:noFill/>
              <a:round/>
              <a:headEnd/>
              <a:tailEnd/>
            </a:ln>
          </p:spPr>
          <p:txBody>
            <a:bodyPr/>
            <a:lstStyle/>
            <a:p>
              <a:endParaRPr lang="en-US"/>
            </a:p>
          </p:txBody>
        </p:sp>
        <p:sp>
          <p:nvSpPr>
            <p:cNvPr id="92176" name="Freeform 16"/>
            <p:cNvSpPr>
              <a:spLocks/>
            </p:cNvSpPr>
            <p:nvPr/>
          </p:nvSpPr>
          <p:spPr bwMode="auto">
            <a:xfrm>
              <a:off x="5349" y="274"/>
              <a:ext cx="121" cy="61"/>
            </a:xfrm>
            <a:custGeom>
              <a:avLst/>
              <a:gdLst/>
              <a:ahLst/>
              <a:cxnLst>
                <a:cxn ang="0">
                  <a:pos x="365" y="118"/>
                </a:cxn>
                <a:cxn ang="0">
                  <a:pos x="361" y="183"/>
                </a:cxn>
                <a:cxn ang="0">
                  <a:pos x="338" y="173"/>
                </a:cxn>
                <a:cxn ang="0">
                  <a:pos x="313" y="167"/>
                </a:cxn>
                <a:cxn ang="0">
                  <a:pos x="286" y="164"/>
                </a:cxn>
                <a:cxn ang="0">
                  <a:pos x="260" y="159"/>
                </a:cxn>
                <a:cxn ang="0">
                  <a:pos x="235" y="152"/>
                </a:cxn>
                <a:cxn ang="0">
                  <a:pos x="213" y="142"/>
                </a:cxn>
                <a:cxn ang="0">
                  <a:pos x="194" y="125"/>
                </a:cxn>
                <a:cxn ang="0">
                  <a:pos x="181" y="102"/>
                </a:cxn>
                <a:cxn ang="0">
                  <a:pos x="166" y="121"/>
                </a:cxn>
                <a:cxn ang="0">
                  <a:pos x="148" y="136"/>
                </a:cxn>
                <a:cxn ang="0">
                  <a:pos x="126" y="146"/>
                </a:cxn>
                <a:cxn ang="0">
                  <a:pos x="102" y="155"/>
                </a:cxn>
                <a:cxn ang="0">
                  <a:pos x="77" y="161"/>
                </a:cxn>
                <a:cxn ang="0">
                  <a:pos x="51" y="167"/>
                </a:cxn>
                <a:cxn ang="0">
                  <a:pos x="26" y="173"/>
                </a:cxn>
                <a:cxn ang="0">
                  <a:pos x="1" y="179"/>
                </a:cxn>
                <a:cxn ang="0">
                  <a:pos x="0" y="148"/>
                </a:cxn>
                <a:cxn ang="0">
                  <a:pos x="5" y="120"/>
                </a:cxn>
                <a:cxn ang="0">
                  <a:pos x="17" y="96"/>
                </a:cxn>
                <a:cxn ang="0">
                  <a:pos x="32" y="75"/>
                </a:cxn>
                <a:cxn ang="0">
                  <a:pos x="51" y="57"/>
                </a:cxn>
                <a:cxn ang="0">
                  <a:pos x="73" y="41"/>
                </a:cxn>
                <a:cxn ang="0">
                  <a:pos x="95" y="26"/>
                </a:cxn>
                <a:cxn ang="0">
                  <a:pos x="118" y="12"/>
                </a:cxn>
                <a:cxn ang="0">
                  <a:pos x="136" y="6"/>
                </a:cxn>
                <a:cxn ang="0">
                  <a:pos x="155" y="1"/>
                </a:cxn>
                <a:cxn ang="0">
                  <a:pos x="173" y="0"/>
                </a:cxn>
                <a:cxn ang="0">
                  <a:pos x="192" y="0"/>
                </a:cxn>
                <a:cxn ang="0">
                  <a:pos x="210" y="1"/>
                </a:cxn>
                <a:cxn ang="0">
                  <a:pos x="228" y="6"/>
                </a:cxn>
                <a:cxn ang="0">
                  <a:pos x="246" y="10"/>
                </a:cxn>
                <a:cxn ang="0">
                  <a:pos x="263" y="18"/>
                </a:cxn>
                <a:cxn ang="0">
                  <a:pos x="279" y="25"/>
                </a:cxn>
                <a:cxn ang="0">
                  <a:pos x="295" y="35"/>
                </a:cxn>
                <a:cxn ang="0">
                  <a:pos x="309" y="46"/>
                </a:cxn>
                <a:cxn ang="0">
                  <a:pos x="322" y="57"/>
                </a:cxn>
                <a:cxn ang="0">
                  <a:pos x="335" y="72"/>
                </a:cxn>
                <a:cxn ang="0">
                  <a:pos x="347" y="86"/>
                </a:cxn>
                <a:cxn ang="0">
                  <a:pos x="357" y="102"/>
                </a:cxn>
                <a:cxn ang="0">
                  <a:pos x="365" y="118"/>
                </a:cxn>
              </a:cxnLst>
              <a:rect l="0" t="0" r="r" b="b"/>
              <a:pathLst>
                <a:path w="365" h="183">
                  <a:moveTo>
                    <a:pt x="365" y="118"/>
                  </a:moveTo>
                  <a:lnTo>
                    <a:pt x="361" y="183"/>
                  </a:lnTo>
                  <a:lnTo>
                    <a:pt x="338" y="173"/>
                  </a:lnTo>
                  <a:lnTo>
                    <a:pt x="313" y="167"/>
                  </a:lnTo>
                  <a:lnTo>
                    <a:pt x="286" y="164"/>
                  </a:lnTo>
                  <a:lnTo>
                    <a:pt x="260" y="159"/>
                  </a:lnTo>
                  <a:lnTo>
                    <a:pt x="235" y="152"/>
                  </a:lnTo>
                  <a:lnTo>
                    <a:pt x="213" y="142"/>
                  </a:lnTo>
                  <a:lnTo>
                    <a:pt x="194" y="125"/>
                  </a:lnTo>
                  <a:lnTo>
                    <a:pt x="181" y="102"/>
                  </a:lnTo>
                  <a:lnTo>
                    <a:pt x="166" y="121"/>
                  </a:lnTo>
                  <a:lnTo>
                    <a:pt x="148" y="136"/>
                  </a:lnTo>
                  <a:lnTo>
                    <a:pt x="126" y="146"/>
                  </a:lnTo>
                  <a:lnTo>
                    <a:pt x="102" y="155"/>
                  </a:lnTo>
                  <a:lnTo>
                    <a:pt x="77" y="161"/>
                  </a:lnTo>
                  <a:lnTo>
                    <a:pt x="51" y="167"/>
                  </a:lnTo>
                  <a:lnTo>
                    <a:pt x="26" y="173"/>
                  </a:lnTo>
                  <a:lnTo>
                    <a:pt x="1" y="179"/>
                  </a:lnTo>
                  <a:lnTo>
                    <a:pt x="0" y="148"/>
                  </a:lnTo>
                  <a:lnTo>
                    <a:pt x="5" y="120"/>
                  </a:lnTo>
                  <a:lnTo>
                    <a:pt x="17" y="96"/>
                  </a:lnTo>
                  <a:lnTo>
                    <a:pt x="32" y="75"/>
                  </a:lnTo>
                  <a:lnTo>
                    <a:pt x="51" y="57"/>
                  </a:lnTo>
                  <a:lnTo>
                    <a:pt x="73" y="41"/>
                  </a:lnTo>
                  <a:lnTo>
                    <a:pt x="95" y="26"/>
                  </a:lnTo>
                  <a:lnTo>
                    <a:pt x="118" y="12"/>
                  </a:lnTo>
                  <a:lnTo>
                    <a:pt x="136" y="6"/>
                  </a:lnTo>
                  <a:lnTo>
                    <a:pt x="155" y="1"/>
                  </a:lnTo>
                  <a:lnTo>
                    <a:pt x="173" y="0"/>
                  </a:lnTo>
                  <a:lnTo>
                    <a:pt x="192" y="0"/>
                  </a:lnTo>
                  <a:lnTo>
                    <a:pt x="210" y="1"/>
                  </a:lnTo>
                  <a:lnTo>
                    <a:pt x="228" y="6"/>
                  </a:lnTo>
                  <a:lnTo>
                    <a:pt x="246" y="10"/>
                  </a:lnTo>
                  <a:lnTo>
                    <a:pt x="263" y="18"/>
                  </a:lnTo>
                  <a:lnTo>
                    <a:pt x="279" y="25"/>
                  </a:lnTo>
                  <a:lnTo>
                    <a:pt x="295" y="35"/>
                  </a:lnTo>
                  <a:lnTo>
                    <a:pt x="309" y="46"/>
                  </a:lnTo>
                  <a:lnTo>
                    <a:pt x="322" y="57"/>
                  </a:lnTo>
                  <a:lnTo>
                    <a:pt x="335" y="72"/>
                  </a:lnTo>
                  <a:lnTo>
                    <a:pt x="347" y="86"/>
                  </a:lnTo>
                  <a:lnTo>
                    <a:pt x="357" y="102"/>
                  </a:lnTo>
                  <a:lnTo>
                    <a:pt x="365" y="118"/>
                  </a:lnTo>
                  <a:close/>
                </a:path>
              </a:pathLst>
            </a:custGeom>
            <a:solidFill>
              <a:srgbClr val="FFFF00"/>
            </a:solidFill>
            <a:ln w="9525">
              <a:noFill/>
              <a:round/>
              <a:headEnd/>
              <a:tailEnd/>
            </a:ln>
          </p:spPr>
          <p:txBody>
            <a:bodyPr/>
            <a:lstStyle/>
            <a:p>
              <a:endParaRPr lang="en-US"/>
            </a:p>
          </p:txBody>
        </p:sp>
        <p:sp>
          <p:nvSpPr>
            <p:cNvPr id="92177" name="Freeform 17"/>
            <p:cNvSpPr>
              <a:spLocks/>
            </p:cNvSpPr>
            <p:nvPr/>
          </p:nvSpPr>
          <p:spPr bwMode="auto">
            <a:xfrm>
              <a:off x="5349" y="332"/>
              <a:ext cx="116" cy="24"/>
            </a:xfrm>
            <a:custGeom>
              <a:avLst/>
              <a:gdLst/>
              <a:ahLst/>
              <a:cxnLst>
                <a:cxn ang="0">
                  <a:pos x="349" y="46"/>
                </a:cxn>
                <a:cxn ang="0">
                  <a:pos x="330" y="55"/>
                </a:cxn>
                <a:cxn ang="0">
                  <a:pos x="310" y="56"/>
                </a:cxn>
                <a:cxn ang="0">
                  <a:pos x="291" y="53"/>
                </a:cxn>
                <a:cxn ang="0">
                  <a:pos x="270" y="46"/>
                </a:cxn>
                <a:cxn ang="0">
                  <a:pos x="249" y="37"/>
                </a:cxn>
                <a:cxn ang="0">
                  <a:pos x="227" y="31"/>
                </a:cxn>
                <a:cxn ang="0">
                  <a:pos x="204" y="27"/>
                </a:cxn>
                <a:cxn ang="0">
                  <a:pos x="180" y="30"/>
                </a:cxn>
                <a:cxn ang="0">
                  <a:pos x="158" y="36"/>
                </a:cxn>
                <a:cxn ang="0">
                  <a:pos x="135" y="45"/>
                </a:cxn>
                <a:cxn ang="0">
                  <a:pos x="112" y="53"/>
                </a:cxn>
                <a:cxn ang="0">
                  <a:pos x="90" y="62"/>
                </a:cxn>
                <a:cxn ang="0">
                  <a:pos x="68" y="68"/>
                </a:cxn>
                <a:cxn ang="0">
                  <a:pos x="46" y="70"/>
                </a:cxn>
                <a:cxn ang="0">
                  <a:pos x="24" y="67"/>
                </a:cxn>
                <a:cxn ang="0">
                  <a:pos x="0" y="55"/>
                </a:cxn>
                <a:cxn ang="0">
                  <a:pos x="20" y="42"/>
                </a:cxn>
                <a:cxn ang="0">
                  <a:pos x="39" y="31"/>
                </a:cxn>
                <a:cxn ang="0">
                  <a:pos x="60" y="21"/>
                </a:cxn>
                <a:cxn ang="0">
                  <a:pos x="81" y="13"/>
                </a:cxn>
                <a:cxn ang="0">
                  <a:pos x="103" y="8"/>
                </a:cxn>
                <a:cxn ang="0">
                  <a:pos x="126" y="3"/>
                </a:cxn>
                <a:cxn ang="0">
                  <a:pos x="148" y="2"/>
                </a:cxn>
                <a:cxn ang="0">
                  <a:pos x="172" y="0"/>
                </a:cxn>
                <a:cxn ang="0">
                  <a:pos x="195" y="0"/>
                </a:cxn>
                <a:cxn ang="0">
                  <a:pos x="219" y="3"/>
                </a:cxn>
                <a:cxn ang="0">
                  <a:pos x="241" y="6"/>
                </a:cxn>
                <a:cxn ang="0">
                  <a:pos x="265" y="12"/>
                </a:cxn>
                <a:cxn ang="0">
                  <a:pos x="287" y="18"/>
                </a:cxn>
                <a:cxn ang="0">
                  <a:pos x="309" y="25"/>
                </a:cxn>
                <a:cxn ang="0">
                  <a:pos x="330" y="36"/>
                </a:cxn>
                <a:cxn ang="0">
                  <a:pos x="349" y="46"/>
                </a:cxn>
              </a:cxnLst>
              <a:rect l="0" t="0" r="r" b="b"/>
              <a:pathLst>
                <a:path w="349" h="70">
                  <a:moveTo>
                    <a:pt x="349" y="46"/>
                  </a:moveTo>
                  <a:lnTo>
                    <a:pt x="330" y="55"/>
                  </a:lnTo>
                  <a:lnTo>
                    <a:pt x="310" y="56"/>
                  </a:lnTo>
                  <a:lnTo>
                    <a:pt x="291" y="53"/>
                  </a:lnTo>
                  <a:lnTo>
                    <a:pt x="270" y="46"/>
                  </a:lnTo>
                  <a:lnTo>
                    <a:pt x="249" y="37"/>
                  </a:lnTo>
                  <a:lnTo>
                    <a:pt x="227" y="31"/>
                  </a:lnTo>
                  <a:lnTo>
                    <a:pt x="204" y="27"/>
                  </a:lnTo>
                  <a:lnTo>
                    <a:pt x="180" y="30"/>
                  </a:lnTo>
                  <a:lnTo>
                    <a:pt x="158" y="36"/>
                  </a:lnTo>
                  <a:lnTo>
                    <a:pt x="135" y="45"/>
                  </a:lnTo>
                  <a:lnTo>
                    <a:pt x="112" y="53"/>
                  </a:lnTo>
                  <a:lnTo>
                    <a:pt x="90" y="62"/>
                  </a:lnTo>
                  <a:lnTo>
                    <a:pt x="68" y="68"/>
                  </a:lnTo>
                  <a:lnTo>
                    <a:pt x="46" y="70"/>
                  </a:lnTo>
                  <a:lnTo>
                    <a:pt x="24" y="67"/>
                  </a:lnTo>
                  <a:lnTo>
                    <a:pt x="0" y="55"/>
                  </a:lnTo>
                  <a:lnTo>
                    <a:pt x="20" y="42"/>
                  </a:lnTo>
                  <a:lnTo>
                    <a:pt x="39" y="31"/>
                  </a:lnTo>
                  <a:lnTo>
                    <a:pt x="60" y="21"/>
                  </a:lnTo>
                  <a:lnTo>
                    <a:pt x="81" y="13"/>
                  </a:lnTo>
                  <a:lnTo>
                    <a:pt x="103" y="8"/>
                  </a:lnTo>
                  <a:lnTo>
                    <a:pt x="126" y="3"/>
                  </a:lnTo>
                  <a:lnTo>
                    <a:pt x="148" y="2"/>
                  </a:lnTo>
                  <a:lnTo>
                    <a:pt x="172" y="0"/>
                  </a:lnTo>
                  <a:lnTo>
                    <a:pt x="195" y="0"/>
                  </a:lnTo>
                  <a:lnTo>
                    <a:pt x="219" y="3"/>
                  </a:lnTo>
                  <a:lnTo>
                    <a:pt x="241" y="6"/>
                  </a:lnTo>
                  <a:lnTo>
                    <a:pt x="265" y="12"/>
                  </a:lnTo>
                  <a:lnTo>
                    <a:pt x="287" y="18"/>
                  </a:lnTo>
                  <a:lnTo>
                    <a:pt x="309" y="25"/>
                  </a:lnTo>
                  <a:lnTo>
                    <a:pt x="330" y="36"/>
                  </a:lnTo>
                  <a:lnTo>
                    <a:pt x="349" y="46"/>
                  </a:lnTo>
                  <a:close/>
                </a:path>
              </a:pathLst>
            </a:custGeom>
            <a:solidFill>
              <a:srgbClr val="FFFF00"/>
            </a:solidFill>
            <a:ln w="9525">
              <a:noFill/>
              <a:round/>
              <a:headEnd/>
              <a:tailEnd/>
            </a:ln>
          </p:spPr>
          <p:txBody>
            <a:bodyPr/>
            <a:lstStyle/>
            <a:p>
              <a:endParaRPr lang="en-US"/>
            </a:p>
          </p:txBody>
        </p:sp>
        <p:sp>
          <p:nvSpPr>
            <p:cNvPr id="92178" name="Freeform 18"/>
            <p:cNvSpPr>
              <a:spLocks/>
            </p:cNvSpPr>
            <p:nvPr/>
          </p:nvSpPr>
          <p:spPr bwMode="auto">
            <a:xfrm>
              <a:off x="5410" y="358"/>
              <a:ext cx="48" cy="128"/>
            </a:xfrm>
            <a:custGeom>
              <a:avLst/>
              <a:gdLst/>
              <a:ahLst/>
              <a:cxnLst>
                <a:cxn ang="0">
                  <a:pos x="142" y="28"/>
                </a:cxn>
                <a:cxn ang="0">
                  <a:pos x="136" y="78"/>
                </a:cxn>
                <a:cxn ang="0">
                  <a:pos x="132" y="131"/>
                </a:cxn>
                <a:cxn ang="0">
                  <a:pos x="128" y="189"/>
                </a:cxn>
                <a:cxn ang="0">
                  <a:pos x="121" y="243"/>
                </a:cxn>
                <a:cxn ang="0">
                  <a:pos x="107" y="293"/>
                </a:cxn>
                <a:cxn ang="0">
                  <a:pos x="85" y="336"/>
                </a:cxn>
                <a:cxn ang="0">
                  <a:pos x="52" y="367"/>
                </a:cxn>
                <a:cxn ang="0">
                  <a:pos x="3" y="385"/>
                </a:cxn>
                <a:cxn ang="0">
                  <a:pos x="0" y="320"/>
                </a:cxn>
                <a:cxn ang="0">
                  <a:pos x="2" y="254"/>
                </a:cxn>
                <a:cxn ang="0">
                  <a:pos x="7" y="184"/>
                </a:cxn>
                <a:cxn ang="0">
                  <a:pos x="16" y="118"/>
                </a:cxn>
                <a:cxn ang="0">
                  <a:pos x="32" y="112"/>
                </a:cxn>
                <a:cxn ang="0">
                  <a:pos x="50" y="109"/>
                </a:cxn>
                <a:cxn ang="0">
                  <a:pos x="70" y="107"/>
                </a:cxn>
                <a:cxn ang="0">
                  <a:pos x="89" y="106"/>
                </a:cxn>
                <a:cxn ang="0">
                  <a:pos x="106" y="101"/>
                </a:cxn>
                <a:cxn ang="0">
                  <a:pos x="119" y="93"/>
                </a:cxn>
                <a:cxn ang="0">
                  <a:pos x="128" y="76"/>
                </a:cxn>
                <a:cxn ang="0">
                  <a:pos x="130" y="53"/>
                </a:cxn>
                <a:cxn ang="0">
                  <a:pos x="118" y="39"/>
                </a:cxn>
                <a:cxn ang="0">
                  <a:pos x="100" y="35"/>
                </a:cxn>
                <a:cxn ang="0">
                  <a:pos x="81" y="34"/>
                </a:cxn>
                <a:cxn ang="0">
                  <a:pos x="61" y="35"/>
                </a:cxn>
                <a:cxn ang="0">
                  <a:pos x="43" y="35"/>
                </a:cxn>
                <a:cxn ang="0">
                  <a:pos x="29" y="31"/>
                </a:cxn>
                <a:cxn ang="0">
                  <a:pos x="21" y="20"/>
                </a:cxn>
                <a:cxn ang="0">
                  <a:pos x="23" y="0"/>
                </a:cxn>
                <a:cxn ang="0">
                  <a:pos x="39" y="0"/>
                </a:cxn>
                <a:cxn ang="0">
                  <a:pos x="56" y="2"/>
                </a:cxn>
                <a:cxn ang="0">
                  <a:pos x="70" y="7"/>
                </a:cxn>
                <a:cxn ang="0">
                  <a:pos x="85" y="11"/>
                </a:cxn>
                <a:cxn ang="0">
                  <a:pos x="99" y="17"/>
                </a:cxn>
                <a:cxn ang="0">
                  <a:pos x="112" y="23"/>
                </a:cxn>
                <a:cxn ang="0">
                  <a:pos x="126" y="26"/>
                </a:cxn>
                <a:cxn ang="0">
                  <a:pos x="142" y="28"/>
                </a:cxn>
              </a:cxnLst>
              <a:rect l="0" t="0" r="r" b="b"/>
              <a:pathLst>
                <a:path w="142" h="385">
                  <a:moveTo>
                    <a:pt x="142" y="28"/>
                  </a:moveTo>
                  <a:lnTo>
                    <a:pt x="136" y="78"/>
                  </a:lnTo>
                  <a:lnTo>
                    <a:pt x="132" y="131"/>
                  </a:lnTo>
                  <a:lnTo>
                    <a:pt x="128" y="189"/>
                  </a:lnTo>
                  <a:lnTo>
                    <a:pt x="121" y="243"/>
                  </a:lnTo>
                  <a:lnTo>
                    <a:pt x="107" y="293"/>
                  </a:lnTo>
                  <a:lnTo>
                    <a:pt x="85" y="336"/>
                  </a:lnTo>
                  <a:lnTo>
                    <a:pt x="52" y="367"/>
                  </a:lnTo>
                  <a:lnTo>
                    <a:pt x="3" y="385"/>
                  </a:lnTo>
                  <a:lnTo>
                    <a:pt x="0" y="320"/>
                  </a:lnTo>
                  <a:lnTo>
                    <a:pt x="2" y="254"/>
                  </a:lnTo>
                  <a:lnTo>
                    <a:pt x="7" y="184"/>
                  </a:lnTo>
                  <a:lnTo>
                    <a:pt x="16" y="118"/>
                  </a:lnTo>
                  <a:lnTo>
                    <a:pt x="32" y="112"/>
                  </a:lnTo>
                  <a:lnTo>
                    <a:pt x="50" y="109"/>
                  </a:lnTo>
                  <a:lnTo>
                    <a:pt x="70" y="107"/>
                  </a:lnTo>
                  <a:lnTo>
                    <a:pt x="89" y="106"/>
                  </a:lnTo>
                  <a:lnTo>
                    <a:pt x="106" y="101"/>
                  </a:lnTo>
                  <a:lnTo>
                    <a:pt x="119" y="93"/>
                  </a:lnTo>
                  <a:lnTo>
                    <a:pt x="128" y="76"/>
                  </a:lnTo>
                  <a:lnTo>
                    <a:pt x="130" y="53"/>
                  </a:lnTo>
                  <a:lnTo>
                    <a:pt x="118" y="39"/>
                  </a:lnTo>
                  <a:lnTo>
                    <a:pt x="100" y="35"/>
                  </a:lnTo>
                  <a:lnTo>
                    <a:pt x="81" y="34"/>
                  </a:lnTo>
                  <a:lnTo>
                    <a:pt x="61" y="35"/>
                  </a:lnTo>
                  <a:lnTo>
                    <a:pt x="43" y="35"/>
                  </a:lnTo>
                  <a:lnTo>
                    <a:pt x="29" y="31"/>
                  </a:lnTo>
                  <a:lnTo>
                    <a:pt x="21" y="20"/>
                  </a:lnTo>
                  <a:lnTo>
                    <a:pt x="23" y="0"/>
                  </a:lnTo>
                  <a:lnTo>
                    <a:pt x="39" y="0"/>
                  </a:lnTo>
                  <a:lnTo>
                    <a:pt x="56" y="2"/>
                  </a:lnTo>
                  <a:lnTo>
                    <a:pt x="70" y="7"/>
                  </a:lnTo>
                  <a:lnTo>
                    <a:pt x="85" y="11"/>
                  </a:lnTo>
                  <a:lnTo>
                    <a:pt x="99" y="17"/>
                  </a:lnTo>
                  <a:lnTo>
                    <a:pt x="112" y="23"/>
                  </a:lnTo>
                  <a:lnTo>
                    <a:pt x="126" y="26"/>
                  </a:lnTo>
                  <a:lnTo>
                    <a:pt x="142" y="28"/>
                  </a:lnTo>
                  <a:close/>
                </a:path>
              </a:pathLst>
            </a:custGeom>
            <a:solidFill>
              <a:srgbClr val="D1A093"/>
            </a:solidFill>
            <a:ln w="9525">
              <a:noFill/>
              <a:round/>
              <a:headEnd/>
              <a:tailEnd/>
            </a:ln>
          </p:spPr>
          <p:txBody>
            <a:bodyPr/>
            <a:lstStyle/>
            <a:p>
              <a:endParaRPr lang="en-US"/>
            </a:p>
          </p:txBody>
        </p:sp>
        <p:sp>
          <p:nvSpPr>
            <p:cNvPr id="92179" name="Freeform 19"/>
            <p:cNvSpPr>
              <a:spLocks/>
            </p:cNvSpPr>
            <p:nvPr/>
          </p:nvSpPr>
          <p:spPr bwMode="auto">
            <a:xfrm>
              <a:off x="5374" y="488"/>
              <a:ext cx="60" cy="31"/>
            </a:xfrm>
            <a:custGeom>
              <a:avLst/>
              <a:gdLst/>
              <a:ahLst/>
              <a:cxnLst>
                <a:cxn ang="0">
                  <a:pos x="182" y="28"/>
                </a:cxn>
                <a:cxn ang="0">
                  <a:pos x="174" y="41"/>
                </a:cxn>
                <a:cxn ang="0">
                  <a:pos x="166" y="51"/>
                </a:cxn>
                <a:cxn ang="0">
                  <a:pos x="155" y="60"/>
                </a:cxn>
                <a:cxn ang="0">
                  <a:pos x="144" y="67"/>
                </a:cxn>
                <a:cxn ang="0">
                  <a:pos x="131" y="75"/>
                </a:cxn>
                <a:cxn ang="0">
                  <a:pos x="117" y="81"/>
                </a:cxn>
                <a:cxn ang="0">
                  <a:pos x="105" y="87"/>
                </a:cxn>
                <a:cxn ang="0">
                  <a:pos x="92" y="93"/>
                </a:cxn>
                <a:cxn ang="0">
                  <a:pos x="77" y="82"/>
                </a:cxn>
                <a:cxn ang="0">
                  <a:pos x="62" y="73"/>
                </a:cxn>
                <a:cxn ang="0">
                  <a:pos x="47" y="63"/>
                </a:cxn>
                <a:cxn ang="0">
                  <a:pos x="33" y="54"/>
                </a:cxn>
                <a:cxn ang="0">
                  <a:pos x="20" y="42"/>
                </a:cxn>
                <a:cxn ang="0">
                  <a:pos x="11" y="31"/>
                </a:cxn>
                <a:cxn ang="0">
                  <a:pos x="4" y="16"/>
                </a:cxn>
                <a:cxn ang="0">
                  <a:pos x="0" y="0"/>
                </a:cxn>
                <a:cxn ang="0">
                  <a:pos x="22" y="11"/>
                </a:cxn>
                <a:cxn ang="0">
                  <a:pos x="45" y="20"/>
                </a:cxn>
                <a:cxn ang="0">
                  <a:pos x="69" y="28"/>
                </a:cxn>
                <a:cxn ang="0">
                  <a:pos x="94" y="31"/>
                </a:cxn>
                <a:cxn ang="0">
                  <a:pos x="117" y="32"/>
                </a:cxn>
                <a:cxn ang="0">
                  <a:pos x="139" y="32"/>
                </a:cxn>
                <a:cxn ang="0">
                  <a:pos x="162" y="31"/>
                </a:cxn>
                <a:cxn ang="0">
                  <a:pos x="182" y="28"/>
                </a:cxn>
              </a:cxnLst>
              <a:rect l="0" t="0" r="r" b="b"/>
              <a:pathLst>
                <a:path w="182" h="93">
                  <a:moveTo>
                    <a:pt x="182" y="28"/>
                  </a:moveTo>
                  <a:lnTo>
                    <a:pt x="174" y="41"/>
                  </a:lnTo>
                  <a:lnTo>
                    <a:pt x="166" y="51"/>
                  </a:lnTo>
                  <a:lnTo>
                    <a:pt x="155" y="60"/>
                  </a:lnTo>
                  <a:lnTo>
                    <a:pt x="144" y="67"/>
                  </a:lnTo>
                  <a:lnTo>
                    <a:pt x="131" y="75"/>
                  </a:lnTo>
                  <a:lnTo>
                    <a:pt x="117" y="81"/>
                  </a:lnTo>
                  <a:lnTo>
                    <a:pt x="105" y="87"/>
                  </a:lnTo>
                  <a:lnTo>
                    <a:pt x="92" y="93"/>
                  </a:lnTo>
                  <a:lnTo>
                    <a:pt x="77" y="82"/>
                  </a:lnTo>
                  <a:lnTo>
                    <a:pt x="62" y="73"/>
                  </a:lnTo>
                  <a:lnTo>
                    <a:pt x="47" y="63"/>
                  </a:lnTo>
                  <a:lnTo>
                    <a:pt x="33" y="54"/>
                  </a:lnTo>
                  <a:lnTo>
                    <a:pt x="20" y="42"/>
                  </a:lnTo>
                  <a:lnTo>
                    <a:pt x="11" y="31"/>
                  </a:lnTo>
                  <a:lnTo>
                    <a:pt x="4" y="16"/>
                  </a:lnTo>
                  <a:lnTo>
                    <a:pt x="0" y="0"/>
                  </a:lnTo>
                  <a:lnTo>
                    <a:pt x="22" y="11"/>
                  </a:lnTo>
                  <a:lnTo>
                    <a:pt x="45" y="20"/>
                  </a:lnTo>
                  <a:lnTo>
                    <a:pt x="69" y="28"/>
                  </a:lnTo>
                  <a:lnTo>
                    <a:pt x="94" y="31"/>
                  </a:lnTo>
                  <a:lnTo>
                    <a:pt x="117" y="32"/>
                  </a:lnTo>
                  <a:lnTo>
                    <a:pt x="139" y="32"/>
                  </a:lnTo>
                  <a:lnTo>
                    <a:pt x="162" y="31"/>
                  </a:lnTo>
                  <a:lnTo>
                    <a:pt x="182" y="28"/>
                  </a:lnTo>
                  <a:close/>
                </a:path>
              </a:pathLst>
            </a:custGeom>
            <a:solidFill>
              <a:srgbClr val="D1A093"/>
            </a:solidFill>
            <a:ln w="9525">
              <a:noFill/>
              <a:round/>
              <a:headEnd/>
              <a:tailEnd/>
            </a:ln>
          </p:spPr>
          <p:txBody>
            <a:bodyPr/>
            <a:lstStyle/>
            <a:p>
              <a:endParaRPr lang="en-US"/>
            </a:p>
          </p:txBody>
        </p:sp>
        <p:sp>
          <p:nvSpPr>
            <p:cNvPr id="92180" name="Freeform 20"/>
            <p:cNvSpPr>
              <a:spLocks/>
            </p:cNvSpPr>
            <p:nvPr/>
          </p:nvSpPr>
          <p:spPr bwMode="auto">
            <a:xfrm>
              <a:off x="5515" y="497"/>
              <a:ext cx="12" cy="91"/>
            </a:xfrm>
            <a:custGeom>
              <a:avLst/>
              <a:gdLst/>
              <a:ahLst/>
              <a:cxnLst>
                <a:cxn ang="0">
                  <a:pos x="34" y="8"/>
                </a:cxn>
                <a:cxn ang="0">
                  <a:pos x="31" y="76"/>
                </a:cxn>
                <a:cxn ang="0">
                  <a:pos x="26" y="143"/>
                </a:cxn>
                <a:cxn ang="0">
                  <a:pos x="19" y="208"/>
                </a:cxn>
                <a:cxn ang="0">
                  <a:pos x="12" y="273"/>
                </a:cxn>
                <a:cxn ang="0">
                  <a:pos x="0" y="273"/>
                </a:cxn>
                <a:cxn ang="0">
                  <a:pos x="4" y="200"/>
                </a:cxn>
                <a:cxn ang="0">
                  <a:pos x="5" y="133"/>
                </a:cxn>
                <a:cxn ang="0">
                  <a:pos x="11" y="66"/>
                </a:cxn>
                <a:cxn ang="0">
                  <a:pos x="27" y="0"/>
                </a:cxn>
                <a:cxn ang="0">
                  <a:pos x="34" y="8"/>
                </a:cxn>
              </a:cxnLst>
              <a:rect l="0" t="0" r="r" b="b"/>
              <a:pathLst>
                <a:path w="34" h="273">
                  <a:moveTo>
                    <a:pt x="34" y="8"/>
                  </a:moveTo>
                  <a:lnTo>
                    <a:pt x="31" y="76"/>
                  </a:lnTo>
                  <a:lnTo>
                    <a:pt x="26" y="143"/>
                  </a:lnTo>
                  <a:lnTo>
                    <a:pt x="19" y="208"/>
                  </a:lnTo>
                  <a:lnTo>
                    <a:pt x="12" y="273"/>
                  </a:lnTo>
                  <a:lnTo>
                    <a:pt x="0" y="273"/>
                  </a:lnTo>
                  <a:lnTo>
                    <a:pt x="4" y="200"/>
                  </a:lnTo>
                  <a:lnTo>
                    <a:pt x="5" y="133"/>
                  </a:lnTo>
                  <a:lnTo>
                    <a:pt x="11" y="66"/>
                  </a:lnTo>
                  <a:lnTo>
                    <a:pt x="27" y="0"/>
                  </a:lnTo>
                  <a:lnTo>
                    <a:pt x="34" y="8"/>
                  </a:lnTo>
                  <a:close/>
                </a:path>
              </a:pathLst>
            </a:custGeom>
            <a:solidFill>
              <a:srgbClr val="59597C"/>
            </a:solidFill>
            <a:ln w="9525">
              <a:noFill/>
              <a:round/>
              <a:headEnd/>
              <a:tailEnd/>
            </a:ln>
          </p:spPr>
          <p:txBody>
            <a:bodyPr/>
            <a:lstStyle/>
            <a:p>
              <a:endParaRPr lang="en-US"/>
            </a:p>
          </p:txBody>
        </p:sp>
        <p:sp>
          <p:nvSpPr>
            <p:cNvPr id="92181" name="Freeform 21"/>
            <p:cNvSpPr>
              <a:spLocks/>
            </p:cNvSpPr>
            <p:nvPr/>
          </p:nvSpPr>
          <p:spPr bwMode="auto">
            <a:xfrm>
              <a:off x="5365" y="530"/>
              <a:ext cx="78" cy="47"/>
            </a:xfrm>
            <a:custGeom>
              <a:avLst/>
              <a:gdLst/>
              <a:ahLst/>
              <a:cxnLst>
                <a:cxn ang="0">
                  <a:pos x="153" y="51"/>
                </a:cxn>
                <a:cxn ang="0">
                  <a:pos x="161" y="44"/>
                </a:cxn>
                <a:cxn ang="0">
                  <a:pos x="168" y="35"/>
                </a:cxn>
                <a:cxn ang="0">
                  <a:pos x="173" y="28"/>
                </a:cxn>
                <a:cxn ang="0">
                  <a:pos x="180" y="20"/>
                </a:cxn>
                <a:cxn ang="0">
                  <a:pos x="187" y="13"/>
                </a:cxn>
                <a:cxn ang="0">
                  <a:pos x="195" y="8"/>
                </a:cxn>
                <a:cxn ang="0">
                  <a:pos x="205" y="7"/>
                </a:cxn>
                <a:cxn ang="0">
                  <a:pos x="218" y="7"/>
                </a:cxn>
                <a:cxn ang="0">
                  <a:pos x="227" y="35"/>
                </a:cxn>
                <a:cxn ang="0">
                  <a:pos x="234" y="66"/>
                </a:cxn>
                <a:cxn ang="0">
                  <a:pos x="234" y="96"/>
                </a:cxn>
                <a:cxn ang="0">
                  <a:pos x="229" y="125"/>
                </a:cxn>
                <a:cxn ang="0">
                  <a:pos x="213" y="127"/>
                </a:cxn>
                <a:cxn ang="0">
                  <a:pos x="200" y="124"/>
                </a:cxn>
                <a:cxn ang="0">
                  <a:pos x="186" y="119"/>
                </a:cxn>
                <a:cxn ang="0">
                  <a:pos x="173" y="110"/>
                </a:cxn>
                <a:cxn ang="0">
                  <a:pos x="160" y="103"/>
                </a:cxn>
                <a:cxn ang="0">
                  <a:pos x="146" y="96"/>
                </a:cxn>
                <a:cxn ang="0">
                  <a:pos x="130" y="90"/>
                </a:cxn>
                <a:cxn ang="0">
                  <a:pos x="115" y="88"/>
                </a:cxn>
                <a:cxn ang="0">
                  <a:pos x="100" y="94"/>
                </a:cxn>
                <a:cxn ang="0">
                  <a:pos x="86" y="101"/>
                </a:cxn>
                <a:cxn ang="0">
                  <a:pos x="74" y="109"/>
                </a:cxn>
                <a:cxn ang="0">
                  <a:pos x="61" y="118"/>
                </a:cxn>
                <a:cxn ang="0">
                  <a:pos x="47" y="125"/>
                </a:cxn>
                <a:cxn ang="0">
                  <a:pos x="35" y="133"/>
                </a:cxn>
                <a:cxn ang="0">
                  <a:pos x="20" y="138"/>
                </a:cxn>
                <a:cxn ang="0">
                  <a:pos x="3" y="141"/>
                </a:cxn>
                <a:cxn ang="0">
                  <a:pos x="2" y="106"/>
                </a:cxn>
                <a:cxn ang="0">
                  <a:pos x="0" y="68"/>
                </a:cxn>
                <a:cxn ang="0">
                  <a:pos x="3" y="32"/>
                </a:cxn>
                <a:cxn ang="0">
                  <a:pos x="11" y="0"/>
                </a:cxn>
                <a:cxn ang="0">
                  <a:pos x="29" y="4"/>
                </a:cxn>
                <a:cxn ang="0">
                  <a:pos x="46" y="11"/>
                </a:cxn>
                <a:cxn ang="0">
                  <a:pos x="63" y="23"/>
                </a:cxn>
                <a:cxn ang="0">
                  <a:pos x="79" y="34"/>
                </a:cxn>
                <a:cxn ang="0">
                  <a:pos x="96" y="45"/>
                </a:cxn>
                <a:cxn ang="0">
                  <a:pos x="114" y="53"/>
                </a:cxn>
                <a:cxn ang="0">
                  <a:pos x="132" y="56"/>
                </a:cxn>
                <a:cxn ang="0">
                  <a:pos x="153" y="51"/>
                </a:cxn>
              </a:cxnLst>
              <a:rect l="0" t="0" r="r" b="b"/>
              <a:pathLst>
                <a:path w="234" h="141">
                  <a:moveTo>
                    <a:pt x="153" y="51"/>
                  </a:moveTo>
                  <a:lnTo>
                    <a:pt x="161" y="44"/>
                  </a:lnTo>
                  <a:lnTo>
                    <a:pt x="168" y="35"/>
                  </a:lnTo>
                  <a:lnTo>
                    <a:pt x="173" y="28"/>
                  </a:lnTo>
                  <a:lnTo>
                    <a:pt x="180" y="20"/>
                  </a:lnTo>
                  <a:lnTo>
                    <a:pt x="187" y="13"/>
                  </a:lnTo>
                  <a:lnTo>
                    <a:pt x="195" y="8"/>
                  </a:lnTo>
                  <a:lnTo>
                    <a:pt x="205" y="7"/>
                  </a:lnTo>
                  <a:lnTo>
                    <a:pt x="218" y="7"/>
                  </a:lnTo>
                  <a:lnTo>
                    <a:pt x="227" y="35"/>
                  </a:lnTo>
                  <a:lnTo>
                    <a:pt x="234" y="66"/>
                  </a:lnTo>
                  <a:lnTo>
                    <a:pt x="234" y="96"/>
                  </a:lnTo>
                  <a:lnTo>
                    <a:pt x="229" y="125"/>
                  </a:lnTo>
                  <a:lnTo>
                    <a:pt x="213" y="127"/>
                  </a:lnTo>
                  <a:lnTo>
                    <a:pt x="200" y="124"/>
                  </a:lnTo>
                  <a:lnTo>
                    <a:pt x="186" y="119"/>
                  </a:lnTo>
                  <a:lnTo>
                    <a:pt x="173" y="110"/>
                  </a:lnTo>
                  <a:lnTo>
                    <a:pt x="160" y="103"/>
                  </a:lnTo>
                  <a:lnTo>
                    <a:pt x="146" y="96"/>
                  </a:lnTo>
                  <a:lnTo>
                    <a:pt x="130" y="90"/>
                  </a:lnTo>
                  <a:lnTo>
                    <a:pt x="115" y="88"/>
                  </a:lnTo>
                  <a:lnTo>
                    <a:pt x="100" y="94"/>
                  </a:lnTo>
                  <a:lnTo>
                    <a:pt x="86" y="101"/>
                  </a:lnTo>
                  <a:lnTo>
                    <a:pt x="74" y="109"/>
                  </a:lnTo>
                  <a:lnTo>
                    <a:pt x="61" y="118"/>
                  </a:lnTo>
                  <a:lnTo>
                    <a:pt x="47" y="125"/>
                  </a:lnTo>
                  <a:lnTo>
                    <a:pt x="35" y="133"/>
                  </a:lnTo>
                  <a:lnTo>
                    <a:pt x="20" y="138"/>
                  </a:lnTo>
                  <a:lnTo>
                    <a:pt x="3" y="141"/>
                  </a:lnTo>
                  <a:lnTo>
                    <a:pt x="2" y="106"/>
                  </a:lnTo>
                  <a:lnTo>
                    <a:pt x="0" y="68"/>
                  </a:lnTo>
                  <a:lnTo>
                    <a:pt x="3" y="32"/>
                  </a:lnTo>
                  <a:lnTo>
                    <a:pt x="11" y="0"/>
                  </a:lnTo>
                  <a:lnTo>
                    <a:pt x="29" y="4"/>
                  </a:lnTo>
                  <a:lnTo>
                    <a:pt x="46" y="11"/>
                  </a:lnTo>
                  <a:lnTo>
                    <a:pt x="63" y="23"/>
                  </a:lnTo>
                  <a:lnTo>
                    <a:pt x="79" y="34"/>
                  </a:lnTo>
                  <a:lnTo>
                    <a:pt x="96" y="45"/>
                  </a:lnTo>
                  <a:lnTo>
                    <a:pt x="114" y="53"/>
                  </a:lnTo>
                  <a:lnTo>
                    <a:pt x="132" y="56"/>
                  </a:lnTo>
                  <a:lnTo>
                    <a:pt x="153" y="51"/>
                  </a:lnTo>
                  <a:close/>
                </a:path>
              </a:pathLst>
            </a:custGeom>
            <a:solidFill>
              <a:srgbClr val="8C0000"/>
            </a:solidFill>
            <a:ln w="9525">
              <a:noFill/>
              <a:round/>
              <a:headEnd/>
              <a:tailEnd/>
            </a:ln>
          </p:spPr>
          <p:txBody>
            <a:bodyPr/>
            <a:lstStyle/>
            <a:p>
              <a:endParaRPr lang="en-US"/>
            </a:p>
          </p:txBody>
        </p:sp>
        <p:sp>
          <p:nvSpPr>
            <p:cNvPr id="92182" name="Freeform 22"/>
            <p:cNvSpPr>
              <a:spLocks/>
            </p:cNvSpPr>
            <p:nvPr/>
          </p:nvSpPr>
          <p:spPr bwMode="auto">
            <a:xfrm>
              <a:off x="5393" y="577"/>
              <a:ext cx="13" cy="256"/>
            </a:xfrm>
            <a:custGeom>
              <a:avLst/>
              <a:gdLst/>
              <a:ahLst/>
              <a:cxnLst>
                <a:cxn ang="0">
                  <a:pos x="39" y="33"/>
                </a:cxn>
                <a:cxn ang="0">
                  <a:pos x="39" y="219"/>
                </a:cxn>
                <a:cxn ang="0">
                  <a:pos x="36" y="402"/>
                </a:cxn>
                <a:cxn ang="0">
                  <a:pos x="32" y="584"/>
                </a:cxn>
                <a:cxn ang="0">
                  <a:pos x="25" y="767"/>
                </a:cxn>
                <a:cxn ang="0">
                  <a:pos x="18" y="767"/>
                </a:cxn>
                <a:cxn ang="0">
                  <a:pos x="4" y="575"/>
                </a:cxn>
                <a:cxn ang="0">
                  <a:pos x="0" y="381"/>
                </a:cxn>
                <a:cxn ang="0">
                  <a:pos x="4" y="188"/>
                </a:cxn>
                <a:cxn ang="0">
                  <a:pos x="18" y="0"/>
                </a:cxn>
                <a:cxn ang="0">
                  <a:pos x="39" y="33"/>
                </a:cxn>
              </a:cxnLst>
              <a:rect l="0" t="0" r="r" b="b"/>
              <a:pathLst>
                <a:path w="39" h="767">
                  <a:moveTo>
                    <a:pt x="39" y="33"/>
                  </a:moveTo>
                  <a:lnTo>
                    <a:pt x="39" y="219"/>
                  </a:lnTo>
                  <a:lnTo>
                    <a:pt x="36" y="402"/>
                  </a:lnTo>
                  <a:lnTo>
                    <a:pt x="32" y="584"/>
                  </a:lnTo>
                  <a:lnTo>
                    <a:pt x="25" y="767"/>
                  </a:lnTo>
                  <a:lnTo>
                    <a:pt x="18" y="767"/>
                  </a:lnTo>
                  <a:lnTo>
                    <a:pt x="4" y="575"/>
                  </a:lnTo>
                  <a:lnTo>
                    <a:pt x="0" y="381"/>
                  </a:lnTo>
                  <a:lnTo>
                    <a:pt x="4" y="188"/>
                  </a:lnTo>
                  <a:lnTo>
                    <a:pt x="18" y="0"/>
                  </a:lnTo>
                  <a:lnTo>
                    <a:pt x="39" y="33"/>
                  </a:lnTo>
                  <a:close/>
                </a:path>
              </a:pathLst>
            </a:custGeom>
            <a:solidFill>
              <a:srgbClr val="59597C"/>
            </a:solidFill>
            <a:ln w="9525">
              <a:noFill/>
              <a:round/>
              <a:headEnd/>
              <a:tailEnd/>
            </a:ln>
          </p:spPr>
          <p:txBody>
            <a:bodyPr/>
            <a:lstStyle/>
            <a:p>
              <a:endParaRPr lang="en-US"/>
            </a:p>
          </p:txBody>
        </p:sp>
        <p:sp>
          <p:nvSpPr>
            <p:cNvPr id="92183" name="Freeform 23"/>
            <p:cNvSpPr>
              <a:spLocks/>
            </p:cNvSpPr>
            <p:nvPr/>
          </p:nvSpPr>
          <p:spPr bwMode="auto">
            <a:xfrm>
              <a:off x="5320" y="859"/>
              <a:ext cx="56" cy="10"/>
            </a:xfrm>
            <a:custGeom>
              <a:avLst/>
              <a:gdLst/>
              <a:ahLst/>
              <a:cxnLst>
                <a:cxn ang="0">
                  <a:pos x="170" y="30"/>
                </a:cxn>
                <a:cxn ang="0">
                  <a:pos x="0" y="30"/>
                </a:cxn>
                <a:cxn ang="0">
                  <a:pos x="1" y="17"/>
                </a:cxn>
                <a:cxn ang="0">
                  <a:pos x="7" y="9"/>
                </a:cxn>
                <a:cxn ang="0">
                  <a:pos x="15" y="3"/>
                </a:cxn>
                <a:cxn ang="0">
                  <a:pos x="23" y="0"/>
                </a:cxn>
                <a:cxn ang="0">
                  <a:pos x="41" y="9"/>
                </a:cxn>
                <a:cxn ang="0">
                  <a:pos x="62" y="11"/>
                </a:cxn>
                <a:cxn ang="0">
                  <a:pos x="83" y="9"/>
                </a:cxn>
                <a:cxn ang="0">
                  <a:pos x="104" y="6"/>
                </a:cxn>
                <a:cxn ang="0">
                  <a:pos x="123" y="5"/>
                </a:cxn>
                <a:cxn ang="0">
                  <a:pos x="142" y="6"/>
                </a:cxn>
                <a:cxn ang="0">
                  <a:pos x="158" y="14"/>
                </a:cxn>
                <a:cxn ang="0">
                  <a:pos x="170" y="30"/>
                </a:cxn>
              </a:cxnLst>
              <a:rect l="0" t="0" r="r" b="b"/>
              <a:pathLst>
                <a:path w="170" h="30">
                  <a:moveTo>
                    <a:pt x="170" y="30"/>
                  </a:moveTo>
                  <a:lnTo>
                    <a:pt x="0" y="30"/>
                  </a:lnTo>
                  <a:lnTo>
                    <a:pt x="1" y="17"/>
                  </a:lnTo>
                  <a:lnTo>
                    <a:pt x="7" y="9"/>
                  </a:lnTo>
                  <a:lnTo>
                    <a:pt x="15" y="3"/>
                  </a:lnTo>
                  <a:lnTo>
                    <a:pt x="23" y="0"/>
                  </a:lnTo>
                  <a:lnTo>
                    <a:pt x="41" y="9"/>
                  </a:lnTo>
                  <a:lnTo>
                    <a:pt x="62" y="11"/>
                  </a:lnTo>
                  <a:lnTo>
                    <a:pt x="83" y="9"/>
                  </a:lnTo>
                  <a:lnTo>
                    <a:pt x="104" y="6"/>
                  </a:lnTo>
                  <a:lnTo>
                    <a:pt x="123" y="5"/>
                  </a:lnTo>
                  <a:lnTo>
                    <a:pt x="142" y="6"/>
                  </a:lnTo>
                  <a:lnTo>
                    <a:pt x="158" y="14"/>
                  </a:lnTo>
                  <a:lnTo>
                    <a:pt x="170" y="30"/>
                  </a:lnTo>
                  <a:close/>
                </a:path>
              </a:pathLst>
            </a:custGeom>
            <a:solidFill>
              <a:srgbClr val="D6C675"/>
            </a:solidFill>
            <a:ln w="9525">
              <a:noFill/>
              <a:round/>
              <a:headEnd/>
              <a:tailEnd/>
            </a:ln>
          </p:spPr>
          <p:txBody>
            <a:bodyPr/>
            <a:lstStyle/>
            <a:p>
              <a:endParaRPr lang="en-US"/>
            </a:p>
          </p:txBody>
        </p:sp>
        <p:sp>
          <p:nvSpPr>
            <p:cNvPr id="92184" name="Freeform 24"/>
            <p:cNvSpPr>
              <a:spLocks/>
            </p:cNvSpPr>
            <p:nvPr/>
          </p:nvSpPr>
          <p:spPr bwMode="auto">
            <a:xfrm>
              <a:off x="5391" y="860"/>
              <a:ext cx="15" cy="9"/>
            </a:xfrm>
            <a:custGeom>
              <a:avLst/>
              <a:gdLst/>
              <a:ahLst/>
              <a:cxnLst>
                <a:cxn ang="0">
                  <a:pos x="47" y="12"/>
                </a:cxn>
                <a:cxn ang="0">
                  <a:pos x="47" y="25"/>
                </a:cxn>
                <a:cxn ang="0">
                  <a:pos x="3" y="25"/>
                </a:cxn>
                <a:cxn ang="0">
                  <a:pos x="0" y="12"/>
                </a:cxn>
                <a:cxn ang="0">
                  <a:pos x="5" y="7"/>
                </a:cxn>
                <a:cxn ang="0">
                  <a:pos x="15" y="6"/>
                </a:cxn>
                <a:cxn ang="0">
                  <a:pos x="26" y="0"/>
                </a:cxn>
                <a:cxn ang="0">
                  <a:pos x="30" y="1"/>
                </a:cxn>
                <a:cxn ang="0">
                  <a:pos x="36" y="4"/>
                </a:cxn>
                <a:cxn ang="0">
                  <a:pos x="40" y="7"/>
                </a:cxn>
                <a:cxn ang="0">
                  <a:pos x="47" y="12"/>
                </a:cxn>
              </a:cxnLst>
              <a:rect l="0" t="0" r="r" b="b"/>
              <a:pathLst>
                <a:path w="47" h="25">
                  <a:moveTo>
                    <a:pt x="47" y="12"/>
                  </a:moveTo>
                  <a:lnTo>
                    <a:pt x="47" y="25"/>
                  </a:lnTo>
                  <a:lnTo>
                    <a:pt x="3" y="25"/>
                  </a:lnTo>
                  <a:lnTo>
                    <a:pt x="0" y="12"/>
                  </a:lnTo>
                  <a:lnTo>
                    <a:pt x="5" y="7"/>
                  </a:lnTo>
                  <a:lnTo>
                    <a:pt x="15" y="6"/>
                  </a:lnTo>
                  <a:lnTo>
                    <a:pt x="26" y="0"/>
                  </a:lnTo>
                  <a:lnTo>
                    <a:pt x="30" y="1"/>
                  </a:lnTo>
                  <a:lnTo>
                    <a:pt x="36" y="4"/>
                  </a:lnTo>
                  <a:lnTo>
                    <a:pt x="40" y="7"/>
                  </a:lnTo>
                  <a:lnTo>
                    <a:pt x="47" y="12"/>
                  </a:lnTo>
                  <a:close/>
                </a:path>
              </a:pathLst>
            </a:custGeom>
            <a:solidFill>
              <a:srgbClr val="D6C675"/>
            </a:solidFill>
            <a:ln w="9525">
              <a:noFill/>
              <a:round/>
              <a:headEnd/>
              <a:tailEnd/>
            </a:ln>
          </p:spPr>
          <p:txBody>
            <a:bodyPr/>
            <a:lstStyle/>
            <a:p>
              <a:endParaRPr lang="en-US"/>
            </a:p>
          </p:txBody>
        </p:sp>
        <p:sp>
          <p:nvSpPr>
            <p:cNvPr id="92185" name="Freeform 25"/>
            <p:cNvSpPr>
              <a:spLocks/>
            </p:cNvSpPr>
            <p:nvPr/>
          </p:nvSpPr>
          <p:spPr bwMode="auto">
            <a:xfrm>
              <a:off x="5393" y="907"/>
              <a:ext cx="10" cy="100"/>
            </a:xfrm>
            <a:custGeom>
              <a:avLst/>
              <a:gdLst/>
              <a:ahLst/>
              <a:cxnLst>
                <a:cxn ang="0">
                  <a:pos x="30" y="45"/>
                </a:cxn>
                <a:cxn ang="0">
                  <a:pos x="29" y="112"/>
                </a:cxn>
                <a:cxn ang="0">
                  <a:pos x="30" y="177"/>
                </a:cxn>
                <a:cxn ang="0">
                  <a:pos x="29" y="239"/>
                </a:cxn>
                <a:cxn ang="0">
                  <a:pos x="22" y="300"/>
                </a:cxn>
                <a:cxn ang="0">
                  <a:pos x="8" y="297"/>
                </a:cxn>
                <a:cxn ang="0">
                  <a:pos x="4" y="286"/>
                </a:cxn>
                <a:cxn ang="0">
                  <a:pos x="4" y="271"/>
                </a:cxn>
                <a:cxn ang="0">
                  <a:pos x="4" y="255"/>
                </a:cxn>
                <a:cxn ang="0">
                  <a:pos x="0" y="192"/>
                </a:cxn>
                <a:cxn ang="0">
                  <a:pos x="0" y="125"/>
                </a:cxn>
                <a:cxn ang="0">
                  <a:pos x="7" y="59"/>
                </a:cxn>
                <a:cxn ang="0">
                  <a:pos x="22" y="0"/>
                </a:cxn>
                <a:cxn ang="0">
                  <a:pos x="30" y="45"/>
                </a:cxn>
              </a:cxnLst>
              <a:rect l="0" t="0" r="r" b="b"/>
              <a:pathLst>
                <a:path w="30" h="300">
                  <a:moveTo>
                    <a:pt x="30" y="45"/>
                  </a:moveTo>
                  <a:lnTo>
                    <a:pt x="29" y="112"/>
                  </a:lnTo>
                  <a:lnTo>
                    <a:pt x="30" y="177"/>
                  </a:lnTo>
                  <a:lnTo>
                    <a:pt x="29" y="239"/>
                  </a:lnTo>
                  <a:lnTo>
                    <a:pt x="22" y="300"/>
                  </a:lnTo>
                  <a:lnTo>
                    <a:pt x="8" y="297"/>
                  </a:lnTo>
                  <a:lnTo>
                    <a:pt x="4" y="286"/>
                  </a:lnTo>
                  <a:lnTo>
                    <a:pt x="4" y="271"/>
                  </a:lnTo>
                  <a:lnTo>
                    <a:pt x="4" y="255"/>
                  </a:lnTo>
                  <a:lnTo>
                    <a:pt x="0" y="192"/>
                  </a:lnTo>
                  <a:lnTo>
                    <a:pt x="0" y="125"/>
                  </a:lnTo>
                  <a:lnTo>
                    <a:pt x="7" y="59"/>
                  </a:lnTo>
                  <a:lnTo>
                    <a:pt x="22" y="0"/>
                  </a:lnTo>
                  <a:lnTo>
                    <a:pt x="30" y="45"/>
                  </a:lnTo>
                  <a:close/>
                </a:path>
              </a:pathLst>
            </a:custGeom>
            <a:solidFill>
              <a:srgbClr val="59597C"/>
            </a:solidFill>
            <a:ln w="9525">
              <a:noFill/>
              <a:round/>
              <a:headEnd/>
              <a:tailEnd/>
            </a:ln>
          </p:spPr>
          <p:txBody>
            <a:bodyPr/>
            <a:lstStyle/>
            <a:p>
              <a:endParaRPr lang="en-US"/>
            </a:p>
          </p:txBody>
        </p:sp>
      </p:grpSp>
      <p:sp>
        <p:nvSpPr>
          <p:cNvPr id="92187" name="Text Box 27"/>
          <p:cNvSpPr txBox="1">
            <a:spLocks noChangeArrowheads="1"/>
          </p:cNvSpPr>
          <p:nvPr/>
        </p:nvSpPr>
        <p:spPr bwMode="auto">
          <a:xfrm>
            <a:off x="457200" y="4175125"/>
            <a:ext cx="8382000" cy="1066800"/>
          </a:xfrm>
          <a:prstGeom prst="rect">
            <a:avLst/>
          </a:prstGeom>
          <a:noFill/>
          <a:ln w="9525">
            <a:noFill/>
            <a:miter lim="800000"/>
            <a:headEnd/>
            <a:tailEnd/>
          </a:ln>
          <a:effectLst/>
        </p:spPr>
        <p:txBody>
          <a:bodyPr>
            <a:spAutoFit/>
          </a:bodyPr>
          <a:lstStyle/>
          <a:p>
            <a:pPr algn="ctr">
              <a:spcBef>
                <a:spcPct val="50000"/>
              </a:spcBef>
            </a:pPr>
            <a:r>
              <a:rPr lang="en-US" sz="3200"/>
              <a:t>Let’s look at Racing Bicycle Company and determine the margin of safety.</a:t>
            </a:r>
          </a:p>
        </p:txBody>
      </p:sp>
      <p:pic>
        <p:nvPicPr>
          <p:cNvPr id="92188" name="Picture 28" descr="j0199044"/>
          <p:cNvPicPr>
            <a:picLocks noChangeAspect="1" noChangeArrowheads="1"/>
          </p:cNvPicPr>
          <p:nvPr/>
        </p:nvPicPr>
        <p:blipFill>
          <a:blip r:embed="rId3" cstate="print"/>
          <a:srcRect/>
          <a:stretch>
            <a:fillRect/>
          </a:stretch>
        </p:blipFill>
        <p:spPr bwMode="auto">
          <a:xfrm>
            <a:off x="4267200" y="5638800"/>
            <a:ext cx="993775" cy="819150"/>
          </a:xfrm>
          <a:prstGeom prst="rect">
            <a:avLst/>
          </a:prstGeom>
          <a:noFill/>
        </p:spPr>
      </p:pic>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noFill/>
          <a:ln/>
        </p:spPr>
        <p:txBody>
          <a:bodyPr lIns="90488" tIns="44450" rIns="90488" bIns="44450"/>
          <a:lstStyle/>
          <a:p>
            <a:r>
              <a:rPr lang="en-US"/>
              <a:t>The Margin of Safety</a:t>
            </a:r>
          </a:p>
        </p:txBody>
      </p:sp>
      <p:sp>
        <p:nvSpPr>
          <p:cNvPr id="94211" name="Rectangle 3"/>
          <p:cNvSpPr>
            <a:spLocks noGrp="1" noChangeArrowheads="1"/>
          </p:cNvSpPr>
          <p:nvPr>
            <p:ph type="body" idx="4294967295"/>
          </p:nvPr>
        </p:nvSpPr>
        <p:spPr>
          <a:xfrm>
            <a:off x="0" y="1287463"/>
            <a:ext cx="8686800" cy="2141537"/>
          </a:xfrm>
          <a:noFill/>
          <a:ln/>
        </p:spPr>
        <p:txBody>
          <a:bodyPr lIns="90488" tIns="44450" rIns="90488" bIns="44450">
            <a:normAutofit lnSpcReduction="10000"/>
          </a:bodyPr>
          <a:lstStyle/>
          <a:p>
            <a:pPr algn="ctr">
              <a:buFont typeface="Times" pitchFamily="18" charset="0"/>
              <a:buNone/>
            </a:pPr>
            <a:r>
              <a:rPr lang="en-US" sz="2800"/>
              <a:t>If we assume that Racing Bicycle Company has actual sales of $250,000, given that we have already determined the break-even sales to be $200,000, the margin of safety is $50,000 as shown</a:t>
            </a:r>
          </a:p>
        </p:txBody>
      </p:sp>
      <p:graphicFrame>
        <p:nvGraphicFramePr>
          <p:cNvPr id="226304" name="Object 0"/>
          <p:cNvGraphicFramePr>
            <a:graphicFrameLocks/>
          </p:cNvGraphicFramePr>
          <p:nvPr/>
        </p:nvGraphicFramePr>
        <p:xfrm>
          <a:off x="838200" y="3429000"/>
          <a:ext cx="7620000" cy="2752725"/>
        </p:xfrm>
        <a:graphic>
          <a:graphicData uri="http://schemas.openxmlformats.org/presentationml/2006/ole">
            <mc:AlternateContent xmlns:mc="http://schemas.openxmlformats.org/markup-compatibility/2006">
              <mc:Choice xmlns:v="urn:schemas-microsoft-com:vml" Requires="v">
                <p:oleObj spid="_x0000_s11268" name="Worksheet" r:id="rId4" imgW="3607200" imgH="1408320" progId="Excel.Sheet.8">
                  <p:embed/>
                </p:oleObj>
              </mc:Choice>
              <mc:Fallback>
                <p:oleObj name="Worksheet" r:id="rId4" imgW="3607200" imgH="1408320" progId="Excel.Sheet.8">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429000"/>
                        <a:ext cx="7620000" cy="2752725"/>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nvGrpSpPr>
          <p:cNvPr id="2" name="Group 131"/>
          <p:cNvGrpSpPr>
            <a:grpSpLocks/>
          </p:cNvGrpSpPr>
          <p:nvPr/>
        </p:nvGrpSpPr>
        <p:grpSpPr bwMode="auto">
          <a:xfrm>
            <a:off x="5867400" y="3048000"/>
            <a:ext cx="1143000" cy="1371600"/>
            <a:chOff x="3696" y="1920"/>
            <a:chExt cx="720" cy="864"/>
          </a:xfrm>
        </p:grpSpPr>
        <p:sp>
          <p:nvSpPr>
            <p:cNvPr id="94336" name="Line 128"/>
            <p:cNvSpPr>
              <a:spLocks noChangeShapeType="1"/>
            </p:cNvSpPr>
            <p:nvPr/>
          </p:nvSpPr>
          <p:spPr bwMode="auto">
            <a:xfrm flipH="1">
              <a:off x="3696" y="1920"/>
              <a:ext cx="480" cy="864"/>
            </a:xfrm>
            <a:prstGeom prst="line">
              <a:avLst/>
            </a:prstGeom>
            <a:noFill/>
            <a:ln w="38100">
              <a:solidFill>
                <a:srgbClr val="FF0000"/>
              </a:solidFill>
              <a:round/>
              <a:headEnd/>
              <a:tailEnd type="triangle" w="med" len="med"/>
            </a:ln>
            <a:effectLst>
              <a:outerShdw dist="35921" dir="2700000" algn="ctr" rotWithShape="0">
                <a:schemeClr val="bg2"/>
              </a:outerShdw>
            </a:effectLst>
          </p:spPr>
          <p:txBody>
            <a:bodyPr/>
            <a:lstStyle/>
            <a:p>
              <a:endParaRPr lang="en-US"/>
            </a:p>
          </p:txBody>
        </p:sp>
        <p:sp>
          <p:nvSpPr>
            <p:cNvPr id="94337" name="Line 129"/>
            <p:cNvSpPr>
              <a:spLocks noChangeShapeType="1"/>
            </p:cNvSpPr>
            <p:nvPr/>
          </p:nvSpPr>
          <p:spPr bwMode="auto">
            <a:xfrm>
              <a:off x="4176" y="1920"/>
              <a:ext cx="240" cy="864"/>
            </a:xfrm>
            <a:prstGeom prst="line">
              <a:avLst/>
            </a:prstGeom>
            <a:noFill/>
            <a:ln w="38100">
              <a:solidFill>
                <a:srgbClr val="FF0000"/>
              </a:solidFill>
              <a:round/>
              <a:headEnd/>
              <a:tailEnd type="triangle" w="med" len="med"/>
            </a:ln>
            <a:effectLst>
              <a:outerShdw dist="35921" dir="2700000" algn="ctr" rotWithShape="0">
                <a:schemeClr val="bg2"/>
              </a:outerShdw>
            </a:effectLst>
          </p:spPr>
          <p:txBody>
            <a:bodyPr/>
            <a:lstStyle/>
            <a:p>
              <a:endParaRPr lang="en-US"/>
            </a:p>
          </p:txBody>
        </p:sp>
        <p:sp>
          <p:nvSpPr>
            <p:cNvPr id="94338" name="Oval 130"/>
            <p:cNvSpPr>
              <a:spLocks noChangeArrowheads="1"/>
            </p:cNvSpPr>
            <p:nvPr/>
          </p:nvSpPr>
          <p:spPr bwMode="auto">
            <a:xfrm>
              <a:off x="4155" y="1920"/>
              <a:ext cx="48" cy="48"/>
            </a:xfrm>
            <a:prstGeom prst="ellipse">
              <a:avLst/>
            </a:prstGeom>
            <a:solidFill>
              <a:srgbClr val="FF0000"/>
            </a:solidFill>
            <a:ln w="9525">
              <a:solidFill>
                <a:srgbClr val="FF0000"/>
              </a:solidFill>
              <a:round/>
              <a:headEnd/>
              <a:tailEnd/>
            </a:ln>
            <a:effectLst/>
          </p:spPr>
          <p:txBody>
            <a:bodyPr wrap="none" anchor="ctr"/>
            <a:lstStyle/>
            <a:p>
              <a:endParaRPr lang="en-US"/>
            </a:p>
          </p:txBody>
        </p:sp>
      </p:grpSp>
      <p:pic>
        <p:nvPicPr>
          <p:cNvPr id="94340" name="Picture 132" descr="j0199044"/>
          <p:cNvPicPr>
            <a:picLocks noChangeAspect="1" noChangeArrowheads="1"/>
          </p:cNvPicPr>
          <p:nvPr/>
        </p:nvPicPr>
        <p:blipFill>
          <a:blip r:embed="rId6" cstate="print"/>
          <a:srcRect/>
          <a:stretch>
            <a:fillRect/>
          </a:stretch>
        </p:blipFill>
        <p:spPr bwMode="auto">
          <a:xfrm>
            <a:off x="2359025" y="3505200"/>
            <a:ext cx="993775" cy="819150"/>
          </a:xfrm>
          <a:prstGeom prst="rect">
            <a:avLst/>
          </a:prstGeom>
          <a:noFill/>
        </p:spPr>
      </p:pic>
    </p:spTree>
  </p:cSld>
  <p:clrMapOvr>
    <a:masterClrMapping/>
  </p:clrMapOvr>
  <p:transition>
    <p:zoom dir="in"/>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noFill/>
          <a:ln/>
        </p:spPr>
        <p:txBody>
          <a:bodyPr lIns="90488" tIns="44450" rIns="90488" bIns="44450"/>
          <a:lstStyle/>
          <a:p>
            <a:r>
              <a:rPr lang="en-US"/>
              <a:t>The Margin of Safety</a:t>
            </a:r>
          </a:p>
        </p:txBody>
      </p:sp>
      <p:sp>
        <p:nvSpPr>
          <p:cNvPr id="96259" name="Rectangle 3"/>
          <p:cNvSpPr>
            <a:spLocks noGrp="1" noChangeArrowheads="1"/>
          </p:cNvSpPr>
          <p:nvPr>
            <p:ph type="body" idx="4294967295"/>
          </p:nvPr>
        </p:nvSpPr>
        <p:spPr>
          <a:xfrm>
            <a:off x="0" y="1363663"/>
            <a:ext cx="8456613" cy="2141537"/>
          </a:xfrm>
          <a:noFill/>
          <a:ln/>
        </p:spPr>
        <p:txBody>
          <a:bodyPr lIns="90488" tIns="44450" rIns="90488" bIns="44450"/>
          <a:lstStyle/>
          <a:p>
            <a:pPr algn="ctr">
              <a:buFont typeface="Times" pitchFamily="18" charset="0"/>
              <a:buNone/>
            </a:pPr>
            <a:r>
              <a:rPr lang="en-US" sz="3200"/>
              <a:t>The margin of safety can be expressed as </a:t>
            </a:r>
            <a:r>
              <a:rPr lang="en-US" sz="3200" b="1">
                <a:solidFill>
                  <a:srgbClr val="FF0000"/>
                </a:solidFill>
              </a:rPr>
              <a:t>20%</a:t>
            </a:r>
            <a:r>
              <a:rPr lang="en-US" sz="3200">
                <a:solidFill>
                  <a:schemeClr val="accent2"/>
                </a:solidFill>
                <a:effectLst>
                  <a:outerShdw blurRad="38100" dist="38100" dir="2700000" algn="tl">
                    <a:srgbClr val="C0C0C0"/>
                  </a:outerShdw>
                </a:effectLst>
              </a:rPr>
              <a:t> </a:t>
            </a:r>
            <a:r>
              <a:rPr lang="en-US" sz="3200"/>
              <a:t>of sales.</a:t>
            </a:r>
            <a:br>
              <a:rPr lang="en-US" sz="3200"/>
            </a:br>
            <a:r>
              <a:rPr lang="en-US" sz="3200"/>
              <a:t>($50,000 ÷ $250,000)</a:t>
            </a:r>
          </a:p>
        </p:txBody>
      </p:sp>
      <p:graphicFrame>
        <p:nvGraphicFramePr>
          <p:cNvPr id="227328" name="Object 0"/>
          <p:cNvGraphicFramePr>
            <a:graphicFrameLocks/>
          </p:cNvGraphicFramePr>
          <p:nvPr/>
        </p:nvGraphicFramePr>
        <p:xfrm>
          <a:off x="838200" y="3429000"/>
          <a:ext cx="7620000" cy="2752725"/>
        </p:xfrm>
        <a:graphic>
          <a:graphicData uri="http://schemas.openxmlformats.org/presentationml/2006/ole">
            <mc:AlternateContent xmlns:mc="http://schemas.openxmlformats.org/markup-compatibility/2006">
              <mc:Choice xmlns:v="urn:schemas-microsoft-com:vml" Requires="v">
                <p:oleObj spid="_x0000_s12292" name="Worksheet" r:id="rId4" imgW="3607200" imgH="1408320" progId="Excel.Sheet.8">
                  <p:embed/>
                </p:oleObj>
              </mc:Choice>
              <mc:Fallback>
                <p:oleObj name="Worksheet" r:id="rId4" imgW="3607200" imgH="1408320" progId="Excel.Sheet.8">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3429000"/>
                        <a:ext cx="7620000" cy="2752725"/>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pic>
        <p:nvPicPr>
          <p:cNvPr id="96385" name="Picture 129" descr="j0199044"/>
          <p:cNvPicPr>
            <a:picLocks noChangeAspect="1" noChangeArrowheads="1"/>
          </p:cNvPicPr>
          <p:nvPr/>
        </p:nvPicPr>
        <p:blipFill>
          <a:blip r:embed="rId6" cstate="print"/>
          <a:srcRect/>
          <a:stretch>
            <a:fillRect/>
          </a:stretch>
        </p:blipFill>
        <p:spPr bwMode="auto">
          <a:xfrm>
            <a:off x="2359025" y="3505200"/>
            <a:ext cx="993775" cy="819150"/>
          </a:xfrm>
          <a:prstGeom prst="rect">
            <a:avLst/>
          </a:prstGeom>
          <a:noFill/>
        </p:spPr>
      </p:pic>
    </p:spTree>
  </p:cSld>
  <p:clrMapOvr>
    <a:masterClrMapping/>
  </p:clrMapOvr>
  <p:transition>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a:noFill/>
          <a:ln/>
        </p:spPr>
        <p:txBody>
          <a:bodyPr lIns="90488" tIns="44450" rIns="90488" bIns="44450"/>
          <a:lstStyle/>
          <a:p>
            <a:r>
              <a:rPr lang="en-US"/>
              <a:t>The Margin of Safety</a:t>
            </a:r>
          </a:p>
        </p:txBody>
      </p:sp>
      <p:sp>
        <p:nvSpPr>
          <p:cNvPr id="209923" name="Rectangle 3"/>
          <p:cNvSpPr>
            <a:spLocks noGrp="1" noChangeArrowheads="1"/>
          </p:cNvSpPr>
          <p:nvPr>
            <p:ph type="body" idx="4294967295"/>
          </p:nvPr>
        </p:nvSpPr>
        <p:spPr>
          <a:xfrm>
            <a:off x="0" y="1363663"/>
            <a:ext cx="8456613" cy="2141537"/>
          </a:xfrm>
          <a:noFill/>
          <a:ln/>
        </p:spPr>
        <p:txBody>
          <a:bodyPr lIns="90488" tIns="44450" rIns="90488" bIns="44450"/>
          <a:lstStyle/>
          <a:p>
            <a:pPr algn="ctr">
              <a:buFont typeface="Times" pitchFamily="18" charset="0"/>
              <a:buNone/>
            </a:pPr>
            <a:r>
              <a:rPr lang="en-US" sz="3200"/>
              <a:t>The margin of safety can be expressed in terms of the number of units sold. The margin of safety at Racing is $50,000, and each bike sells for $500.</a:t>
            </a:r>
          </a:p>
        </p:txBody>
      </p:sp>
      <p:pic>
        <p:nvPicPr>
          <p:cNvPr id="209925" name="Picture 5" descr="j0199044"/>
          <p:cNvPicPr>
            <a:picLocks noChangeAspect="1" noChangeArrowheads="1"/>
          </p:cNvPicPr>
          <p:nvPr/>
        </p:nvPicPr>
        <p:blipFill>
          <a:blip r:embed="rId3" cstate="print"/>
          <a:srcRect/>
          <a:stretch>
            <a:fillRect/>
          </a:stretch>
        </p:blipFill>
        <p:spPr bwMode="auto">
          <a:xfrm>
            <a:off x="381000" y="5638800"/>
            <a:ext cx="993775" cy="819150"/>
          </a:xfrm>
          <a:prstGeom prst="rect">
            <a:avLst/>
          </a:prstGeom>
          <a:noFill/>
        </p:spPr>
      </p:pic>
      <p:grpSp>
        <p:nvGrpSpPr>
          <p:cNvPr id="2" name="Group 14"/>
          <p:cNvGrpSpPr>
            <a:grpSpLocks/>
          </p:cNvGrpSpPr>
          <p:nvPr/>
        </p:nvGrpSpPr>
        <p:grpSpPr bwMode="auto">
          <a:xfrm>
            <a:off x="914400" y="3733800"/>
            <a:ext cx="7315200" cy="1295400"/>
            <a:chOff x="480" y="2496"/>
            <a:chExt cx="4608" cy="816"/>
          </a:xfrm>
        </p:grpSpPr>
        <p:sp>
          <p:nvSpPr>
            <p:cNvPr id="209933" name="Rectangle 13"/>
            <p:cNvSpPr>
              <a:spLocks noChangeArrowheads="1"/>
            </p:cNvSpPr>
            <p:nvPr/>
          </p:nvSpPr>
          <p:spPr bwMode="auto">
            <a:xfrm>
              <a:off x="480" y="2496"/>
              <a:ext cx="4608" cy="816"/>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p:spPr>
          <p:txBody>
            <a:bodyPr wrap="none" anchor="ctr"/>
            <a:lstStyle/>
            <a:p>
              <a:endParaRPr lang="en-US"/>
            </a:p>
          </p:txBody>
        </p:sp>
        <p:grpSp>
          <p:nvGrpSpPr>
            <p:cNvPr id="3" name="Group 12"/>
            <p:cNvGrpSpPr>
              <a:grpSpLocks/>
            </p:cNvGrpSpPr>
            <p:nvPr/>
          </p:nvGrpSpPr>
          <p:grpSpPr bwMode="auto">
            <a:xfrm>
              <a:off x="588" y="2587"/>
              <a:ext cx="4392" cy="669"/>
              <a:chOff x="604" y="2568"/>
              <a:chExt cx="4392" cy="669"/>
            </a:xfrm>
          </p:grpSpPr>
          <p:sp>
            <p:nvSpPr>
              <p:cNvPr id="209926" name="Text Box 6"/>
              <p:cNvSpPr txBox="1">
                <a:spLocks noChangeArrowheads="1"/>
              </p:cNvSpPr>
              <p:nvPr/>
            </p:nvSpPr>
            <p:spPr bwMode="auto">
              <a:xfrm>
                <a:off x="604" y="2568"/>
                <a:ext cx="1622" cy="634"/>
              </a:xfrm>
              <a:prstGeom prst="rect">
                <a:avLst/>
              </a:prstGeom>
              <a:noFill/>
              <a:ln w="9525">
                <a:noFill/>
                <a:miter lim="800000"/>
                <a:headEnd/>
                <a:tailEnd/>
              </a:ln>
              <a:effectLst/>
            </p:spPr>
            <p:txBody>
              <a:bodyPr wrap="none">
                <a:spAutoFit/>
              </a:bodyPr>
              <a:lstStyle/>
              <a:p>
                <a:pPr algn="ctr"/>
                <a:r>
                  <a:rPr lang="en-US">
                    <a:solidFill>
                      <a:srgbClr val="E5F5FF"/>
                    </a:solidFill>
                  </a:rPr>
                  <a:t>Margin of</a:t>
                </a:r>
                <a:br>
                  <a:rPr lang="en-US">
                    <a:solidFill>
                      <a:srgbClr val="E5F5FF"/>
                    </a:solidFill>
                  </a:rPr>
                </a:br>
                <a:r>
                  <a:rPr lang="en-US">
                    <a:solidFill>
                      <a:srgbClr val="E5F5FF"/>
                    </a:solidFill>
                  </a:rPr>
                  <a:t>Safety in units</a:t>
                </a:r>
              </a:p>
            </p:txBody>
          </p:sp>
          <p:sp>
            <p:nvSpPr>
              <p:cNvPr id="209927" name="Text Box 7"/>
              <p:cNvSpPr txBox="1">
                <a:spLocks noChangeArrowheads="1"/>
              </p:cNvSpPr>
              <p:nvPr/>
            </p:nvSpPr>
            <p:spPr bwMode="auto">
              <a:xfrm>
                <a:off x="2288" y="2712"/>
                <a:ext cx="256" cy="346"/>
              </a:xfrm>
              <a:prstGeom prst="rect">
                <a:avLst/>
              </a:prstGeom>
              <a:noFill/>
              <a:ln w="9525">
                <a:noFill/>
                <a:miter lim="800000"/>
                <a:headEnd/>
                <a:tailEnd/>
              </a:ln>
              <a:effectLst/>
            </p:spPr>
            <p:txBody>
              <a:bodyPr wrap="none">
                <a:spAutoFit/>
              </a:bodyPr>
              <a:lstStyle/>
              <a:p>
                <a:r>
                  <a:rPr lang="en-US">
                    <a:solidFill>
                      <a:srgbClr val="E5F5FF"/>
                    </a:solidFill>
                  </a:rPr>
                  <a:t>=</a:t>
                </a:r>
              </a:p>
            </p:txBody>
          </p:sp>
          <p:sp>
            <p:nvSpPr>
              <p:cNvPr id="209929" name="Text Box 9"/>
              <p:cNvSpPr txBox="1">
                <a:spLocks noChangeArrowheads="1"/>
              </p:cNvSpPr>
              <p:nvPr/>
            </p:nvSpPr>
            <p:spPr bwMode="auto">
              <a:xfrm>
                <a:off x="3648" y="2712"/>
                <a:ext cx="1348" cy="346"/>
              </a:xfrm>
              <a:prstGeom prst="rect">
                <a:avLst/>
              </a:prstGeom>
              <a:noFill/>
              <a:ln w="9525">
                <a:noFill/>
                <a:miter lim="800000"/>
                <a:headEnd/>
                <a:tailEnd/>
              </a:ln>
              <a:effectLst/>
            </p:spPr>
            <p:txBody>
              <a:bodyPr wrap="none">
                <a:spAutoFit/>
              </a:bodyPr>
              <a:lstStyle/>
              <a:p>
                <a:r>
                  <a:rPr lang="en-US">
                    <a:solidFill>
                      <a:srgbClr val="E5F5FF"/>
                    </a:solidFill>
                  </a:rPr>
                  <a:t>= 100 bikes</a:t>
                </a:r>
              </a:p>
            </p:txBody>
          </p:sp>
          <p:grpSp>
            <p:nvGrpSpPr>
              <p:cNvPr id="4" name="Group 11"/>
              <p:cNvGrpSpPr>
                <a:grpSpLocks/>
              </p:cNvGrpSpPr>
              <p:nvPr/>
            </p:nvGrpSpPr>
            <p:grpSpPr bwMode="auto">
              <a:xfrm>
                <a:off x="2599" y="2568"/>
                <a:ext cx="1008" cy="669"/>
                <a:chOff x="2592" y="2640"/>
                <a:chExt cx="1008" cy="669"/>
              </a:xfrm>
            </p:grpSpPr>
            <p:sp>
              <p:nvSpPr>
                <p:cNvPr id="209928" name="Text Box 8"/>
                <p:cNvSpPr txBox="1">
                  <a:spLocks noChangeArrowheads="1"/>
                </p:cNvSpPr>
                <p:nvPr/>
              </p:nvSpPr>
              <p:spPr bwMode="auto">
                <a:xfrm>
                  <a:off x="2592" y="2640"/>
                  <a:ext cx="1008" cy="669"/>
                </a:xfrm>
                <a:prstGeom prst="rect">
                  <a:avLst/>
                </a:prstGeom>
                <a:noFill/>
                <a:ln w="9525">
                  <a:noFill/>
                  <a:miter lim="800000"/>
                  <a:headEnd/>
                  <a:tailEnd/>
                </a:ln>
                <a:effectLst/>
              </p:spPr>
              <p:txBody>
                <a:bodyPr>
                  <a:spAutoFit/>
                </a:bodyPr>
                <a:lstStyle/>
                <a:p>
                  <a:pPr algn="ctr">
                    <a:spcBef>
                      <a:spcPct val="50000"/>
                    </a:spcBef>
                  </a:pPr>
                  <a:r>
                    <a:rPr lang="en-US" dirty="0">
                      <a:solidFill>
                        <a:srgbClr val="E5F5FF"/>
                      </a:solidFill>
                    </a:rPr>
                    <a:t>$</a:t>
                  </a:r>
                  <a:r>
                    <a:rPr lang="en-US" dirty="0" smtClean="0">
                      <a:solidFill>
                        <a:srgbClr val="E5F5FF"/>
                      </a:solidFill>
                    </a:rPr>
                    <a:t>50,000</a:t>
                  </a:r>
                </a:p>
                <a:p>
                  <a:pPr algn="ctr">
                    <a:spcBef>
                      <a:spcPct val="50000"/>
                    </a:spcBef>
                  </a:pPr>
                  <a:r>
                    <a:rPr lang="en-US" dirty="0">
                      <a:solidFill>
                        <a:srgbClr val="E5F5FF"/>
                      </a:solidFill>
                    </a:rPr>
                    <a:t/>
                  </a:r>
                  <a:br>
                    <a:rPr lang="en-US" dirty="0">
                      <a:solidFill>
                        <a:srgbClr val="E5F5FF"/>
                      </a:solidFill>
                    </a:rPr>
                  </a:br>
                  <a:r>
                    <a:rPr lang="en-US" dirty="0">
                      <a:solidFill>
                        <a:srgbClr val="E5F5FF"/>
                      </a:solidFill>
                    </a:rPr>
                    <a:t>$500</a:t>
                  </a:r>
                </a:p>
              </p:txBody>
            </p:sp>
            <p:sp>
              <p:nvSpPr>
                <p:cNvPr id="209930" name="Line 10"/>
                <p:cNvSpPr>
                  <a:spLocks noChangeShapeType="1"/>
                </p:cNvSpPr>
                <p:nvPr/>
              </p:nvSpPr>
              <p:spPr bwMode="auto">
                <a:xfrm>
                  <a:off x="2592" y="2960"/>
                  <a:ext cx="960" cy="0"/>
                </a:xfrm>
                <a:prstGeom prst="line">
                  <a:avLst/>
                </a:prstGeom>
                <a:noFill/>
                <a:ln w="28575">
                  <a:solidFill>
                    <a:srgbClr val="E5F5FF"/>
                  </a:solidFill>
                  <a:round/>
                  <a:headEnd/>
                  <a:tailEnd/>
                </a:ln>
                <a:effectLst/>
              </p:spPr>
              <p:txBody>
                <a:bodyPr/>
                <a:lstStyle/>
                <a:p>
                  <a:endParaRPr lang="en-US"/>
                </a:p>
              </p:txBody>
            </p:sp>
          </p:grpSp>
        </p:grpSp>
      </p:grpSp>
    </p:spTree>
  </p:cSld>
  <p:clrMapOvr>
    <a:masterClrMapping/>
  </p:clrMapOvr>
  <p:transition>
    <p:strips dir="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noFill/>
          <a:ln/>
        </p:spPr>
        <p:txBody>
          <a:bodyPr lIns="90488" tIns="44450" rIns="90488" bIns="44450"/>
          <a:lstStyle/>
          <a:p>
            <a:r>
              <a:rPr lang="en-US"/>
              <a:t>Quick Check </a:t>
            </a:r>
            <a:r>
              <a:rPr lang="en-US" sz="3200">
                <a:sym typeface="Wingdings" pitchFamily="2" charset="2"/>
              </a:rPr>
              <a:t></a:t>
            </a:r>
          </a:p>
        </p:txBody>
      </p:sp>
      <p:sp>
        <p:nvSpPr>
          <p:cNvPr id="98307" name="Rectangle 3"/>
          <p:cNvSpPr>
            <a:spLocks noGrp="1" noChangeArrowheads="1"/>
          </p:cNvSpPr>
          <p:nvPr>
            <p:ph type="body" idx="4294967295"/>
          </p:nvPr>
        </p:nvSpPr>
        <p:spPr>
          <a:xfrm>
            <a:off x="990600" y="1371600"/>
            <a:ext cx="8153400" cy="5143500"/>
          </a:xfrm>
          <a:solidFill>
            <a:schemeClr val="accent2"/>
          </a:solidFill>
          <a:ln w="12699">
            <a:solidFill>
              <a:schemeClr val="tx1"/>
            </a:solidFill>
          </a:ln>
          <a:effectLst>
            <a:outerShdw dist="35921" dir="2700000" algn="ctr" rotWithShape="0">
              <a:schemeClr val="bg2"/>
            </a:outerShdw>
          </a:effectLst>
        </p:spPr>
        <p:txBody>
          <a:bodyPr lIns="90488" tIns="44450" rIns="90488" bIns="44450"/>
          <a:lstStyle/>
          <a:p>
            <a:pPr>
              <a:buFont typeface="Times" pitchFamily="18" charset="0"/>
              <a:buNone/>
            </a:pPr>
            <a:r>
              <a:rPr lang="en-US" sz="2600" dirty="0"/>
              <a:t> 		Coffee Klatch is an espresso stand in a downtown office building. The average selling price of a cup of coffee is $1.49 and the average variable expense per cup is $0.36. The average fixed expense per month is $1,300. 2,100 cups are sold each month on average. What is the margin of safety?</a:t>
            </a:r>
          </a:p>
          <a:p>
            <a:pPr lvl="1">
              <a:buFont typeface="Wingdings" pitchFamily="2" charset="2"/>
              <a:buNone/>
            </a:pPr>
            <a:r>
              <a:rPr lang="en-US" dirty="0"/>
              <a:t>a. 3,250 cups</a:t>
            </a:r>
          </a:p>
          <a:p>
            <a:pPr lvl="1">
              <a:buFont typeface="Wingdings" pitchFamily="2" charset="2"/>
              <a:buNone/>
            </a:pPr>
            <a:r>
              <a:rPr lang="en-US" dirty="0"/>
              <a:t>b.    950 cups</a:t>
            </a:r>
          </a:p>
          <a:p>
            <a:pPr lvl="1">
              <a:buFont typeface="Wingdings" pitchFamily="2" charset="2"/>
              <a:buNone/>
            </a:pPr>
            <a:r>
              <a:rPr lang="en-US" dirty="0"/>
              <a:t>c. 1,150 cups</a:t>
            </a:r>
          </a:p>
          <a:p>
            <a:pPr lvl="1">
              <a:buFont typeface="Wingdings" pitchFamily="2" charset="2"/>
              <a:buNone/>
            </a:pPr>
            <a:r>
              <a:rPr lang="en-US" dirty="0"/>
              <a:t>d. 2,100 cups</a:t>
            </a:r>
          </a:p>
        </p:txBody>
      </p:sp>
    </p:spTree>
  </p:cSld>
  <p:clrMapOvr>
    <a:masterClrMapping/>
  </p:clrMapOvr>
  <p:transition spd="med">
    <p:blinds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68" name="Rectangle 16"/>
          <p:cNvSpPr>
            <a:spLocks noChangeArrowheads="1"/>
          </p:cNvSpPr>
          <p:nvPr/>
        </p:nvSpPr>
        <p:spPr bwMode="auto">
          <a:xfrm>
            <a:off x="609600" y="1371600"/>
            <a:ext cx="8153400" cy="5143500"/>
          </a:xfrm>
          <a:prstGeom prst="rect">
            <a:avLst/>
          </a:prstGeom>
          <a:solidFill>
            <a:srgbClr val="EDECD2"/>
          </a:solidFill>
          <a:ln w="12699">
            <a:solidFill>
              <a:schemeClr val="tx1"/>
            </a:solidFill>
            <a:miter lim="800000"/>
            <a:headEnd/>
            <a:tailEnd/>
          </a:ln>
          <a:effectLst>
            <a:outerShdw dist="35921" dir="2700000" algn="ctr" rotWithShape="0">
              <a:schemeClr val="bg2"/>
            </a:outerShdw>
          </a:effectLst>
        </p:spPr>
        <p:txBody>
          <a:bodyPr lIns="90488" tIns="44450" rIns="90488" bIns="44450"/>
          <a:lstStyle/>
          <a:p>
            <a:pPr marL="342900" indent="-342900" eaLnBrk="1" hangingPunct="1">
              <a:spcBef>
                <a:spcPct val="20000"/>
              </a:spcBef>
              <a:buClr>
                <a:schemeClr val="accent1"/>
              </a:buClr>
              <a:buFont typeface="Times" pitchFamily="18" charset="0"/>
              <a:buNone/>
            </a:pPr>
            <a:r>
              <a:rPr lang="en-US" sz="2600"/>
              <a:t> 		Coffee Klatch is an espresso stand in a downtown office building. The average selling price of a cup of coffee is $1.49 and the average variable expense per cup is $0.36. The average fixed expense per month is $1,300. 2,100 cups are sold each month on average. What is the margin of safety?</a:t>
            </a:r>
          </a:p>
          <a:p>
            <a:pPr marL="742950" lvl="1" indent="-285750" eaLnBrk="1" hangingPunct="1">
              <a:spcBef>
                <a:spcPct val="20000"/>
              </a:spcBef>
              <a:buClr>
                <a:schemeClr val="accent2"/>
              </a:buClr>
              <a:buFont typeface="Wingdings" pitchFamily="2" charset="2"/>
              <a:buNone/>
            </a:pPr>
            <a:r>
              <a:rPr lang="en-US" sz="2600">
                <a:solidFill>
                  <a:schemeClr val="bg1"/>
                </a:solidFill>
              </a:rPr>
              <a:t>a. 3,250 cups</a:t>
            </a:r>
          </a:p>
          <a:p>
            <a:pPr marL="742950" lvl="1" indent="-285750" eaLnBrk="1" hangingPunct="1">
              <a:spcBef>
                <a:spcPct val="20000"/>
              </a:spcBef>
              <a:buClr>
                <a:schemeClr val="accent2"/>
              </a:buClr>
              <a:buFont typeface="Wingdings" pitchFamily="2" charset="2"/>
              <a:buNone/>
            </a:pPr>
            <a:r>
              <a:rPr lang="en-US" sz="2600"/>
              <a:t>b.    950 cups</a:t>
            </a:r>
          </a:p>
          <a:p>
            <a:pPr marL="742950" lvl="1" indent="-285750" eaLnBrk="1" hangingPunct="1">
              <a:spcBef>
                <a:spcPct val="20000"/>
              </a:spcBef>
              <a:buClr>
                <a:schemeClr val="accent2"/>
              </a:buClr>
              <a:buFont typeface="Wingdings" pitchFamily="2" charset="2"/>
              <a:buNone/>
            </a:pPr>
            <a:r>
              <a:rPr lang="en-US" sz="2600">
                <a:solidFill>
                  <a:schemeClr val="bg1"/>
                </a:solidFill>
              </a:rPr>
              <a:t>c. 1,150 cups</a:t>
            </a:r>
          </a:p>
          <a:p>
            <a:pPr marL="742950" lvl="1" indent="-285750" eaLnBrk="1" hangingPunct="1">
              <a:spcBef>
                <a:spcPct val="20000"/>
              </a:spcBef>
              <a:buClr>
                <a:schemeClr val="accent2"/>
              </a:buClr>
              <a:buFont typeface="Wingdings" pitchFamily="2" charset="2"/>
              <a:buNone/>
            </a:pPr>
            <a:r>
              <a:rPr lang="en-US" sz="2600">
                <a:solidFill>
                  <a:schemeClr val="bg1"/>
                </a:solidFill>
              </a:rPr>
              <a:t>d. 2,100 cups</a:t>
            </a:r>
          </a:p>
        </p:txBody>
      </p:sp>
      <p:sp>
        <p:nvSpPr>
          <p:cNvPr id="100354" name="Rectangle 2"/>
          <p:cNvSpPr>
            <a:spLocks noGrp="1" noChangeArrowheads="1"/>
          </p:cNvSpPr>
          <p:nvPr>
            <p:ph type="title"/>
          </p:nvPr>
        </p:nvSpPr>
        <p:spPr>
          <a:noFill/>
          <a:ln/>
        </p:spPr>
        <p:txBody>
          <a:bodyPr lIns="90488" tIns="44450" rIns="90488" bIns="44450"/>
          <a:lstStyle/>
          <a:p>
            <a:r>
              <a:rPr lang="en-US"/>
              <a:t>Quick Check </a:t>
            </a:r>
            <a:r>
              <a:rPr lang="en-US" sz="3200">
                <a:sym typeface="Wingdings" pitchFamily="2" charset="2"/>
              </a:rPr>
              <a:t></a:t>
            </a:r>
          </a:p>
        </p:txBody>
      </p:sp>
      <p:sp>
        <p:nvSpPr>
          <p:cNvPr id="100356" name="Oval 4"/>
          <p:cNvSpPr>
            <a:spLocks noChangeArrowheads="1"/>
          </p:cNvSpPr>
          <p:nvPr/>
        </p:nvSpPr>
        <p:spPr bwMode="auto">
          <a:xfrm>
            <a:off x="1041400" y="4343400"/>
            <a:ext cx="482600" cy="533400"/>
          </a:xfrm>
          <a:prstGeom prst="ellipse">
            <a:avLst/>
          </a:prstGeom>
          <a:noFill/>
          <a:ln w="50799">
            <a:solidFill>
              <a:srgbClr val="FF0000"/>
            </a:solidFill>
            <a:round/>
            <a:headEnd/>
            <a:tailEnd/>
          </a:ln>
          <a:effectLst/>
        </p:spPr>
        <p:txBody>
          <a:bodyPr wrap="none" anchor="ctr"/>
          <a:lstStyle/>
          <a:p>
            <a:endParaRPr lang="en-US"/>
          </a:p>
        </p:txBody>
      </p:sp>
      <p:grpSp>
        <p:nvGrpSpPr>
          <p:cNvPr id="2" name="Group 17"/>
          <p:cNvGrpSpPr>
            <a:grpSpLocks/>
          </p:cNvGrpSpPr>
          <p:nvPr/>
        </p:nvGrpSpPr>
        <p:grpSpPr bwMode="auto">
          <a:xfrm>
            <a:off x="4040188" y="1905000"/>
            <a:ext cx="7389812" cy="2971800"/>
            <a:chOff x="913" y="960"/>
            <a:chExt cx="4655" cy="1872"/>
          </a:xfrm>
        </p:grpSpPr>
        <p:sp>
          <p:nvSpPr>
            <p:cNvPr id="100358" name="Rectangle 6"/>
            <p:cNvSpPr>
              <a:spLocks noChangeArrowheads="1"/>
            </p:cNvSpPr>
            <p:nvPr/>
          </p:nvSpPr>
          <p:spPr bwMode="auto">
            <a:xfrm>
              <a:off x="962" y="960"/>
              <a:ext cx="4606" cy="1872"/>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00359" name="Text Box 7"/>
            <p:cNvSpPr txBox="1">
              <a:spLocks noChangeArrowheads="1"/>
            </p:cNvSpPr>
            <p:nvPr/>
          </p:nvSpPr>
          <p:spPr bwMode="auto">
            <a:xfrm>
              <a:off x="913" y="1067"/>
              <a:ext cx="4655" cy="288"/>
            </a:xfrm>
            <a:prstGeom prst="rect">
              <a:avLst/>
            </a:prstGeom>
            <a:noFill/>
            <a:ln w="9525">
              <a:noFill/>
              <a:miter lim="800000"/>
              <a:headEnd/>
              <a:tailEnd/>
            </a:ln>
            <a:effectLst/>
          </p:spPr>
          <p:txBody>
            <a:bodyPr>
              <a:spAutoFit/>
            </a:bodyPr>
            <a:lstStyle/>
            <a:p>
              <a:pPr algn="r" eaLnBrk="1" hangingPunct="1">
                <a:spcBef>
                  <a:spcPct val="50000"/>
                </a:spcBef>
              </a:pPr>
              <a:r>
                <a:rPr lang="en-US" sz="2400" b="1">
                  <a:solidFill>
                    <a:srgbClr val="FFFFFF"/>
                  </a:solidFill>
                </a:rPr>
                <a:t>Margin of safety = Total sales – Break-even sales</a:t>
              </a:r>
            </a:p>
          </p:txBody>
        </p:sp>
        <p:sp>
          <p:nvSpPr>
            <p:cNvPr id="100360" name="Text Box 8"/>
            <p:cNvSpPr txBox="1">
              <a:spLocks noChangeArrowheads="1"/>
            </p:cNvSpPr>
            <p:nvPr/>
          </p:nvSpPr>
          <p:spPr bwMode="auto">
            <a:xfrm>
              <a:off x="2516" y="1550"/>
              <a:ext cx="1372" cy="288"/>
            </a:xfrm>
            <a:prstGeom prst="rect">
              <a:avLst/>
            </a:prstGeom>
            <a:noFill/>
            <a:ln w="9525">
              <a:noFill/>
              <a:miter lim="800000"/>
              <a:headEnd/>
              <a:tailEnd/>
            </a:ln>
            <a:effectLst/>
          </p:spPr>
          <p:txBody>
            <a:bodyPr>
              <a:spAutoFit/>
            </a:bodyPr>
            <a:lstStyle/>
            <a:p>
              <a:pPr eaLnBrk="1" hangingPunct="1">
                <a:spcBef>
                  <a:spcPct val="50000"/>
                </a:spcBef>
              </a:pPr>
              <a:r>
                <a:rPr lang="en-US" sz="2400" b="1">
                  <a:solidFill>
                    <a:srgbClr val="FFFFFF"/>
                  </a:solidFill>
                </a:rPr>
                <a:t>= </a:t>
              </a:r>
              <a:r>
                <a:rPr lang="en-US" sz="2400" b="1" i="1">
                  <a:solidFill>
                    <a:srgbClr val="FFFF00"/>
                  </a:solidFill>
                </a:rPr>
                <a:t>950 cups</a:t>
              </a:r>
            </a:p>
          </p:txBody>
        </p:sp>
        <p:sp>
          <p:nvSpPr>
            <p:cNvPr id="100361" name="Text Box 9"/>
            <p:cNvSpPr txBox="1">
              <a:spLocks noChangeArrowheads="1"/>
            </p:cNvSpPr>
            <p:nvPr/>
          </p:nvSpPr>
          <p:spPr bwMode="auto">
            <a:xfrm>
              <a:off x="2514" y="1296"/>
              <a:ext cx="2496" cy="288"/>
            </a:xfrm>
            <a:prstGeom prst="rect">
              <a:avLst/>
            </a:prstGeom>
            <a:noFill/>
            <a:ln w="9525">
              <a:noFill/>
              <a:miter lim="800000"/>
              <a:headEnd/>
              <a:tailEnd/>
            </a:ln>
            <a:effectLst/>
          </p:spPr>
          <p:txBody>
            <a:bodyPr>
              <a:spAutoFit/>
            </a:bodyPr>
            <a:lstStyle/>
            <a:p>
              <a:pPr eaLnBrk="1" hangingPunct="1">
                <a:spcBef>
                  <a:spcPct val="50000"/>
                </a:spcBef>
              </a:pPr>
              <a:r>
                <a:rPr lang="en-US" sz="2400" b="1">
                  <a:solidFill>
                    <a:srgbClr val="FFFFFF"/>
                  </a:solidFill>
                </a:rPr>
                <a:t>= 2,100 cups – 1,150 cups</a:t>
              </a:r>
            </a:p>
          </p:txBody>
        </p:sp>
        <p:sp>
          <p:nvSpPr>
            <p:cNvPr id="100362" name="Text Box 10"/>
            <p:cNvSpPr txBox="1">
              <a:spLocks noChangeArrowheads="1"/>
            </p:cNvSpPr>
            <p:nvPr/>
          </p:nvSpPr>
          <p:spPr bwMode="auto">
            <a:xfrm>
              <a:off x="2481" y="1872"/>
              <a:ext cx="1029" cy="288"/>
            </a:xfrm>
            <a:prstGeom prst="rect">
              <a:avLst/>
            </a:prstGeom>
            <a:noFill/>
            <a:ln w="9525">
              <a:noFill/>
              <a:miter lim="800000"/>
              <a:headEnd/>
              <a:tailEnd/>
            </a:ln>
            <a:effectLst/>
          </p:spPr>
          <p:txBody>
            <a:bodyPr>
              <a:spAutoFit/>
            </a:bodyPr>
            <a:lstStyle/>
            <a:p>
              <a:pPr algn="ctr" eaLnBrk="1" hangingPunct="1">
                <a:spcBef>
                  <a:spcPct val="50000"/>
                </a:spcBef>
              </a:pPr>
              <a:r>
                <a:rPr lang="en-US" sz="2400" b="1" i="1">
                  <a:solidFill>
                    <a:srgbClr val="FFFF00"/>
                  </a:solidFill>
                </a:rPr>
                <a:t>or</a:t>
              </a:r>
            </a:p>
          </p:txBody>
        </p:sp>
        <p:sp>
          <p:nvSpPr>
            <p:cNvPr id="100363" name="Text Box 11"/>
            <p:cNvSpPr txBox="1">
              <a:spLocks noChangeArrowheads="1"/>
            </p:cNvSpPr>
            <p:nvPr/>
          </p:nvSpPr>
          <p:spPr bwMode="auto">
            <a:xfrm>
              <a:off x="3049" y="2112"/>
              <a:ext cx="1127" cy="518"/>
            </a:xfrm>
            <a:prstGeom prst="rect">
              <a:avLst/>
            </a:prstGeom>
            <a:noFill/>
            <a:ln w="9525">
              <a:noFill/>
              <a:miter lim="800000"/>
              <a:headEnd/>
              <a:tailEnd/>
            </a:ln>
            <a:effectLst/>
          </p:spPr>
          <p:txBody>
            <a:bodyPr>
              <a:spAutoFit/>
            </a:bodyPr>
            <a:lstStyle/>
            <a:p>
              <a:pPr algn="ctr" eaLnBrk="1" hangingPunct="1"/>
              <a:r>
                <a:rPr lang="en-US" sz="2400" b="1">
                  <a:solidFill>
                    <a:srgbClr val="FFFFFF"/>
                  </a:solidFill>
                </a:rPr>
                <a:t>950 cups</a:t>
              </a:r>
            </a:p>
            <a:p>
              <a:pPr algn="ctr" eaLnBrk="1" hangingPunct="1"/>
              <a:r>
                <a:rPr lang="en-US" sz="2400" b="1">
                  <a:solidFill>
                    <a:srgbClr val="FFFFFF"/>
                  </a:solidFill>
                </a:rPr>
                <a:t>2,100 cups</a:t>
              </a:r>
            </a:p>
          </p:txBody>
        </p:sp>
        <p:sp>
          <p:nvSpPr>
            <p:cNvPr id="100364" name="Line 12"/>
            <p:cNvSpPr>
              <a:spLocks noChangeShapeType="1"/>
            </p:cNvSpPr>
            <p:nvPr/>
          </p:nvSpPr>
          <p:spPr bwMode="auto">
            <a:xfrm>
              <a:off x="3098" y="2385"/>
              <a:ext cx="980" cy="0"/>
            </a:xfrm>
            <a:prstGeom prst="line">
              <a:avLst/>
            </a:prstGeom>
            <a:noFill/>
            <a:ln w="38100">
              <a:solidFill>
                <a:srgbClr val="FFFFFF"/>
              </a:solidFill>
              <a:round/>
              <a:headEnd/>
              <a:tailEnd/>
            </a:ln>
            <a:effectLst/>
          </p:spPr>
          <p:txBody>
            <a:bodyPr wrap="none"/>
            <a:lstStyle/>
            <a:p>
              <a:endParaRPr lang="en-US"/>
            </a:p>
          </p:txBody>
        </p:sp>
        <p:sp>
          <p:nvSpPr>
            <p:cNvPr id="100365" name="Text Box 13"/>
            <p:cNvSpPr txBox="1">
              <a:spLocks noChangeArrowheads="1"/>
            </p:cNvSpPr>
            <p:nvPr/>
          </p:nvSpPr>
          <p:spPr bwMode="auto">
            <a:xfrm>
              <a:off x="1152" y="2122"/>
              <a:ext cx="1813" cy="518"/>
            </a:xfrm>
            <a:prstGeom prst="rect">
              <a:avLst/>
            </a:prstGeom>
            <a:noFill/>
            <a:ln w="9525">
              <a:noFill/>
              <a:miter lim="800000"/>
              <a:headEnd/>
              <a:tailEnd/>
            </a:ln>
            <a:effectLst/>
          </p:spPr>
          <p:txBody>
            <a:bodyPr>
              <a:spAutoFit/>
            </a:bodyPr>
            <a:lstStyle/>
            <a:p>
              <a:pPr algn="ctr" eaLnBrk="1" hangingPunct="1">
                <a:spcBef>
                  <a:spcPct val="50000"/>
                </a:spcBef>
              </a:pPr>
              <a:r>
                <a:rPr lang="en-US" sz="2400" b="1">
                  <a:solidFill>
                    <a:srgbClr val="FFFFFF"/>
                  </a:solidFill>
                </a:rPr>
                <a:t>Margin of safety percentage </a:t>
              </a:r>
            </a:p>
          </p:txBody>
        </p:sp>
        <p:sp>
          <p:nvSpPr>
            <p:cNvPr id="100366" name="Text Box 14"/>
            <p:cNvSpPr txBox="1">
              <a:spLocks noChangeArrowheads="1"/>
            </p:cNvSpPr>
            <p:nvPr/>
          </p:nvSpPr>
          <p:spPr bwMode="auto">
            <a:xfrm>
              <a:off x="2804" y="2256"/>
              <a:ext cx="268" cy="288"/>
            </a:xfrm>
            <a:prstGeom prst="rect">
              <a:avLst/>
            </a:prstGeom>
            <a:noFill/>
            <a:ln w="9525">
              <a:noFill/>
              <a:miter lim="800000"/>
              <a:headEnd/>
              <a:tailEnd/>
            </a:ln>
            <a:effectLst/>
          </p:spPr>
          <p:txBody>
            <a:bodyPr>
              <a:spAutoFit/>
            </a:bodyPr>
            <a:lstStyle/>
            <a:p>
              <a:pPr eaLnBrk="1" hangingPunct="1">
                <a:spcBef>
                  <a:spcPct val="50000"/>
                </a:spcBef>
              </a:pPr>
              <a:r>
                <a:rPr lang="en-US" sz="2400" b="1">
                  <a:solidFill>
                    <a:srgbClr val="FFFFFF"/>
                  </a:solidFill>
                </a:rPr>
                <a:t>=</a:t>
              </a:r>
            </a:p>
          </p:txBody>
        </p:sp>
        <p:sp>
          <p:nvSpPr>
            <p:cNvPr id="100367" name="Text Box 15"/>
            <p:cNvSpPr txBox="1">
              <a:spLocks noChangeArrowheads="1"/>
            </p:cNvSpPr>
            <p:nvPr/>
          </p:nvSpPr>
          <p:spPr bwMode="auto">
            <a:xfrm>
              <a:off x="4092" y="2256"/>
              <a:ext cx="756" cy="288"/>
            </a:xfrm>
            <a:prstGeom prst="rect">
              <a:avLst/>
            </a:prstGeom>
            <a:noFill/>
            <a:ln w="9525">
              <a:noFill/>
              <a:miter lim="800000"/>
              <a:headEnd/>
              <a:tailEnd/>
            </a:ln>
            <a:effectLst/>
          </p:spPr>
          <p:txBody>
            <a:bodyPr>
              <a:spAutoFit/>
            </a:bodyPr>
            <a:lstStyle/>
            <a:p>
              <a:pPr eaLnBrk="1" hangingPunct="1">
                <a:spcBef>
                  <a:spcPct val="50000"/>
                </a:spcBef>
              </a:pPr>
              <a:r>
                <a:rPr lang="en-US" sz="2400" b="1">
                  <a:solidFill>
                    <a:srgbClr val="FFFFFF"/>
                  </a:solidFill>
                </a:rPr>
                <a:t>=  </a:t>
              </a:r>
              <a:r>
                <a:rPr lang="en-US" sz="2400" b="1" i="1">
                  <a:solidFill>
                    <a:srgbClr val="FFFF00"/>
                  </a:solidFill>
                </a:rPr>
                <a:t>45%</a:t>
              </a:r>
            </a:p>
          </p:txBody>
        </p:sp>
      </p:grpSp>
    </p:spTree>
  </p:cSld>
  <p:clrMapOvr>
    <a:masterClrMapping/>
  </p:clrMapOvr>
  <p:transition spd="med">
    <p:blinds dir="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US"/>
              <a:t>Cost Structure and Profit Stability</a:t>
            </a:r>
          </a:p>
        </p:txBody>
      </p:sp>
      <p:sp>
        <p:nvSpPr>
          <p:cNvPr id="173060" name="Text Box 4"/>
          <p:cNvSpPr txBox="1">
            <a:spLocks noChangeArrowheads="1"/>
          </p:cNvSpPr>
          <p:nvPr/>
        </p:nvSpPr>
        <p:spPr bwMode="auto">
          <a:xfrm>
            <a:off x="381000" y="1447800"/>
            <a:ext cx="8534400" cy="2041525"/>
          </a:xfrm>
          <a:prstGeom prst="rect">
            <a:avLst/>
          </a:prstGeom>
          <a:noFill/>
          <a:ln w="9525">
            <a:noFill/>
            <a:miter lim="800000"/>
            <a:headEnd/>
            <a:tailEnd/>
          </a:ln>
          <a:effectLst/>
        </p:spPr>
        <p:txBody>
          <a:bodyPr>
            <a:spAutoFit/>
          </a:bodyPr>
          <a:lstStyle/>
          <a:p>
            <a:pPr algn="ctr">
              <a:spcBef>
                <a:spcPct val="50000"/>
              </a:spcBef>
            </a:pPr>
            <a:r>
              <a:rPr lang="en-US" sz="3200"/>
              <a:t>Cost structure refers to the relative proportion of fixed and variable costs in an organization. Managers often have some latitude in determining their organization’s cost structure.</a:t>
            </a:r>
          </a:p>
        </p:txBody>
      </p:sp>
      <p:pic>
        <p:nvPicPr>
          <p:cNvPr id="173062" name="Picture 6" descr="j0297233"/>
          <p:cNvPicPr>
            <a:picLocks noChangeAspect="1" noChangeArrowheads="1"/>
          </p:cNvPicPr>
          <p:nvPr/>
        </p:nvPicPr>
        <p:blipFill>
          <a:blip r:embed="rId3" cstate="print"/>
          <a:srcRect/>
          <a:stretch>
            <a:fillRect/>
          </a:stretch>
        </p:blipFill>
        <p:spPr bwMode="auto">
          <a:xfrm>
            <a:off x="3429000" y="3886200"/>
            <a:ext cx="2590800" cy="2590800"/>
          </a:xfrm>
          <a:prstGeom prst="rect">
            <a:avLst/>
          </a:prstGeom>
          <a:noFill/>
          <a:effectLst>
            <a:outerShdw dist="71842" dir="2700000" algn="ctr" rotWithShape="0">
              <a:schemeClr val="bg2"/>
            </a:outerShdw>
          </a:effectLst>
        </p:spPr>
      </p:pic>
    </p:spTree>
  </p:cSld>
  <p:clrMapOvr>
    <a:masterClrMapping/>
  </p:clrMapOvr>
  <p:transition>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a:t>Cost Structure and Profit Stability</a:t>
            </a:r>
          </a:p>
        </p:txBody>
      </p:sp>
      <p:sp>
        <p:nvSpPr>
          <p:cNvPr id="175107" name="Text Box 3"/>
          <p:cNvSpPr txBox="1">
            <a:spLocks noChangeArrowheads="1"/>
          </p:cNvSpPr>
          <p:nvPr/>
        </p:nvSpPr>
        <p:spPr bwMode="auto">
          <a:xfrm>
            <a:off x="381000" y="1447800"/>
            <a:ext cx="8534400" cy="1463675"/>
          </a:xfrm>
          <a:prstGeom prst="rect">
            <a:avLst/>
          </a:prstGeom>
          <a:noFill/>
          <a:ln w="9525">
            <a:noFill/>
            <a:miter lim="800000"/>
            <a:headEnd/>
            <a:tailEnd/>
          </a:ln>
          <a:effectLst/>
        </p:spPr>
        <p:txBody>
          <a:bodyPr>
            <a:spAutoFit/>
          </a:bodyPr>
          <a:lstStyle/>
          <a:p>
            <a:pPr algn="ctr">
              <a:spcBef>
                <a:spcPct val="50000"/>
              </a:spcBef>
            </a:pPr>
            <a:r>
              <a:rPr lang="en-US"/>
              <a:t>There are advantages and disadvantages to high fixed cost (or low variable cost) and low fixed cost (or high variable cost) structures.</a:t>
            </a:r>
          </a:p>
        </p:txBody>
      </p:sp>
      <p:sp>
        <p:nvSpPr>
          <p:cNvPr id="175108" name="Rectangle 4"/>
          <p:cNvSpPr>
            <a:spLocks noChangeArrowheads="1"/>
          </p:cNvSpPr>
          <p:nvPr/>
        </p:nvSpPr>
        <p:spPr bwMode="auto">
          <a:xfrm>
            <a:off x="228600" y="3048000"/>
            <a:ext cx="4572000" cy="2286000"/>
          </a:xfrm>
          <a:prstGeom prst="rect">
            <a:avLst/>
          </a:prstGeom>
          <a:solidFill>
            <a:schemeClr val="folHlink"/>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lang="en-US" sz="2400"/>
              <a:t>An advantage of a high fixed</a:t>
            </a:r>
            <a:br>
              <a:rPr lang="en-US" sz="2400"/>
            </a:br>
            <a:r>
              <a:rPr lang="en-US" sz="2400"/>
              <a:t>cost structure is that income</a:t>
            </a:r>
            <a:br>
              <a:rPr lang="en-US" sz="2400"/>
            </a:br>
            <a:r>
              <a:rPr lang="en-US" sz="2400"/>
              <a:t>will be higher in good years</a:t>
            </a:r>
            <a:br>
              <a:rPr lang="en-US" sz="2400"/>
            </a:br>
            <a:r>
              <a:rPr lang="en-US" sz="2400"/>
              <a:t>compared to companies</a:t>
            </a:r>
            <a:br>
              <a:rPr lang="en-US" sz="2400"/>
            </a:br>
            <a:r>
              <a:rPr lang="en-US" sz="2400"/>
              <a:t>with lower proportion of</a:t>
            </a:r>
            <a:br>
              <a:rPr lang="en-US" sz="2400"/>
            </a:br>
            <a:r>
              <a:rPr lang="en-US" sz="2400"/>
              <a:t>fixed costs.</a:t>
            </a:r>
          </a:p>
        </p:txBody>
      </p:sp>
      <p:sp>
        <p:nvSpPr>
          <p:cNvPr id="175109" name="Rectangle 5"/>
          <p:cNvSpPr>
            <a:spLocks noChangeArrowheads="1"/>
          </p:cNvSpPr>
          <p:nvPr/>
        </p:nvSpPr>
        <p:spPr bwMode="auto">
          <a:xfrm>
            <a:off x="4419600" y="4343400"/>
            <a:ext cx="4572000" cy="2286000"/>
          </a:xfrm>
          <a:prstGeom prst="rect">
            <a:avLst/>
          </a:prstGeom>
          <a:solidFill>
            <a:schemeClr val="folHlink"/>
          </a:solidFill>
          <a:ln w="9525">
            <a:solidFill>
              <a:schemeClr val="tx1"/>
            </a:solidFill>
            <a:miter lim="800000"/>
            <a:headEnd/>
            <a:tailEnd/>
          </a:ln>
          <a:effectLst>
            <a:outerShdw dist="35921" dir="2700000" algn="ctr" rotWithShape="0">
              <a:schemeClr val="bg2"/>
            </a:outerShdw>
          </a:effectLst>
        </p:spPr>
        <p:txBody>
          <a:bodyPr wrap="none" anchor="ctr"/>
          <a:lstStyle/>
          <a:p>
            <a:pPr algn="ctr"/>
            <a:r>
              <a:rPr lang="en-US" sz="2400"/>
              <a:t>A disadvantage of a high fixed</a:t>
            </a:r>
            <a:br>
              <a:rPr lang="en-US" sz="2400"/>
            </a:br>
            <a:r>
              <a:rPr lang="en-US" sz="2400"/>
              <a:t>cost structure is that income</a:t>
            </a:r>
            <a:br>
              <a:rPr lang="en-US" sz="2400"/>
            </a:br>
            <a:r>
              <a:rPr lang="en-US" sz="2400"/>
              <a:t>will be lower in bad years</a:t>
            </a:r>
            <a:br>
              <a:rPr lang="en-US" sz="2400"/>
            </a:br>
            <a:r>
              <a:rPr lang="en-US" sz="2400"/>
              <a:t>compared to companies</a:t>
            </a:r>
            <a:br>
              <a:rPr lang="en-US" sz="2400"/>
            </a:br>
            <a:r>
              <a:rPr lang="en-US" sz="2400"/>
              <a:t>with lower proportion of</a:t>
            </a:r>
            <a:br>
              <a:rPr lang="en-US" sz="2400"/>
            </a:br>
            <a:r>
              <a:rPr lang="en-US" sz="2400"/>
              <a:t>fixed costs.</a:t>
            </a:r>
          </a:p>
        </p:txBody>
      </p:sp>
    </p:spTree>
  </p:cSld>
  <p:clrMapOvr>
    <a:masterClrMapping/>
  </p:clrMapOvr>
  <p:transition>
    <p:strips dir="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noFill/>
          <a:ln/>
        </p:spPr>
        <p:txBody>
          <a:bodyPr lIns="90488" tIns="44450" rIns="90488" bIns="44450"/>
          <a:lstStyle/>
          <a:p>
            <a:r>
              <a:rPr lang="en-US"/>
              <a:t>Operating Leverage</a:t>
            </a:r>
          </a:p>
        </p:txBody>
      </p:sp>
      <p:sp>
        <p:nvSpPr>
          <p:cNvPr id="102403" name="Rectangle 3"/>
          <p:cNvSpPr>
            <a:spLocks noGrp="1" noChangeArrowheads="1"/>
          </p:cNvSpPr>
          <p:nvPr>
            <p:ph type="body" idx="4294967295"/>
          </p:nvPr>
        </p:nvSpPr>
        <p:spPr>
          <a:xfrm>
            <a:off x="0" y="1371600"/>
            <a:ext cx="8382000" cy="1219200"/>
          </a:xfrm>
          <a:noFill/>
          <a:ln/>
        </p:spPr>
        <p:txBody>
          <a:bodyPr lIns="90488" tIns="44450" rIns="90488" bIns="44450"/>
          <a:lstStyle/>
          <a:p>
            <a:r>
              <a:rPr lang="en-US"/>
              <a:t>A measure of how sensitive net operating income is to percentage changes in sales.</a:t>
            </a:r>
          </a:p>
        </p:txBody>
      </p:sp>
      <p:grpSp>
        <p:nvGrpSpPr>
          <p:cNvPr id="2" name="Group 8"/>
          <p:cNvGrpSpPr>
            <a:grpSpLocks/>
          </p:cNvGrpSpPr>
          <p:nvPr/>
        </p:nvGrpSpPr>
        <p:grpSpPr bwMode="auto">
          <a:xfrm>
            <a:off x="3581400" y="4724400"/>
            <a:ext cx="1905000" cy="1063625"/>
            <a:chOff x="2064" y="3266"/>
            <a:chExt cx="1200" cy="670"/>
          </a:xfrm>
        </p:grpSpPr>
        <p:sp>
          <p:nvSpPr>
            <p:cNvPr id="102409" name="Oval 9"/>
            <p:cNvSpPr>
              <a:spLocks noChangeArrowheads="1"/>
            </p:cNvSpPr>
            <p:nvPr/>
          </p:nvSpPr>
          <p:spPr bwMode="auto">
            <a:xfrm>
              <a:off x="2640" y="3696"/>
              <a:ext cx="240" cy="24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2410" name="Line 10"/>
            <p:cNvSpPr>
              <a:spLocks noChangeShapeType="1"/>
            </p:cNvSpPr>
            <p:nvPr/>
          </p:nvSpPr>
          <p:spPr bwMode="auto">
            <a:xfrm flipV="1">
              <a:off x="2112" y="3504"/>
              <a:ext cx="1152" cy="384"/>
            </a:xfrm>
            <a:prstGeom prst="line">
              <a:avLst/>
            </a:prstGeom>
            <a:noFill/>
            <a:ln w="57150">
              <a:solidFill>
                <a:srgbClr val="33CC33"/>
              </a:solidFill>
              <a:round/>
              <a:headEnd/>
              <a:tailEnd/>
            </a:ln>
            <a:effectLst/>
          </p:spPr>
          <p:txBody>
            <a:bodyPr wrap="none" anchor="ctr"/>
            <a:lstStyle/>
            <a:p>
              <a:endParaRPr lang="en-US"/>
            </a:p>
          </p:txBody>
        </p:sp>
        <p:sp>
          <p:nvSpPr>
            <p:cNvPr id="102411" name="Rectangle 11"/>
            <p:cNvSpPr>
              <a:spLocks noChangeArrowheads="1"/>
            </p:cNvSpPr>
            <p:nvPr/>
          </p:nvSpPr>
          <p:spPr bwMode="auto">
            <a:xfrm rot="-1229035">
              <a:off x="2064" y="3648"/>
              <a:ext cx="288" cy="192"/>
            </a:xfrm>
            <a:prstGeom prst="rect">
              <a:avLst/>
            </a:prstGeom>
            <a:solidFill>
              <a:srgbClr val="FF0000"/>
            </a:solidFill>
            <a:ln w="19050">
              <a:solidFill>
                <a:schemeClr val="tx1"/>
              </a:solidFill>
              <a:miter lim="800000"/>
              <a:headEnd/>
              <a:tailEnd/>
            </a:ln>
            <a:effectLst/>
          </p:spPr>
          <p:txBody>
            <a:bodyPr wrap="none" anchor="ctr"/>
            <a:lstStyle/>
            <a:p>
              <a:endParaRPr lang="en-US"/>
            </a:p>
          </p:txBody>
        </p:sp>
        <p:sp>
          <p:nvSpPr>
            <p:cNvPr id="102412" name="AutoShape 12"/>
            <p:cNvSpPr>
              <a:spLocks noChangeArrowheads="1"/>
            </p:cNvSpPr>
            <p:nvPr/>
          </p:nvSpPr>
          <p:spPr bwMode="auto">
            <a:xfrm rot="-1186872">
              <a:off x="3007" y="3266"/>
              <a:ext cx="192" cy="240"/>
            </a:xfrm>
            <a:prstGeom prst="downArrow">
              <a:avLst>
                <a:gd name="adj1" fmla="val 50000"/>
                <a:gd name="adj2" fmla="val 31250"/>
              </a:avLst>
            </a:prstGeom>
            <a:solidFill>
              <a:srgbClr val="FF33CC"/>
            </a:solidFill>
            <a:ln w="9525">
              <a:solidFill>
                <a:schemeClr val="tx1"/>
              </a:solidFill>
              <a:miter lim="800000"/>
              <a:headEnd/>
              <a:tailEnd/>
            </a:ln>
            <a:effectLst/>
          </p:spPr>
          <p:txBody>
            <a:bodyPr wrap="none" anchor="ctr"/>
            <a:lstStyle/>
            <a:p>
              <a:endParaRPr lang="en-US"/>
            </a:p>
          </p:txBody>
        </p:sp>
      </p:grpSp>
      <p:grpSp>
        <p:nvGrpSpPr>
          <p:cNvPr id="3" name="Group 14"/>
          <p:cNvGrpSpPr>
            <a:grpSpLocks/>
          </p:cNvGrpSpPr>
          <p:nvPr/>
        </p:nvGrpSpPr>
        <p:grpSpPr bwMode="auto">
          <a:xfrm>
            <a:off x="533400" y="3048000"/>
            <a:ext cx="8215313" cy="1003300"/>
            <a:chOff x="345" y="2632"/>
            <a:chExt cx="5175" cy="632"/>
          </a:xfrm>
        </p:grpSpPr>
        <p:sp>
          <p:nvSpPr>
            <p:cNvPr id="102405" name="Rectangle 5"/>
            <p:cNvSpPr>
              <a:spLocks noChangeArrowheads="1"/>
            </p:cNvSpPr>
            <p:nvPr/>
          </p:nvSpPr>
          <p:spPr bwMode="auto">
            <a:xfrm>
              <a:off x="2896" y="2632"/>
              <a:ext cx="2624" cy="632"/>
            </a:xfrm>
            <a:prstGeom prst="rect">
              <a:avLst/>
            </a:prstGeom>
            <a:noFill/>
            <a:ln w="12700">
              <a:noFill/>
              <a:miter lim="800000"/>
              <a:headEnd/>
              <a:tailEnd/>
            </a:ln>
            <a:effectLst/>
          </p:spPr>
          <p:txBody>
            <a:bodyPr wrap="none" lIns="90488" tIns="44450" rIns="90488" bIns="44450">
              <a:spAutoFit/>
            </a:bodyPr>
            <a:lstStyle/>
            <a:p>
              <a:pPr algn="ctr"/>
              <a:r>
                <a:rPr lang="en-US" b="1">
                  <a:solidFill>
                    <a:srgbClr val="0000CC"/>
                  </a:solidFill>
                </a:rPr>
                <a:t>Contribution margin</a:t>
              </a:r>
              <a:r>
                <a:rPr lang="en-US" b="1" u="sng">
                  <a:solidFill>
                    <a:srgbClr val="0000CC"/>
                  </a:solidFill>
                </a:rPr>
                <a:t>   </a:t>
              </a:r>
              <a:endParaRPr lang="en-US" b="1">
                <a:solidFill>
                  <a:srgbClr val="0000CC"/>
                </a:solidFill>
              </a:endParaRPr>
            </a:p>
            <a:p>
              <a:pPr algn="ctr"/>
              <a:r>
                <a:rPr lang="en-US" b="1">
                  <a:solidFill>
                    <a:srgbClr val="0000CC"/>
                  </a:solidFill>
                </a:rPr>
                <a:t>Net operating income</a:t>
              </a:r>
            </a:p>
          </p:txBody>
        </p:sp>
        <p:sp>
          <p:nvSpPr>
            <p:cNvPr id="102406" name="Rectangle 6"/>
            <p:cNvSpPr>
              <a:spLocks noChangeArrowheads="1"/>
            </p:cNvSpPr>
            <p:nvPr/>
          </p:nvSpPr>
          <p:spPr bwMode="auto">
            <a:xfrm>
              <a:off x="345" y="2632"/>
              <a:ext cx="2247" cy="632"/>
            </a:xfrm>
            <a:prstGeom prst="rect">
              <a:avLst/>
            </a:prstGeom>
            <a:noFill/>
            <a:ln w="12700">
              <a:noFill/>
              <a:miter lim="800000"/>
              <a:headEnd/>
              <a:tailEnd/>
            </a:ln>
            <a:effectLst/>
          </p:spPr>
          <p:txBody>
            <a:bodyPr wrap="none" lIns="90488" tIns="44450" rIns="90488" bIns="44450">
              <a:spAutoFit/>
            </a:bodyPr>
            <a:lstStyle/>
            <a:p>
              <a:pPr algn="ctr"/>
              <a:r>
                <a:rPr lang="en-US" b="1">
                  <a:solidFill>
                    <a:srgbClr val="0000CC"/>
                  </a:solidFill>
                </a:rPr>
                <a:t>Degree of</a:t>
              </a:r>
            </a:p>
            <a:p>
              <a:pPr algn="ctr"/>
              <a:r>
                <a:rPr lang="en-US" b="1">
                  <a:solidFill>
                    <a:srgbClr val="0000CC"/>
                  </a:solidFill>
                </a:rPr>
                <a:t>operating leverage</a:t>
              </a:r>
            </a:p>
          </p:txBody>
        </p:sp>
        <p:sp>
          <p:nvSpPr>
            <p:cNvPr id="102407" name="Text Box 7"/>
            <p:cNvSpPr txBox="1">
              <a:spLocks noChangeArrowheads="1"/>
            </p:cNvSpPr>
            <p:nvPr/>
          </p:nvSpPr>
          <p:spPr bwMode="auto">
            <a:xfrm>
              <a:off x="2589" y="2775"/>
              <a:ext cx="253" cy="346"/>
            </a:xfrm>
            <a:prstGeom prst="rect">
              <a:avLst/>
            </a:prstGeom>
            <a:noFill/>
            <a:ln w="9525">
              <a:noFill/>
              <a:miter lim="800000"/>
              <a:headEnd/>
              <a:tailEnd/>
            </a:ln>
            <a:effectLst/>
          </p:spPr>
          <p:txBody>
            <a:bodyPr wrap="none">
              <a:spAutoFit/>
            </a:bodyPr>
            <a:lstStyle/>
            <a:p>
              <a:r>
                <a:rPr lang="en-US" b="1">
                  <a:solidFill>
                    <a:srgbClr val="0000CC"/>
                  </a:solidFill>
                  <a:latin typeface="Times New Roman" charset="0"/>
                </a:rPr>
                <a:t>=</a:t>
              </a:r>
            </a:p>
          </p:txBody>
        </p:sp>
        <p:sp>
          <p:nvSpPr>
            <p:cNvPr id="102413" name="Line 13"/>
            <p:cNvSpPr>
              <a:spLocks noChangeShapeType="1"/>
            </p:cNvSpPr>
            <p:nvPr/>
          </p:nvSpPr>
          <p:spPr bwMode="auto">
            <a:xfrm>
              <a:off x="2928" y="2964"/>
              <a:ext cx="2544" cy="0"/>
            </a:xfrm>
            <a:prstGeom prst="line">
              <a:avLst/>
            </a:prstGeom>
            <a:noFill/>
            <a:ln w="38100">
              <a:solidFill>
                <a:srgbClr val="0000CC"/>
              </a:solidFill>
              <a:round/>
              <a:headEnd/>
              <a:tailEnd/>
            </a:ln>
            <a:effectLst/>
          </p:spPr>
          <p:txBody>
            <a:bodyPr/>
            <a:lstStyle/>
            <a:p>
              <a:endParaRPr lang="en-US"/>
            </a:p>
          </p:txBody>
        </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wipe(up)">
                                      <p:cBhvr>
                                        <p:cTn id="7" dur="500"/>
                                        <p:tgtEl>
                                          <p:spTgt spid="1024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a:ln/>
        </p:spPr>
        <p:txBody>
          <a:bodyPr lIns="90488" tIns="44450" rIns="90488" bIns="44450"/>
          <a:lstStyle/>
          <a:p>
            <a:r>
              <a:rPr lang="en-US" dirty="0"/>
              <a:t>The Contribution Approach</a:t>
            </a:r>
          </a:p>
        </p:txBody>
      </p:sp>
      <p:sp>
        <p:nvSpPr>
          <p:cNvPr id="24579" name="Rectangle 3"/>
          <p:cNvSpPr>
            <a:spLocks noGrp="1" noChangeArrowheads="1"/>
          </p:cNvSpPr>
          <p:nvPr>
            <p:ph sz="quarter" idx="1"/>
          </p:nvPr>
        </p:nvSpPr>
        <p:spPr>
          <a:xfrm>
            <a:off x="228600" y="1219200"/>
            <a:ext cx="8686800" cy="1947863"/>
          </a:xfrm>
          <a:noFill/>
          <a:ln/>
        </p:spPr>
        <p:txBody>
          <a:bodyPr lIns="90488" tIns="44450" rIns="90488" bIns="44450"/>
          <a:lstStyle/>
          <a:p>
            <a:pPr algn="ctr">
              <a:buFont typeface="Times" pitchFamily="18" charset="0"/>
              <a:buNone/>
            </a:pPr>
            <a:r>
              <a:rPr lang="en-US" dirty="0" err="1" smtClean="0"/>
              <a:t>Setiap</a:t>
            </a:r>
            <a:r>
              <a:rPr lang="en-US" dirty="0" smtClean="0"/>
              <a:t> </a:t>
            </a:r>
            <a:r>
              <a:rPr lang="en-US" dirty="0" err="1" smtClean="0"/>
              <a:t>bulannya</a:t>
            </a:r>
            <a:r>
              <a:rPr lang="en-US" dirty="0" smtClean="0"/>
              <a:t> Racing </a:t>
            </a:r>
            <a:r>
              <a:rPr lang="en-US" dirty="0" err="1" smtClean="0"/>
              <a:t>harus</a:t>
            </a:r>
            <a:r>
              <a:rPr lang="en-US" dirty="0" smtClean="0"/>
              <a:t> </a:t>
            </a:r>
            <a:r>
              <a:rPr lang="en-US" dirty="0" err="1" smtClean="0"/>
              <a:t>menghasilkan</a:t>
            </a:r>
            <a:r>
              <a:rPr lang="en-US" dirty="0" smtClean="0"/>
              <a:t> CM minimal </a:t>
            </a:r>
            <a:r>
              <a:rPr lang="en-US" dirty="0" err="1" smtClean="0"/>
              <a:t>sebesar</a:t>
            </a:r>
            <a:r>
              <a:rPr lang="en-US" dirty="0" smtClean="0"/>
              <a:t>  $80,000 </a:t>
            </a:r>
            <a:r>
              <a:rPr lang="en-US" dirty="0" err="1" smtClean="0"/>
              <a:t>untuk</a:t>
            </a:r>
            <a:r>
              <a:rPr lang="en-US" dirty="0" smtClean="0"/>
              <a:t> </a:t>
            </a:r>
            <a:r>
              <a:rPr lang="en-US" dirty="0" err="1" smtClean="0"/>
              <a:t>mencapai</a:t>
            </a:r>
            <a:r>
              <a:rPr lang="en-US" dirty="0" smtClean="0"/>
              <a:t> </a:t>
            </a:r>
            <a:r>
              <a:rPr lang="en-US" dirty="0"/>
              <a:t>break even.</a:t>
            </a:r>
          </a:p>
        </p:txBody>
      </p:sp>
      <p:pic>
        <p:nvPicPr>
          <p:cNvPr id="24707" name="Picture 131" descr="C6CMPerUnit01"/>
          <p:cNvPicPr>
            <a:picLocks noChangeAspect="1" noChangeArrowheads="1"/>
          </p:cNvPicPr>
          <p:nvPr/>
        </p:nvPicPr>
        <p:blipFill>
          <a:blip r:embed="rId3" cstate="print"/>
          <a:srcRect/>
          <a:stretch>
            <a:fillRect/>
          </a:stretch>
        </p:blipFill>
        <p:spPr bwMode="auto">
          <a:xfrm>
            <a:off x="1219200" y="2603500"/>
            <a:ext cx="6629400" cy="4025900"/>
          </a:xfrm>
          <a:prstGeom prst="rect">
            <a:avLst/>
          </a:prstGeom>
          <a:noFill/>
          <a:ln w="9525">
            <a:solidFill>
              <a:schemeClr val="tx1"/>
            </a:solidFill>
            <a:miter lim="800000"/>
            <a:headEnd/>
            <a:tailEnd/>
          </a:ln>
        </p:spPr>
      </p:pic>
      <p:pic>
        <p:nvPicPr>
          <p:cNvPr id="24708" name="Picture 132" descr="j0199044"/>
          <p:cNvPicPr>
            <a:picLocks noChangeAspect="1" noChangeArrowheads="1"/>
          </p:cNvPicPr>
          <p:nvPr/>
        </p:nvPicPr>
        <p:blipFill>
          <a:blip r:embed="rId4" cstate="print"/>
          <a:srcRect/>
          <a:stretch>
            <a:fillRect/>
          </a:stretch>
        </p:blipFill>
        <p:spPr bwMode="auto">
          <a:xfrm>
            <a:off x="152400" y="2590800"/>
            <a:ext cx="993775" cy="819150"/>
          </a:xfrm>
          <a:prstGeom prst="rect">
            <a:avLst/>
          </a:prstGeom>
          <a:noFill/>
        </p:spPr>
      </p:pic>
      <p:grpSp>
        <p:nvGrpSpPr>
          <p:cNvPr id="2" name="Group 133"/>
          <p:cNvGrpSpPr>
            <a:grpSpLocks/>
          </p:cNvGrpSpPr>
          <p:nvPr/>
        </p:nvGrpSpPr>
        <p:grpSpPr bwMode="auto">
          <a:xfrm>
            <a:off x="2590800" y="1600200"/>
            <a:ext cx="2590800" cy="4191000"/>
            <a:chOff x="1072" y="1088"/>
            <a:chExt cx="2144" cy="2560"/>
          </a:xfrm>
        </p:grpSpPr>
        <p:sp>
          <p:nvSpPr>
            <p:cNvPr id="24705" name="Rectangle 129"/>
            <p:cNvSpPr>
              <a:spLocks noChangeArrowheads="1"/>
            </p:cNvSpPr>
            <p:nvPr/>
          </p:nvSpPr>
          <p:spPr bwMode="auto">
            <a:xfrm>
              <a:off x="1072" y="1088"/>
              <a:ext cx="1009" cy="304"/>
            </a:xfrm>
            <a:prstGeom prst="rect">
              <a:avLst/>
            </a:prstGeom>
            <a:noFill/>
            <a:ln w="50800">
              <a:solidFill>
                <a:srgbClr val="FC0128"/>
              </a:solidFill>
              <a:miter lim="800000"/>
              <a:headEnd/>
              <a:tailEnd/>
            </a:ln>
            <a:effectLst>
              <a:outerShdw dist="28398" dir="1593903" algn="ctr" rotWithShape="0">
                <a:schemeClr val="bg2"/>
              </a:outerShdw>
            </a:effectLst>
          </p:spPr>
          <p:txBody>
            <a:bodyPr wrap="none" anchor="ctr"/>
            <a:lstStyle/>
            <a:p>
              <a:endParaRPr lang="en-US"/>
            </a:p>
          </p:txBody>
        </p:sp>
        <p:sp>
          <p:nvSpPr>
            <p:cNvPr id="24706" name="Line 130"/>
            <p:cNvSpPr>
              <a:spLocks noChangeShapeType="1"/>
            </p:cNvSpPr>
            <p:nvPr/>
          </p:nvSpPr>
          <p:spPr bwMode="auto">
            <a:xfrm>
              <a:off x="1792" y="1381"/>
              <a:ext cx="1424" cy="2267"/>
            </a:xfrm>
            <a:prstGeom prst="line">
              <a:avLst/>
            </a:prstGeom>
            <a:noFill/>
            <a:ln w="38100">
              <a:solidFill>
                <a:srgbClr val="FC0128"/>
              </a:solidFill>
              <a:round/>
              <a:headEnd/>
              <a:tailEnd type="triangle" w="med" len="med"/>
            </a:ln>
            <a:effectLst>
              <a:outerShdw dist="28398" dir="1593903" algn="ctr" rotWithShape="0">
                <a:schemeClr val="bg2"/>
              </a:outerShdw>
            </a:effectLst>
          </p:spPr>
          <p:txBody>
            <a:bodyPr wrap="none" anchor="ctr"/>
            <a:lstStyle/>
            <a:p>
              <a:endParaRPr lang="en-US"/>
            </a:p>
          </p:txBody>
        </p:sp>
      </p:grpSp>
    </p:spTree>
  </p:cSld>
  <p:clrMapOvr>
    <a:masterClrMapping/>
  </p:clrMapOvr>
  <p:transition>
    <p:strips dir="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noFill/>
          <a:ln/>
        </p:spPr>
        <p:txBody>
          <a:bodyPr lIns="90488" tIns="44450" rIns="90488" bIns="44450"/>
          <a:lstStyle/>
          <a:p>
            <a:r>
              <a:rPr lang="en-US"/>
              <a:t>Operating Leverage</a:t>
            </a:r>
          </a:p>
        </p:txBody>
      </p:sp>
      <p:graphicFrame>
        <p:nvGraphicFramePr>
          <p:cNvPr id="228352" name="Object 0"/>
          <p:cNvGraphicFramePr>
            <a:graphicFrameLocks/>
          </p:cNvGraphicFramePr>
          <p:nvPr/>
        </p:nvGraphicFramePr>
        <p:xfrm>
          <a:off x="1295400" y="2133600"/>
          <a:ext cx="6353175" cy="3127375"/>
        </p:xfrm>
        <a:graphic>
          <a:graphicData uri="http://schemas.openxmlformats.org/presentationml/2006/ole">
            <mc:AlternateContent xmlns:mc="http://schemas.openxmlformats.org/markup-compatibility/2006">
              <mc:Choice xmlns:v="urn:schemas-microsoft-com:vml" Requires="v">
                <p:oleObj spid="_x0000_s13316" name="Worksheet" r:id="rId4" imgW="2715120" imgH="1280160" progId="Excel.Sheet.8">
                  <p:embed/>
                </p:oleObj>
              </mc:Choice>
              <mc:Fallback>
                <p:oleObj name="Worksheet" r:id="rId4" imgW="2715120" imgH="1280160" progId="Excel.Sheet.8">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2133600"/>
                        <a:ext cx="6353175" cy="3127375"/>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nvGrpSpPr>
          <p:cNvPr id="2" name="Group 130"/>
          <p:cNvGrpSpPr>
            <a:grpSpLocks/>
          </p:cNvGrpSpPr>
          <p:nvPr/>
        </p:nvGrpSpPr>
        <p:grpSpPr bwMode="auto">
          <a:xfrm>
            <a:off x="2803525" y="5441950"/>
            <a:ext cx="3292475" cy="1187450"/>
            <a:chOff x="1718" y="3284"/>
            <a:chExt cx="2074" cy="748"/>
          </a:xfrm>
        </p:grpSpPr>
        <p:sp>
          <p:nvSpPr>
            <p:cNvPr id="104452" name="Rectangle 4"/>
            <p:cNvSpPr>
              <a:spLocks noChangeArrowheads="1"/>
            </p:cNvSpPr>
            <p:nvPr/>
          </p:nvSpPr>
          <p:spPr bwMode="auto">
            <a:xfrm>
              <a:off x="1718" y="3284"/>
              <a:ext cx="1554" cy="748"/>
            </a:xfrm>
            <a:prstGeom prst="rect">
              <a:avLst/>
            </a:prstGeom>
            <a:noFill/>
            <a:ln w="12700">
              <a:noFill/>
              <a:miter lim="800000"/>
              <a:headEnd/>
              <a:tailEnd/>
            </a:ln>
            <a:effectLst/>
          </p:spPr>
          <p:txBody>
            <a:bodyPr wrap="none" lIns="90488" tIns="44450" rIns="90488" bIns="44450">
              <a:spAutoFit/>
            </a:bodyPr>
            <a:lstStyle/>
            <a:p>
              <a:r>
                <a:rPr lang="en-US" sz="3600" b="1" u="sng">
                  <a:solidFill>
                    <a:srgbClr val="0000CC"/>
                  </a:solidFill>
                </a:rPr>
                <a:t>$100,000   </a:t>
              </a:r>
              <a:endParaRPr lang="en-US" sz="3600" b="1">
                <a:solidFill>
                  <a:srgbClr val="0000CC"/>
                </a:solidFill>
              </a:endParaRPr>
            </a:p>
            <a:p>
              <a:r>
                <a:rPr lang="en-US" sz="3600" b="1">
                  <a:solidFill>
                    <a:srgbClr val="0000CC"/>
                  </a:solidFill>
                </a:rPr>
                <a:t> $20,000</a:t>
              </a:r>
            </a:p>
          </p:txBody>
        </p:sp>
        <p:sp>
          <p:nvSpPr>
            <p:cNvPr id="104453" name="Rectangle 5"/>
            <p:cNvSpPr>
              <a:spLocks noChangeArrowheads="1"/>
            </p:cNvSpPr>
            <p:nvPr/>
          </p:nvSpPr>
          <p:spPr bwMode="auto">
            <a:xfrm>
              <a:off x="3110" y="3428"/>
              <a:ext cx="682" cy="402"/>
            </a:xfrm>
            <a:prstGeom prst="rect">
              <a:avLst/>
            </a:prstGeom>
            <a:noFill/>
            <a:ln w="12700">
              <a:noFill/>
              <a:miter lim="800000"/>
              <a:headEnd/>
              <a:tailEnd/>
            </a:ln>
            <a:effectLst/>
          </p:spPr>
          <p:txBody>
            <a:bodyPr wrap="none" lIns="90488" tIns="44450" rIns="90488" bIns="44450">
              <a:spAutoFit/>
            </a:bodyPr>
            <a:lstStyle/>
            <a:p>
              <a:r>
                <a:rPr lang="en-US" sz="3600" b="1">
                  <a:solidFill>
                    <a:srgbClr val="0000CC"/>
                  </a:solidFill>
                </a:rPr>
                <a:t>=   5</a:t>
              </a:r>
            </a:p>
          </p:txBody>
        </p:sp>
      </p:grpSp>
      <p:pic>
        <p:nvPicPr>
          <p:cNvPr id="104577" name="Picture 129" descr="j0199044"/>
          <p:cNvPicPr>
            <a:picLocks noChangeAspect="1" noChangeArrowheads="1"/>
          </p:cNvPicPr>
          <p:nvPr/>
        </p:nvPicPr>
        <p:blipFill>
          <a:blip r:embed="rId6" cstate="print"/>
          <a:srcRect/>
          <a:stretch>
            <a:fillRect/>
          </a:stretch>
        </p:blipFill>
        <p:spPr bwMode="auto">
          <a:xfrm>
            <a:off x="2847975" y="2305050"/>
            <a:ext cx="993775" cy="819150"/>
          </a:xfrm>
          <a:prstGeom prst="rect">
            <a:avLst/>
          </a:prstGeom>
          <a:noFill/>
        </p:spPr>
      </p:pic>
      <p:sp>
        <p:nvSpPr>
          <p:cNvPr id="104579" name="Text Box 131"/>
          <p:cNvSpPr txBox="1">
            <a:spLocks noChangeArrowheads="1"/>
          </p:cNvSpPr>
          <p:nvPr/>
        </p:nvSpPr>
        <p:spPr bwMode="auto">
          <a:xfrm>
            <a:off x="152400" y="1401763"/>
            <a:ext cx="8915400" cy="579437"/>
          </a:xfrm>
          <a:prstGeom prst="rect">
            <a:avLst/>
          </a:prstGeom>
          <a:noFill/>
          <a:ln w="9525">
            <a:noFill/>
            <a:miter lim="800000"/>
            <a:headEnd/>
            <a:tailEnd/>
          </a:ln>
          <a:effectLst/>
        </p:spPr>
        <p:txBody>
          <a:bodyPr>
            <a:spAutoFit/>
          </a:bodyPr>
          <a:lstStyle/>
          <a:p>
            <a:pPr>
              <a:spcBef>
                <a:spcPct val="50000"/>
              </a:spcBef>
            </a:pPr>
            <a:r>
              <a:rPr lang="en-US" sz="3200"/>
              <a:t>At Racing, the degree of operating leverage is 5.</a:t>
            </a:r>
          </a:p>
        </p:txBody>
      </p:sp>
    </p:spTree>
  </p:cSld>
  <p:clrMapOvr>
    <a:masterClrMapping/>
  </p:clrMapOvr>
  <p:transition>
    <p:zoom dir="in"/>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noFill/>
          <a:ln/>
        </p:spPr>
        <p:txBody>
          <a:bodyPr lIns="90488" tIns="44450" rIns="90488" bIns="44450"/>
          <a:lstStyle/>
          <a:p>
            <a:r>
              <a:rPr lang="en-US"/>
              <a:t>Operating Leverage</a:t>
            </a:r>
          </a:p>
        </p:txBody>
      </p:sp>
      <p:sp>
        <p:nvSpPr>
          <p:cNvPr id="106499" name="Rectangle 3"/>
          <p:cNvSpPr>
            <a:spLocks noGrp="1" noChangeArrowheads="1"/>
          </p:cNvSpPr>
          <p:nvPr>
            <p:ph type="body" idx="4294967295"/>
          </p:nvPr>
        </p:nvSpPr>
        <p:spPr>
          <a:xfrm>
            <a:off x="381000" y="1371600"/>
            <a:ext cx="8763000" cy="1600200"/>
          </a:xfrm>
          <a:noFill/>
          <a:ln/>
        </p:spPr>
        <p:txBody>
          <a:bodyPr lIns="90488" tIns="44450" rIns="90488" bIns="44450"/>
          <a:lstStyle/>
          <a:p>
            <a:pPr algn="ctr">
              <a:buFont typeface="Times" pitchFamily="18" charset="0"/>
              <a:buNone/>
            </a:pPr>
            <a:r>
              <a:rPr lang="en-US" sz="3200">
                <a:effectLst>
                  <a:outerShdw blurRad="38100" dist="38100" dir="2700000" algn="tl">
                    <a:srgbClr val="C0C0C0"/>
                  </a:outerShdw>
                </a:effectLst>
              </a:rPr>
              <a:t>With an operating leverage of 5, if Racing increases its sales by 10%,  net operating income would increase by 50%.</a:t>
            </a:r>
          </a:p>
        </p:txBody>
      </p:sp>
      <p:graphicFrame>
        <p:nvGraphicFramePr>
          <p:cNvPr id="229376" name="Object 0"/>
          <p:cNvGraphicFramePr>
            <a:graphicFrameLocks/>
          </p:cNvGraphicFramePr>
          <p:nvPr/>
        </p:nvGraphicFramePr>
        <p:xfrm>
          <a:off x="1066800" y="3200400"/>
          <a:ext cx="7467600" cy="1981200"/>
        </p:xfrm>
        <a:graphic>
          <a:graphicData uri="http://schemas.openxmlformats.org/presentationml/2006/ole">
            <mc:AlternateContent xmlns:mc="http://schemas.openxmlformats.org/markup-compatibility/2006">
              <mc:Choice xmlns:v="urn:schemas-microsoft-com:vml" Requires="v">
                <p:oleObj spid="_x0000_s14340" name="Worksheet" r:id="rId4" imgW="3075480" imgH="736560" progId="Excel.Sheet.8">
                  <p:embed/>
                </p:oleObj>
              </mc:Choice>
              <mc:Fallback>
                <p:oleObj name="Worksheet" r:id="rId4" imgW="3075480" imgH="736560" progId="Excel.Sheet.8">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200400"/>
                        <a:ext cx="7467600" cy="1981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6501" name="AutoShape 5"/>
          <p:cNvSpPr>
            <a:spLocks noChangeArrowheads="1"/>
          </p:cNvSpPr>
          <p:nvPr/>
        </p:nvSpPr>
        <p:spPr bwMode="auto">
          <a:xfrm>
            <a:off x="2362200" y="5257800"/>
            <a:ext cx="5410200" cy="914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006600"/>
          </a:solidFill>
          <a:ln w="9525">
            <a:solidFill>
              <a:schemeClr val="tx1"/>
            </a:solidFill>
            <a:miter lim="800000"/>
            <a:headEnd/>
            <a:tailEnd/>
          </a:ln>
          <a:effectLst/>
        </p:spPr>
        <p:txBody>
          <a:bodyPr wrap="none" anchor="ctr"/>
          <a:lstStyle/>
          <a:p>
            <a:pPr algn="ctr"/>
            <a:r>
              <a:rPr lang="en-US" sz="2600" b="1">
                <a:solidFill>
                  <a:srgbClr val="FFFFFF"/>
                </a:solidFill>
                <a:latin typeface="Times New Roman" charset="0"/>
              </a:rPr>
              <a:t>Here’s the verification!</a:t>
            </a:r>
          </a:p>
        </p:txBody>
      </p:sp>
      <p:pic>
        <p:nvPicPr>
          <p:cNvPr id="106625" name="Picture 129" descr="j0199044"/>
          <p:cNvPicPr>
            <a:picLocks noChangeAspect="1" noChangeArrowheads="1"/>
          </p:cNvPicPr>
          <p:nvPr/>
        </p:nvPicPr>
        <p:blipFill>
          <a:blip r:embed="rId6" cstate="print"/>
          <a:srcRect/>
          <a:stretch>
            <a:fillRect/>
          </a:stretch>
        </p:blipFill>
        <p:spPr bwMode="auto">
          <a:xfrm>
            <a:off x="7924800" y="5334000"/>
            <a:ext cx="993775" cy="819150"/>
          </a:xfrm>
          <a:prstGeom prst="rect">
            <a:avLst/>
          </a:prstGeom>
          <a:noFill/>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29376"/>
                                        </p:tgtEl>
                                        <p:attrNameLst>
                                          <p:attrName>style.visibility</p:attrName>
                                        </p:attrNameLst>
                                      </p:cBhvr>
                                      <p:to>
                                        <p:strVal val="visible"/>
                                      </p:to>
                                    </p:set>
                                    <p:animEffect transition="in" filter="wipe(up)">
                                      <p:cBhvr>
                                        <p:cTn id="7" dur="500"/>
                                        <p:tgtEl>
                                          <p:spTgt spid="229376"/>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106501"/>
                                        </p:tgtEl>
                                        <p:attrNameLst>
                                          <p:attrName>style.visibility</p:attrName>
                                        </p:attrNameLst>
                                      </p:cBhvr>
                                      <p:to>
                                        <p:strVal val="visible"/>
                                      </p:to>
                                    </p:set>
                                    <p:animEffect transition="in" filter="slide(fromLeft)">
                                      <p:cBhvr>
                                        <p:cTn id="11" dur="500"/>
                                        <p:tgtEl>
                                          <p:spTgt spid="106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1" grpId="0"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n-US"/>
              <a:t>Operating Leverage</a:t>
            </a:r>
          </a:p>
        </p:txBody>
      </p:sp>
      <p:graphicFrame>
        <p:nvGraphicFramePr>
          <p:cNvPr id="230400" name="Object 0"/>
          <p:cNvGraphicFramePr>
            <a:graphicFrameLocks/>
          </p:cNvGraphicFramePr>
          <p:nvPr/>
        </p:nvGraphicFramePr>
        <p:xfrm>
          <a:off x="685800" y="1447800"/>
          <a:ext cx="7924800" cy="2968625"/>
        </p:xfrm>
        <a:graphic>
          <a:graphicData uri="http://schemas.openxmlformats.org/presentationml/2006/ole">
            <mc:AlternateContent xmlns:mc="http://schemas.openxmlformats.org/markup-compatibility/2006">
              <mc:Choice xmlns:v="urn:schemas-microsoft-com:vml" Requires="v">
                <p:oleObj spid="_x0000_s15364" name="Worksheet" r:id="rId4" imgW="3388680" imgH="1246680" progId="Excel.Sheet.8">
                  <p:embed/>
                </p:oleObj>
              </mc:Choice>
              <mc:Fallback>
                <p:oleObj name="Worksheet" r:id="rId4" imgW="3388680" imgH="1246680" progId="Excel.Sheet.8">
                  <p:embed/>
                  <p:pic>
                    <p:nvPicPr>
                      <p:cNvPr id="0" name="Picture 2"/>
                      <p:cNvPicPr>
                        <a:picLocks noChangeArrowheads="1"/>
                      </p:cNvPicPr>
                      <p:nvPr/>
                    </p:nvPicPr>
                    <p:blipFill>
                      <a:blip r:embed="rId5">
                        <a:extLst>
                          <a:ext uri="{28A0092B-C50C-407E-A947-70E740481C1C}">
                            <a14:useLocalDpi xmlns:a14="http://schemas.microsoft.com/office/drawing/2010/main" val="0"/>
                          </a:ext>
                        </a:extLst>
                      </a:blip>
                      <a:srcRect l="2789" r="504"/>
                      <a:stretch>
                        <a:fillRect/>
                      </a:stretch>
                    </p:blipFill>
                    <p:spPr bwMode="auto">
                      <a:xfrm>
                        <a:off x="685800" y="1447800"/>
                        <a:ext cx="7924800" cy="29686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71842" dir="2700000" algn="ctr" rotWithShape="0">
                                <a:schemeClr val="tx1"/>
                              </a:outerShdw>
                            </a:effectLst>
                          </a14:hiddenEffects>
                        </a:ext>
                      </a:extLst>
                    </p:spPr>
                  </p:pic>
                </p:oleObj>
              </mc:Fallback>
            </mc:AlternateContent>
          </a:graphicData>
        </a:graphic>
      </p:graphicFrame>
      <p:sp>
        <p:nvSpPr>
          <p:cNvPr id="108548" name="Rectangle 4"/>
          <p:cNvSpPr>
            <a:spLocks noChangeArrowheads="1"/>
          </p:cNvSpPr>
          <p:nvPr/>
        </p:nvSpPr>
        <p:spPr bwMode="auto">
          <a:xfrm>
            <a:off x="685800" y="4572000"/>
            <a:ext cx="4495800" cy="990600"/>
          </a:xfrm>
          <a:prstGeom prst="rect">
            <a:avLst/>
          </a:prstGeom>
          <a:solidFill>
            <a:srgbClr val="CCECFF"/>
          </a:solidFill>
          <a:ln w="9525">
            <a:solidFill>
              <a:srgbClr val="0000CC"/>
            </a:solidFill>
            <a:miter lim="800000"/>
            <a:headEnd/>
            <a:tailEnd/>
          </a:ln>
          <a:effectLst>
            <a:outerShdw dist="35921" dir="2700000" algn="ctr" rotWithShape="0">
              <a:schemeClr val="tx1"/>
            </a:outerShdw>
          </a:effectLst>
        </p:spPr>
        <p:txBody>
          <a:bodyPr wrap="none" anchor="ctr"/>
          <a:lstStyle/>
          <a:p>
            <a:pPr algn="ctr"/>
            <a:r>
              <a:rPr lang="en-US" sz="2800" b="1">
                <a:solidFill>
                  <a:srgbClr val="0000CC"/>
                </a:solidFill>
                <a:latin typeface="Times New Roman" charset="0"/>
              </a:rPr>
              <a:t>10% increase in sales from</a:t>
            </a:r>
          </a:p>
          <a:p>
            <a:pPr algn="ctr"/>
            <a:r>
              <a:rPr lang="en-US" sz="2800" b="1">
                <a:solidFill>
                  <a:srgbClr val="0000CC"/>
                </a:solidFill>
                <a:latin typeface="Times New Roman" charset="0"/>
              </a:rPr>
              <a:t>$250,000 to $275,000 . . .</a:t>
            </a:r>
          </a:p>
        </p:txBody>
      </p:sp>
      <p:sp>
        <p:nvSpPr>
          <p:cNvPr id="108549" name="Rectangle 5"/>
          <p:cNvSpPr>
            <a:spLocks noChangeArrowheads="1"/>
          </p:cNvSpPr>
          <p:nvPr/>
        </p:nvSpPr>
        <p:spPr bwMode="auto">
          <a:xfrm>
            <a:off x="3733800" y="5562600"/>
            <a:ext cx="5181600" cy="1066800"/>
          </a:xfrm>
          <a:prstGeom prst="rect">
            <a:avLst/>
          </a:prstGeom>
          <a:solidFill>
            <a:srgbClr val="E5FFE5"/>
          </a:solidFill>
          <a:ln w="9525">
            <a:solidFill>
              <a:schemeClr val="tx1"/>
            </a:solidFill>
            <a:miter lim="800000"/>
            <a:headEnd/>
            <a:tailEnd/>
          </a:ln>
          <a:effectLst>
            <a:outerShdw dist="35921" dir="2700000" algn="ctr" rotWithShape="0">
              <a:schemeClr val="tx1"/>
            </a:outerShdw>
          </a:effectLst>
        </p:spPr>
        <p:txBody>
          <a:bodyPr wrap="none" anchor="ctr"/>
          <a:lstStyle/>
          <a:p>
            <a:pPr algn="ctr"/>
            <a:r>
              <a:rPr lang="en-US" sz="2800" b="1">
                <a:solidFill>
                  <a:srgbClr val="006600"/>
                </a:solidFill>
                <a:latin typeface="Times New Roman" charset="0"/>
              </a:rPr>
              <a:t>. . . results in a 50% increase in</a:t>
            </a:r>
          </a:p>
          <a:p>
            <a:pPr algn="ctr"/>
            <a:r>
              <a:rPr lang="en-US" sz="2800" b="1">
                <a:solidFill>
                  <a:srgbClr val="006600"/>
                </a:solidFill>
                <a:latin typeface="Times New Roman" charset="0"/>
              </a:rPr>
              <a:t>income from $20,000 to $30,000.</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08548"/>
                                        </p:tgtEl>
                                        <p:attrNameLst>
                                          <p:attrName>style.visibility</p:attrName>
                                        </p:attrNameLst>
                                      </p:cBhvr>
                                      <p:to>
                                        <p:strVal val="visible"/>
                                      </p:to>
                                    </p:set>
                                    <p:anim calcmode="lin" valueType="num">
                                      <p:cBhvr>
                                        <p:cTn id="7" dur="500" fill="hold"/>
                                        <p:tgtEl>
                                          <p:spTgt spid="108548"/>
                                        </p:tgtEl>
                                        <p:attrNameLst>
                                          <p:attrName>ppt_w</p:attrName>
                                        </p:attrNameLst>
                                      </p:cBhvr>
                                      <p:tavLst>
                                        <p:tav tm="0">
                                          <p:val>
                                            <p:fltVal val="0"/>
                                          </p:val>
                                        </p:tav>
                                        <p:tav tm="100000">
                                          <p:val>
                                            <p:strVal val="#ppt_w"/>
                                          </p:val>
                                        </p:tav>
                                      </p:tavLst>
                                    </p:anim>
                                    <p:anim calcmode="lin" valueType="num">
                                      <p:cBhvr>
                                        <p:cTn id="8" dur="500" fill="hold"/>
                                        <p:tgtEl>
                                          <p:spTgt spid="10854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08549"/>
                                        </p:tgtEl>
                                        <p:attrNameLst>
                                          <p:attrName>style.visibility</p:attrName>
                                        </p:attrNameLst>
                                      </p:cBhvr>
                                      <p:to>
                                        <p:strVal val="visible"/>
                                      </p:to>
                                    </p:set>
                                    <p:anim calcmode="lin" valueType="num">
                                      <p:cBhvr>
                                        <p:cTn id="12" dur="500" fill="hold"/>
                                        <p:tgtEl>
                                          <p:spTgt spid="108549"/>
                                        </p:tgtEl>
                                        <p:attrNameLst>
                                          <p:attrName>ppt_w</p:attrName>
                                        </p:attrNameLst>
                                      </p:cBhvr>
                                      <p:tavLst>
                                        <p:tav tm="0">
                                          <p:val>
                                            <p:fltVal val="0"/>
                                          </p:val>
                                        </p:tav>
                                        <p:tav tm="100000">
                                          <p:val>
                                            <p:strVal val="#ppt_w"/>
                                          </p:val>
                                        </p:tav>
                                      </p:tavLst>
                                    </p:anim>
                                    <p:anim calcmode="lin" valueType="num">
                                      <p:cBhvr>
                                        <p:cTn id="13" dur="500" fill="hold"/>
                                        <p:tgtEl>
                                          <p:spTgt spid="1085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animBg="1" autoUpdateAnimBg="0"/>
      <p:bldP spid="108549" grpId="0" animBg="1"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noFill/>
          <a:ln/>
        </p:spPr>
        <p:txBody>
          <a:bodyPr lIns="90488" tIns="44450" rIns="90488" bIns="44450"/>
          <a:lstStyle/>
          <a:p>
            <a:r>
              <a:rPr lang="en-US"/>
              <a:t>Quick Check </a:t>
            </a:r>
            <a:r>
              <a:rPr lang="en-US" sz="3200">
                <a:sym typeface="Wingdings" pitchFamily="2" charset="2"/>
              </a:rPr>
              <a:t></a:t>
            </a:r>
          </a:p>
        </p:txBody>
      </p:sp>
      <p:sp>
        <p:nvSpPr>
          <p:cNvPr id="110595" name="Rectangle 3"/>
          <p:cNvSpPr>
            <a:spLocks noGrp="1" noChangeArrowheads="1"/>
          </p:cNvSpPr>
          <p:nvPr>
            <p:ph type="body" idx="4294967295"/>
          </p:nvPr>
        </p:nvSpPr>
        <p:spPr>
          <a:xfrm>
            <a:off x="990600" y="1447800"/>
            <a:ext cx="8153400" cy="5143500"/>
          </a:xfrm>
          <a:solidFill>
            <a:schemeClr val="accent2"/>
          </a:solidFill>
          <a:ln w="12699">
            <a:solidFill>
              <a:schemeClr val="tx1"/>
            </a:solidFill>
          </a:ln>
          <a:effectLst>
            <a:outerShdw dist="35921" dir="2700000" algn="ctr" rotWithShape="0">
              <a:schemeClr val="bg2"/>
            </a:outerShdw>
          </a:effectLst>
        </p:spPr>
        <p:txBody>
          <a:bodyPr lIns="90488" tIns="44450" rIns="90488" bIns="44450">
            <a:normAutofit/>
          </a:bodyPr>
          <a:lstStyle/>
          <a:p>
            <a:pPr>
              <a:lnSpc>
                <a:spcPct val="90000"/>
              </a:lnSpc>
              <a:buFont typeface="Times" pitchFamily="18" charset="0"/>
              <a:buNone/>
            </a:pPr>
            <a:r>
              <a:rPr lang="en-US" sz="2800" dirty="0"/>
              <a:t> 		Coffee Klatch is an espresso stand in a downtown office building. The average selling price of a cup of coffee is $1.49 and the average variable expense per cup is $0.36. The average fixed expense per month is $1,300. 2,100 cups are sold each month on average. What is the operating leverage?</a:t>
            </a:r>
          </a:p>
          <a:p>
            <a:pPr lvl="1">
              <a:lnSpc>
                <a:spcPct val="90000"/>
              </a:lnSpc>
              <a:buFont typeface="Wingdings" pitchFamily="2" charset="2"/>
              <a:buNone/>
            </a:pPr>
            <a:r>
              <a:rPr lang="en-US" dirty="0"/>
              <a:t>a. 2.21</a:t>
            </a:r>
          </a:p>
          <a:p>
            <a:pPr lvl="1">
              <a:lnSpc>
                <a:spcPct val="90000"/>
              </a:lnSpc>
              <a:buFont typeface="Wingdings" pitchFamily="2" charset="2"/>
              <a:buNone/>
            </a:pPr>
            <a:r>
              <a:rPr lang="en-US" dirty="0"/>
              <a:t>b. 0.45</a:t>
            </a:r>
          </a:p>
          <a:p>
            <a:pPr lvl="1">
              <a:lnSpc>
                <a:spcPct val="90000"/>
              </a:lnSpc>
              <a:buFont typeface="Wingdings" pitchFamily="2" charset="2"/>
              <a:buNone/>
            </a:pPr>
            <a:r>
              <a:rPr lang="en-US" dirty="0"/>
              <a:t>c. 0.34</a:t>
            </a:r>
          </a:p>
          <a:p>
            <a:pPr lvl="1">
              <a:lnSpc>
                <a:spcPct val="90000"/>
              </a:lnSpc>
              <a:buFont typeface="Wingdings" pitchFamily="2" charset="2"/>
              <a:buNone/>
            </a:pPr>
            <a:r>
              <a:rPr lang="en-US" dirty="0"/>
              <a:t>d. 2.92</a:t>
            </a:r>
          </a:p>
        </p:txBody>
      </p:sp>
    </p:spTree>
  </p:cSld>
  <p:clrMapOvr>
    <a:masterClrMapping/>
  </p:clrMapOvr>
  <p:transition spd="med">
    <p:blinds dir="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8" name="Rectangle 18"/>
          <p:cNvSpPr>
            <a:spLocks noChangeArrowheads="1"/>
          </p:cNvSpPr>
          <p:nvPr/>
        </p:nvSpPr>
        <p:spPr bwMode="auto">
          <a:xfrm>
            <a:off x="533400" y="1447800"/>
            <a:ext cx="8153400" cy="5143500"/>
          </a:xfrm>
          <a:prstGeom prst="rect">
            <a:avLst/>
          </a:prstGeom>
          <a:solidFill>
            <a:srgbClr val="EDECD2"/>
          </a:solidFill>
          <a:ln w="12699">
            <a:solidFill>
              <a:schemeClr val="tx1"/>
            </a:solidFill>
            <a:miter lim="800000"/>
            <a:headEnd/>
            <a:tailEnd/>
          </a:ln>
          <a:effectLst>
            <a:outerShdw dist="35921" dir="2700000" algn="ctr" rotWithShape="0">
              <a:schemeClr val="bg2"/>
            </a:outerShdw>
          </a:effectLst>
        </p:spPr>
        <p:txBody>
          <a:bodyPr lIns="90488" tIns="44450" rIns="90488" bIns="44450"/>
          <a:lstStyle/>
          <a:p>
            <a:pPr marL="342900" indent="-342900" eaLnBrk="1" hangingPunct="1">
              <a:lnSpc>
                <a:spcPct val="90000"/>
              </a:lnSpc>
              <a:spcBef>
                <a:spcPct val="20000"/>
              </a:spcBef>
              <a:buClr>
                <a:schemeClr val="accent1"/>
              </a:buClr>
              <a:buFont typeface="Times" pitchFamily="18" charset="0"/>
              <a:buNone/>
            </a:pPr>
            <a:r>
              <a:rPr lang="en-US" dirty="0"/>
              <a:t> 		Coffee Klatch is an espresso stand in a downtown office building. The average selling price of a cup of coffee is $1.49 and the average variable expense per cup is $0.36. The average fixed expense per month is $1,300. 2,100 cups are sold each month on average. What is the operating leverage?</a:t>
            </a:r>
          </a:p>
          <a:p>
            <a:pPr marL="742950" lvl="1" indent="-285750" eaLnBrk="1" hangingPunct="1">
              <a:lnSpc>
                <a:spcPct val="90000"/>
              </a:lnSpc>
              <a:spcBef>
                <a:spcPct val="20000"/>
              </a:spcBef>
              <a:buClr>
                <a:schemeClr val="accent2"/>
              </a:buClr>
              <a:buFont typeface="Wingdings" pitchFamily="2" charset="2"/>
              <a:buNone/>
            </a:pPr>
            <a:r>
              <a:rPr lang="en-US" dirty="0"/>
              <a:t>a. 2.21</a:t>
            </a:r>
          </a:p>
          <a:p>
            <a:pPr marL="742950" lvl="1" indent="-285750" eaLnBrk="1" hangingPunct="1">
              <a:lnSpc>
                <a:spcPct val="90000"/>
              </a:lnSpc>
              <a:spcBef>
                <a:spcPct val="20000"/>
              </a:spcBef>
              <a:buClr>
                <a:schemeClr val="accent2"/>
              </a:buClr>
              <a:buFont typeface="Wingdings" pitchFamily="2" charset="2"/>
              <a:buNone/>
            </a:pPr>
            <a:r>
              <a:rPr lang="en-US" dirty="0">
                <a:solidFill>
                  <a:schemeClr val="bg2">
                    <a:lumMod val="50000"/>
                  </a:schemeClr>
                </a:solidFill>
              </a:rPr>
              <a:t>b. 0.45</a:t>
            </a:r>
          </a:p>
          <a:p>
            <a:pPr marL="742950" lvl="1" indent="-285750" eaLnBrk="1" hangingPunct="1">
              <a:lnSpc>
                <a:spcPct val="90000"/>
              </a:lnSpc>
              <a:spcBef>
                <a:spcPct val="20000"/>
              </a:spcBef>
              <a:buClr>
                <a:schemeClr val="accent2"/>
              </a:buClr>
              <a:buFont typeface="Wingdings" pitchFamily="2" charset="2"/>
              <a:buNone/>
            </a:pPr>
            <a:r>
              <a:rPr lang="en-US" dirty="0">
                <a:solidFill>
                  <a:schemeClr val="bg2">
                    <a:lumMod val="50000"/>
                  </a:schemeClr>
                </a:solidFill>
              </a:rPr>
              <a:t>c. 0.34</a:t>
            </a:r>
          </a:p>
          <a:p>
            <a:pPr marL="742950" lvl="1" indent="-285750" eaLnBrk="1" hangingPunct="1">
              <a:lnSpc>
                <a:spcPct val="90000"/>
              </a:lnSpc>
              <a:spcBef>
                <a:spcPct val="20000"/>
              </a:spcBef>
              <a:buClr>
                <a:schemeClr val="accent2"/>
              </a:buClr>
              <a:buFont typeface="Wingdings" pitchFamily="2" charset="2"/>
              <a:buNone/>
            </a:pPr>
            <a:r>
              <a:rPr lang="en-US" dirty="0">
                <a:solidFill>
                  <a:schemeClr val="bg2">
                    <a:lumMod val="50000"/>
                  </a:schemeClr>
                </a:solidFill>
              </a:rPr>
              <a:t>d. 2.92</a:t>
            </a:r>
          </a:p>
        </p:txBody>
      </p:sp>
      <p:sp>
        <p:nvSpPr>
          <p:cNvPr id="112642" name="Rectangle 2"/>
          <p:cNvSpPr>
            <a:spLocks noGrp="1" noChangeArrowheads="1"/>
          </p:cNvSpPr>
          <p:nvPr>
            <p:ph type="title"/>
          </p:nvPr>
        </p:nvSpPr>
        <p:spPr>
          <a:noFill/>
          <a:ln/>
        </p:spPr>
        <p:txBody>
          <a:bodyPr lIns="90488" tIns="44450" rIns="90488" bIns="44450"/>
          <a:lstStyle/>
          <a:p>
            <a:r>
              <a:rPr lang="en-US"/>
              <a:t>Quick Check </a:t>
            </a:r>
            <a:r>
              <a:rPr lang="en-US" sz="3200">
                <a:sym typeface="Wingdings" pitchFamily="2" charset="2"/>
              </a:rPr>
              <a:t></a:t>
            </a:r>
          </a:p>
        </p:txBody>
      </p:sp>
      <p:sp>
        <p:nvSpPr>
          <p:cNvPr id="112644" name="Oval 4"/>
          <p:cNvSpPr>
            <a:spLocks noChangeArrowheads="1"/>
          </p:cNvSpPr>
          <p:nvPr/>
        </p:nvSpPr>
        <p:spPr bwMode="auto">
          <a:xfrm>
            <a:off x="914400" y="2438400"/>
            <a:ext cx="381000" cy="406400"/>
          </a:xfrm>
          <a:prstGeom prst="ellipse">
            <a:avLst/>
          </a:prstGeom>
          <a:noFill/>
          <a:ln w="50799">
            <a:solidFill>
              <a:srgbClr val="FF0000"/>
            </a:solidFill>
            <a:round/>
            <a:headEnd/>
            <a:tailEnd/>
          </a:ln>
          <a:effectLst/>
        </p:spPr>
        <p:txBody>
          <a:bodyPr wrap="none" anchor="ctr"/>
          <a:lstStyle/>
          <a:p>
            <a:endParaRPr lang="en-US"/>
          </a:p>
        </p:txBody>
      </p:sp>
      <p:graphicFrame>
        <p:nvGraphicFramePr>
          <p:cNvPr id="231424" name="Object 0"/>
          <p:cNvGraphicFramePr>
            <a:graphicFrameLocks noChangeAspect="1"/>
          </p:cNvGraphicFramePr>
          <p:nvPr/>
        </p:nvGraphicFramePr>
        <p:xfrm>
          <a:off x="0" y="0"/>
          <a:ext cx="914400" cy="306388"/>
        </p:xfrm>
        <a:graphic>
          <a:graphicData uri="http://schemas.openxmlformats.org/presentationml/2006/ole">
            <mc:AlternateContent xmlns:mc="http://schemas.openxmlformats.org/markup-compatibility/2006">
              <mc:Choice xmlns:v="urn:schemas-microsoft-com:vml" Requires="v">
                <p:oleObj spid="_x0000_s16390" name="Equation" r:id="rId4" imgW="914400" imgH="306720" progId="">
                  <p:embed/>
                </p:oleObj>
              </mc:Choice>
              <mc:Fallback>
                <p:oleObj name="Equation" r:id="rId4" imgW="914400" imgH="30672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306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19"/>
          <p:cNvGrpSpPr>
            <a:grpSpLocks/>
          </p:cNvGrpSpPr>
          <p:nvPr/>
        </p:nvGrpSpPr>
        <p:grpSpPr bwMode="auto">
          <a:xfrm>
            <a:off x="685800" y="5181600"/>
            <a:ext cx="4572000" cy="1447800"/>
            <a:chOff x="2160" y="2880"/>
            <a:chExt cx="3408" cy="1152"/>
          </a:xfrm>
        </p:grpSpPr>
        <p:sp>
          <p:nvSpPr>
            <p:cNvPr id="112647" name="Rectangle 7"/>
            <p:cNvSpPr>
              <a:spLocks noChangeArrowheads="1"/>
            </p:cNvSpPr>
            <p:nvPr/>
          </p:nvSpPr>
          <p:spPr bwMode="auto">
            <a:xfrm>
              <a:off x="2160" y="2880"/>
              <a:ext cx="3408" cy="1152"/>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12648" name="Text Box 8"/>
            <p:cNvSpPr txBox="1">
              <a:spLocks noChangeArrowheads="1"/>
            </p:cNvSpPr>
            <p:nvPr/>
          </p:nvSpPr>
          <p:spPr bwMode="auto">
            <a:xfrm>
              <a:off x="3312" y="2928"/>
              <a:ext cx="2256" cy="518"/>
            </a:xfrm>
            <a:prstGeom prst="rect">
              <a:avLst/>
            </a:prstGeom>
            <a:noFill/>
            <a:ln w="9525">
              <a:noFill/>
              <a:miter lim="800000"/>
              <a:headEnd/>
              <a:tailEnd/>
            </a:ln>
            <a:effectLst/>
          </p:spPr>
          <p:txBody>
            <a:bodyPr>
              <a:spAutoFit/>
            </a:bodyPr>
            <a:lstStyle/>
            <a:p>
              <a:pPr algn="ctr" eaLnBrk="1" hangingPunct="1"/>
              <a:r>
                <a:rPr lang="en-US" sz="2400" b="1">
                  <a:solidFill>
                    <a:srgbClr val="E5F5FF"/>
                  </a:solidFill>
                </a:rPr>
                <a:t>Contribution margin</a:t>
              </a:r>
            </a:p>
            <a:p>
              <a:pPr algn="ctr" eaLnBrk="1" hangingPunct="1"/>
              <a:r>
                <a:rPr lang="en-US" sz="2400" b="1">
                  <a:solidFill>
                    <a:srgbClr val="E5F5FF"/>
                  </a:solidFill>
                </a:rPr>
                <a:t>Net operating income</a:t>
              </a:r>
            </a:p>
          </p:txBody>
        </p:sp>
        <p:sp>
          <p:nvSpPr>
            <p:cNvPr id="112649" name="Line 9"/>
            <p:cNvSpPr>
              <a:spLocks noChangeShapeType="1"/>
            </p:cNvSpPr>
            <p:nvPr/>
          </p:nvSpPr>
          <p:spPr bwMode="auto">
            <a:xfrm>
              <a:off x="3456" y="3190"/>
              <a:ext cx="1968" cy="0"/>
            </a:xfrm>
            <a:prstGeom prst="line">
              <a:avLst/>
            </a:prstGeom>
            <a:noFill/>
            <a:ln w="38100">
              <a:solidFill>
                <a:srgbClr val="FFFFFF"/>
              </a:solidFill>
              <a:round/>
              <a:headEnd/>
              <a:tailEnd/>
            </a:ln>
            <a:effectLst/>
          </p:spPr>
          <p:txBody>
            <a:bodyPr wrap="none"/>
            <a:lstStyle/>
            <a:p>
              <a:endParaRPr lang="en-US"/>
            </a:p>
          </p:txBody>
        </p:sp>
        <p:sp>
          <p:nvSpPr>
            <p:cNvPr id="112650" name="Text Box 10"/>
            <p:cNvSpPr txBox="1">
              <a:spLocks noChangeArrowheads="1"/>
            </p:cNvSpPr>
            <p:nvPr/>
          </p:nvSpPr>
          <p:spPr bwMode="auto">
            <a:xfrm>
              <a:off x="2256" y="2917"/>
              <a:ext cx="1152" cy="518"/>
            </a:xfrm>
            <a:prstGeom prst="rect">
              <a:avLst/>
            </a:prstGeom>
            <a:noFill/>
            <a:ln w="9525">
              <a:noFill/>
              <a:miter lim="800000"/>
              <a:headEnd/>
              <a:tailEnd/>
            </a:ln>
            <a:effectLst/>
          </p:spPr>
          <p:txBody>
            <a:bodyPr>
              <a:spAutoFit/>
            </a:bodyPr>
            <a:lstStyle/>
            <a:p>
              <a:pPr algn="ctr" eaLnBrk="1" hangingPunct="1">
                <a:spcBef>
                  <a:spcPct val="50000"/>
                </a:spcBef>
              </a:pPr>
              <a:r>
                <a:rPr lang="en-US" sz="2400" b="1">
                  <a:solidFill>
                    <a:srgbClr val="E5F5FF"/>
                  </a:solidFill>
                </a:rPr>
                <a:t>Operating leverage </a:t>
              </a:r>
            </a:p>
          </p:txBody>
        </p:sp>
        <p:sp>
          <p:nvSpPr>
            <p:cNvPr id="112651" name="Text Box 11"/>
            <p:cNvSpPr txBox="1">
              <a:spLocks noChangeArrowheads="1"/>
            </p:cNvSpPr>
            <p:nvPr/>
          </p:nvSpPr>
          <p:spPr bwMode="auto">
            <a:xfrm>
              <a:off x="3216" y="3072"/>
              <a:ext cx="240" cy="288"/>
            </a:xfrm>
            <a:prstGeom prst="rect">
              <a:avLst/>
            </a:prstGeom>
            <a:noFill/>
            <a:ln w="9525">
              <a:noFill/>
              <a:miter lim="800000"/>
              <a:headEnd/>
              <a:tailEnd/>
            </a:ln>
            <a:effectLst/>
          </p:spPr>
          <p:txBody>
            <a:bodyPr>
              <a:spAutoFit/>
            </a:bodyPr>
            <a:lstStyle/>
            <a:p>
              <a:pPr eaLnBrk="1" hangingPunct="1">
                <a:spcBef>
                  <a:spcPct val="50000"/>
                </a:spcBef>
              </a:pPr>
              <a:r>
                <a:rPr lang="en-US" sz="2400" b="1">
                  <a:solidFill>
                    <a:srgbClr val="E5F5FF"/>
                  </a:solidFill>
                </a:rPr>
                <a:t>=</a:t>
              </a:r>
            </a:p>
          </p:txBody>
        </p:sp>
        <p:sp>
          <p:nvSpPr>
            <p:cNvPr id="112652" name="Text Box 12"/>
            <p:cNvSpPr txBox="1">
              <a:spLocks noChangeArrowheads="1"/>
            </p:cNvSpPr>
            <p:nvPr/>
          </p:nvSpPr>
          <p:spPr bwMode="auto">
            <a:xfrm>
              <a:off x="3312" y="3466"/>
              <a:ext cx="912" cy="518"/>
            </a:xfrm>
            <a:prstGeom prst="rect">
              <a:avLst/>
            </a:prstGeom>
            <a:noFill/>
            <a:ln w="9525">
              <a:noFill/>
              <a:miter lim="800000"/>
              <a:headEnd/>
              <a:tailEnd/>
            </a:ln>
            <a:effectLst/>
          </p:spPr>
          <p:txBody>
            <a:bodyPr>
              <a:spAutoFit/>
            </a:bodyPr>
            <a:lstStyle/>
            <a:p>
              <a:pPr algn="ctr" eaLnBrk="1" hangingPunct="1"/>
              <a:r>
                <a:rPr lang="en-US" sz="2400" b="1">
                  <a:solidFill>
                    <a:srgbClr val="E5F5FF"/>
                  </a:solidFill>
                </a:rPr>
                <a:t>$2,373</a:t>
              </a:r>
            </a:p>
            <a:p>
              <a:pPr algn="ctr" eaLnBrk="1" hangingPunct="1"/>
              <a:r>
                <a:rPr lang="en-US" sz="2400" b="1">
                  <a:solidFill>
                    <a:srgbClr val="E5F5FF"/>
                  </a:solidFill>
                </a:rPr>
                <a:t>$1,073</a:t>
              </a:r>
            </a:p>
          </p:txBody>
        </p:sp>
        <p:sp>
          <p:nvSpPr>
            <p:cNvPr id="112653" name="Line 13"/>
            <p:cNvSpPr>
              <a:spLocks noChangeShapeType="1"/>
            </p:cNvSpPr>
            <p:nvPr/>
          </p:nvSpPr>
          <p:spPr bwMode="auto">
            <a:xfrm>
              <a:off x="3456" y="3728"/>
              <a:ext cx="576" cy="0"/>
            </a:xfrm>
            <a:prstGeom prst="line">
              <a:avLst/>
            </a:prstGeom>
            <a:noFill/>
            <a:ln w="38100">
              <a:solidFill>
                <a:srgbClr val="FFFFFF"/>
              </a:solidFill>
              <a:round/>
              <a:headEnd/>
              <a:tailEnd/>
            </a:ln>
            <a:effectLst/>
          </p:spPr>
          <p:txBody>
            <a:bodyPr wrap="none"/>
            <a:lstStyle/>
            <a:p>
              <a:endParaRPr lang="en-US"/>
            </a:p>
          </p:txBody>
        </p:sp>
        <p:sp>
          <p:nvSpPr>
            <p:cNvPr id="112654" name="Text Box 14"/>
            <p:cNvSpPr txBox="1">
              <a:spLocks noChangeArrowheads="1"/>
            </p:cNvSpPr>
            <p:nvPr/>
          </p:nvSpPr>
          <p:spPr bwMode="auto">
            <a:xfrm>
              <a:off x="3168" y="3610"/>
              <a:ext cx="288" cy="288"/>
            </a:xfrm>
            <a:prstGeom prst="rect">
              <a:avLst/>
            </a:prstGeom>
            <a:noFill/>
            <a:ln w="9525">
              <a:noFill/>
              <a:miter lim="800000"/>
              <a:headEnd/>
              <a:tailEnd/>
            </a:ln>
            <a:effectLst/>
          </p:spPr>
          <p:txBody>
            <a:bodyPr>
              <a:spAutoFit/>
            </a:bodyPr>
            <a:lstStyle/>
            <a:p>
              <a:pPr eaLnBrk="1" hangingPunct="1">
                <a:spcBef>
                  <a:spcPct val="50000"/>
                </a:spcBef>
              </a:pPr>
              <a:r>
                <a:rPr lang="en-US" sz="2400" b="1">
                  <a:solidFill>
                    <a:srgbClr val="E5F5FF"/>
                  </a:solidFill>
                </a:rPr>
                <a:t>=</a:t>
              </a:r>
            </a:p>
          </p:txBody>
        </p:sp>
        <p:sp>
          <p:nvSpPr>
            <p:cNvPr id="112655" name="Text Box 15"/>
            <p:cNvSpPr txBox="1">
              <a:spLocks noChangeArrowheads="1"/>
            </p:cNvSpPr>
            <p:nvPr/>
          </p:nvSpPr>
          <p:spPr bwMode="auto">
            <a:xfrm>
              <a:off x="4080" y="3611"/>
              <a:ext cx="1344" cy="288"/>
            </a:xfrm>
            <a:prstGeom prst="rect">
              <a:avLst/>
            </a:prstGeom>
            <a:noFill/>
            <a:ln w="9525">
              <a:noFill/>
              <a:miter lim="800000"/>
              <a:headEnd/>
              <a:tailEnd/>
            </a:ln>
            <a:effectLst/>
          </p:spPr>
          <p:txBody>
            <a:bodyPr>
              <a:spAutoFit/>
            </a:bodyPr>
            <a:lstStyle/>
            <a:p>
              <a:pPr eaLnBrk="1" hangingPunct="1">
                <a:spcBef>
                  <a:spcPct val="50000"/>
                </a:spcBef>
              </a:pPr>
              <a:r>
                <a:rPr lang="en-US" sz="2400" b="1">
                  <a:solidFill>
                    <a:srgbClr val="E5F5FF"/>
                  </a:solidFill>
                </a:rPr>
                <a:t>= </a:t>
              </a:r>
              <a:r>
                <a:rPr lang="en-US" sz="2400" b="1" i="1">
                  <a:solidFill>
                    <a:srgbClr val="FFFF00"/>
                  </a:solidFill>
                </a:rPr>
                <a:t>2.21</a:t>
              </a:r>
            </a:p>
          </p:txBody>
        </p:sp>
      </p:grpSp>
      <p:graphicFrame>
        <p:nvGraphicFramePr>
          <p:cNvPr id="231425" name="Object 1"/>
          <p:cNvGraphicFramePr>
            <a:graphicFrameLocks noChangeAspect="1"/>
          </p:cNvGraphicFramePr>
          <p:nvPr/>
        </p:nvGraphicFramePr>
        <p:xfrm>
          <a:off x="3962400" y="2514600"/>
          <a:ext cx="4692650" cy="2559050"/>
        </p:xfrm>
        <a:graphic>
          <a:graphicData uri="http://schemas.openxmlformats.org/presentationml/2006/ole">
            <mc:AlternateContent xmlns:mc="http://schemas.openxmlformats.org/markup-compatibility/2006">
              <mc:Choice xmlns:v="urn:schemas-microsoft-com:vml" Requires="v">
                <p:oleObj spid="_x0000_s16391" name="Worksheet" r:id="rId6" imgW="2228954" imgH="1209783" progId="Excel.Sheet.8">
                  <p:embed/>
                </p:oleObj>
              </mc:Choice>
              <mc:Fallback>
                <p:oleObj name="Worksheet" r:id="rId6" imgW="2228954" imgH="1209783" progId="Excel.Sheet.8">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2400" y="2514600"/>
                        <a:ext cx="4692650" cy="2559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blinds dir="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noFill/>
          <a:ln/>
        </p:spPr>
        <p:txBody>
          <a:bodyPr lIns="90488" tIns="44450" rIns="90488" bIns="44450"/>
          <a:lstStyle/>
          <a:p>
            <a:r>
              <a:rPr lang="en-US"/>
              <a:t>Quick Check </a:t>
            </a:r>
            <a:r>
              <a:rPr lang="en-US" sz="3200">
                <a:sym typeface="Wingdings" pitchFamily="2" charset="2"/>
              </a:rPr>
              <a:t></a:t>
            </a:r>
          </a:p>
        </p:txBody>
      </p:sp>
      <p:sp>
        <p:nvSpPr>
          <p:cNvPr id="114691" name="Rectangle 3"/>
          <p:cNvSpPr>
            <a:spLocks noGrp="1" noChangeArrowheads="1"/>
          </p:cNvSpPr>
          <p:nvPr>
            <p:ph type="body" idx="4294967295"/>
          </p:nvPr>
        </p:nvSpPr>
        <p:spPr>
          <a:xfrm>
            <a:off x="990600" y="1409700"/>
            <a:ext cx="8153400" cy="4686300"/>
          </a:xfrm>
          <a:solidFill>
            <a:schemeClr val="folHlink"/>
          </a:solidFill>
          <a:ln w="12699">
            <a:solidFill>
              <a:schemeClr val="tx1"/>
            </a:solidFill>
          </a:ln>
          <a:effectLst>
            <a:outerShdw dist="35921" dir="2700000" algn="ctr" rotWithShape="0">
              <a:schemeClr val="bg2"/>
            </a:outerShdw>
          </a:effectLst>
        </p:spPr>
        <p:txBody>
          <a:bodyPr lIns="90488" tIns="44450" rIns="90488" bIns="44450"/>
          <a:lstStyle/>
          <a:p>
            <a:pPr marL="0" indent="0">
              <a:lnSpc>
                <a:spcPct val="90000"/>
              </a:lnSpc>
              <a:buFont typeface="Times" pitchFamily="18" charset="0"/>
              <a:buNone/>
              <a:tabLst>
                <a:tab pos="457200" algn="l"/>
              </a:tabLst>
            </a:pPr>
            <a:r>
              <a:rPr lang="en-US" sz="2600"/>
              <a:t> 	At Coffee Klatch the average selling price of a cup of coffee is $1.49, the average variable expense per cup is $0.36, and the average fixed expense per month is $1,300. 2,100 cups are sold each month on average.</a:t>
            </a:r>
          </a:p>
          <a:p>
            <a:pPr marL="0" indent="0">
              <a:lnSpc>
                <a:spcPct val="90000"/>
              </a:lnSpc>
              <a:buFont typeface="Times" pitchFamily="18" charset="0"/>
              <a:buNone/>
              <a:tabLst>
                <a:tab pos="457200" algn="l"/>
              </a:tabLst>
            </a:pPr>
            <a:r>
              <a:rPr lang="en-US" sz="2600"/>
              <a:t>	If sales increase by 20%, by how much should net operating income increase?</a:t>
            </a:r>
          </a:p>
          <a:p>
            <a:pPr marL="228600" lvl="1" indent="0">
              <a:lnSpc>
                <a:spcPct val="90000"/>
              </a:lnSpc>
              <a:buFont typeface="Wingdings" pitchFamily="2" charset="2"/>
              <a:buNone/>
              <a:tabLst>
                <a:tab pos="457200" algn="l"/>
              </a:tabLst>
            </a:pPr>
            <a:r>
              <a:rPr lang="en-US"/>
              <a:t>a. 30.0%</a:t>
            </a:r>
          </a:p>
          <a:p>
            <a:pPr marL="228600" lvl="1" indent="0">
              <a:lnSpc>
                <a:spcPct val="90000"/>
              </a:lnSpc>
              <a:buFont typeface="Wingdings" pitchFamily="2" charset="2"/>
              <a:buNone/>
              <a:tabLst>
                <a:tab pos="457200" algn="l"/>
              </a:tabLst>
            </a:pPr>
            <a:r>
              <a:rPr lang="en-US"/>
              <a:t>b. 20.0%</a:t>
            </a:r>
          </a:p>
          <a:p>
            <a:pPr marL="228600" lvl="1" indent="0">
              <a:lnSpc>
                <a:spcPct val="90000"/>
              </a:lnSpc>
              <a:buFont typeface="Wingdings" pitchFamily="2" charset="2"/>
              <a:buNone/>
              <a:tabLst>
                <a:tab pos="457200" algn="l"/>
              </a:tabLst>
            </a:pPr>
            <a:r>
              <a:rPr lang="en-US"/>
              <a:t>c. 22.1%</a:t>
            </a:r>
          </a:p>
          <a:p>
            <a:pPr marL="228600" lvl="1" indent="0">
              <a:lnSpc>
                <a:spcPct val="90000"/>
              </a:lnSpc>
              <a:buFont typeface="Wingdings" pitchFamily="2" charset="2"/>
              <a:buNone/>
              <a:tabLst>
                <a:tab pos="457200" algn="l"/>
              </a:tabLst>
            </a:pPr>
            <a:r>
              <a:rPr lang="en-US"/>
              <a:t>d. 44.2%</a:t>
            </a:r>
          </a:p>
        </p:txBody>
      </p:sp>
    </p:spTree>
  </p:cSld>
  <p:clrMapOvr>
    <a:masterClrMapping/>
  </p:clrMapOvr>
  <p:transition spd="med">
    <p:blinds dir="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2" name="Rectangle 6"/>
          <p:cNvSpPr>
            <a:spLocks noChangeArrowheads="1"/>
          </p:cNvSpPr>
          <p:nvPr/>
        </p:nvSpPr>
        <p:spPr bwMode="auto">
          <a:xfrm>
            <a:off x="533400" y="1409700"/>
            <a:ext cx="8153400" cy="4686300"/>
          </a:xfrm>
          <a:prstGeom prst="rect">
            <a:avLst/>
          </a:prstGeom>
          <a:solidFill>
            <a:schemeClr val="folHlink"/>
          </a:solidFill>
          <a:ln w="12699">
            <a:solidFill>
              <a:schemeClr val="tx1"/>
            </a:solidFill>
            <a:miter lim="800000"/>
            <a:headEnd/>
            <a:tailEnd/>
          </a:ln>
          <a:effectLst>
            <a:outerShdw dist="35921" dir="2700000" algn="ctr" rotWithShape="0">
              <a:schemeClr val="bg2"/>
            </a:outerShdw>
          </a:effectLst>
        </p:spPr>
        <p:txBody>
          <a:bodyPr lIns="90488" tIns="44450" rIns="90488" bIns="44450"/>
          <a:lstStyle/>
          <a:p>
            <a:pPr eaLnBrk="1" hangingPunct="1">
              <a:lnSpc>
                <a:spcPct val="90000"/>
              </a:lnSpc>
              <a:spcBef>
                <a:spcPct val="20000"/>
              </a:spcBef>
              <a:buClr>
                <a:schemeClr val="accent1"/>
              </a:buClr>
              <a:buFont typeface="Times" pitchFamily="18" charset="0"/>
              <a:buNone/>
              <a:tabLst>
                <a:tab pos="457200" algn="l"/>
              </a:tabLst>
            </a:pPr>
            <a:r>
              <a:rPr lang="en-US" sz="2600"/>
              <a:t> 	At Coffee Klatch the average selling price of a cup of coffee is $1.49, the average variable expense per cup is $0.36, and the average fixed expense per month is $1,300. 2,100 cups are sold each month on average.</a:t>
            </a:r>
          </a:p>
          <a:p>
            <a:pPr eaLnBrk="1" hangingPunct="1">
              <a:lnSpc>
                <a:spcPct val="90000"/>
              </a:lnSpc>
              <a:spcBef>
                <a:spcPct val="20000"/>
              </a:spcBef>
              <a:buClr>
                <a:schemeClr val="accent1"/>
              </a:buClr>
              <a:buFont typeface="Times" pitchFamily="18" charset="0"/>
              <a:buNone/>
              <a:tabLst>
                <a:tab pos="457200" algn="l"/>
              </a:tabLst>
            </a:pPr>
            <a:r>
              <a:rPr lang="en-US" sz="2600"/>
              <a:t>	If sales increase by 20%, by how much should net operating income increase?</a:t>
            </a:r>
          </a:p>
          <a:p>
            <a:pPr marL="228600" lvl="1" eaLnBrk="1" hangingPunct="1">
              <a:lnSpc>
                <a:spcPct val="90000"/>
              </a:lnSpc>
              <a:spcBef>
                <a:spcPct val="20000"/>
              </a:spcBef>
              <a:buClr>
                <a:schemeClr val="accent2"/>
              </a:buClr>
              <a:buFont typeface="Wingdings" pitchFamily="2" charset="2"/>
              <a:buNone/>
              <a:tabLst>
                <a:tab pos="457200" algn="l"/>
              </a:tabLst>
            </a:pPr>
            <a:r>
              <a:rPr lang="en-US" sz="2600">
                <a:solidFill>
                  <a:srgbClr val="E5F5FF"/>
                </a:solidFill>
              </a:rPr>
              <a:t>a. 30.0%</a:t>
            </a:r>
          </a:p>
          <a:p>
            <a:pPr marL="228600" lvl="1" eaLnBrk="1" hangingPunct="1">
              <a:lnSpc>
                <a:spcPct val="90000"/>
              </a:lnSpc>
              <a:spcBef>
                <a:spcPct val="20000"/>
              </a:spcBef>
              <a:buClr>
                <a:schemeClr val="accent2"/>
              </a:buClr>
              <a:buFont typeface="Wingdings" pitchFamily="2" charset="2"/>
              <a:buNone/>
              <a:tabLst>
                <a:tab pos="457200" algn="l"/>
              </a:tabLst>
            </a:pPr>
            <a:r>
              <a:rPr lang="en-US" sz="2600">
                <a:solidFill>
                  <a:srgbClr val="E5F5FF"/>
                </a:solidFill>
              </a:rPr>
              <a:t>b. 20.0%</a:t>
            </a:r>
          </a:p>
          <a:p>
            <a:pPr marL="228600" lvl="1" eaLnBrk="1" hangingPunct="1">
              <a:lnSpc>
                <a:spcPct val="90000"/>
              </a:lnSpc>
              <a:spcBef>
                <a:spcPct val="20000"/>
              </a:spcBef>
              <a:buClr>
                <a:schemeClr val="accent2"/>
              </a:buClr>
              <a:buFont typeface="Wingdings" pitchFamily="2" charset="2"/>
              <a:buNone/>
              <a:tabLst>
                <a:tab pos="457200" algn="l"/>
              </a:tabLst>
            </a:pPr>
            <a:r>
              <a:rPr lang="en-US" sz="2600">
                <a:solidFill>
                  <a:srgbClr val="E5F5FF"/>
                </a:solidFill>
              </a:rPr>
              <a:t>c. 22.1%</a:t>
            </a:r>
          </a:p>
          <a:p>
            <a:pPr marL="228600" lvl="1" eaLnBrk="1" hangingPunct="1">
              <a:lnSpc>
                <a:spcPct val="90000"/>
              </a:lnSpc>
              <a:spcBef>
                <a:spcPct val="20000"/>
              </a:spcBef>
              <a:buClr>
                <a:schemeClr val="accent2"/>
              </a:buClr>
              <a:buFont typeface="Wingdings" pitchFamily="2" charset="2"/>
              <a:buNone/>
              <a:tabLst>
                <a:tab pos="457200" algn="l"/>
              </a:tabLst>
            </a:pPr>
            <a:r>
              <a:rPr lang="en-US" sz="2600"/>
              <a:t>d. 44.2%</a:t>
            </a:r>
          </a:p>
        </p:txBody>
      </p:sp>
      <p:sp>
        <p:nvSpPr>
          <p:cNvPr id="116738" name="Rectangle 2"/>
          <p:cNvSpPr>
            <a:spLocks noGrp="1" noChangeArrowheads="1"/>
          </p:cNvSpPr>
          <p:nvPr>
            <p:ph type="title"/>
          </p:nvPr>
        </p:nvSpPr>
        <p:spPr>
          <a:noFill/>
          <a:ln/>
        </p:spPr>
        <p:txBody>
          <a:bodyPr lIns="90488" tIns="44450" rIns="90488" bIns="44450"/>
          <a:lstStyle/>
          <a:p>
            <a:r>
              <a:rPr lang="en-US"/>
              <a:t>Quick Check </a:t>
            </a:r>
            <a:r>
              <a:rPr lang="en-US" sz="3200">
                <a:sym typeface="Wingdings" pitchFamily="2" charset="2"/>
              </a:rPr>
              <a:t></a:t>
            </a:r>
          </a:p>
        </p:txBody>
      </p:sp>
      <p:sp>
        <p:nvSpPr>
          <p:cNvPr id="116740" name="Oval 4"/>
          <p:cNvSpPr>
            <a:spLocks noChangeArrowheads="1"/>
          </p:cNvSpPr>
          <p:nvPr/>
        </p:nvSpPr>
        <p:spPr bwMode="auto">
          <a:xfrm>
            <a:off x="700088" y="4953000"/>
            <a:ext cx="482600" cy="533400"/>
          </a:xfrm>
          <a:prstGeom prst="ellipse">
            <a:avLst/>
          </a:prstGeom>
          <a:noFill/>
          <a:ln w="50799">
            <a:solidFill>
              <a:srgbClr val="FF0000"/>
            </a:solidFill>
            <a:round/>
            <a:headEnd/>
            <a:tailEnd/>
          </a:ln>
          <a:effectLst/>
        </p:spPr>
        <p:txBody>
          <a:bodyPr wrap="none" anchor="ctr"/>
          <a:lstStyle/>
          <a:p>
            <a:endParaRPr lang="en-US"/>
          </a:p>
        </p:txBody>
      </p:sp>
      <p:graphicFrame>
        <p:nvGraphicFramePr>
          <p:cNvPr id="232448" name="Object 0"/>
          <p:cNvGraphicFramePr>
            <a:graphicFrameLocks noChangeAspect="1"/>
          </p:cNvGraphicFramePr>
          <p:nvPr/>
        </p:nvGraphicFramePr>
        <p:xfrm>
          <a:off x="2667000" y="4333875"/>
          <a:ext cx="5513388" cy="1304925"/>
        </p:xfrm>
        <a:graphic>
          <a:graphicData uri="http://schemas.openxmlformats.org/presentationml/2006/ole">
            <mc:AlternateContent xmlns:mc="http://schemas.openxmlformats.org/markup-compatibility/2006">
              <mc:Choice xmlns:v="urn:schemas-microsoft-com:vml" Requires="v">
                <p:oleObj spid="_x0000_s17412" name="Worksheet" r:id="rId4" imgW="2600361" imgH="609684" progId="Excel.Sheet.8">
                  <p:embed/>
                </p:oleObj>
              </mc:Choice>
              <mc:Fallback>
                <p:oleObj name="Worksheet" r:id="rId4" imgW="2600361" imgH="609684"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4333875"/>
                        <a:ext cx="5513388"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blinds dir="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noFill/>
          <a:ln/>
        </p:spPr>
        <p:txBody>
          <a:bodyPr lIns="90488" tIns="44450" rIns="90488" bIns="44450"/>
          <a:lstStyle/>
          <a:p>
            <a:r>
              <a:rPr lang="en-US"/>
              <a:t>Verify Increase in Profit</a:t>
            </a:r>
          </a:p>
        </p:txBody>
      </p:sp>
      <p:graphicFrame>
        <p:nvGraphicFramePr>
          <p:cNvPr id="233472" name="Object 0"/>
          <p:cNvGraphicFramePr>
            <a:graphicFrameLocks noChangeAspect="1"/>
          </p:cNvGraphicFramePr>
          <p:nvPr/>
        </p:nvGraphicFramePr>
        <p:xfrm>
          <a:off x="609600" y="1487488"/>
          <a:ext cx="8153400" cy="4608512"/>
        </p:xfrm>
        <a:graphic>
          <a:graphicData uri="http://schemas.openxmlformats.org/presentationml/2006/ole">
            <mc:AlternateContent xmlns:mc="http://schemas.openxmlformats.org/markup-compatibility/2006">
              <mc:Choice xmlns:v="urn:schemas-microsoft-com:vml" Requires="v">
                <p:oleObj spid="_x0000_s18436" name="Worksheet" r:id="rId4" imgW="2990880" imgH="1687320" progId="Excel.Sheet.8">
                  <p:embed/>
                </p:oleObj>
              </mc:Choice>
              <mc:Fallback>
                <p:oleObj name="Worksheet" r:id="rId4" imgW="2990880" imgH="1687320" progId="Excel.Sheet.8">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487488"/>
                        <a:ext cx="8153400"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6" name="Rectangle 4"/>
          <p:cNvSpPr>
            <a:spLocks noGrp="1" noChangeArrowheads="1"/>
          </p:cNvSpPr>
          <p:nvPr>
            <p:ph type="title"/>
          </p:nvPr>
        </p:nvSpPr>
        <p:spPr/>
        <p:txBody>
          <a:bodyPr/>
          <a:lstStyle/>
          <a:p>
            <a:r>
              <a:rPr lang="en-US"/>
              <a:t>Structuring Sales Commissions</a:t>
            </a:r>
          </a:p>
        </p:txBody>
      </p:sp>
      <p:sp>
        <p:nvSpPr>
          <p:cNvPr id="182277" name="Text Box 5"/>
          <p:cNvSpPr txBox="1">
            <a:spLocks noChangeArrowheads="1"/>
          </p:cNvSpPr>
          <p:nvPr/>
        </p:nvSpPr>
        <p:spPr bwMode="auto">
          <a:xfrm>
            <a:off x="304800" y="1524000"/>
            <a:ext cx="8534400" cy="3990975"/>
          </a:xfrm>
          <a:prstGeom prst="rect">
            <a:avLst/>
          </a:prstGeom>
          <a:noFill/>
          <a:ln w="9525">
            <a:noFill/>
            <a:miter lim="800000"/>
            <a:headEnd/>
            <a:tailEnd/>
          </a:ln>
          <a:effectLst/>
        </p:spPr>
        <p:txBody>
          <a:bodyPr>
            <a:spAutoFit/>
          </a:bodyPr>
          <a:lstStyle/>
          <a:p>
            <a:pPr algn="ctr">
              <a:spcBef>
                <a:spcPct val="50000"/>
              </a:spcBef>
            </a:pPr>
            <a:r>
              <a:rPr lang="en-US" sz="3200"/>
              <a:t>Companies generally compensate salespeople by paying them either a commission based on sales or a salary plus a sales commission. Commissions based on sales dollars can lead to lower profits in a company.</a:t>
            </a:r>
            <a:br>
              <a:rPr lang="en-US" sz="3200"/>
            </a:br>
            <a:r>
              <a:rPr lang="en-US" sz="3200"/>
              <a:t/>
            </a:r>
            <a:br>
              <a:rPr lang="en-US" sz="3200"/>
            </a:br>
            <a:r>
              <a:rPr lang="en-US" sz="3200">
                <a:solidFill>
                  <a:srgbClr val="FF0000"/>
                </a:solidFill>
                <a:effectLst>
                  <a:outerShdw blurRad="38100" dist="38100" dir="2700000" algn="tl">
                    <a:srgbClr val="C0C0C0"/>
                  </a:outerShdw>
                </a:effectLst>
              </a:rPr>
              <a:t>Let’s look at an example.</a:t>
            </a:r>
          </a:p>
        </p:txBody>
      </p:sp>
    </p:spTree>
  </p:cSld>
  <p:clrMapOvr>
    <a:masterClrMapping/>
  </p:clrMapOvr>
  <p:transition>
    <p:zoom dir="in"/>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r>
              <a:rPr lang="en-US"/>
              <a:t>Structuring Sales Commissions</a:t>
            </a:r>
          </a:p>
        </p:txBody>
      </p:sp>
      <p:sp>
        <p:nvSpPr>
          <p:cNvPr id="185347" name="Text Box 3"/>
          <p:cNvSpPr txBox="1">
            <a:spLocks noChangeArrowheads="1"/>
          </p:cNvSpPr>
          <p:nvPr/>
        </p:nvSpPr>
        <p:spPr bwMode="auto">
          <a:xfrm>
            <a:off x="304800" y="1524000"/>
            <a:ext cx="8534400" cy="3508375"/>
          </a:xfrm>
          <a:prstGeom prst="rect">
            <a:avLst/>
          </a:prstGeom>
          <a:noFill/>
          <a:ln w="9525">
            <a:noFill/>
            <a:miter lim="800000"/>
            <a:headEnd/>
            <a:tailEnd/>
          </a:ln>
          <a:effectLst/>
        </p:spPr>
        <p:txBody>
          <a:bodyPr>
            <a:spAutoFit/>
          </a:bodyPr>
          <a:lstStyle/>
          <a:p>
            <a:pPr algn="ctr">
              <a:spcBef>
                <a:spcPct val="50000"/>
              </a:spcBef>
            </a:pPr>
            <a:r>
              <a:rPr lang="en-US" sz="2800"/>
              <a:t>Pipeline Unlimited produces two types of surfboards, the XR7 and the Turbo. The XR7 sells for $100 and generates a contribution margin per unit of $25. The Turbo sells for $150 and earns a contribution margin per unit of $18.</a:t>
            </a:r>
            <a:br>
              <a:rPr lang="en-US" sz="2800"/>
            </a:br>
            <a:r>
              <a:rPr lang="en-US" sz="2800"/>
              <a:t/>
            </a:r>
            <a:br>
              <a:rPr lang="en-US" sz="2800"/>
            </a:br>
            <a:r>
              <a:rPr lang="en-US" sz="2800"/>
              <a:t>The sales force at Pipeline Unlimited is compensated based on sales commissions.</a:t>
            </a:r>
            <a:endParaRPr lang="en-US" sz="2800">
              <a:solidFill>
                <a:schemeClr val="accent2"/>
              </a:solidFill>
              <a:effectLst>
                <a:outerShdw blurRad="38100" dist="38100" dir="2700000" algn="tl">
                  <a:srgbClr val="C0C0C0"/>
                </a:outerShdw>
              </a:effectLst>
            </a:endParaRPr>
          </a:p>
        </p:txBody>
      </p:sp>
      <p:pic>
        <p:nvPicPr>
          <p:cNvPr id="185348" name="Picture 4" descr="Surf"/>
          <p:cNvPicPr>
            <a:picLocks noChangeAspect="1" noChangeArrowheads="1"/>
          </p:cNvPicPr>
          <p:nvPr/>
        </p:nvPicPr>
        <p:blipFill>
          <a:blip r:embed="rId3" cstate="print"/>
          <a:srcRect/>
          <a:stretch>
            <a:fillRect/>
          </a:stretch>
        </p:blipFill>
        <p:spPr bwMode="auto">
          <a:xfrm>
            <a:off x="3505200" y="5127625"/>
            <a:ext cx="2362200" cy="1349375"/>
          </a:xfrm>
          <a:prstGeom prst="rect">
            <a:avLst/>
          </a:prstGeom>
          <a:noFill/>
          <a:effectLst>
            <a:outerShdw dist="53882" dir="2700000" algn="ctr" rotWithShape="0">
              <a:schemeClr val="bg2"/>
            </a:outerShdw>
          </a:effectLst>
        </p:spPr>
      </p:pic>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title"/>
          </p:nvPr>
        </p:nvSpPr>
        <p:spPr>
          <a:noFill/>
          <a:ln/>
        </p:spPr>
        <p:txBody>
          <a:bodyPr lIns="90488" tIns="44450" rIns="90488" bIns="44450"/>
          <a:lstStyle/>
          <a:p>
            <a:r>
              <a:rPr lang="en-US"/>
              <a:t>The Contribution Approach</a:t>
            </a:r>
          </a:p>
        </p:txBody>
      </p:sp>
      <p:sp>
        <p:nvSpPr>
          <p:cNvPr id="26628" name="Rectangle 4"/>
          <p:cNvSpPr>
            <a:spLocks noGrp="1" noChangeArrowheads="1"/>
          </p:cNvSpPr>
          <p:nvPr>
            <p:ph sz="quarter" idx="1"/>
          </p:nvPr>
        </p:nvSpPr>
        <p:spPr>
          <a:xfrm>
            <a:off x="685800" y="1371600"/>
            <a:ext cx="7772400" cy="1524000"/>
          </a:xfrm>
          <a:noFill/>
          <a:ln/>
        </p:spPr>
        <p:txBody>
          <a:bodyPr lIns="90488" tIns="44450" rIns="90488" bIns="44450"/>
          <a:lstStyle/>
          <a:p>
            <a:pPr algn="ctr">
              <a:buFont typeface="Times" pitchFamily="18" charset="0"/>
              <a:buNone/>
            </a:pPr>
            <a:r>
              <a:rPr lang="en-US" dirty="0" err="1" smtClean="0"/>
              <a:t>Apabila</a:t>
            </a:r>
            <a:r>
              <a:rPr lang="en-US" dirty="0" smtClean="0"/>
              <a:t>  </a:t>
            </a:r>
            <a:r>
              <a:rPr lang="en-US" dirty="0"/>
              <a:t>Racing </a:t>
            </a:r>
            <a:r>
              <a:rPr lang="en-US" dirty="0" err="1" smtClean="0"/>
              <a:t>menjual</a:t>
            </a:r>
            <a:r>
              <a:rPr lang="en-US" dirty="0" smtClean="0"/>
              <a:t>  </a:t>
            </a:r>
            <a:r>
              <a:rPr lang="en-US" u="sng" dirty="0">
                <a:solidFill>
                  <a:srgbClr val="FF0000"/>
                </a:solidFill>
                <a:effectLst>
                  <a:outerShdw blurRad="38100" dist="38100" dir="2700000" algn="tl">
                    <a:srgbClr val="C0C0C0"/>
                  </a:outerShdw>
                </a:effectLst>
              </a:rPr>
              <a:t>400 units</a:t>
            </a:r>
            <a:r>
              <a:rPr lang="en-US" dirty="0">
                <a:solidFill>
                  <a:schemeClr val="accent2"/>
                </a:solidFill>
                <a:effectLst>
                  <a:outerShdw blurRad="38100" dist="38100" dir="2700000" algn="tl">
                    <a:srgbClr val="C0C0C0"/>
                  </a:outerShdw>
                </a:effectLst>
              </a:rPr>
              <a:t> </a:t>
            </a:r>
            <a:r>
              <a:rPr lang="en-US" dirty="0" err="1" smtClean="0">
                <a:solidFill>
                  <a:schemeClr val="accent2"/>
                </a:solidFill>
                <a:effectLst>
                  <a:outerShdw blurRad="38100" dist="38100" dir="2700000" algn="tl">
                    <a:srgbClr val="C0C0C0"/>
                  </a:outerShdw>
                </a:effectLst>
              </a:rPr>
              <a:t>dalam</a:t>
            </a:r>
            <a:r>
              <a:rPr lang="en-US" dirty="0" smtClean="0">
                <a:solidFill>
                  <a:schemeClr val="accent2"/>
                </a:solidFill>
                <a:effectLst>
                  <a:outerShdw blurRad="38100" dist="38100" dir="2700000" algn="tl">
                    <a:srgbClr val="C0C0C0"/>
                  </a:outerShdw>
                </a:effectLst>
              </a:rPr>
              <a:t> 1 </a:t>
            </a:r>
            <a:r>
              <a:rPr lang="en-US" dirty="0" err="1" smtClean="0">
                <a:solidFill>
                  <a:schemeClr val="accent2"/>
                </a:solidFill>
                <a:effectLst>
                  <a:outerShdw blurRad="38100" dist="38100" dir="2700000" algn="tl">
                    <a:srgbClr val="C0C0C0"/>
                  </a:outerShdw>
                </a:effectLst>
              </a:rPr>
              <a:t>bulan</a:t>
            </a:r>
            <a:r>
              <a:rPr lang="en-US" dirty="0" smtClean="0">
                <a:solidFill>
                  <a:schemeClr val="accent2"/>
                </a:solidFill>
                <a:effectLst>
                  <a:outerShdw blurRad="38100" dist="38100" dir="2700000" algn="tl">
                    <a:srgbClr val="C0C0C0"/>
                  </a:outerShdw>
                </a:effectLst>
              </a:rPr>
              <a:t>, </a:t>
            </a:r>
            <a:r>
              <a:rPr lang="en-US" dirty="0" err="1" smtClean="0">
                <a:solidFill>
                  <a:schemeClr val="accent2"/>
                </a:solidFill>
                <a:effectLst>
                  <a:outerShdw blurRad="38100" dist="38100" dir="2700000" algn="tl">
                    <a:srgbClr val="C0C0C0"/>
                  </a:outerShdw>
                </a:effectLst>
              </a:rPr>
              <a:t>operasi</a:t>
            </a:r>
            <a:r>
              <a:rPr lang="en-US" dirty="0" smtClean="0">
                <a:solidFill>
                  <a:schemeClr val="accent2"/>
                </a:solidFill>
                <a:effectLst>
                  <a:outerShdw blurRad="38100" dist="38100" dir="2700000" algn="tl">
                    <a:srgbClr val="C0C0C0"/>
                  </a:outerShdw>
                </a:effectLst>
              </a:rPr>
              <a:t> </a:t>
            </a:r>
            <a:r>
              <a:rPr lang="en-US" dirty="0" err="1" smtClean="0">
                <a:solidFill>
                  <a:schemeClr val="accent2"/>
                </a:solidFill>
                <a:effectLst>
                  <a:outerShdw blurRad="38100" dist="38100" dir="2700000" algn="tl">
                    <a:srgbClr val="C0C0C0"/>
                  </a:outerShdw>
                </a:effectLst>
              </a:rPr>
              <a:t>perusahaan</a:t>
            </a:r>
            <a:r>
              <a:rPr lang="en-US" dirty="0" smtClean="0">
                <a:solidFill>
                  <a:schemeClr val="accent2"/>
                </a:solidFill>
                <a:effectLst>
                  <a:outerShdw blurRad="38100" dist="38100" dir="2700000" algn="tl">
                    <a:srgbClr val="C0C0C0"/>
                  </a:outerShdw>
                </a:effectLst>
              </a:rPr>
              <a:t> </a:t>
            </a:r>
            <a:r>
              <a:rPr lang="en-US" dirty="0" err="1" smtClean="0">
                <a:solidFill>
                  <a:schemeClr val="accent2"/>
                </a:solidFill>
                <a:effectLst>
                  <a:outerShdw blurRad="38100" dist="38100" dir="2700000" algn="tl">
                    <a:srgbClr val="C0C0C0"/>
                  </a:outerShdw>
                </a:effectLst>
              </a:rPr>
              <a:t>akan</a:t>
            </a:r>
            <a:r>
              <a:rPr lang="en-US" dirty="0" smtClean="0">
                <a:solidFill>
                  <a:schemeClr val="accent2"/>
                </a:solidFill>
                <a:effectLst>
                  <a:outerShdw blurRad="38100" dist="38100" dir="2700000" algn="tl">
                    <a:srgbClr val="C0C0C0"/>
                  </a:outerShdw>
                </a:effectLst>
              </a:rPr>
              <a:t> </a:t>
            </a:r>
            <a:r>
              <a:rPr lang="en-US" dirty="0" err="1" smtClean="0">
                <a:solidFill>
                  <a:schemeClr val="accent2"/>
                </a:solidFill>
                <a:effectLst>
                  <a:outerShdw blurRad="38100" dist="38100" dir="2700000" algn="tl">
                    <a:srgbClr val="C0C0C0"/>
                  </a:outerShdw>
                </a:effectLst>
              </a:rPr>
              <a:t>mencapai</a:t>
            </a:r>
            <a:r>
              <a:rPr lang="en-US" dirty="0" smtClean="0">
                <a:solidFill>
                  <a:schemeClr val="accent2"/>
                </a:solidFill>
                <a:effectLst>
                  <a:outerShdw blurRad="38100" dist="38100" dir="2700000" algn="tl">
                    <a:srgbClr val="C0C0C0"/>
                  </a:outerShdw>
                </a:effectLst>
              </a:rPr>
              <a:t> </a:t>
            </a:r>
            <a:r>
              <a:rPr lang="en-US" i="1" u="sng" dirty="0" smtClean="0">
                <a:solidFill>
                  <a:schemeClr val="tx2"/>
                </a:solidFill>
              </a:rPr>
              <a:t>break-even </a:t>
            </a:r>
            <a:r>
              <a:rPr lang="en-US" i="1" u="sng" dirty="0">
                <a:solidFill>
                  <a:schemeClr val="tx2"/>
                </a:solidFill>
              </a:rPr>
              <a:t>point</a:t>
            </a:r>
            <a:r>
              <a:rPr lang="en-US" dirty="0"/>
              <a:t>.</a:t>
            </a:r>
          </a:p>
        </p:txBody>
      </p:sp>
      <p:pic>
        <p:nvPicPr>
          <p:cNvPr id="26754" name="Picture 130" descr="C6CMBreakevenUnits01"/>
          <p:cNvPicPr>
            <a:picLocks noChangeAspect="1" noChangeArrowheads="1"/>
          </p:cNvPicPr>
          <p:nvPr/>
        </p:nvPicPr>
        <p:blipFill>
          <a:blip r:embed="rId3" cstate="print"/>
          <a:srcRect/>
          <a:stretch>
            <a:fillRect/>
          </a:stretch>
        </p:blipFill>
        <p:spPr bwMode="auto">
          <a:xfrm>
            <a:off x="1371600" y="2590800"/>
            <a:ext cx="6629400" cy="4268788"/>
          </a:xfrm>
          <a:prstGeom prst="rect">
            <a:avLst/>
          </a:prstGeom>
          <a:noFill/>
          <a:ln w="12700">
            <a:solidFill>
              <a:srgbClr val="000000"/>
            </a:solidFill>
            <a:miter lim="800000"/>
            <a:headEnd/>
            <a:tailEnd/>
          </a:ln>
        </p:spPr>
      </p:pic>
      <p:sp>
        <p:nvSpPr>
          <p:cNvPr id="26630" name="Line 6"/>
          <p:cNvSpPr>
            <a:spLocks noChangeShapeType="1"/>
          </p:cNvSpPr>
          <p:nvPr/>
        </p:nvSpPr>
        <p:spPr bwMode="auto">
          <a:xfrm flipH="1">
            <a:off x="3581400" y="1841500"/>
            <a:ext cx="609600" cy="2959100"/>
          </a:xfrm>
          <a:prstGeom prst="line">
            <a:avLst/>
          </a:prstGeom>
          <a:noFill/>
          <a:ln w="38100">
            <a:solidFill>
              <a:srgbClr val="FF0000"/>
            </a:solidFill>
            <a:round/>
            <a:headEnd/>
            <a:tailEnd type="triangle" w="med" len="med"/>
          </a:ln>
          <a:effectLst>
            <a:outerShdw dist="28398" dir="1593903" algn="ctr" rotWithShape="0">
              <a:schemeClr val="bg2"/>
            </a:outerShdw>
          </a:effectLst>
        </p:spPr>
        <p:txBody>
          <a:bodyPr wrap="none" anchor="ctr"/>
          <a:lstStyle/>
          <a:p>
            <a:endParaRPr lang="en-US"/>
          </a:p>
        </p:txBody>
      </p:sp>
      <p:sp>
        <p:nvSpPr>
          <p:cNvPr id="26629" name="Line 5"/>
          <p:cNvSpPr>
            <a:spLocks noChangeShapeType="1"/>
          </p:cNvSpPr>
          <p:nvPr/>
        </p:nvSpPr>
        <p:spPr bwMode="auto">
          <a:xfrm flipH="1">
            <a:off x="6096000" y="2286000"/>
            <a:ext cx="457200" cy="3581400"/>
          </a:xfrm>
          <a:prstGeom prst="line">
            <a:avLst/>
          </a:prstGeom>
          <a:noFill/>
          <a:ln w="38100">
            <a:solidFill>
              <a:srgbClr val="FF0000"/>
            </a:solidFill>
            <a:round/>
            <a:headEnd/>
            <a:tailEnd type="triangle" w="med" len="med"/>
          </a:ln>
          <a:effectLst>
            <a:outerShdw dist="28398" dir="1593903" algn="ctr" rotWithShape="0">
              <a:schemeClr val="bg2"/>
            </a:outerShdw>
          </a:effectLst>
        </p:spPr>
        <p:txBody>
          <a:bodyPr wrap="none" anchor="ctr"/>
          <a:lstStyle/>
          <a:p>
            <a:endParaRPr lang="en-US"/>
          </a:p>
        </p:txBody>
      </p:sp>
      <p:pic>
        <p:nvPicPr>
          <p:cNvPr id="26755" name="Picture 131" descr="j0199044"/>
          <p:cNvPicPr>
            <a:picLocks noChangeAspect="1" noChangeArrowheads="1"/>
          </p:cNvPicPr>
          <p:nvPr/>
        </p:nvPicPr>
        <p:blipFill>
          <a:blip r:embed="rId4" cstate="print"/>
          <a:srcRect/>
          <a:stretch>
            <a:fillRect/>
          </a:stretch>
        </p:blipFill>
        <p:spPr bwMode="auto">
          <a:xfrm>
            <a:off x="152400" y="2590800"/>
            <a:ext cx="993775" cy="819150"/>
          </a:xfrm>
          <a:prstGeom prst="rect">
            <a:avLst/>
          </a:prstGeom>
          <a:noFill/>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wipe(up)">
                                      <p:cBhvr>
                                        <p:cTn id="7" dur="500"/>
                                        <p:tgtEl>
                                          <p:spTgt spid="26630"/>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6629"/>
                                        </p:tgtEl>
                                        <p:attrNameLst>
                                          <p:attrName>style.visibility</p:attrName>
                                        </p:attrNameLst>
                                      </p:cBhvr>
                                      <p:to>
                                        <p:strVal val="visible"/>
                                      </p:to>
                                    </p:set>
                                    <p:animEffect transition="in" filter="wipe(up)">
                                      <p:cBhvr>
                                        <p:cTn id="11" dur="5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animBg="1"/>
      <p:bldP spid="2662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r>
              <a:rPr lang="en-US"/>
              <a:t>Structuring Sales Commissions</a:t>
            </a:r>
          </a:p>
        </p:txBody>
      </p:sp>
      <p:sp>
        <p:nvSpPr>
          <p:cNvPr id="184323" name="Text Box 3"/>
          <p:cNvSpPr txBox="1">
            <a:spLocks noChangeArrowheads="1"/>
          </p:cNvSpPr>
          <p:nvPr/>
        </p:nvSpPr>
        <p:spPr bwMode="auto">
          <a:xfrm>
            <a:off x="304800" y="1524000"/>
            <a:ext cx="8534400" cy="3081338"/>
          </a:xfrm>
          <a:prstGeom prst="rect">
            <a:avLst/>
          </a:prstGeom>
          <a:noFill/>
          <a:ln w="9525">
            <a:noFill/>
            <a:miter lim="800000"/>
            <a:headEnd/>
            <a:tailEnd/>
          </a:ln>
          <a:effectLst/>
        </p:spPr>
        <p:txBody>
          <a:bodyPr>
            <a:spAutoFit/>
          </a:bodyPr>
          <a:lstStyle/>
          <a:p>
            <a:pPr algn="ctr">
              <a:spcBef>
                <a:spcPct val="50000"/>
              </a:spcBef>
            </a:pPr>
            <a:r>
              <a:rPr lang="en-US" sz="2800"/>
              <a:t>If you were on the sales force at Pipeline, you would push hard to sell the Turbo even though the XR7 earns a higher contribution margin per unit.</a:t>
            </a:r>
            <a:br>
              <a:rPr lang="en-US" sz="2800"/>
            </a:br>
            <a:r>
              <a:rPr lang="en-US" sz="2800"/>
              <a:t/>
            </a:r>
            <a:br>
              <a:rPr lang="en-US" sz="2800"/>
            </a:br>
            <a:r>
              <a:rPr lang="en-US" sz="2800"/>
              <a:t>To eliminate this type of conflict, commissions can be based on contribution margin rather than on selling price alone.</a:t>
            </a:r>
            <a:endParaRPr lang="en-US" sz="2800">
              <a:solidFill>
                <a:schemeClr val="accent2"/>
              </a:solidFill>
              <a:effectLst>
                <a:outerShdw blurRad="38100" dist="38100" dir="2700000" algn="tl">
                  <a:srgbClr val="C0C0C0"/>
                </a:outerShdw>
              </a:effectLst>
            </a:endParaRPr>
          </a:p>
        </p:txBody>
      </p:sp>
      <p:pic>
        <p:nvPicPr>
          <p:cNvPr id="184324" name="Picture 4" descr="Surf"/>
          <p:cNvPicPr>
            <a:picLocks noChangeAspect="1" noChangeArrowheads="1"/>
          </p:cNvPicPr>
          <p:nvPr/>
        </p:nvPicPr>
        <p:blipFill>
          <a:blip r:embed="rId3" cstate="print"/>
          <a:srcRect/>
          <a:stretch>
            <a:fillRect/>
          </a:stretch>
        </p:blipFill>
        <p:spPr bwMode="auto">
          <a:xfrm>
            <a:off x="3505200" y="5127625"/>
            <a:ext cx="2362200" cy="1349375"/>
          </a:xfrm>
          <a:prstGeom prst="rect">
            <a:avLst/>
          </a:prstGeom>
          <a:noFill/>
          <a:effectLst>
            <a:outerShdw dist="53882" dir="2700000" algn="ctr" rotWithShape="0">
              <a:schemeClr val="bg2"/>
            </a:outerShdw>
          </a:effectLst>
        </p:spPr>
      </p:pic>
    </p:spTree>
  </p:cSld>
  <p:clrMapOvr>
    <a:masterClrMapping/>
  </p:clrMapOvr>
  <p:transition>
    <p:strips dir="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noFill/>
          <a:ln/>
        </p:spPr>
        <p:txBody>
          <a:bodyPr lIns="90488" tIns="44450" rIns="90488" bIns="44450"/>
          <a:lstStyle/>
          <a:p>
            <a:r>
              <a:rPr lang="en-US"/>
              <a:t>The Concept of Sales Mix</a:t>
            </a:r>
          </a:p>
        </p:txBody>
      </p:sp>
      <p:sp>
        <p:nvSpPr>
          <p:cNvPr id="120835" name="Rectangle 3"/>
          <p:cNvSpPr>
            <a:spLocks noGrp="1" noChangeArrowheads="1"/>
          </p:cNvSpPr>
          <p:nvPr>
            <p:ph sz="quarter" idx="1"/>
          </p:nvPr>
        </p:nvSpPr>
        <p:spPr>
          <a:xfrm>
            <a:off x="762000" y="1524000"/>
            <a:ext cx="8001000" cy="4800600"/>
          </a:xfrm>
          <a:noFill/>
          <a:ln/>
        </p:spPr>
        <p:txBody>
          <a:bodyPr lIns="90488" tIns="44450" rIns="90488" bIns="44450"/>
          <a:lstStyle/>
          <a:p>
            <a:r>
              <a:rPr lang="en-US" sz="2800"/>
              <a:t>Sales mix is the relative proportion in which a company’s products are sold.</a:t>
            </a:r>
          </a:p>
          <a:p>
            <a:r>
              <a:rPr lang="en-US" sz="2800"/>
              <a:t>Different products have different selling prices, cost structures, and contribution margins.</a:t>
            </a:r>
            <a:br>
              <a:rPr lang="en-US" sz="2800"/>
            </a:br>
            <a:endParaRPr lang="en-US" sz="2800"/>
          </a:p>
          <a:p>
            <a:pPr algn="ctr">
              <a:buFont typeface="Times" pitchFamily="18" charset="0"/>
              <a:buNone/>
            </a:pPr>
            <a:r>
              <a:rPr lang="en-US" sz="2800">
                <a:solidFill>
                  <a:srgbClr val="0000CC"/>
                </a:solidFill>
              </a:rPr>
              <a:t>  Let’s assume Racing Bicycle Company sells bikes and carts and that the sales mix between the two products remains the same.</a:t>
            </a:r>
            <a:endParaRPr lang="en-US" sz="2800">
              <a:solidFill>
                <a:schemeClr val="accent2"/>
              </a:solidFill>
            </a:endParaRPr>
          </a:p>
        </p:txBody>
      </p:sp>
      <p:pic>
        <p:nvPicPr>
          <p:cNvPr id="120959" name="Picture 127" descr="j0199044"/>
          <p:cNvPicPr>
            <a:picLocks noChangeAspect="1" noChangeArrowheads="1"/>
          </p:cNvPicPr>
          <p:nvPr/>
        </p:nvPicPr>
        <p:blipFill>
          <a:blip r:embed="rId3" cstate="print"/>
          <a:srcRect/>
          <a:stretch>
            <a:fillRect/>
          </a:stretch>
        </p:blipFill>
        <p:spPr bwMode="auto">
          <a:xfrm>
            <a:off x="4191000" y="5638800"/>
            <a:ext cx="993775" cy="819150"/>
          </a:xfrm>
          <a:prstGeom prst="rect">
            <a:avLst/>
          </a:prstGeom>
          <a:noFill/>
        </p:spPr>
      </p:pic>
    </p:spTree>
  </p:cSld>
  <p:clrMapOvr>
    <a:masterClrMapping/>
  </p:clrMapOvr>
  <p:transition>
    <p:checke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noFill/>
          <a:ln/>
        </p:spPr>
        <p:txBody>
          <a:bodyPr lIns="90488" tIns="44450" rIns="90488" bIns="44450"/>
          <a:lstStyle/>
          <a:p>
            <a:r>
              <a:rPr lang="en-US"/>
              <a:t>Multi-product break-even analysis</a:t>
            </a:r>
          </a:p>
        </p:txBody>
      </p:sp>
      <p:sp>
        <p:nvSpPr>
          <p:cNvPr id="122883" name="Rectangle 3"/>
          <p:cNvSpPr>
            <a:spLocks noGrp="1" noChangeArrowheads="1"/>
          </p:cNvSpPr>
          <p:nvPr>
            <p:ph sz="quarter" idx="1"/>
          </p:nvPr>
        </p:nvSpPr>
        <p:spPr>
          <a:xfrm>
            <a:off x="152400" y="1371600"/>
            <a:ext cx="8915400" cy="530225"/>
          </a:xfrm>
          <a:noFill/>
          <a:ln/>
        </p:spPr>
        <p:txBody>
          <a:bodyPr lIns="90488" tIns="44450" rIns="90488" bIns="44450">
            <a:normAutofit fontScale="92500"/>
          </a:bodyPr>
          <a:lstStyle/>
          <a:p>
            <a:pPr algn="ctr">
              <a:buFont typeface="Times" pitchFamily="18" charset="0"/>
              <a:buNone/>
            </a:pPr>
            <a:r>
              <a:rPr lang="en-US" sz="2800"/>
              <a:t>Racing Bicycle Co. provides the following information:</a:t>
            </a:r>
          </a:p>
        </p:txBody>
      </p:sp>
      <p:pic>
        <p:nvPicPr>
          <p:cNvPr id="123011" name="Picture 131" descr="C6ProductMix"/>
          <p:cNvPicPr>
            <a:picLocks noChangeAspect="1" noChangeArrowheads="1"/>
          </p:cNvPicPr>
          <p:nvPr/>
        </p:nvPicPr>
        <p:blipFill>
          <a:blip r:embed="rId3" cstate="print"/>
          <a:srcRect/>
          <a:stretch>
            <a:fillRect/>
          </a:stretch>
        </p:blipFill>
        <p:spPr bwMode="auto">
          <a:xfrm>
            <a:off x="76200" y="1982787"/>
            <a:ext cx="8991600" cy="3960813"/>
          </a:xfrm>
          <a:prstGeom prst="rect">
            <a:avLst/>
          </a:prstGeom>
          <a:noFill/>
          <a:ln w="9525">
            <a:solidFill>
              <a:schemeClr val="tx1"/>
            </a:solidFill>
            <a:miter lim="800000"/>
            <a:headEnd/>
            <a:tailEnd/>
          </a:ln>
        </p:spPr>
      </p:pic>
      <p:grpSp>
        <p:nvGrpSpPr>
          <p:cNvPr id="2" name="Group 132"/>
          <p:cNvGrpSpPr>
            <a:grpSpLocks/>
          </p:cNvGrpSpPr>
          <p:nvPr/>
        </p:nvGrpSpPr>
        <p:grpSpPr bwMode="auto">
          <a:xfrm>
            <a:off x="4800600" y="4633913"/>
            <a:ext cx="4049713" cy="2224087"/>
            <a:chOff x="3024" y="2919"/>
            <a:chExt cx="2551" cy="1401"/>
          </a:xfrm>
        </p:grpSpPr>
        <p:sp>
          <p:nvSpPr>
            <p:cNvPr id="122885" name="Rectangle 5"/>
            <p:cNvSpPr>
              <a:spLocks noChangeArrowheads="1"/>
            </p:cNvSpPr>
            <p:nvPr/>
          </p:nvSpPr>
          <p:spPr bwMode="auto">
            <a:xfrm>
              <a:off x="3024" y="3842"/>
              <a:ext cx="996" cy="478"/>
            </a:xfrm>
            <a:prstGeom prst="rect">
              <a:avLst/>
            </a:prstGeom>
            <a:noFill/>
            <a:ln w="12700">
              <a:noFill/>
              <a:miter lim="800000"/>
              <a:headEnd/>
              <a:tailEnd/>
            </a:ln>
            <a:effectLst/>
          </p:spPr>
          <p:txBody>
            <a:bodyPr wrap="none" lIns="90488" tIns="44450" rIns="90488" bIns="44450">
              <a:spAutoFit/>
            </a:bodyPr>
            <a:lstStyle/>
            <a:p>
              <a:r>
                <a:rPr lang="en-US" sz="2200" b="1" u="sng">
                  <a:solidFill>
                    <a:srgbClr val="0000CC"/>
                  </a:solidFill>
                </a:rPr>
                <a:t>$265,000   </a:t>
              </a:r>
              <a:endParaRPr lang="en-US" sz="2200" b="1">
                <a:solidFill>
                  <a:srgbClr val="0000CC"/>
                </a:solidFill>
              </a:endParaRPr>
            </a:p>
            <a:p>
              <a:r>
                <a:rPr lang="en-US" sz="2200" b="1">
                  <a:solidFill>
                    <a:srgbClr val="0000CC"/>
                  </a:solidFill>
                </a:rPr>
                <a:t>$550,000</a:t>
              </a:r>
            </a:p>
          </p:txBody>
        </p:sp>
        <p:sp>
          <p:nvSpPr>
            <p:cNvPr id="122886" name="Rectangle 6"/>
            <p:cNvSpPr>
              <a:spLocks noChangeArrowheads="1"/>
            </p:cNvSpPr>
            <p:nvPr/>
          </p:nvSpPr>
          <p:spPr bwMode="auto">
            <a:xfrm>
              <a:off x="3888" y="3938"/>
              <a:ext cx="1687" cy="267"/>
            </a:xfrm>
            <a:prstGeom prst="rect">
              <a:avLst/>
            </a:prstGeom>
            <a:noFill/>
            <a:ln w="12700">
              <a:noFill/>
              <a:miter lim="800000"/>
              <a:headEnd/>
              <a:tailEnd/>
            </a:ln>
            <a:effectLst/>
          </p:spPr>
          <p:txBody>
            <a:bodyPr wrap="none" lIns="90488" tIns="44450" rIns="90488" bIns="44450">
              <a:spAutoFit/>
            </a:bodyPr>
            <a:lstStyle/>
            <a:p>
              <a:r>
                <a:rPr lang="en-US" sz="2200" b="1">
                  <a:solidFill>
                    <a:srgbClr val="0000CC"/>
                  </a:solidFill>
                </a:rPr>
                <a:t>=  48.2% (rounded)</a:t>
              </a:r>
            </a:p>
          </p:txBody>
        </p:sp>
        <p:sp>
          <p:nvSpPr>
            <p:cNvPr id="122887" name="Line 7"/>
            <p:cNvSpPr>
              <a:spLocks noChangeShapeType="1"/>
            </p:cNvSpPr>
            <p:nvPr/>
          </p:nvSpPr>
          <p:spPr bwMode="auto">
            <a:xfrm flipV="1">
              <a:off x="4896" y="2919"/>
              <a:ext cx="240" cy="1106"/>
            </a:xfrm>
            <a:prstGeom prst="line">
              <a:avLst/>
            </a:prstGeom>
            <a:noFill/>
            <a:ln w="38100">
              <a:solidFill>
                <a:srgbClr val="FF0000"/>
              </a:solidFill>
              <a:round/>
              <a:headEnd/>
              <a:tailEnd type="triangle" w="med" len="med"/>
            </a:ln>
            <a:effectLst>
              <a:outerShdw dist="28398" dir="3806097" algn="ctr" rotWithShape="0">
                <a:schemeClr val="bg2"/>
              </a:outerShdw>
            </a:effectLst>
          </p:spPr>
          <p:txBody>
            <a:bodyPr wrap="none" anchor="ctr"/>
            <a:lstStyle/>
            <a:p>
              <a:endParaRPr lang="en-US"/>
            </a:p>
          </p:txBody>
        </p:sp>
      </p:grpSp>
    </p:spTree>
  </p:cSld>
  <p:clrMapOvr>
    <a:masterClrMapping/>
  </p:clrMapOvr>
  <p:transition>
    <p:zoom dir="in"/>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noFill/>
          <a:ln/>
        </p:spPr>
        <p:txBody>
          <a:bodyPr lIns="90488" tIns="44450" rIns="90488" bIns="44450"/>
          <a:lstStyle/>
          <a:p>
            <a:r>
              <a:rPr lang="en-US"/>
              <a:t>Multi-product break-even analysis</a:t>
            </a:r>
          </a:p>
        </p:txBody>
      </p:sp>
      <p:grpSp>
        <p:nvGrpSpPr>
          <p:cNvPr id="2" name="Group 18"/>
          <p:cNvGrpSpPr>
            <a:grpSpLocks/>
          </p:cNvGrpSpPr>
          <p:nvPr/>
        </p:nvGrpSpPr>
        <p:grpSpPr bwMode="auto">
          <a:xfrm>
            <a:off x="0" y="609600"/>
            <a:ext cx="5257800" cy="2286000"/>
            <a:chOff x="1584" y="864"/>
            <a:chExt cx="3072" cy="1344"/>
          </a:xfrm>
        </p:grpSpPr>
        <p:sp>
          <p:nvSpPr>
            <p:cNvPr id="124936" name="Rectangle 8"/>
            <p:cNvSpPr>
              <a:spLocks noChangeArrowheads="1"/>
            </p:cNvSpPr>
            <p:nvPr/>
          </p:nvSpPr>
          <p:spPr bwMode="auto">
            <a:xfrm>
              <a:off x="1584" y="864"/>
              <a:ext cx="3072" cy="1344"/>
            </a:xfrm>
            <a:prstGeom prst="rect">
              <a:avLst/>
            </a:prstGeom>
            <a:solidFill>
              <a:schemeClr val="accent1"/>
            </a:solidFill>
            <a:ln w="9525">
              <a:solidFill>
                <a:schemeClr val="tx1"/>
              </a:solidFill>
              <a:miter lim="800000"/>
              <a:headEnd/>
              <a:tailEnd/>
            </a:ln>
            <a:effectLst/>
          </p:spPr>
          <p:txBody>
            <a:bodyPr wrap="none" anchor="ctr"/>
            <a:lstStyle/>
            <a:p>
              <a:pPr algn="ctr"/>
              <a:endParaRPr lang="en-US"/>
            </a:p>
          </p:txBody>
        </p:sp>
        <p:sp>
          <p:nvSpPr>
            <p:cNvPr id="124937" name="Text Box 9"/>
            <p:cNvSpPr txBox="1">
              <a:spLocks noChangeArrowheads="1"/>
            </p:cNvSpPr>
            <p:nvPr/>
          </p:nvSpPr>
          <p:spPr bwMode="auto">
            <a:xfrm>
              <a:off x="2928" y="864"/>
              <a:ext cx="1632" cy="518"/>
            </a:xfrm>
            <a:prstGeom prst="rect">
              <a:avLst/>
            </a:prstGeom>
            <a:noFill/>
            <a:ln w="9525">
              <a:noFill/>
              <a:miter lim="800000"/>
              <a:headEnd/>
              <a:tailEnd/>
            </a:ln>
            <a:effectLst/>
          </p:spPr>
          <p:txBody>
            <a:bodyPr>
              <a:spAutoFit/>
            </a:bodyPr>
            <a:lstStyle/>
            <a:p>
              <a:pPr algn="ctr" eaLnBrk="1" hangingPunct="1"/>
              <a:r>
                <a:rPr lang="en-US" sz="2400" b="1">
                  <a:solidFill>
                    <a:srgbClr val="FFFFFF"/>
                  </a:solidFill>
                </a:rPr>
                <a:t>Fixed expenses</a:t>
              </a:r>
            </a:p>
            <a:p>
              <a:pPr algn="ctr" eaLnBrk="1" hangingPunct="1"/>
              <a:r>
                <a:rPr lang="en-US" sz="2400" b="1">
                  <a:solidFill>
                    <a:srgbClr val="FFFFFF"/>
                  </a:solidFill>
                </a:rPr>
                <a:t>CM Ratio</a:t>
              </a:r>
            </a:p>
          </p:txBody>
        </p:sp>
        <p:sp>
          <p:nvSpPr>
            <p:cNvPr id="124938" name="Line 10"/>
            <p:cNvSpPr>
              <a:spLocks noChangeShapeType="1"/>
            </p:cNvSpPr>
            <p:nvPr/>
          </p:nvSpPr>
          <p:spPr bwMode="auto">
            <a:xfrm>
              <a:off x="3072" y="1126"/>
              <a:ext cx="1392" cy="0"/>
            </a:xfrm>
            <a:prstGeom prst="line">
              <a:avLst/>
            </a:prstGeom>
            <a:noFill/>
            <a:ln w="38100">
              <a:solidFill>
                <a:srgbClr val="FFFFFF"/>
              </a:solidFill>
              <a:round/>
              <a:headEnd/>
              <a:tailEnd/>
            </a:ln>
            <a:effectLst/>
          </p:spPr>
          <p:txBody>
            <a:bodyPr wrap="none"/>
            <a:lstStyle/>
            <a:p>
              <a:endParaRPr lang="en-US"/>
            </a:p>
          </p:txBody>
        </p:sp>
        <p:sp>
          <p:nvSpPr>
            <p:cNvPr id="124939" name="Text Box 11"/>
            <p:cNvSpPr txBox="1">
              <a:spLocks noChangeArrowheads="1"/>
            </p:cNvSpPr>
            <p:nvPr/>
          </p:nvSpPr>
          <p:spPr bwMode="auto">
            <a:xfrm>
              <a:off x="1584" y="864"/>
              <a:ext cx="1200" cy="518"/>
            </a:xfrm>
            <a:prstGeom prst="rect">
              <a:avLst/>
            </a:prstGeom>
            <a:noFill/>
            <a:ln w="9525">
              <a:noFill/>
              <a:miter lim="800000"/>
              <a:headEnd/>
              <a:tailEnd/>
            </a:ln>
            <a:effectLst/>
          </p:spPr>
          <p:txBody>
            <a:bodyPr>
              <a:spAutoFit/>
            </a:bodyPr>
            <a:lstStyle/>
            <a:p>
              <a:pPr algn="ctr" eaLnBrk="1" hangingPunct="1">
                <a:spcBef>
                  <a:spcPct val="50000"/>
                </a:spcBef>
              </a:pPr>
              <a:r>
                <a:rPr lang="en-US" sz="2400" b="1">
                  <a:solidFill>
                    <a:srgbClr val="FFFFFF"/>
                  </a:solidFill>
                </a:rPr>
                <a:t>Break-even</a:t>
              </a:r>
              <a:br>
                <a:rPr lang="en-US" sz="2400" b="1">
                  <a:solidFill>
                    <a:srgbClr val="FFFFFF"/>
                  </a:solidFill>
                </a:rPr>
              </a:br>
              <a:r>
                <a:rPr lang="en-US" sz="2400" b="1">
                  <a:solidFill>
                    <a:srgbClr val="FFFFFF"/>
                  </a:solidFill>
                </a:rPr>
                <a:t>sales</a:t>
              </a:r>
            </a:p>
          </p:txBody>
        </p:sp>
        <p:sp>
          <p:nvSpPr>
            <p:cNvPr id="124940" name="Text Box 12"/>
            <p:cNvSpPr txBox="1">
              <a:spLocks noChangeArrowheads="1"/>
            </p:cNvSpPr>
            <p:nvPr/>
          </p:nvSpPr>
          <p:spPr bwMode="auto">
            <a:xfrm>
              <a:off x="2880" y="1344"/>
              <a:ext cx="1104" cy="518"/>
            </a:xfrm>
            <a:prstGeom prst="rect">
              <a:avLst/>
            </a:prstGeom>
            <a:noFill/>
            <a:ln w="9525">
              <a:noFill/>
              <a:miter lim="800000"/>
              <a:headEnd/>
              <a:tailEnd/>
            </a:ln>
            <a:effectLst/>
          </p:spPr>
          <p:txBody>
            <a:bodyPr>
              <a:spAutoFit/>
            </a:bodyPr>
            <a:lstStyle/>
            <a:p>
              <a:pPr algn="ctr" eaLnBrk="1" hangingPunct="1"/>
              <a:r>
                <a:rPr lang="en-US" sz="2400" b="1">
                  <a:solidFill>
                    <a:srgbClr val="FFFFFF"/>
                  </a:solidFill>
                </a:rPr>
                <a:t>$170,000</a:t>
              </a:r>
            </a:p>
            <a:p>
              <a:pPr algn="ctr" eaLnBrk="1" hangingPunct="1"/>
              <a:r>
                <a:rPr lang="en-US" sz="2400" b="1">
                  <a:solidFill>
                    <a:srgbClr val="FFFFFF"/>
                  </a:solidFill>
                </a:rPr>
                <a:t>48.2%</a:t>
              </a:r>
            </a:p>
          </p:txBody>
        </p:sp>
        <p:sp>
          <p:nvSpPr>
            <p:cNvPr id="124941" name="Text Box 13"/>
            <p:cNvSpPr txBox="1">
              <a:spLocks noChangeArrowheads="1"/>
            </p:cNvSpPr>
            <p:nvPr/>
          </p:nvSpPr>
          <p:spPr bwMode="auto">
            <a:xfrm>
              <a:off x="2736" y="1872"/>
              <a:ext cx="1344" cy="288"/>
            </a:xfrm>
            <a:prstGeom prst="rect">
              <a:avLst/>
            </a:prstGeom>
            <a:noFill/>
            <a:ln w="9525">
              <a:noFill/>
              <a:miter lim="800000"/>
              <a:headEnd/>
              <a:tailEnd/>
            </a:ln>
            <a:effectLst/>
          </p:spPr>
          <p:txBody>
            <a:bodyPr>
              <a:spAutoFit/>
            </a:bodyPr>
            <a:lstStyle/>
            <a:p>
              <a:pPr eaLnBrk="1" hangingPunct="1">
                <a:spcBef>
                  <a:spcPct val="50000"/>
                </a:spcBef>
              </a:pPr>
              <a:r>
                <a:rPr lang="en-US" sz="2400" b="1">
                  <a:solidFill>
                    <a:srgbClr val="FFFFFF"/>
                  </a:solidFill>
                </a:rPr>
                <a:t>=</a:t>
              </a:r>
              <a:r>
                <a:rPr lang="en-US" sz="2400" b="1"/>
                <a:t> </a:t>
              </a:r>
              <a:r>
                <a:rPr lang="en-US" sz="2400" b="1" i="1">
                  <a:solidFill>
                    <a:srgbClr val="FFFF00"/>
                  </a:solidFill>
                </a:rPr>
                <a:t>$352,697</a:t>
              </a:r>
            </a:p>
          </p:txBody>
        </p:sp>
        <p:sp>
          <p:nvSpPr>
            <p:cNvPr id="124942" name="Line 14"/>
            <p:cNvSpPr>
              <a:spLocks noChangeShapeType="1"/>
            </p:cNvSpPr>
            <p:nvPr/>
          </p:nvSpPr>
          <p:spPr bwMode="auto">
            <a:xfrm>
              <a:off x="3024" y="1621"/>
              <a:ext cx="864" cy="0"/>
            </a:xfrm>
            <a:prstGeom prst="line">
              <a:avLst/>
            </a:prstGeom>
            <a:noFill/>
            <a:ln w="38100">
              <a:solidFill>
                <a:srgbClr val="FFFFFF"/>
              </a:solidFill>
              <a:round/>
              <a:headEnd/>
              <a:tailEnd/>
            </a:ln>
            <a:effectLst/>
          </p:spPr>
          <p:txBody>
            <a:bodyPr wrap="none"/>
            <a:lstStyle/>
            <a:p>
              <a:endParaRPr lang="en-US"/>
            </a:p>
          </p:txBody>
        </p:sp>
        <p:sp>
          <p:nvSpPr>
            <p:cNvPr id="124943" name="Text Box 15"/>
            <p:cNvSpPr txBox="1">
              <a:spLocks noChangeArrowheads="1"/>
            </p:cNvSpPr>
            <p:nvPr/>
          </p:nvSpPr>
          <p:spPr bwMode="auto">
            <a:xfrm>
              <a:off x="2736" y="1474"/>
              <a:ext cx="240" cy="288"/>
            </a:xfrm>
            <a:prstGeom prst="rect">
              <a:avLst/>
            </a:prstGeom>
            <a:noFill/>
            <a:ln w="9525">
              <a:noFill/>
              <a:miter lim="800000"/>
              <a:headEnd/>
              <a:tailEnd/>
            </a:ln>
            <a:effectLst/>
          </p:spPr>
          <p:txBody>
            <a:bodyPr>
              <a:spAutoFit/>
            </a:bodyPr>
            <a:lstStyle/>
            <a:p>
              <a:pPr algn="r" eaLnBrk="1" hangingPunct="1">
                <a:spcBef>
                  <a:spcPct val="50000"/>
                </a:spcBef>
              </a:pPr>
              <a:r>
                <a:rPr lang="en-US" sz="2400" b="1">
                  <a:solidFill>
                    <a:srgbClr val="FFFFFF"/>
                  </a:solidFill>
                </a:rPr>
                <a:t>=</a:t>
              </a:r>
            </a:p>
          </p:txBody>
        </p:sp>
        <p:sp>
          <p:nvSpPr>
            <p:cNvPr id="124945" name="Text Box 17"/>
            <p:cNvSpPr txBox="1">
              <a:spLocks noChangeArrowheads="1"/>
            </p:cNvSpPr>
            <p:nvPr/>
          </p:nvSpPr>
          <p:spPr bwMode="auto">
            <a:xfrm>
              <a:off x="2736" y="960"/>
              <a:ext cx="256" cy="346"/>
            </a:xfrm>
            <a:prstGeom prst="rect">
              <a:avLst/>
            </a:prstGeom>
            <a:noFill/>
            <a:ln w="9525">
              <a:noFill/>
              <a:miter lim="800000"/>
              <a:headEnd/>
              <a:tailEnd/>
            </a:ln>
            <a:effectLst/>
          </p:spPr>
          <p:txBody>
            <a:bodyPr wrap="none">
              <a:spAutoFit/>
            </a:bodyPr>
            <a:lstStyle/>
            <a:p>
              <a:r>
                <a:rPr lang="en-US">
                  <a:solidFill>
                    <a:srgbClr val="FFFFFF"/>
                  </a:solidFill>
                </a:rPr>
                <a:t>=</a:t>
              </a:r>
            </a:p>
          </p:txBody>
        </p:sp>
      </p:grpSp>
      <p:pic>
        <p:nvPicPr>
          <p:cNvPr id="124947" name="Picture 19" descr="C6MultiProductBE"/>
          <p:cNvPicPr>
            <a:picLocks noChangeAspect="1" noChangeArrowheads="1"/>
          </p:cNvPicPr>
          <p:nvPr/>
        </p:nvPicPr>
        <p:blipFill>
          <a:blip r:embed="rId3" cstate="print"/>
          <a:srcRect/>
          <a:stretch>
            <a:fillRect/>
          </a:stretch>
        </p:blipFill>
        <p:spPr bwMode="auto">
          <a:xfrm>
            <a:off x="76200" y="2819400"/>
            <a:ext cx="8991600" cy="3816350"/>
          </a:xfrm>
          <a:prstGeom prst="rect">
            <a:avLst/>
          </a:prstGeom>
          <a:no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4947"/>
                                        </p:tgtEl>
                                        <p:attrNameLst>
                                          <p:attrName>style.visibility</p:attrName>
                                        </p:attrNameLst>
                                      </p:cBhvr>
                                      <p:to>
                                        <p:strVal val="visible"/>
                                      </p:to>
                                    </p:set>
                                    <p:animEffect transition="in" filter="wipe(up)">
                                      <p:cBhvr>
                                        <p:cTn id="7" dur="500"/>
                                        <p:tgtEl>
                                          <p:spTgt spid="124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noFill/>
          <a:ln/>
        </p:spPr>
        <p:txBody>
          <a:bodyPr lIns="90488" tIns="44450" rIns="90488" bIns="44450"/>
          <a:lstStyle/>
          <a:p>
            <a:r>
              <a:rPr lang="en-US"/>
              <a:t>Key Assumptions of CVP Analysis</a:t>
            </a:r>
          </a:p>
        </p:txBody>
      </p:sp>
      <p:sp>
        <p:nvSpPr>
          <p:cNvPr id="126979" name="Rectangle 3"/>
          <p:cNvSpPr>
            <a:spLocks noGrp="1" noChangeArrowheads="1"/>
          </p:cNvSpPr>
          <p:nvPr>
            <p:ph sz="quarter" idx="1"/>
          </p:nvPr>
        </p:nvSpPr>
        <p:spPr>
          <a:xfrm>
            <a:off x="560388" y="1295400"/>
            <a:ext cx="8355012" cy="5257800"/>
          </a:xfrm>
          <a:noFill/>
          <a:ln/>
        </p:spPr>
        <p:txBody>
          <a:bodyPr lIns="90488" tIns="44450" rIns="90488" bIns="44450"/>
          <a:lstStyle/>
          <a:p>
            <a:pPr>
              <a:buFont typeface="Wingdings" pitchFamily="2" charset="2"/>
              <a:buChar char=""/>
            </a:pPr>
            <a:r>
              <a:rPr lang="en-US" sz="3600"/>
              <a:t>Selling price is constant.</a:t>
            </a:r>
          </a:p>
          <a:p>
            <a:pPr>
              <a:buFont typeface="Wingdings" pitchFamily="2" charset="2"/>
              <a:buChar char=""/>
            </a:pPr>
            <a:r>
              <a:rPr lang="en-US" sz="3600"/>
              <a:t>Costs are linear.</a:t>
            </a:r>
          </a:p>
          <a:p>
            <a:pPr>
              <a:buFont typeface="Wingdings" pitchFamily="2" charset="2"/>
              <a:buChar char=""/>
            </a:pPr>
            <a:r>
              <a:rPr lang="en-US" sz="3600"/>
              <a:t>In multi-product companies, the sales mix is constant.</a:t>
            </a:r>
          </a:p>
          <a:p>
            <a:pPr>
              <a:buFont typeface="Wingdings" pitchFamily="2" charset="2"/>
              <a:buChar char=""/>
            </a:pPr>
            <a:r>
              <a:rPr lang="en-US" sz="3600"/>
              <a:t>In manufacturing companies, inventories do not change (units produced = units sold).</a:t>
            </a:r>
          </a:p>
        </p:txBody>
      </p:sp>
      <p:pic>
        <p:nvPicPr>
          <p:cNvPr id="127000" name="Picture 24" descr="j0283754"/>
          <p:cNvPicPr>
            <a:picLocks noChangeAspect="1" noChangeArrowheads="1" noCrop="1"/>
          </p:cNvPicPr>
          <p:nvPr/>
        </p:nvPicPr>
        <p:blipFill>
          <a:blip r:embed="rId3" cstate="print"/>
          <a:srcRect/>
          <a:stretch>
            <a:fillRect/>
          </a:stretch>
        </p:blipFill>
        <p:spPr bwMode="auto">
          <a:xfrm>
            <a:off x="6858000" y="4953000"/>
            <a:ext cx="1573213" cy="1600200"/>
          </a:xfrm>
          <a:prstGeom prst="rect">
            <a:avLst/>
          </a:prstGeom>
          <a:noFill/>
        </p:spPr>
      </p:pic>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wipe(up)">
                                      <p:cBhvr>
                                        <p:cTn id="7" dur="500"/>
                                        <p:tgtEl>
                                          <p:spTgt spid="126979">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26979">
                                            <p:txEl>
                                              <p:pRg st="1" end="1"/>
                                            </p:txEl>
                                          </p:spTgt>
                                        </p:tgtEl>
                                        <p:attrNameLst>
                                          <p:attrName>style.visibility</p:attrName>
                                        </p:attrNameLst>
                                      </p:cBhvr>
                                      <p:to>
                                        <p:strVal val="visible"/>
                                      </p:to>
                                    </p:set>
                                    <p:animEffect transition="in" filter="wipe(up)">
                                      <p:cBhvr>
                                        <p:cTn id="11" dur="500"/>
                                        <p:tgtEl>
                                          <p:spTgt spid="126979">
                                            <p:txEl>
                                              <p:pRg st="1" end="1"/>
                                            </p:txEl>
                                          </p:spTgt>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26979">
                                            <p:txEl>
                                              <p:pRg st="2" end="2"/>
                                            </p:txEl>
                                          </p:spTgt>
                                        </p:tgtEl>
                                        <p:attrNameLst>
                                          <p:attrName>style.visibility</p:attrName>
                                        </p:attrNameLst>
                                      </p:cBhvr>
                                      <p:to>
                                        <p:strVal val="visible"/>
                                      </p:to>
                                    </p:set>
                                    <p:animEffect transition="in" filter="wipe(up)">
                                      <p:cBhvr>
                                        <p:cTn id="15" dur="500"/>
                                        <p:tgtEl>
                                          <p:spTgt spid="126979">
                                            <p:txEl>
                                              <p:pRg st="2" end="2"/>
                                            </p:txEl>
                                          </p:spTgt>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26979">
                                            <p:txEl>
                                              <p:pRg st="3" end="3"/>
                                            </p:txEl>
                                          </p:spTgt>
                                        </p:tgtEl>
                                        <p:attrNameLst>
                                          <p:attrName>style.visibility</p:attrName>
                                        </p:attrNameLst>
                                      </p:cBhvr>
                                      <p:to>
                                        <p:strVal val="visible"/>
                                      </p:to>
                                    </p:set>
                                    <p:animEffect transition="in" filter="wipe(up)">
                                      <p:cBhvr>
                                        <p:cTn id="19" dur="500"/>
                                        <p:tgtEl>
                                          <p:spTgt spid="1269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build="p" autoUpdateAnimBg="0" advAuto="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stretch>
            <a:fillRect/>
          </a:stretch>
        </p:blipFill>
        <p:spPr>
          <a:xfrm>
            <a:off x="1095375" y="274638"/>
            <a:ext cx="6191250" cy="6430962"/>
          </a:xfrm>
          <a:prstGeom prst="rect">
            <a:avLst/>
          </a:prstGeom>
        </p:spPr>
      </p:pic>
    </p:spTree>
    <p:extLst>
      <p:ext uri="{BB962C8B-B14F-4D97-AF65-F5344CB8AC3E}">
        <p14:creationId xmlns:p14="http://schemas.microsoft.com/office/powerpoint/2010/main" val="1353092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a:xfrm>
            <a:off x="457200" y="-76200"/>
            <a:ext cx="7467600" cy="1143000"/>
          </a:xfrm>
          <a:noFill/>
          <a:ln/>
        </p:spPr>
        <p:txBody>
          <a:bodyPr lIns="90488" tIns="44450" rIns="90488" bIns="44450"/>
          <a:lstStyle/>
          <a:p>
            <a:r>
              <a:rPr lang="en-US" dirty="0"/>
              <a:t>The Contribution Approach</a:t>
            </a:r>
          </a:p>
        </p:txBody>
      </p:sp>
      <p:sp>
        <p:nvSpPr>
          <p:cNvPr id="28676" name="Rectangle 4"/>
          <p:cNvSpPr>
            <a:spLocks noGrp="1" noChangeArrowheads="1"/>
          </p:cNvSpPr>
          <p:nvPr>
            <p:ph sz="quarter" idx="1"/>
          </p:nvPr>
        </p:nvSpPr>
        <p:spPr>
          <a:xfrm>
            <a:off x="1143000" y="1066800"/>
            <a:ext cx="7467600" cy="1422400"/>
          </a:xfrm>
          <a:noFill/>
          <a:ln/>
        </p:spPr>
        <p:txBody>
          <a:bodyPr lIns="90488" tIns="44450" rIns="90488" bIns="44450">
            <a:normAutofit/>
          </a:bodyPr>
          <a:lstStyle/>
          <a:p>
            <a:pPr algn="ctr">
              <a:buFont typeface="Times" pitchFamily="18" charset="0"/>
              <a:buNone/>
            </a:pPr>
            <a:r>
              <a:rPr lang="en-US" sz="2600" dirty="0" err="1" smtClean="0"/>
              <a:t>Apabila</a:t>
            </a:r>
            <a:r>
              <a:rPr lang="en-US" sz="2600" dirty="0" smtClean="0"/>
              <a:t> Racing </a:t>
            </a:r>
            <a:r>
              <a:rPr lang="en-US" sz="2600" dirty="0" err="1" smtClean="0"/>
              <a:t>menjual</a:t>
            </a:r>
            <a:r>
              <a:rPr lang="en-US" sz="2600" dirty="0" smtClean="0"/>
              <a:t> 1 unit </a:t>
            </a:r>
            <a:r>
              <a:rPr lang="en-US" sz="2600" dirty="0" err="1" smtClean="0"/>
              <a:t>lebih</a:t>
            </a:r>
            <a:r>
              <a:rPr lang="en-US" sz="2600" dirty="0" smtClean="0"/>
              <a:t> </a:t>
            </a:r>
            <a:r>
              <a:rPr lang="en-US" sz="2600" dirty="0" err="1" smtClean="0"/>
              <a:t>banyak</a:t>
            </a:r>
            <a:r>
              <a:rPr lang="en-US" sz="2600" dirty="0" smtClean="0"/>
              <a:t> </a:t>
            </a:r>
            <a:r>
              <a:rPr lang="en-US" sz="2600" dirty="0" err="1" smtClean="0"/>
              <a:t>dari</a:t>
            </a:r>
            <a:r>
              <a:rPr lang="en-US" sz="2600" dirty="0" smtClean="0"/>
              <a:t> </a:t>
            </a:r>
            <a:r>
              <a:rPr lang="en-US" sz="2600" dirty="0" err="1" smtClean="0"/>
              <a:t>nilai</a:t>
            </a:r>
            <a:r>
              <a:rPr lang="en-US" sz="2600" dirty="0" smtClean="0"/>
              <a:t> BEP, </a:t>
            </a:r>
            <a:r>
              <a:rPr lang="en-US" sz="2600" dirty="0" err="1" smtClean="0"/>
              <a:t>maka</a:t>
            </a:r>
            <a:r>
              <a:rPr lang="en-US" sz="2600" dirty="0" smtClean="0"/>
              <a:t> , </a:t>
            </a:r>
            <a:r>
              <a:rPr lang="en-US" sz="2600" dirty="0" err="1" smtClean="0"/>
              <a:t>pendapatan</a:t>
            </a:r>
            <a:r>
              <a:rPr lang="en-US" sz="2600" dirty="0" smtClean="0"/>
              <a:t> </a:t>
            </a:r>
            <a:r>
              <a:rPr lang="en-US" sz="2600" dirty="0" err="1" smtClean="0"/>
              <a:t>bersih</a:t>
            </a:r>
            <a:r>
              <a:rPr lang="en-US" sz="2600" dirty="0" smtClean="0"/>
              <a:t>  </a:t>
            </a:r>
            <a:r>
              <a:rPr lang="en-US" sz="2600" dirty="0" err="1" smtClean="0"/>
              <a:t>akan</a:t>
            </a:r>
            <a:r>
              <a:rPr lang="en-US" sz="2600" dirty="0" smtClean="0"/>
              <a:t> </a:t>
            </a:r>
            <a:r>
              <a:rPr lang="en-US" sz="2600" dirty="0" err="1" smtClean="0"/>
              <a:t>meningkat</a:t>
            </a:r>
            <a:r>
              <a:rPr lang="en-US" sz="2600" dirty="0" smtClean="0"/>
              <a:t> </a:t>
            </a:r>
            <a:r>
              <a:rPr lang="en-US" sz="2600" dirty="0" err="1" smtClean="0"/>
              <a:t>sebesar</a:t>
            </a:r>
            <a:r>
              <a:rPr lang="en-US" sz="2600" dirty="0" smtClean="0"/>
              <a:t> </a:t>
            </a:r>
            <a:r>
              <a:rPr lang="en-US" sz="2600" i="1" dirty="0" smtClean="0">
                <a:solidFill>
                  <a:schemeClr val="tx2"/>
                </a:solidFill>
              </a:rPr>
              <a:t>$</a:t>
            </a:r>
            <a:r>
              <a:rPr lang="en-US" sz="2600" i="1" dirty="0">
                <a:solidFill>
                  <a:schemeClr val="tx2"/>
                </a:solidFill>
              </a:rPr>
              <a:t>200</a:t>
            </a:r>
            <a:r>
              <a:rPr lang="en-US" sz="2600" dirty="0"/>
              <a:t>.</a:t>
            </a:r>
          </a:p>
        </p:txBody>
      </p:sp>
      <p:pic>
        <p:nvPicPr>
          <p:cNvPr id="28803" name="Picture 131" descr="C6CM401Units"/>
          <p:cNvPicPr>
            <a:picLocks noChangeAspect="1" noChangeArrowheads="1"/>
          </p:cNvPicPr>
          <p:nvPr/>
        </p:nvPicPr>
        <p:blipFill>
          <a:blip r:embed="rId3" cstate="print"/>
          <a:srcRect/>
          <a:stretch>
            <a:fillRect/>
          </a:stretch>
        </p:blipFill>
        <p:spPr bwMode="auto">
          <a:xfrm>
            <a:off x="1371600" y="2532063"/>
            <a:ext cx="6781800" cy="4127500"/>
          </a:xfrm>
          <a:prstGeom prst="rect">
            <a:avLst/>
          </a:prstGeom>
          <a:noFill/>
          <a:ln w="9525">
            <a:solidFill>
              <a:schemeClr val="tx1"/>
            </a:solidFill>
            <a:miter lim="800000"/>
            <a:headEnd/>
            <a:tailEnd/>
          </a:ln>
        </p:spPr>
      </p:pic>
      <p:pic>
        <p:nvPicPr>
          <p:cNvPr id="28804" name="Picture 132" descr="j0199044"/>
          <p:cNvPicPr>
            <a:picLocks noChangeAspect="1" noChangeArrowheads="1"/>
          </p:cNvPicPr>
          <p:nvPr/>
        </p:nvPicPr>
        <p:blipFill>
          <a:blip r:embed="rId4" cstate="print"/>
          <a:srcRect/>
          <a:stretch>
            <a:fillRect/>
          </a:stretch>
        </p:blipFill>
        <p:spPr bwMode="auto">
          <a:xfrm>
            <a:off x="152400" y="2590800"/>
            <a:ext cx="993775" cy="819150"/>
          </a:xfrm>
          <a:prstGeom prst="rect">
            <a:avLst/>
          </a:prstGeom>
          <a:noFill/>
        </p:spPr>
      </p:pic>
      <p:grpSp>
        <p:nvGrpSpPr>
          <p:cNvPr id="2" name="Group 133"/>
          <p:cNvGrpSpPr>
            <a:grpSpLocks/>
          </p:cNvGrpSpPr>
          <p:nvPr/>
        </p:nvGrpSpPr>
        <p:grpSpPr bwMode="auto">
          <a:xfrm>
            <a:off x="5943600" y="1905000"/>
            <a:ext cx="1447800" cy="3962400"/>
            <a:chOff x="3984" y="1224"/>
            <a:chExt cx="912" cy="2496"/>
          </a:xfrm>
        </p:grpSpPr>
        <p:sp>
          <p:nvSpPr>
            <p:cNvPr id="28678" name="Line 6"/>
            <p:cNvSpPr>
              <a:spLocks noChangeShapeType="1"/>
            </p:cNvSpPr>
            <p:nvPr/>
          </p:nvSpPr>
          <p:spPr bwMode="auto">
            <a:xfrm flipH="1">
              <a:off x="3984" y="1536"/>
              <a:ext cx="624" cy="2184"/>
            </a:xfrm>
            <a:prstGeom prst="line">
              <a:avLst/>
            </a:prstGeom>
            <a:noFill/>
            <a:ln w="38100">
              <a:solidFill>
                <a:srgbClr val="FC0128"/>
              </a:solidFill>
              <a:round/>
              <a:headEnd/>
              <a:tailEnd type="triangle" w="med" len="med"/>
            </a:ln>
            <a:effectLst>
              <a:outerShdw dist="28398" dir="1593903" algn="ctr" rotWithShape="0">
                <a:schemeClr val="bg2"/>
              </a:outerShdw>
            </a:effectLst>
          </p:spPr>
          <p:txBody>
            <a:bodyPr wrap="none" anchor="ctr"/>
            <a:lstStyle/>
            <a:p>
              <a:endParaRPr lang="en-US"/>
            </a:p>
          </p:txBody>
        </p:sp>
        <p:sp>
          <p:nvSpPr>
            <p:cNvPr id="28679" name="Rectangle 7"/>
            <p:cNvSpPr>
              <a:spLocks noChangeArrowheads="1"/>
            </p:cNvSpPr>
            <p:nvPr/>
          </p:nvSpPr>
          <p:spPr bwMode="auto">
            <a:xfrm>
              <a:off x="4328" y="1224"/>
              <a:ext cx="568" cy="288"/>
            </a:xfrm>
            <a:prstGeom prst="rect">
              <a:avLst/>
            </a:prstGeom>
            <a:noFill/>
            <a:ln w="38100">
              <a:solidFill>
                <a:srgbClr val="FC0128"/>
              </a:solidFill>
              <a:miter lim="800000"/>
              <a:headEnd/>
              <a:tailEnd/>
            </a:ln>
            <a:effectLst>
              <a:outerShdw dist="28398" dir="1593903" algn="ctr" rotWithShape="0">
                <a:schemeClr val="bg2"/>
              </a:outerShdw>
            </a:effectLst>
          </p:spPr>
          <p:txBody>
            <a:bodyPr wrap="none" anchor="ctr"/>
            <a:lstStyle/>
            <a:p>
              <a:endParaRPr lang="en-US"/>
            </a:p>
          </p:txBody>
        </p:sp>
      </p:grpSp>
      <p:sp>
        <p:nvSpPr>
          <p:cNvPr id="28806" name="Line 134"/>
          <p:cNvSpPr>
            <a:spLocks noChangeShapeType="1"/>
          </p:cNvSpPr>
          <p:nvPr/>
        </p:nvSpPr>
        <p:spPr bwMode="auto">
          <a:xfrm flipH="1">
            <a:off x="3581400" y="1676400"/>
            <a:ext cx="1905000" cy="3352800"/>
          </a:xfrm>
          <a:prstGeom prst="line">
            <a:avLst/>
          </a:prstGeom>
          <a:noFill/>
          <a:ln w="38100">
            <a:solidFill>
              <a:srgbClr val="FF0000"/>
            </a:solidFill>
            <a:round/>
            <a:headEnd/>
            <a:tailEnd type="triangle" w="med" len="med"/>
          </a:ln>
          <a:effectLst>
            <a:outerShdw dist="28398" dir="1593903" algn="ctr" rotWithShape="0">
              <a:schemeClr val="bg2"/>
            </a:outerShdw>
          </a:effectLst>
        </p:spPr>
        <p:txBody>
          <a:bodyPr/>
          <a:lstStyle/>
          <a:p>
            <a:endParaRPr lang="en-US"/>
          </a:p>
        </p:txBody>
      </p:sp>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1026"/>
          <p:cNvSpPr>
            <a:spLocks noGrp="1" noChangeArrowheads="1"/>
          </p:cNvSpPr>
          <p:nvPr>
            <p:ph type="title"/>
          </p:nvPr>
        </p:nvSpPr>
        <p:spPr/>
        <p:txBody>
          <a:bodyPr/>
          <a:lstStyle/>
          <a:p>
            <a:r>
              <a:rPr lang="en-US"/>
              <a:t>The Contribution Approach</a:t>
            </a:r>
          </a:p>
        </p:txBody>
      </p:sp>
      <p:sp>
        <p:nvSpPr>
          <p:cNvPr id="137220" name="Text Box 1028"/>
          <p:cNvSpPr txBox="1">
            <a:spLocks noChangeArrowheads="1"/>
          </p:cNvSpPr>
          <p:nvPr/>
        </p:nvSpPr>
        <p:spPr bwMode="auto">
          <a:xfrm>
            <a:off x="228600" y="1447800"/>
            <a:ext cx="8610600" cy="1338828"/>
          </a:xfrm>
          <a:prstGeom prst="rect">
            <a:avLst/>
          </a:prstGeom>
          <a:noFill/>
          <a:ln w="9525">
            <a:noFill/>
            <a:miter lim="800000"/>
            <a:headEnd/>
            <a:tailEnd/>
          </a:ln>
          <a:effectLst/>
        </p:spPr>
        <p:txBody>
          <a:bodyPr>
            <a:spAutoFit/>
          </a:bodyPr>
          <a:lstStyle/>
          <a:p>
            <a:pPr algn="ctr">
              <a:spcBef>
                <a:spcPct val="50000"/>
              </a:spcBef>
            </a:pPr>
            <a:r>
              <a:rPr lang="en-US" dirty="0" err="1" smtClean="0"/>
              <a:t>Diperlukannya</a:t>
            </a:r>
            <a:r>
              <a:rPr lang="en-US" dirty="0" smtClean="0"/>
              <a:t> </a:t>
            </a:r>
            <a:r>
              <a:rPr lang="en-US" dirty="0" err="1" smtClean="0"/>
              <a:t>mempersiapkan</a:t>
            </a:r>
            <a:r>
              <a:rPr lang="en-US" dirty="0" smtClean="0"/>
              <a:t> </a:t>
            </a:r>
            <a:r>
              <a:rPr lang="en-US" dirty="0" err="1" smtClean="0"/>
              <a:t>Laporan</a:t>
            </a:r>
            <a:r>
              <a:rPr lang="en-US" dirty="0" smtClean="0"/>
              <a:t> </a:t>
            </a:r>
            <a:r>
              <a:rPr lang="en-US" dirty="0" err="1" smtClean="0"/>
              <a:t>Laba</a:t>
            </a:r>
            <a:r>
              <a:rPr lang="en-US" dirty="0" smtClean="0"/>
              <a:t>  </a:t>
            </a:r>
            <a:r>
              <a:rPr lang="en-US" dirty="0" err="1" smtClean="0"/>
              <a:t>rugi</a:t>
            </a:r>
            <a:r>
              <a:rPr lang="en-US" dirty="0" smtClean="0"/>
              <a:t> </a:t>
            </a:r>
            <a:r>
              <a:rPr lang="en-US" dirty="0" err="1" smtClean="0"/>
              <a:t>untuk</a:t>
            </a:r>
            <a:r>
              <a:rPr lang="en-US" dirty="0" smtClean="0"/>
              <a:t> </a:t>
            </a:r>
            <a:r>
              <a:rPr lang="en-US" dirty="0" err="1" smtClean="0"/>
              <a:t>mengestimasi</a:t>
            </a:r>
            <a:r>
              <a:rPr lang="en-US" dirty="0" smtClean="0"/>
              <a:t> </a:t>
            </a:r>
            <a:r>
              <a:rPr lang="en-US" dirty="0" err="1" smtClean="0"/>
              <a:t>Laba</a:t>
            </a:r>
            <a:r>
              <a:rPr lang="en-US" dirty="0" smtClean="0"/>
              <a:t> </a:t>
            </a:r>
            <a:r>
              <a:rPr lang="en-US" dirty="0" err="1" smtClean="0"/>
              <a:t>pada</a:t>
            </a:r>
            <a:r>
              <a:rPr lang="en-US" dirty="0" smtClean="0"/>
              <a:t> </a:t>
            </a:r>
            <a:r>
              <a:rPr lang="en-US" dirty="0" err="1" smtClean="0"/>
              <a:t>tingkat</a:t>
            </a:r>
            <a:r>
              <a:rPr lang="en-US" dirty="0" smtClean="0"/>
              <a:t> volume </a:t>
            </a:r>
            <a:r>
              <a:rPr lang="en-US" dirty="0" err="1" smtClean="0"/>
              <a:t>penjualan</a:t>
            </a:r>
            <a:r>
              <a:rPr lang="en-US" dirty="0" smtClean="0"/>
              <a:t> </a:t>
            </a:r>
            <a:r>
              <a:rPr lang="en-US" dirty="0" err="1" smtClean="0"/>
              <a:t>tertentu</a:t>
            </a:r>
            <a:r>
              <a:rPr lang="en-US" dirty="0" smtClean="0"/>
              <a:t>. </a:t>
            </a:r>
          </a:p>
          <a:p>
            <a:pPr algn="ctr">
              <a:spcBef>
                <a:spcPct val="50000"/>
              </a:spcBef>
            </a:pPr>
            <a:r>
              <a:rPr lang="en-US" dirty="0" err="1" smtClean="0"/>
              <a:t>Hanya</a:t>
            </a:r>
            <a:r>
              <a:rPr lang="en-US" dirty="0" smtClean="0"/>
              <a:t> </a:t>
            </a:r>
            <a:r>
              <a:rPr lang="en-US" dirty="0" err="1" smtClean="0"/>
              <a:t>dengan</a:t>
            </a:r>
            <a:r>
              <a:rPr lang="en-US" dirty="0" smtClean="0"/>
              <a:t> </a:t>
            </a:r>
            <a:r>
              <a:rPr lang="en-US" dirty="0" err="1" smtClean="0"/>
              <a:t>mengalikan</a:t>
            </a:r>
            <a:r>
              <a:rPr lang="en-US" dirty="0" smtClean="0"/>
              <a:t> volume </a:t>
            </a:r>
            <a:r>
              <a:rPr lang="en-US" dirty="0" err="1" smtClean="0"/>
              <a:t>penjualan</a:t>
            </a:r>
            <a:r>
              <a:rPr lang="en-US" dirty="0" smtClean="0"/>
              <a:t> </a:t>
            </a:r>
            <a:r>
              <a:rPr lang="en-US" dirty="0" err="1" smtClean="0"/>
              <a:t>pada</a:t>
            </a:r>
            <a:r>
              <a:rPr lang="en-US" dirty="0" smtClean="0"/>
              <a:t> </a:t>
            </a:r>
            <a:r>
              <a:rPr lang="en-US" dirty="0" err="1" smtClean="0"/>
              <a:t>tingkat</a:t>
            </a:r>
            <a:r>
              <a:rPr lang="en-US" dirty="0" smtClean="0"/>
              <a:t> </a:t>
            </a:r>
            <a:r>
              <a:rPr lang="en-US" dirty="0" err="1" smtClean="0"/>
              <a:t>tertentu</a:t>
            </a:r>
            <a:r>
              <a:rPr lang="en-US" dirty="0" smtClean="0"/>
              <a:t> </a:t>
            </a:r>
            <a:r>
              <a:rPr lang="en-US" dirty="0" err="1" smtClean="0"/>
              <a:t>diatas</a:t>
            </a:r>
            <a:r>
              <a:rPr lang="en-US" dirty="0" smtClean="0"/>
              <a:t> BEP </a:t>
            </a:r>
            <a:r>
              <a:rPr lang="en-US" dirty="0" err="1" smtClean="0"/>
              <a:t>dengan</a:t>
            </a:r>
            <a:r>
              <a:rPr lang="en-US" dirty="0" smtClean="0"/>
              <a:t> CM </a:t>
            </a:r>
            <a:r>
              <a:rPr lang="en-US" dirty="0" err="1" smtClean="0"/>
              <a:t>perunit</a:t>
            </a:r>
            <a:r>
              <a:rPr lang="en-US" dirty="0" smtClean="0"/>
              <a:t>.</a:t>
            </a:r>
            <a:endParaRPr lang="en-US" dirty="0"/>
          </a:p>
        </p:txBody>
      </p:sp>
      <p:sp>
        <p:nvSpPr>
          <p:cNvPr id="137222" name="AutoShape 1030"/>
          <p:cNvSpPr>
            <a:spLocks noChangeArrowheads="1"/>
          </p:cNvSpPr>
          <p:nvPr/>
        </p:nvSpPr>
        <p:spPr bwMode="auto">
          <a:xfrm>
            <a:off x="3276600" y="3352800"/>
            <a:ext cx="3962400" cy="2819400"/>
          </a:xfrm>
          <a:prstGeom prst="cloudCallout">
            <a:avLst>
              <a:gd name="adj1" fmla="val -43870"/>
              <a:gd name="adj2" fmla="val 40824"/>
            </a:avLst>
          </a:prstGeom>
          <a:solidFill>
            <a:schemeClr val="accent1"/>
          </a:solidFill>
          <a:ln w="9525">
            <a:solidFill>
              <a:schemeClr val="tx1"/>
            </a:solidFill>
            <a:round/>
            <a:headEnd/>
            <a:tailEnd/>
          </a:ln>
          <a:effectLst/>
        </p:spPr>
        <p:txBody>
          <a:bodyPr/>
          <a:lstStyle/>
          <a:p>
            <a:pPr algn="ctr"/>
            <a:r>
              <a:rPr lang="en-US" sz="2400" dirty="0" err="1" smtClean="0">
                <a:solidFill>
                  <a:srgbClr val="FFFFFF"/>
                </a:solidFill>
                <a:effectLst>
                  <a:outerShdw blurRad="38100" dist="38100" dir="2700000" algn="tl">
                    <a:srgbClr val="000000"/>
                  </a:outerShdw>
                </a:effectLst>
              </a:rPr>
              <a:t>Apabila</a:t>
            </a:r>
            <a:r>
              <a:rPr lang="en-US" sz="2400" dirty="0" smtClean="0">
                <a:solidFill>
                  <a:srgbClr val="FFFFFF"/>
                </a:solidFill>
                <a:effectLst>
                  <a:outerShdw blurRad="38100" dist="38100" dir="2700000" algn="tl">
                    <a:srgbClr val="000000"/>
                  </a:outerShdw>
                </a:effectLst>
              </a:rPr>
              <a:t> </a:t>
            </a:r>
            <a:r>
              <a:rPr lang="en-US" sz="2400" dirty="0">
                <a:solidFill>
                  <a:srgbClr val="FFFFFF"/>
                </a:solidFill>
                <a:effectLst>
                  <a:outerShdw blurRad="38100" dist="38100" dir="2700000" algn="tl">
                    <a:srgbClr val="000000"/>
                  </a:outerShdw>
                </a:effectLst>
              </a:rPr>
              <a:t>Racing </a:t>
            </a:r>
            <a:r>
              <a:rPr lang="en-US" sz="2400" dirty="0" err="1" smtClean="0">
                <a:solidFill>
                  <a:srgbClr val="FFFFFF"/>
                </a:solidFill>
                <a:effectLst>
                  <a:outerShdw blurRad="38100" dist="38100" dir="2700000" algn="tl">
                    <a:srgbClr val="000000"/>
                  </a:outerShdw>
                </a:effectLst>
              </a:rPr>
              <a:t>menjual</a:t>
            </a:r>
            <a:r>
              <a:rPr lang="en-US" sz="2400" dirty="0" smtClean="0">
                <a:solidFill>
                  <a:srgbClr val="FFFFFF"/>
                </a:solidFill>
                <a:effectLst>
                  <a:outerShdw blurRad="38100" dist="38100" dir="2700000" algn="tl">
                    <a:srgbClr val="000000"/>
                  </a:outerShdw>
                </a:effectLst>
              </a:rPr>
              <a:t> 430  </a:t>
            </a:r>
            <a:r>
              <a:rPr lang="en-US" sz="2400" dirty="0" err="1" smtClean="0">
                <a:solidFill>
                  <a:srgbClr val="FFFFFF"/>
                </a:solidFill>
                <a:effectLst>
                  <a:outerShdw blurRad="38100" dist="38100" dir="2700000" algn="tl">
                    <a:srgbClr val="000000"/>
                  </a:outerShdw>
                </a:effectLst>
              </a:rPr>
              <a:t>sepeda</a:t>
            </a:r>
            <a:r>
              <a:rPr lang="en-US" sz="2400" dirty="0" smtClean="0">
                <a:solidFill>
                  <a:srgbClr val="FFFFFF"/>
                </a:solidFill>
                <a:effectLst>
                  <a:outerShdw blurRad="38100" dist="38100" dir="2700000" algn="tl">
                    <a:srgbClr val="000000"/>
                  </a:outerShdw>
                </a:effectLst>
              </a:rPr>
              <a:t>, </a:t>
            </a:r>
            <a:r>
              <a:rPr lang="en-US" sz="2400" dirty="0" err="1" smtClean="0">
                <a:solidFill>
                  <a:srgbClr val="FFFFFF"/>
                </a:solidFill>
                <a:effectLst>
                  <a:outerShdw blurRad="38100" dist="38100" dir="2700000" algn="tl">
                    <a:srgbClr val="000000"/>
                  </a:outerShdw>
                </a:effectLst>
              </a:rPr>
              <a:t>maka</a:t>
            </a:r>
            <a:r>
              <a:rPr lang="en-US" sz="2400" dirty="0" smtClean="0">
                <a:solidFill>
                  <a:srgbClr val="FFFFFF"/>
                </a:solidFill>
                <a:effectLst>
                  <a:outerShdw blurRad="38100" dist="38100" dir="2700000" algn="tl">
                    <a:srgbClr val="000000"/>
                  </a:outerShdw>
                </a:effectLst>
              </a:rPr>
              <a:t> </a:t>
            </a:r>
            <a:r>
              <a:rPr lang="en-US" sz="2400" dirty="0" err="1" smtClean="0">
                <a:solidFill>
                  <a:srgbClr val="FFFFFF"/>
                </a:solidFill>
                <a:effectLst>
                  <a:outerShdw blurRad="38100" dist="38100" dir="2700000" algn="tl">
                    <a:srgbClr val="000000"/>
                  </a:outerShdw>
                </a:effectLst>
              </a:rPr>
              <a:t>pendapatan</a:t>
            </a:r>
            <a:r>
              <a:rPr lang="en-US" sz="2400" dirty="0" smtClean="0">
                <a:solidFill>
                  <a:srgbClr val="FFFFFF"/>
                </a:solidFill>
                <a:effectLst>
                  <a:outerShdw blurRad="38100" dist="38100" dir="2700000" algn="tl">
                    <a:srgbClr val="000000"/>
                  </a:outerShdw>
                </a:effectLst>
              </a:rPr>
              <a:t>  </a:t>
            </a:r>
            <a:r>
              <a:rPr lang="en-US" sz="2400" dirty="0" err="1" smtClean="0">
                <a:solidFill>
                  <a:srgbClr val="FFFFFF"/>
                </a:solidFill>
                <a:effectLst>
                  <a:outerShdw blurRad="38100" dist="38100" dir="2700000" algn="tl">
                    <a:srgbClr val="000000"/>
                  </a:outerShdw>
                </a:effectLst>
              </a:rPr>
              <a:t>bersih</a:t>
            </a:r>
            <a:r>
              <a:rPr lang="en-US" sz="2400" dirty="0" smtClean="0">
                <a:solidFill>
                  <a:srgbClr val="FFFFFF"/>
                </a:solidFill>
                <a:effectLst>
                  <a:outerShdw blurRad="38100" dist="38100" dir="2700000" algn="tl">
                    <a:srgbClr val="000000"/>
                  </a:outerShdw>
                </a:effectLst>
              </a:rPr>
              <a:t> </a:t>
            </a:r>
            <a:r>
              <a:rPr lang="en-US" sz="2400" dirty="0" err="1" smtClean="0">
                <a:solidFill>
                  <a:srgbClr val="FFFFFF"/>
                </a:solidFill>
                <a:effectLst>
                  <a:outerShdw blurRad="38100" dist="38100" dir="2700000" algn="tl">
                    <a:srgbClr val="000000"/>
                  </a:outerShdw>
                </a:effectLst>
              </a:rPr>
              <a:t>adalah</a:t>
            </a:r>
            <a:r>
              <a:rPr lang="en-US" sz="2400" dirty="0" smtClean="0">
                <a:solidFill>
                  <a:srgbClr val="FFFFFF"/>
                </a:solidFill>
                <a:effectLst>
                  <a:outerShdw blurRad="38100" dist="38100" dir="2700000" algn="tl">
                    <a:srgbClr val="000000"/>
                  </a:outerShdw>
                </a:effectLst>
              </a:rPr>
              <a:t> $</a:t>
            </a:r>
            <a:r>
              <a:rPr lang="en-US" sz="2400" dirty="0">
                <a:solidFill>
                  <a:srgbClr val="FFFFFF"/>
                </a:solidFill>
                <a:effectLst>
                  <a:outerShdw blurRad="38100" dist="38100" dir="2700000" algn="tl">
                    <a:srgbClr val="000000"/>
                  </a:outerShdw>
                </a:effectLst>
              </a:rPr>
              <a:t>6,000.</a:t>
            </a:r>
          </a:p>
        </p:txBody>
      </p:sp>
      <p:pic>
        <p:nvPicPr>
          <p:cNvPr id="137223" name="Picture 1031" descr="j0284137"/>
          <p:cNvPicPr>
            <a:picLocks noChangeAspect="1" noChangeArrowheads="1" noCrop="1"/>
          </p:cNvPicPr>
          <p:nvPr/>
        </p:nvPicPr>
        <p:blipFill>
          <a:blip r:embed="rId3" cstate="print"/>
          <a:srcRect/>
          <a:stretch>
            <a:fillRect/>
          </a:stretch>
        </p:blipFill>
        <p:spPr bwMode="auto">
          <a:xfrm>
            <a:off x="2362200" y="5257800"/>
            <a:ext cx="1828800" cy="1495425"/>
          </a:xfrm>
          <a:prstGeom prst="rect">
            <a:avLst/>
          </a:prstGeom>
          <a:noFill/>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4868</TotalTime>
  <Words>4916</Words>
  <Application>Microsoft Office PowerPoint</Application>
  <PresentationFormat>On-screen Show (4:3)</PresentationFormat>
  <Paragraphs>629</Paragraphs>
  <Slides>75</Slides>
  <Notes>74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3</vt:i4>
      </vt:variant>
      <vt:variant>
        <vt:lpstr>Slide Titles</vt:lpstr>
      </vt:variant>
      <vt:variant>
        <vt:i4>75</vt:i4>
      </vt:variant>
    </vt:vector>
  </HeadingPairs>
  <TitlesOfParts>
    <vt:vector size="87" baseType="lpstr">
      <vt:lpstr>Arial</vt:lpstr>
      <vt:lpstr>Calibri</vt:lpstr>
      <vt:lpstr>Century Schoolbook</vt:lpstr>
      <vt:lpstr>Monotype Sorts</vt:lpstr>
      <vt:lpstr>Times</vt:lpstr>
      <vt:lpstr>Times New Roman</vt:lpstr>
      <vt:lpstr>Wingdings</vt:lpstr>
      <vt:lpstr>Wingdings 2</vt:lpstr>
      <vt:lpstr>Oriel</vt:lpstr>
      <vt:lpstr>Worksheet</vt:lpstr>
      <vt:lpstr>Chart</vt:lpstr>
      <vt:lpstr>Equation</vt:lpstr>
      <vt:lpstr>(CVP Analysis)</vt:lpstr>
      <vt:lpstr>PowerPoint Presentation</vt:lpstr>
      <vt:lpstr>Dasar-dasar Analisa Biaya- Volume-Laba </vt:lpstr>
      <vt:lpstr>Basics of Cost-Volume-Profit Analysis</vt:lpstr>
      <vt:lpstr>The Contribution Approach</vt:lpstr>
      <vt:lpstr>The Contribution Approach</vt:lpstr>
      <vt:lpstr>The Contribution Approach</vt:lpstr>
      <vt:lpstr>The Contribution Approach</vt:lpstr>
      <vt:lpstr>The Contribution Approach</vt:lpstr>
      <vt:lpstr>CVP Relationships in Graphic Form</vt:lpstr>
      <vt:lpstr>CVP Graph</vt:lpstr>
      <vt:lpstr>CVP Graph</vt:lpstr>
      <vt:lpstr>CVP Graph</vt:lpstr>
      <vt:lpstr>CVP Graph</vt:lpstr>
      <vt:lpstr>CVP Graph</vt:lpstr>
      <vt:lpstr>Rasio Margin Kontribusi (page 328)</vt:lpstr>
      <vt:lpstr>Contribution Margin Ratio</vt:lpstr>
      <vt:lpstr>Contribution Margin Ratio</vt:lpstr>
      <vt:lpstr>Quick Check </vt:lpstr>
      <vt:lpstr>Quick Check </vt:lpstr>
      <vt:lpstr>Aplikasi-aplikasi dari konsep biaya-volume-laba</vt:lpstr>
      <vt:lpstr>Perubahan dalam Biaya Tetap dan Volume Penjualan</vt:lpstr>
      <vt:lpstr>PowerPoint Presentation</vt:lpstr>
      <vt:lpstr>Perubahan dalam Biaya Tetap dan Volume Penjualan</vt:lpstr>
      <vt:lpstr>Perubahan dalam Biaya Variabel dan Volume Penjualan </vt:lpstr>
      <vt:lpstr>Perubahan dalam Biaya Variabel dan Volume Penjualan </vt:lpstr>
      <vt:lpstr>Perubahan pada biaya tetap, harga jual dan volume penjualan</vt:lpstr>
      <vt:lpstr>Perubahan dalam biaya tetap, harga jual dan volume penjualan</vt:lpstr>
      <vt:lpstr>Perubahan pada biaya Variabel, harga jual dan volume penjualan</vt:lpstr>
      <vt:lpstr>Perubahan pada biaya VAriabel, harga jual dan volume penjualan</vt:lpstr>
      <vt:lpstr>Perubahan dalam harga jual reguler</vt:lpstr>
      <vt:lpstr>Perubahan dalam harga jual reguler</vt:lpstr>
      <vt:lpstr>Analisa Titik Impas (334)</vt:lpstr>
      <vt:lpstr>Metode persamaan</vt:lpstr>
      <vt:lpstr>Break-Even Analysis</vt:lpstr>
      <vt:lpstr>Metode persamaan</vt:lpstr>
      <vt:lpstr>Equation Method</vt:lpstr>
      <vt:lpstr>Equation Method</vt:lpstr>
      <vt:lpstr>Equation Method</vt:lpstr>
      <vt:lpstr>Metode margin kontribusi</vt:lpstr>
      <vt:lpstr>Metode Margin Kontribusi</vt:lpstr>
      <vt:lpstr>Quick Check </vt:lpstr>
      <vt:lpstr>Quick Check </vt:lpstr>
      <vt:lpstr>Quick Check </vt:lpstr>
      <vt:lpstr>Quick Check </vt:lpstr>
      <vt:lpstr>Analisis target laba</vt:lpstr>
      <vt:lpstr>The CVP Equation Method</vt:lpstr>
      <vt:lpstr>The Contribution Margin Approach</vt:lpstr>
      <vt:lpstr>Quick Check </vt:lpstr>
      <vt:lpstr>Quick Check </vt:lpstr>
      <vt:lpstr>The Margin of Safety</vt:lpstr>
      <vt:lpstr>The Margin of Safety</vt:lpstr>
      <vt:lpstr>The Margin of Safety</vt:lpstr>
      <vt:lpstr>The Margin of Safety</vt:lpstr>
      <vt:lpstr>Quick Check </vt:lpstr>
      <vt:lpstr>Quick Check </vt:lpstr>
      <vt:lpstr>Cost Structure and Profit Stability</vt:lpstr>
      <vt:lpstr>Cost Structure and Profit Stability</vt:lpstr>
      <vt:lpstr>Operating Leverage</vt:lpstr>
      <vt:lpstr>Operating Leverage</vt:lpstr>
      <vt:lpstr>Operating Leverage</vt:lpstr>
      <vt:lpstr>Operating Leverage</vt:lpstr>
      <vt:lpstr>Quick Check </vt:lpstr>
      <vt:lpstr>Quick Check </vt:lpstr>
      <vt:lpstr>Quick Check </vt:lpstr>
      <vt:lpstr>Quick Check </vt:lpstr>
      <vt:lpstr>Verify Increase in Profit</vt:lpstr>
      <vt:lpstr>Structuring Sales Commissions</vt:lpstr>
      <vt:lpstr>Structuring Sales Commissions</vt:lpstr>
      <vt:lpstr>Structuring Sales Commissions</vt:lpstr>
      <vt:lpstr>The Concept of Sales Mix</vt:lpstr>
      <vt:lpstr>Multi-product break-even analysis</vt:lpstr>
      <vt:lpstr>Multi-product break-even analysis</vt:lpstr>
      <vt:lpstr>Key Assumptions of CVP Analysis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Six</dc:title>
  <dc:creator/>
  <cp:lastModifiedBy>ASUS</cp:lastModifiedBy>
  <cp:revision>9</cp:revision>
  <dcterms:created xsi:type="dcterms:W3CDTF">2006-08-16T00:00:00Z</dcterms:created>
  <dcterms:modified xsi:type="dcterms:W3CDTF">2020-04-06T05:20:31Z</dcterms:modified>
</cp:coreProperties>
</file>