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95"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ED94E-B099-4C74-AA4F-7A6100F55DA9}" type="datetimeFigureOut">
              <a:rPr lang="en-US" smtClean="0"/>
              <a:pPr/>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47FD4D-6F49-49F0-B2E9-A176A38B53C6}" type="slidenum">
              <a:rPr lang="en-US" smtClean="0"/>
              <a:pPr/>
              <a:t>‹#›</a:t>
            </a:fld>
            <a:endParaRPr lang="en-US"/>
          </a:p>
        </p:txBody>
      </p:sp>
    </p:spTree>
    <p:extLst>
      <p:ext uri="{BB962C8B-B14F-4D97-AF65-F5344CB8AC3E}">
        <p14:creationId xmlns:p14="http://schemas.microsoft.com/office/powerpoint/2010/main" val="401627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FC220-896B-456F-9396-23D695827C8F}" type="slidenum">
              <a:rPr lang="en-US"/>
              <a:pPr/>
              <a:t>1</a:t>
            </a:fld>
            <a:endParaRPr lang="en-US"/>
          </a:p>
        </p:txBody>
      </p:sp>
      <p:sp>
        <p:nvSpPr>
          <p:cNvPr id="55300" name="Rectangle 4"/>
          <p:cNvSpPr>
            <a:spLocks noGrp="1" noRot="1" noChangeAspect="1" noChangeArrowheads="1" noTextEdit="1"/>
          </p:cNvSpPr>
          <p:nvPr>
            <p:ph type="sldImg"/>
          </p:nvPr>
        </p:nvSpPr>
        <p:spPr>
          <a:ln/>
        </p:spPr>
      </p:sp>
      <p:sp>
        <p:nvSpPr>
          <p:cNvPr id="55301" name="Rectangle 5"/>
          <p:cNvSpPr>
            <a:spLocks noGrp="1" noChangeArrowheads="1"/>
          </p:cNvSpPr>
          <p:nvPr>
            <p:ph type="body" idx="1"/>
          </p:nvPr>
        </p:nvSpPr>
        <p:spPr>
          <a:ln>
            <a:solidFill>
              <a:schemeClr val="tx1"/>
            </a:solidFill>
          </a:ln>
        </p:spPr>
        <p:txBody>
          <a:bodyPr/>
          <a:lstStyle/>
          <a:p>
            <a:r>
              <a:rPr lang="en-US" dirty="0"/>
              <a:t>This chapter introduces activity based costing (ABC) which is a tool that has been embraced by a wide variety of service, manufacturing , and non-profit organizations.</a:t>
            </a:r>
          </a:p>
        </p:txBody>
      </p:sp>
    </p:spTree>
    <p:extLst>
      <p:ext uri="{BB962C8B-B14F-4D97-AF65-F5344CB8AC3E}">
        <p14:creationId xmlns:p14="http://schemas.microsoft.com/office/powerpoint/2010/main" val="843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B5502-CAE4-4BB9-BD60-9CF37AF2D4F8}" type="slidenum">
              <a:rPr lang="en-US"/>
              <a:pPr/>
              <a:t>10</a:t>
            </a:fld>
            <a:endParaRPr lang="en-US"/>
          </a:p>
        </p:txBody>
      </p:sp>
      <p:sp>
        <p:nvSpPr>
          <p:cNvPr id="766980" name="Rectangle 1028"/>
          <p:cNvSpPr>
            <a:spLocks noGrp="1" noRot="1" noChangeAspect="1" noChangeArrowheads="1" noTextEdit="1"/>
          </p:cNvSpPr>
          <p:nvPr>
            <p:ph type="sldImg"/>
          </p:nvPr>
        </p:nvSpPr>
        <p:spPr>
          <a:ln/>
        </p:spPr>
      </p:sp>
      <p:sp>
        <p:nvSpPr>
          <p:cNvPr id="766981" name="Rectangle 1029"/>
          <p:cNvSpPr>
            <a:spLocks noGrp="1" noChangeArrowheads="1"/>
          </p:cNvSpPr>
          <p:nvPr>
            <p:ph type="body" idx="1"/>
          </p:nvPr>
        </p:nvSpPr>
        <p:spPr>
          <a:ln>
            <a:solidFill>
              <a:schemeClr val="tx1"/>
            </a:solidFill>
          </a:ln>
        </p:spPr>
        <p:txBody>
          <a:bodyPr/>
          <a:lstStyle/>
          <a:p>
            <a:r>
              <a:rPr lang="en-US" dirty="0"/>
              <a:t>There should be strong top management support. Without leadership from top management, some managers may not see any reason to change. Without top management support, the ABC implementation will be seen as unimportant. There should be cross-functional involvement. Since ABC affects people across departments, it should involve these people and be fully supported by them. If the accounting department alone attempts to impose ABC on others, skepticism and resistance are inevitable.  A well designed ABC system requires intimate knowledge of many parts of an organization. This knowledge can only be learned from employees familiar with the various parts of an organization’s operations.  ABC data should be linked to how people are evaluated and rewarded.  If traditional non-ABC data continues to be used to evaluate employee performance, it sends the signal that ABC data is unimportant and can even be ignored. </a:t>
            </a:r>
          </a:p>
          <a:p>
            <a:r>
              <a:rPr lang="en-US" dirty="0"/>
              <a:t> </a:t>
            </a:r>
          </a:p>
          <a:p>
            <a:endParaRPr lang="en-US" dirty="0"/>
          </a:p>
        </p:txBody>
      </p:sp>
    </p:spTree>
    <p:extLst>
      <p:ext uri="{BB962C8B-B14F-4D97-AF65-F5344CB8AC3E}">
        <p14:creationId xmlns:p14="http://schemas.microsoft.com/office/powerpoint/2010/main" val="341448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2B39B-0561-48E7-92F3-4DBEFF9B0764}" type="slidenum">
              <a:rPr lang="en-US"/>
              <a:pPr/>
              <a:t>11</a:t>
            </a:fld>
            <a:endParaRPr lang="en-US"/>
          </a:p>
        </p:txBody>
      </p:sp>
      <p:sp>
        <p:nvSpPr>
          <p:cNvPr id="698372" name="Rectangle 4"/>
          <p:cNvSpPr>
            <a:spLocks noGrp="1" noRot="1" noChangeAspect="1" noChangeArrowheads="1" noTextEdit="1"/>
          </p:cNvSpPr>
          <p:nvPr>
            <p:ph type="sldImg"/>
          </p:nvPr>
        </p:nvSpPr>
        <p:spPr>
          <a:ln/>
        </p:spPr>
      </p:sp>
      <p:sp>
        <p:nvSpPr>
          <p:cNvPr id="698373" name="Rectangle 5"/>
          <p:cNvSpPr>
            <a:spLocks noGrp="1" noChangeArrowheads="1"/>
          </p:cNvSpPr>
          <p:nvPr>
            <p:ph type="body" idx="1"/>
          </p:nvPr>
        </p:nvSpPr>
        <p:spPr>
          <a:ln>
            <a:solidFill>
              <a:schemeClr val="tx1"/>
            </a:solidFill>
          </a:ln>
        </p:spPr>
        <p:txBody>
          <a:bodyPr/>
          <a:lstStyle/>
          <a:p>
            <a:r>
              <a:rPr lang="en-US"/>
              <a:t>Cost objects such as products generate activities.  For example, a customer order generates the need to complete the activity of preparing a production order.</a:t>
            </a:r>
          </a:p>
          <a:p>
            <a:r>
              <a:rPr lang="en-US"/>
              <a:t>Performing activities consumes resources.  For example, preparing a production order uses a sheet of paper and it takes time to fill out.</a:t>
            </a:r>
          </a:p>
          <a:p>
            <a:r>
              <a:rPr lang="en-US"/>
              <a:t>The consumption of resources causes costs. For example, the greater the number of sheets of paper used to prepare a production order and the greater the amount of time devoted to preparing the production order, the greater the cost. </a:t>
            </a:r>
          </a:p>
          <a:p>
            <a:endParaRPr lang="en-US"/>
          </a:p>
          <a:p>
            <a:endParaRPr lang="en-US"/>
          </a:p>
        </p:txBody>
      </p:sp>
    </p:spTree>
    <p:extLst>
      <p:ext uri="{BB962C8B-B14F-4D97-AF65-F5344CB8AC3E}">
        <p14:creationId xmlns:p14="http://schemas.microsoft.com/office/powerpoint/2010/main" val="2965331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A56E1-09D3-428D-AE73-71CECD308545}" type="slidenum">
              <a:rPr lang="en-US"/>
              <a:pPr/>
              <a:t>12</a:t>
            </a:fld>
            <a:endParaRPr lang="en-US"/>
          </a:p>
        </p:txBody>
      </p:sp>
      <p:sp>
        <p:nvSpPr>
          <p:cNvPr id="700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solidFill>
                  <a:schemeClr val="tx2"/>
                </a:solidFill>
              </a:rPr>
              <a:t>There are six steps that lead to the successful implementation of activity–based costing:  </a:t>
            </a:r>
          </a:p>
          <a:p>
            <a:pPr>
              <a:buFont typeface="Wingdings" pitchFamily="2" charset="2"/>
              <a:buNone/>
            </a:pPr>
            <a:r>
              <a:rPr lang="en-US">
                <a:solidFill>
                  <a:schemeClr val="tx2"/>
                </a:solidFill>
                <a:sym typeface="Wingdings" pitchFamily="2" charset="2"/>
              </a:rPr>
              <a:t> </a:t>
            </a:r>
            <a:r>
              <a:rPr lang="en-US">
                <a:solidFill>
                  <a:schemeClr val="tx2"/>
                </a:solidFill>
              </a:rPr>
              <a:t>Identify and define activities and activity cost pools.</a:t>
            </a:r>
          </a:p>
          <a:p>
            <a:pPr>
              <a:buFont typeface="Wingdings" pitchFamily="2" charset="2"/>
              <a:buNone/>
            </a:pPr>
            <a:r>
              <a:rPr lang="en-US">
                <a:solidFill>
                  <a:schemeClr val="tx2"/>
                </a:solidFill>
                <a:sym typeface="Wingdings" pitchFamily="2" charset="2"/>
              </a:rPr>
              <a:t> </a:t>
            </a:r>
            <a:r>
              <a:rPr lang="en-US">
                <a:solidFill>
                  <a:schemeClr val="tx2"/>
                </a:solidFill>
              </a:rPr>
              <a:t>Trace costs to activities and cost objects.</a:t>
            </a:r>
          </a:p>
          <a:p>
            <a:pPr>
              <a:buFont typeface="Wingdings" pitchFamily="2" charset="2"/>
              <a:buNone/>
            </a:pPr>
            <a:r>
              <a:rPr lang="en-US">
                <a:solidFill>
                  <a:schemeClr val="tx2"/>
                </a:solidFill>
                <a:sym typeface="Wingdings" pitchFamily="2" charset="2"/>
              </a:rPr>
              <a:t> </a:t>
            </a:r>
            <a:r>
              <a:rPr lang="en-US">
                <a:solidFill>
                  <a:schemeClr val="tx2"/>
                </a:solidFill>
              </a:rPr>
              <a:t>Assign costs to activity cost pools.</a:t>
            </a:r>
          </a:p>
          <a:p>
            <a:pPr>
              <a:buFont typeface="Wingdings" pitchFamily="2" charset="2"/>
              <a:buNone/>
            </a:pPr>
            <a:r>
              <a:rPr lang="en-US">
                <a:solidFill>
                  <a:schemeClr val="tx2"/>
                </a:solidFill>
                <a:sym typeface="Wingdings" pitchFamily="2" charset="2"/>
              </a:rPr>
              <a:t> </a:t>
            </a:r>
            <a:r>
              <a:rPr lang="en-US">
                <a:solidFill>
                  <a:schemeClr val="tx2"/>
                </a:solidFill>
              </a:rPr>
              <a:t>Calculate activity rates.</a:t>
            </a:r>
          </a:p>
          <a:p>
            <a:pPr>
              <a:buFont typeface="Wingdings" pitchFamily="2" charset="2"/>
              <a:buNone/>
            </a:pPr>
            <a:r>
              <a:rPr lang="en-US">
                <a:solidFill>
                  <a:schemeClr val="tx2"/>
                </a:solidFill>
                <a:sym typeface="Wingdings" pitchFamily="2" charset="2"/>
              </a:rPr>
              <a:t> </a:t>
            </a:r>
            <a:r>
              <a:rPr lang="en-US">
                <a:solidFill>
                  <a:schemeClr val="tx2"/>
                </a:solidFill>
              </a:rPr>
              <a:t>Assign costs to cost objects.</a:t>
            </a:r>
          </a:p>
          <a:p>
            <a:pPr>
              <a:buFont typeface="Wingdings" pitchFamily="2" charset="2"/>
              <a:buNone/>
            </a:pPr>
            <a:r>
              <a:rPr lang="en-US">
                <a:solidFill>
                  <a:schemeClr val="tx2"/>
                </a:solidFill>
                <a:sym typeface="Wingdings" pitchFamily="2" charset="2"/>
              </a:rPr>
              <a:t> </a:t>
            </a:r>
            <a:r>
              <a:rPr lang="en-US">
                <a:solidFill>
                  <a:schemeClr val="tx2"/>
                </a:solidFill>
              </a:rPr>
              <a:t>Prepare management reports.</a:t>
            </a:r>
          </a:p>
        </p:txBody>
      </p:sp>
    </p:spTree>
    <p:extLst>
      <p:ext uri="{BB962C8B-B14F-4D97-AF65-F5344CB8AC3E}">
        <p14:creationId xmlns:p14="http://schemas.microsoft.com/office/powerpoint/2010/main" val="141379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61C7D-36AF-4BA0-A084-C44C8DC46984}" type="slidenum">
              <a:rPr lang="en-US"/>
              <a:pPr/>
              <a:t>13</a:t>
            </a:fld>
            <a:endParaRPr lang="en-US"/>
          </a:p>
        </p:txBody>
      </p:sp>
      <p:sp>
        <p:nvSpPr>
          <p:cNvPr id="704516" name="Rectangle 4"/>
          <p:cNvSpPr>
            <a:spLocks noGrp="1" noRot="1" noChangeAspect="1" noChangeArrowheads="1" noTextEdit="1"/>
          </p:cNvSpPr>
          <p:nvPr>
            <p:ph type="sldImg"/>
          </p:nvPr>
        </p:nvSpPr>
        <p:spPr>
          <a:ln/>
        </p:spPr>
      </p:sp>
      <p:sp>
        <p:nvSpPr>
          <p:cNvPr id="704517" name="Rectangle 5"/>
          <p:cNvSpPr>
            <a:spLocks noGrp="1" noChangeArrowheads="1"/>
          </p:cNvSpPr>
          <p:nvPr>
            <p:ph type="body" idx="1"/>
          </p:nvPr>
        </p:nvSpPr>
        <p:spPr>
          <a:ln>
            <a:solidFill>
              <a:schemeClr val="tx1"/>
            </a:solidFill>
          </a:ln>
        </p:spPr>
        <p:txBody>
          <a:bodyPr>
            <a:normAutofit lnSpcReduction="10000"/>
          </a:bodyPr>
          <a:lstStyle/>
          <a:p>
            <a:pPr>
              <a:lnSpc>
                <a:spcPct val="95000"/>
              </a:lnSpc>
              <a:spcBef>
                <a:spcPct val="10000"/>
              </a:spcBef>
            </a:pPr>
            <a:r>
              <a:rPr lang="en-US">
                <a:sym typeface="Wingdings" pitchFamily="2" charset="2"/>
              </a:rPr>
              <a:t> </a:t>
            </a:r>
            <a:r>
              <a:rPr lang="en-US"/>
              <a:t>Identify and define activities and activity cost pools (The activities are often</a:t>
            </a:r>
            <a:br>
              <a:rPr lang="en-US"/>
            </a:br>
            <a:r>
              <a:rPr lang="en-US"/>
              <a:t>     identified and defined by interviewing the employees that work in the</a:t>
            </a:r>
            <a:br>
              <a:rPr lang="en-US"/>
            </a:br>
            <a:r>
              <a:rPr lang="en-US"/>
              <a:t>     respective overhead departments. The lengthy list of activities that emerges</a:t>
            </a:r>
            <a:br>
              <a:rPr lang="en-US"/>
            </a:br>
            <a:r>
              <a:rPr lang="en-US"/>
              <a:t>     from this process is usually reduced to a handful by combining similar</a:t>
            </a:r>
            <a:br>
              <a:rPr lang="en-US"/>
            </a:br>
            <a:r>
              <a:rPr lang="en-US"/>
              <a:t>     activities.) A common framework for combining activities in</a:t>
            </a:r>
            <a:br>
              <a:rPr lang="en-US"/>
            </a:br>
            <a:r>
              <a:rPr lang="en-US"/>
              <a:t>     manufacturing companies is as follows: </a:t>
            </a:r>
          </a:p>
          <a:p>
            <a:pPr>
              <a:lnSpc>
                <a:spcPct val="95000"/>
              </a:lnSpc>
              <a:spcBef>
                <a:spcPct val="10000"/>
              </a:spcBef>
              <a:buFontTx/>
              <a:buChar char="•"/>
            </a:pPr>
            <a:r>
              <a:rPr lang="en-US"/>
              <a:t> Unit-level activities are performed each time a unit is produced.  For</a:t>
            </a:r>
            <a:br>
              <a:rPr lang="en-US"/>
            </a:br>
            <a:r>
              <a:rPr lang="en-US"/>
              <a:t>   example, providing power to run processing equipment would be a unit- </a:t>
            </a:r>
            <a:br>
              <a:rPr lang="en-US"/>
            </a:br>
            <a:r>
              <a:rPr lang="en-US"/>
              <a:t>   level activity.</a:t>
            </a:r>
          </a:p>
          <a:p>
            <a:pPr>
              <a:lnSpc>
                <a:spcPct val="95000"/>
              </a:lnSpc>
              <a:spcBef>
                <a:spcPct val="10000"/>
              </a:spcBef>
              <a:buFontTx/>
              <a:buChar char="•"/>
            </a:pPr>
            <a:r>
              <a:rPr lang="en-US"/>
              <a:t> Batch-level activities are performed each time a batch is handled or </a:t>
            </a:r>
            <a:br>
              <a:rPr lang="en-US"/>
            </a:br>
            <a:r>
              <a:rPr lang="en-US"/>
              <a:t>   processed, regardless of how many units are in the batch.  </a:t>
            </a:r>
            <a:r>
              <a:rPr lang="en-US">
                <a:cs typeface="Times New Roman" pitchFamily="18" charset="0"/>
              </a:rPr>
              <a:t>For example,</a:t>
            </a:r>
            <a:br>
              <a:rPr lang="en-US">
                <a:cs typeface="Times New Roman" pitchFamily="18" charset="0"/>
              </a:rPr>
            </a:br>
            <a:r>
              <a:rPr lang="en-US">
                <a:cs typeface="Times New Roman" pitchFamily="18" charset="0"/>
              </a:rPr>
              <a:t>  setting up equipment and shipping customer orders are batch-level activities.</a:t>
            </a:r>
          </a:p>
          <a:p>
            <a:pPr>
              <a:lnSpc>
                <a:spcPct val="95000"/>
              </a:lnSpc>
              <a:spcBef>
                <a:spcPct val="10000"/>
              </a:spcBef>
              <a:buFontTx/>
              <a:buChar char="•"/>
            </a:pPr>
            <a:r>
              <a:rPr lang="en-US">
                <a:latin typeface="Times New Roman" pitchFamily="18" charset="0"/>
                <a:cs typeface="Times New Roman" pitchFamily="18" charset="0"/>
              </a:rPr>
              <a:t> </a:t>
            </a:r>
            <a:r>
              <a:rPr lang="en-US">
                <a:cs typeface="Times New Roman" pitchFamily="18" charset="0"/>
              </a:rPr>
              <a:t>Product-level activities relate to specific products and must be carried out</a:t>
            </a:r>
            <a:br>
              <a:rPr lang="en-US">
                <a:cs typeface="Times New Roman" pitchFamily="18" charset="0"/>
              </a:rPr>
            </a:br>
            <a:r>
              <a:rPr lang="en-US">
                <a:cs typeface="Times New Roman" pitchFamily="18" charset="0"/>
              </a:rPr>
              <a:t>   regardless of how many batches are run or units produced and sold.  For</a:t>
            </a:r>
            <a:br>
              <a:rPr lang="en-US">
                <a:cs typeface="Times New Roman" pitchFamily="18" charset="0"/>
              </a:rPr>
            </a:br>
            <a:r>
              <a:rPr lang="en-US">
                <a:cs typeface="Times New Roman" pitchFamily="18" charset="0"/>
              </a:rPr>
              <a:t>   example, designing or advertising a product would be product-level </a:t>
            </a:r>
            <a:br>
              <a:rPr lang="en-US">
                <a:cs typeface="Times New Roman" pitchFamily="18" charset="0"/>
              </a:rPr>
            </a:br>
            <a:r>
              <a:rPr lang="en-US">
                <a:cs typeface="Times New Roman" pitchFamily="18" charset="0"/>
              </a:rPr>
              <a:t>   activities.  </a:t>
            </a:r>
          </a:p>
          <a:p>
            <a:pPr>
              <a:lnSpc>
                <a:spcPct val="95000"/>
              </a:lnSpc>
              <a:spcBef>
                <a:spcPct val="10000"/>
              </a:spcBef>
              <a:buFontTx/>
              <a:buChar char="•"/>
            </a:pPr>
            <a:r>
              <a:rPr lang="en-US">
                <a:cs typeface="Times New Roman" pitchFamily="18" charset="0"/>
              </a:rPr>
              <a:t> </a:t>
            </a:r>
            <a:r>
              <a:rPr lang="en-US"/>
              <a:t>Customer-level activities relate to specific customers and are not tied to</a:t>
            </a:r>
            <a:br>
              <a:rPr lang="en-US"/>
            </a:br>
            <a:r>
              <a:rPr lang="en-US"/>
              <a:t>   any specific product.  </a:t>
            </a:r>
            <a:r>
              <a:rPr lang="en-US">
                <a:cs typeface="Times New Roman" pitchFamily="18" charset="0"/>
              </a:rPr>
              <a:t>For example, sales calls and catalog mailings would</a:t>
            </a:r>
            <a:br>
              <a:rPr lang="en-US">
                <a:cs typeface="Times New Roman" pitchFamily="18" charset="0"/>
              </a:rPr>
            </a:br>
            <a:r>
              <a:rPr lang="en-US">
                <a:cs typeface="Times New Roman" pitchFamily="18" charset="0"/>
              </a:rPr>
              <a:t>   be customer-level activities. </a:t>
            </a:r>
          </a:p>
          <a:p>
            <a:pPr>
              <a:lnSpc>
                <a:spcPct val="95000"/>
              </a:lnSpc>
              <a:spcBef>
                <a:spcPct val="10000"/>
              </a:spcBef>
              <a:buFontTx/>
              <a:buChar char="•"/>
            </a:pPr>
            <a:r>
              <a:rPr lang="en-US">
                <a:cs typeface="Times New Roman" pitchFamily="18" charset="0"/>
              </a:rPr>
              <a:t> Organization-sustaining activities are carried out regardless of which </a:t>
            </a:r>
            <a:br>
              <a:rPr lang="en-US">
                <a:cs typeface="Times New Roman" pitchFamily="18" charset="0"/>
              </a:rPr>
            </a:br>
            <a:r>
              <a:rPr lang="en-US">
                <a:cs typeface="Times New Roman" pitchFamily="18" charset="0"/>
              </a:rPr>
              <a:t>   customers are served, which products are produced, how many batches are</a:t>
            </a:r>
            <a:br>
              <a:rPr lang="en-US">
                <a:cs typeface="Times New Roman" pitchFamily="18" charset="0"/>
              </a:rPr>
            </a:br>
            <a:r>
              <a:rPr lang="en-US">
                <a:cs typeface="Times New Roman" pitchFamily="18" charset="0"/>
              </a:rPr>
              <a:t>   run, or how many units are made.  For example, heating a factory and</a:t>
            </a:r>
            <a:br>
              <a:rPr lang="en-US">
                <a:cs typeface="Times New Roman" pitchFamily="18" charset="0"/>
              </a:rPr>
            </a:br>
            <a:r>
              <a:rPr lang="en-US">
                <a:cs typeface="Times New Roman" pitchFamily="18" charset="0"/>
              </a:rPr>
              <a:t>   cleaning executive offices are organization-sustaining activities.</a:t>
            </a:r>
            <a:endParaRPr lang="en-US"/>
          </a:p>
        </p:txBody>
      </p:sp>
    </p:spTree>
    <p:extLst>
      <p:ext uri="{BB962C8B-B14F-4D97-AF65-F5344CB8AC3E}">
        <p14:creationId xmlns:p14="http://schemas.microsoft.com/office/powerpoint/2010/main" val="267241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74434-F29C-41E5-B868-30A5E002CD78}" type="slidenum">
              <a:rPr lang="en-US"/>
              <a:pPr/>
              <a:t>14</a:t>
            </a:fld>
            <a:endParaRPr lang="en-US"/>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a:ln>
            <a:solidFill>
              <a:schemeClr val="tx1"/>
            </a:solidFill>
          </a:ln>
        </p:spPr>
        <p:txBody>
          <a:bodyPr/>
          <a:lstStyle/>
          <a:p>
            <a:r>
              <a:rPr lang="en-US">
                <a:cs typeface="Times New Roman" pitchFamily="18" charset="0"/>
              </a:rPr>
              <a:t>When combining these activities, they should be grouped together at the appropriate level. Batch-level activities should not be combined with unit-level activities, and so on. Furthermore, activities should only be combined within a level if they are highly correlated with each other. </a:t>
            </a:r>
          </a:p>
        </p:txBody>
      </p:sp>
    </p:spTree>
    <p:extLst>
      <p:ext uri="{BB962C8B-B14F-4D97-AF65-F5344CB8AC3E}">
        <p14:creationId xmlns:p14="http://schemas.microsoft.com/office/powerpoint/2010/main" val="262432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9A02C-CA38-4585-817C-CBDABDABDE15}" type="slidenum">
              <a:rPr lang="en-US"/>
              <a:pPr/>
              <a:t>15</a:t>
            </a:fld>
            <a:endParaRPr lang="en-US"/>
          </a:p>
        </p:txBody>
      </p:sp>
      <p:sp>
        <p:nvSpPr>
          <p:cNvPr id="7075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7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Each combined group of activities forms what is called an activity cost pool which is defined as a “bucket” that accumulates costs related to a single allocation base. In an ABC system the term allocation base is replaced by the term activity measure, and the term cost driver is also used. </a:t>
            </a:r>
          </a:p>
        </p:txBody>
      </p:sp>
    </p:spTree>
    <p:extLst>
      <p:ext uri="{BB962C8B-B14F-4D97-AF65-F5344CB8AC3E}">
        <p14:creationId xmlns:p14="http://schemas.microsoft.com/office/powerpoint/2010/main" val="258466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FE5D6-25CA-4F49-AF78-1867CEE68571}" type="slidenum">
              <a:rPr lang="en-US"/>
              <a:pPr/>
              <a:t>16</a:t>
            </a:fld>
            <a:endParaRPr lang="en-US"/>
          </a:p>
        </p:txBody>
      </p:sp>
      <p:sp>
        <p:nvSpPr>
          <p:cNvPr id="769028" name="Rectangle 4"/>
          <p:cNvSpPr>
            <a:spLocks noGrp="1" noRot="1" noChangeAspect="1" noChangeArrowheads="1" noTextEdit="1"/>
          </p:cNvSpPr>
          <p:nvPr>
            <p:ph type="sldImg"/>
          </p:nvPr>
        </p:nvSpPr>
        <p:spPr>
          <a:ln/>
        </p:spPr>
      </p:sp>
      <p:sp>
        <p:nvSpPr>
          <p:cNvPr id="769029" name="Rectangle 5"/>
          <p:cNvSpPr>
            <a:spLocks noGrp="1" noChangeArrowheads="1"/>
          </p:cNvSpPr>
          <p:nvPr>
            <p:ph type="body" idx="1"/>
          </p:nvPr>
        </p:nvSpPr>
        <p:spPr>
          <a:ln>
            <a:solidFill>
              <a:schemeClr val="tx1"/>
            </a:solidFill>
          </a:ln>
        </p:spPr>
        <p:txBody>
          <a:bodyPr/>
          <a:lstStyle/>
          <a:p>
            <a:r>
              <a:rPr lang="en-US"/>
              <a:t>Two types of activity measures include:</a:t>
            </a:r>
          </a:p>
          <a:p>
            <a:r>
              <a:rPr lang="en-US">
                <a:sym typeface="Wingdings" pitchFamily="2" charset="2"/>
              </a:rPr>
              <a:t> </a:t>
            </a:r>
            <a:r>
              <a:rPr lang="en-US"/>
              <a:t>Transaction driver – a simple count of the number of times that an activity</a:t>
            </a:r>
            <a:br>
              <a:rPr lang="en-US"/>
            </a:br>
            <a:r>
              <a:rPr lang="en-US"/>
              <a:t>     occurs. This is the least accurate type of activity measure.</a:t>
            </a:r>
          </a:p>
          <a:p>
            <a:r>
              <a:rPr lang="en-US">
                <a:sym typeface="Wingdings" pitchFamily="2" charset="2"/>
              </a:rPr>
              <a:t> </a:t>
            </a:r>
            <a:r>
              <a:rPr lang="en-US"/>
              <a:t>Duration driver – measures the amount of time needed to perform an</a:t>
            </a:r>
            <a:br>
              <a:rPr lang="en-US"/>
            </a:br>
            <a:r>
              <a:rPr lang="en-US"/>
              <a:t>     activity. This is more accurate than a transaction driver, but it takes more</a:t>
            </a:r>
            <a:br>
              <a:rPr lang="en-US"/>
            </a:br>
            <a:r>
              <a:rPr lang="en-US"/>
              <a:t>     effort to record.</a:t>
            </a:r>
          </a:p>
          <a:p>
            <a:endParaRPr lang="en-US"/>
          </a:p>
        </p:txBody>
      </p:sp>
    </p:spTree>
    <p:extLst>
      <p:ext uri="{BB962C8B-B14F-4D97-AF65-F5344CB8AC3E}">
        <p14:creationId xmlns:p14="http://schemas.microsoft.com/office/powerpoint/2010/main" val="305704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7C4A1-AE3A-403B-8178-37FCD693485A}" type="slidenum">
              <a:rPr lang="en-US"/>
              <a:pPr/>
              <a:t>17</a:t>
            </a:fld>
            <a:endParaRPr lang="en-US"/>
          </a:p>
        </p:txBody>
      </p:sp>
      <p:sp>
        <p:nvSpPr>
          <p:cNvPr id="710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0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In the Classic Brass example from the textbook, the ABC team selected five activity cost pools and corresponding activity measures:</a:t>
            </a:r>
          </a:p>
          <a:p>
            <a:r>
              <a:rPr lang="en-US" u="sng">
                <a:solidFill>
                  <a:srgbClr val="000000"/>
                </a:solidFill>
              </a:rPr>
              <a:t>Activity Cost Pool</a:t>
            </a:r>
            <a:r>
              <a:rPr lang="en-US">
                <a:solidFill>
                  <a:srgbClr val="000000"/>
                </a:solidFill>
              </a:rPr>
              <a:t>	</a:t>
            </a:r>
            <a:r>
              <a:rPr lang="en-US" u="sng">
                <a:solidFill>
                  <a:srgbClr val="000000"/>
                </a:solidFill>
              </a:rPr>
              <a:t>Activity Measure</a:t>
            </a:r>
          </a:p>
          <a:p>
            <a:r>
              <a:rPr lang="en-US">
                <a:solidFill>
                  <a:srgbClr val="000000"/>
                </a:solidFill>
                <a:sym typeface="Wingdings" pitchFamily="2" charset="2"/>
              </a:rPr>
              <a:t></a:t>
            </a:r>
            <a:r>
              <a:rPr lang="en-US">
                <a:solidFill>
                  <a:srgbClr val="000000"/>
                </a:solidFill>
              </a:rPr>
              <a:t>Customer orders	Number of customer orders	</a:t>
            </a:r>
          </a:p>
          <a:p>
            <a:r>
              <a:rPr lang="en-US">
                <a:solidFill>
                  <a:srgbClr val="000000"/>
                </a:solidFill>
                <a:sym typeface="Wingdings" pitchFamily="2" charset="2"/>
              </a:rPr>
              <a:t></a:t>
            </a:r>
            <a:r>
              <a:rPr lang="en-US">
                <a:solidFill>
                  <a:srgbClr val="000000"/>
                </a:solidFill>
              </a:rPr>
              <a:t>Product design	Number of product designs	</a:t>
            </a:r>
          </a:p>
          <a:p>
            <a:r>
              <a:rPr lang="en-US">
                <a:solidFill>
                  <a:srgbClr val="000000"/>
                </a:solidFill>
                <a:sym typeface="Wingdings" pitchFamily="2" charset="2"/>
              </a:rPr>
              <a:t></a:t>
            </a:r>
            <a:r>
              <a:rPr lang="en-US">
                <a:solidFill>
                  <a:srgbClr val="000000"/>
                </a:solidFill>
              </a:rPr>
              <a:t>Order size		Machine-hours	</a:t>
            </a:r>
          </a:p>
          <a:p>
            <a:r>
              <a:rPr lang="en-US">
                <a:solidFill>
                  <a:srgbClr val="000000"/>
                </a:solidFill>
                <a:sym typeface="Wingdings" pitchFamily="2" charset="2"/>
              </a:rPr>
              <a:t></a:t>
            </a:r>
            <a:r>
              <a:rPr lang="en-US">
                <a:solidFill>
                  <a:srgbClr val="000000"/>
                </a:solidFill>
              </a:rPr>
              <a:t>Customer relations	Number of active customers	</a:t>
            </a:r>
          </a:p>
          <a:p>
            <a:r>
              <a:rPr lang="en-US">
                <a:solidFill>
                  <a:srgbClr val="000000"/>
                </a:solidFill>
                <a:sym typeface="Wingdings" pitchFamily="2" charset="2"/>
              </a:rPr>
              <a:t></a:t>
            </a:r>
            <a:r>
              <a:rPr lang="en-US">
                <a:solidFill>
                  <a:srgbClr val="000000"/>
                </a:solidFill>
              </a:rPr>
              <a:t>Other		Not applicable	</a:t>
            </a:r>
          </a:p>
          <a:p>
            <a:r>
              <a:rPr lang="en-US">
                <a:solidFill>
                  <a:srgbClr val="000000"/>
                </a:solidFill>
              </a:rPr>
              <a:t>			</a:t>
            </a:r>
          </a:p>
          <a:p>
            <a:endParaRPr lang="en-US"/>
          </a:p>
          <a:p>
            <a:endParaRPr lang="en-US"/>
          </a:p>
        </p:txBody>
      </p:sp>
    </p:spTree>
    <p:extLst>
      <p:ext uri="{BB962C8B-B14F-4D97-AF65-F5344CB8AC3E}">
        <p14:creationId xmlns:p14="http://schemas.microsoft.com/office/powerpoint/2010/main" val="184066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7C71B-4DF9-425F-912D-36023C2D7BF3}" type="slidenum">
              <a:rPr lang="en-US"/>
              <a:pPr/>
              <a:t>18</a:t>
            </a:fld>
            <a:endParaRPr lang="en-US"/>
          </a:p>
        </p:txBody>
      </p:sp>
      <p:sp>
        <p:nvSpPr>
          <p:cNvPr id="712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The definition for each of the activity cost pools is:</a:t>
            </a:r>
          </a:p>
          <a:p>
            <a:pPr>
              <a:buFontTx/>
              <a:buChar char="•"/>
            </a:pPr>
            <a:r>
              <a:rPr lang="en-US" sz="1100"/>
              <a:t> Customer Orders - assigned all costs of resources that are consumed by taking and </a:t>
            </a:r>
            <a:br>
              <a:rPr lang="en-US" sz="1100"/>
            </a:br>
            <a:r>
              <a:rPr lang="en-US" sz="1100"/>
              <a:t>  processing customer orders.</a:t>
            </a:r>
          </a:p>
          <a:p>
            <a:pPr>
              <a:buFontTx/>
              <a:buChar char="•"/>
            </a:pPr>
            <a:r>
              <a:rPr lang="en-US" sz="1100"/>
              <a:t> Product Designs - assigned all costs of resources consumed by designing products.</a:t>
            </a:r>
          </a:p>
          <a:p>
            <a:pPr>
              <a:buFontTx/>
              <a:buChar char="•"/>
            </a:pPr>
            <a:r>
              <a:rPr lang="en-US" sz="1100"/>
              <a:t> Order Size - assigned all costs of resources consumed as a consequence of the </a:t>
            </a:r>
            <a:br>
              <a:rPr lang="en-US" sz="1100"/>
            </a:br>
            <a:r>
              <a:rPr lang="en-US" sz="1100"/>
              <a:t>  number of units produced.</a:t>
            </a:r>
          </a:p>
          <a:p>
            <a:pPr>
              <a:buFontTx/>
              <a:buChar char="•"/>
            </a:pPr>
            <a:r>
              <a:rPr lang="en-US" sz="1100"/>
              <a:t> Customer Relations – assigned all costs associated with maintaining relations with</a:t>
            </a:r>
            <a:br>
              <a:rPr lang="en-US" sz="1100"/>
            </a:br>
            <a:r>
              <a:rPr lang="en-US" sz="1100"/>
              <a:t>  customers.</a:t>
            </a:r>
          </a:p>
          <a:p>
            <a:pPr>
              <a:buFontTx/>
              <a:buChar char="•"/>
            </a:pPr>
            <a:r>
              <a:rPr lang="en-US" sz="1100"/>
              <a:t> Other – assigned all overhead costs that are not associated with the other cost pools.</a:t>
            </a:r>
          </a:p>
          <a:p>
            <a:endParaRPr lang="en-US"/>
          </a:p>
          <a:p>
            <a:endParaRPr lang="en-US"/>
          </a:p>
        </p:txBody>
      </p:sp>
    </p:spTree>
    <p:extLst>
      <p:ext uri="{BB962C8B-B14F-4D97-AF65-F5344CB8AC3E}">
        <p14:creationId xmlns:p14="http://schemas.microsoft.com/office/powerpoint/2010/main" val="225926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B3326-12E9-425B-95AE-60BDCA5A72B0}" type="slidenum">
              <a:rPr lang="en-US"/>
              <a:pPr/>
              <a:t>19</a:t>
            </a:fld>
            <a:endParaRPr lang="en-US"/>
          </a:p>
        </p:txBody>
      </p:sp>
      <p:sp>
        <p:nvSpPr>
          <p:cNvPr id="7147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cs typeface="Times New Roman" pitchFamily="18" charset="0"/>
                <a:sym typeface="Wingdings" pitchFamily="2" charset="2"/>
              </a:rPr>
              <a:t> </a:t>
            </a:r>
            <a:r>
              <a:rPr lang="en-US">
                <a:cs typeface="Times New Roman" pitchFamily="18" charset="0"/>
              </a:rPr>
              <a:t>Whenever possible, directly trace overhead costs to activities and cost</a:t>
            </a:r>
            <a:br>
              <a:rPr lang="en-US">
                <a:cs typeface="Times New Roman" pitchFamily="18" charset="0"/>
              </a:rPr>
            </a:br>
            <a:r>
              <a:rPr lang="en-US">
                <a:cs typeface="Times New Roman" pitchFamily="18" charset="0"/>
              </a:rPr>
              <a:t>     objects.</a:t>
            </a:r>
            <a:r>
              <a:rPr lang="en-US"/>
              <a:t> </a:t>
            </a:r>
            <a:r>
              <a:rPr lang="en-US">
                <a:latin typeface="Times New Roman" pitchFamily="18" charset="0"/>
                <a:cs typeface="Times New Roman" pitchFamily="18" charset="0"/>
              </a:rPr>
              <a:t> </a:t>
            </a:r>
            <a:r>
              <a:rPr lang="en-US">
                <a:cs typeface="Times New Roman" pitchFamily="18" charset="0"/>
              </a:rPr>
              <a:t>The manufacturing and nonmanufacturing overhead costs for</a:t>
            </a:r>
            <a:br>
              <a:rPr lang="en-US">
                <a:cs typeface="Times New Roman" pitchFamily="18" charset="0"/>
              </a:rPr>
            </a:br>
            <a:r>
              <a:rPr lang="en-US">
                <a:cs typeface="Times New Roman" pitchFamily="18" charset="0"/>
              </a:rPr>
              <a:t>     Classic Brass are as shown on your screen.   Notice, the shipping costs can</a:t>
            </a:r>
            <a:br>
              <a:rPr lang="en-US">
                <a:cs typeface="Times New Roman" pitchFamily="18" charset="0"/>
              </a:rPr>
            </a:br>
            <a:r>
              <a:rPr lang="en-US">
                <a:cs typeface="Times New Roman" pitchFamily="18" charset="0"/>
              </a:rPr>
              <a:t>     be directly traced to customer orders. The remainder of the overhead costs</a:t>
            </a:r>
            <a:br>
              <a:rPr lang="en-US">
                <a:cs typeface="Times New Roman" pitchFamily="18" charset="0"/>
              </a:rPr>
            </a:br>
            <a:r>
              <a:rPr lang="en-US">
                <a:cs typeface="Times New Roman" pitchFamily="18" charset="0"/>
              </a:rPr>
              <a:t>     will be assigned to customer orders using the ABC cost pools. </a:t>
            </a:r>
            <a:r>
              <a:rPr lang="en-US"/>
              <a:t> </a:t>
            </a:r>
          </a:p>
        </p:txBody>
      </p:sp>
    </p:spTree>
    <p:extLst>
      <p:ext uri="{BB962C8B-B14F-4D97-AF65-F5344CB8AC3E}">
        <p14:creationId xmlns:p14="http://schemas.microsoft.com/office/powerpoint/2010/main" val="268943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118EB-2D8B-4428-A8FC-7C3C9D9D82F1}" type="slidenum">
              <a:rPr lang="en-US"/>
              <a:pPr/>
              <a:t>2</a:t>
            </a:fld>
            <a:endParaRPr lang="en-US"/>
          </a:p>
        </p:txBody>
      </p:sp>
      <p:sp>
        <p:nvSpPr>
          <p:cNvPr id="6850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5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ABC is a costing method that is designed to provide managers with cost information for strategic and other decisions that potentially affect capacity and therefore “fixed” as well as variable costs.  It is ordinarily used as a supplement to, rather than as a replacement for, the company’s usual costing system. </a:t>
            </a:r>
          </a:p>
          <a:p>
            <a:r>
              <a:rPr lang="en-US">
                <a:cs typeface="Times New Roman" pitchFamily="18" charset="0"/>
              </a:rPr>
              <a:t> </a:t>
            </a:r>
          </a:p>
          <a:p>
            <a:endParaRPr lang="en-US"/>
          </a:p>
        </p:txBody>
      </p:sp>
    </p:spTree>
    <p:extLst>
      <p:ext uri="{BB962C8B-B14F-4D97-AF65-F5344CB8AC3E}">
        <p14:creationId xmlns:p14="http://schemas.microsoft.com/office/powerpoint/2010/main" val="1967200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91049F-5892-4DE0-9D3F-AA8429E84229}" type="slidenum">
              <a:rPr lang="en-US"/>
              <a:pPr/>
              <a:t>20</a:t>
            </a:fld>
            <a:endParaRPr lang="en-US"/>
          </a:p>
        </p:txBody>
      </p:sp>
      <p:sp>
        <p:nvSpPr>
          <p:cNvPr id="716804" name="Rectangle 4"/>
          <p:cNvSpPr>
            <a:spLocks noGrp="1" noRot="1" noChangeAspect="1" noChangeArrowheads="1" noTextEdit="1"/>
          </p:cNvSpPr>
          <p:nvPr>
            <p:ph type="sldImg"/>
          </p:nvPr>
        </p:nvSpPr>
        <p:spPr>
          <a:ln/>
        </p:spPr>
      </p:sp>
      <p:sp>
        <p:nvSpPr>
          <p:cNvPr id="716805" name="Rectangle 5"/>
          <p:cNvSpPr>
            <a:spLocks noGrp="1" noChangeArrowheads="1"/>
          </p:cNvSpPr>
          <p:nvPr>
            <p:ph type="body" idx="1"/>
          </p:nvPr>
        </p:nvSpPr>
        <p:spPr>
          <a:ln>
            <a:solidFill>
              <a:schemeClr val="tx1"/>
            </a:solidFill>
          </a:ln>
        </p:spPr>
        <p:txBody>
          <a:bodyPr/>
          <a:lstStyle/>
          <a:p>
            <a:r>
              <a:rPr lang="en-US">
                <a:sym typeface="Wingdings" pitchFamily="2" charset="2"/>
              </a:rPr>
              <a:t> </a:t>
            </a:r>
            <a:r>
              <a:rPr lang="en-US"/>
              <a:t>Assign costs to activity cost pools (this is also called first-stage allocation).</a:t>
            </a:r>
            <a:br>
              <a:rPr lang="en-US"/>
            </a:br>
            <a:r>
              <a:rPr lang="en-US"/>
              <a:t>    The cross-functional employee interviews resulted in the resource</a:t>
            </a:r>
            <a:br>
              <a:rPr lang="en-US"/>
            </a:br>
            <a:r>
              <a:rPr lang="en-US"/>
              <a:t>    allocations as shown. Notice: </a:t>
            </a:r>
          </a:p>
          <a:p>
            <a:r>
              <a:rPr lang="en-US"/>
              <a:t>The indirect factory workers allocated twenty-five percent of their time to the customer orders activity, forty percent of their time to the product design activity, twenty percent of their time to the order size activity, ten percent of their time to customer relations, and five percent of their time to the “other” activity.</a:t>
            </a:r>
          </a:p>
          <a:p>
            <a:r>
              <a:rPr lang="en-US"/>
              <a:t>On hundred percent of the factory building lease is allocated to the “other” activity. Since Classic Brass has a single production facility that it does not plan to contract or expand, the lease cost is an unavoidable organization-sustaining cost.  The shipping costs have no corresponding allocation percentages. This is because the shipping costs will be directly traced to customer orders.  </a:t>
            </a:r>
          </a:p>
          <a:p>
            <a:endParaRPr lang="en-US"/>
          </a:p>
          <a:p>
            <a:endParaRPr lang="en-US"/>
          </a:p>
        </p:txBody>
      </p:sp>
    </p:spTree>
    <p:extLst>
      <p:ext uri="{BB962C8B-B14F-4D97-AF65-F5344CB8AC3E}">
        <p14:creationId xmlns:p14="http://schemas.microsoft.com/office/powerpoint/2010/main" val="4108403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6B19E-7E83-4FE5-B177-EBFE5BB07638}" type="slidenum">
              <a:rPr lang="en-US"/>
              <a:pPr/>
              <a:t>21</a:t>
            </a:fld>
            <a:endParaRPr lang="en-US"/>
          </a:p>
        </p:txBody>
      </p:sp>
      <p:sp>
        <p:nvSpPr>
          <p:cNvPr id="7188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8851"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Once the percentage allocations have been determined, it is a simple matter to assign costs to activity cost pools. </a:t>
            </a:r>
            <a:r>
              <a:rPr lang="en-US">
                <a:cs typeface="Times New Roman" pitchFamily="18" charset="0"/>
              </a:rPr>
              <a:t>For example, the indirect factory wages assigned to the customer orders activity (one hundred twenty-five thousand dollars) is computed by multiplying the total amount of indirect factory wages (five hundred thousand dollars) by the percentage of time that indirect factory workers spent on this activity (twenty-five percent).  </a:t>
            </a:r>
          </a:p>
          <a:p>
            <a:endParaRPr lang="en-US"/>
          </a:p>
        </p:txBody>
      </p:sp>
    </p:spTree>
    <p:extLst>
      <p:ext uri="{BB962C8B-B14F-4D97-AF65-F5344CB8AC3E}">
        <p14:creationId xmlns:p14="http://schemas.microsoft.com/office/powerpoint/2010/main" val="4130218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5568A-3351-4659-8FF7-879F8E445201}" type="slidenum">
              <a:rPr lang="en-US"/>
              <a:pPr/>
              <a:t>22</a:t>
            </a:fld>
            <a:endParaRPr lang="en-US"/>
          </a:p>
        </p:txBody>
      </p:sp>
      <p:sp>
        <p:nvSpPr>
          <p:cNvPr id="720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As another example, the factory equipment depreciation assigned to the customer orders activity (sixty thousand dollars) is computed by multiplying the total amount of factory equipment depreciation (three hundred thousand dollars) by the percentage of time that the factory equipment was used to support this activity (twenty percent).</a:t>
            </a:r>
          </a:p>
          <a:p>
            <a:endParaRPr lang="en-US"/>
          </a:p>
        </p:txBody>
      </p:sp>
    </p:spTree>
    <p:extLst>
      <p:ext uri="{BB962C8B-B14F-4D97-AF65-F5344CB8AC3E}">
        <p14:creationId xmlns:p14="http://schemas.microsoft.com/office/powerpoint/2010/main" val="141489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4DB0C-739C-43BD-ADBA-7E9E82580FBE}" type="slidenum">
              <a:rPr lang="en-US"/>
              <a:pPr/>
              <a:t>23</a:t>
            </a:fld>
            <a:endParaRPr lang="en-US"/>
          </a:p>
        </p:txBody>
      </p:sp>
      <p:sp>
        <p:nvSpPr>
          <p:cNvPr id="722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2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The completed grid of first-stage allocations is shown on your screen.</a:t>
            </a:r>
          </a:p>
        </p:txBody>
      </p:sp>
    </p:spTree>
    <p:extLst>
      <p:ext uri="{BB962C8B-B14F-4D97-AF65-F5344CB8AC3E}">
        <p14:creationId xmlns:p14="http://schemas.microsoft.com/office/powerpoint/2010/main" val="66870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D5698-7303-4AB6-812A-3FDE824138DC}" type="slidenum">
              <a:rPr lang="en-US"/>
              <a:pPr/>
              <a:t>24</a:t>
            </a:fld>
            <a:endParaRPr lang="en-US"/>
          </a:p>
        </p:txBody>
      </p:sp>
      <p:sp>
        <p:nvSpPr>
          <p:cNvPr id="7249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The Classic Brass ABC team determined activity levels for each activity:</a:t>
            </a:r>
          </a:p>
          <a:p>
            <a:pPr lvl="1">
              <a:buFontTx/>
              <a:buChar char="•"/>
            </a:pPr>
            <a:r>
              <a:rPr lang="en-US"/>
              <a:t> 1,000 customer orders,</a:t>
            </a:r>
          </a:p>
          <a:p>
            <a:pPr lvl="1">
              <a:buFontTx/>
              <a:buChar char="•"/>
            </a:pPr>
            <a:r>
              <a:rPr lang="en-US"/>
              <a:t> 200 new designs,</a:t>
            </a:r>
          </a:p>
          <a:p>
            <a:pPr lvl="1">
              <a:buFontTx/>
              <a:buChar char="•"/>
            </a:pPr>
            <a:r>
              <a:rPr lang="en-US"/>
              <a:t> 20,000 machine-hours,</a:t>
            </a:r>
          </a:p>
          <a:p>
            <a:pPr lvl="1">
              <a:buFontTx/>
              <a:buChar char="•"/>
            </a:pPr>
            <a:r>
              <a:rPr lang="en-US"/>
              <a:t> 100 customer relations activities</a:t>
            </a:r>
            <a:r>
              <a:rPr lang="en-US">
                <a:effectLst>
                  <a:outerShdw blurRad="38100" dist="38100" dir="2700000" algn="tl">
                    <a:srgbClr val="C0C0C0"/>
                  </a:outerShdw>
                </a:effectLst>
              </a:rPr>
              <a:t>.</a:t>
            </a:r>
            <a:endParaRPr lang="en-US"/>
          </a:p>
          <a:p>
            <a:r>
              <a:rPr lang="en-US"/>
              <a:t>This information enabled the team to compute ABC rates for each activity by dividing the total cost in each activity cost pool by the respective quantity of the activity measure.</a:t>
            </a:r>
          </a:p>
          <a:p>
            <a:endParaRPr lang="en-US"/>
          </a:p>
        </p:txBody>
      </p:sp>
    </p:spTree>
    <p:extLst>
      <p:ext uri="{BB962C8B-B14F-4D97-AF65-F5344CB8AC3E}">
        <p14:creationId xmlns:p14="http://schemas.microsoft.com/office/powerpoint/2010/main" val="383104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C7030-B476-41BF-83B0-723A649DFDEE}" type="slidenum">
              <a:rPr lang="en-US"/>
              <a:pPr/>
              <a:t>25</a:t>
            </a:fld>
            <a:endParaRPr lang="en-US"/>
          </a:p>
        </p:txBody>
      </p:sp>
      <p:sp>
        <p:nvSpPr>
          <p:cNvPr id="727044" name="Rectangle 4"/>
          <p:cNvSpPr>
            <a:spLocks noGrp="1" noRot="1" noChangeAspect="1" noChangeArrowheads="1" noTextEdit="1"/>
          </p:cNvSpPr>
          <p:nvPr>
            <p:ph type="sldImg"/>
          </p:nvPr>
        </p:nvSpPr>
        <p:spPr>
          <a:ln/>
        </p:spPr>
      </p:sp>
      <p:sp>
        <p:nvSpPr>
          <p:cNvPr id="727045" name="Rectangle 5"/>
          <p:cNvSpPr>
            <a:spLocks noGrp="1" noChangeArrowheads="1"/>
          </p:cNvSpPr>
          <p:nvPr>
            <p:ph type="body" idx="1"/>
          </p:nvPr>
        </p:nvSpPr>
        <p:spPr>
          <a:ln>
            <a:solidFill>
              <a:schemeClr val="tx1"/>
            </a:solidFill>
          </a:ln>
        </p:spPr>
        <p:txBody>
          <a:bodyPr/>
          <a:lstStyle/>
          <a:p>
            <a:r>
              <a:rPr lang="en-US"/>
              <a:t>The activity rate for each cost pool is computed by dividing the total cost for an activity cost pool by the total activity for that pool.  For example, the customer orders activity rate is  $315 per order, found by dividing three hundred fifteen thousand dollars by one thousand orders.. Importantly, this is an average figure.</a:t>
            </a:r>
          </a:p>
          <a:p>
            <a:r>
              <a:rPr lang="en-US"/>
              <a:t>Notice, the “other” cost pool does not have an activity rate. This is because these organization-sustaining costs will not be assigned to customer orders. </a:t>
            </a:r>
          </a:p>
          <a:p>
            <a:endParaRPr lang="en-US"/>
          </a:p>
        </p:txBody>
      </p:sp>
    </p:spTree>
    <p:extLst>
      <p:ext uri="{BB962C8B-B14F-4D97-AF65-F5344CB8AC3E}">
        <p14:creationId xmlns:p14="http://schemas.microsoft.com/office/powerpoint/2010/main" val="196248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493DF-F9AB-4225-838D-198E24D56794}" type="slidenum">
              <a:rPr lang="en-US"/>
              <a:pPr/>
              <a:t>26</a:t>
            </a:fld>
            <a:endParaRPr lang="en-US"/>
          </a:p>
        </p:txBody>
      </p:sp>
      <p:sp>
        <p:nvSpPr>
          <p:cNvPr id="729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Before proceeding, let’s get a visual perspective of the Classic Brass ABC system. </a:t>
            </a:r>
            <a:r>
              <a:rPr lang="en-US">
                <a:cs typeface="Times New Roman" pitchFamily="18" charset="0"/>
              </a:rPr>
              <a:t>The direct materials, direct labor and shipping costs were directly traced to customer orders.</a:t>
            </a:r>
          </a:p>
          <a:p>
            <a:endParaRPr lang="en-US"/>
          </a:p>
        </p:txBody>
      </p:sp>
    </p:spTree>
    <p:extLst>
      <p:ext uri="{BB962C8B-B14F-4D97-AF65-F5344CB8AC3E}">
        <p14:creationId xmlns:p14="http://schemas.microsoft.com/office/powerpoint/2010/main" val="424542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D5FD2-D7D9-45D9-88B9-8D9FDC348860}" type="slidenum">
              <a:rPr lang="en-US"/>
              <a:pPr/>
              <a:t>27</a:t>
            </a:fld>
            <a:endParaRPr lang="en-US"/>
          </a:p>
        </p:txBody>
      </p:sp>
      <p:sp>
        <p:nvSpPr>
          <p:cNvPr id="7311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The first-stage allocation process assigned the remaining overhead costs to the five activity cost pools.</a:t>
            </a:r>
          </a:p>
          <a:p>
            <a:endParaRPr lang="en-US"/>
          </a:p>
        </p:txBody>
      </p:sp>
    </p:spTree>
    <p:extLst>
      <p:ext uri="{BB962C8B-B14F-4D97-AF65-F5344CB8AC3E}">
        <p14:creationId xmlns:p14="http://schemas.microsoft.com/office/powerpoint/2010/main" val="12911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534D8-EDED-49A9-8AF6-AC70076D6D2B}" type="slidenum">
              <a:rPr lang="en-US"/>
              <a:pPr/>
              <a:t>28</a:t>
            </a:fld>
            <a:endParaRPr lang="en-US"/>
          </a:p>
        </p:txBody>
      </p:sp>
      <p:sp>
        <p:nvSpPr>
          <p:cNvPr id="733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cs typeface="Times New Roman" pitchFamily="18" charset="0"/>
              </a:rPr>
              <a:t>Then, activity measures were identified, activity levels were determined, and activity rates were computed for each activity as shown earlier.  These rates will be used in the next step to assign overhead costs to customer orders.</a:t>
            </a:r>
            <a:r>
              <a:rPr lang="en-US"/>
              <a:t> </a:t>
            </a:r>
          </a:p>
        </p:txBody>
      </p:sp>
    </p:spTree>
    <p:extLst>
      <p:ext uri="{BB962C8B-B14F-4D97-AF65-F5344CB8AC3E}">
        <p14:creationId xmlns:p14="http://schemas.microsoft.com/office/powerpoint/2010/main" val="9887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69772-CE23-425F-8672-FFB11DAF59EF}" type="slidenum">
              <a:rPr lang="en-US"/>
              <a:pPr/>
              <a:t>29</a:t>
            </a:fld>
            <a:endParaRPr lang="en-US"/>
          </a:p>
        </p:txBody>
      </p:sp>
      <p:sp>
        <p:nvSpPr>
          <p:cNvPr id="7352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5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For each activity cost pool, the amount of activity consumed by the product (or customer) is multiplied by the activity rate to arrive at the amount of overhead cost applied to the product (or customer).</a:t>
            </a:r>
          </a:p>
          <a:p>
            <a:r>
              <a:rPr lang="en-US">
                <a:cs typeface="Times New Roman" pitchFamily="18" charset="0"/>
              </a:rPr>
              <a:t>For example, let’s look at the following data for one Classic Brass customer (Windward Yachts) that bought two products (standard stanchions and custom compass housings).  Detailed costs for both products and the number of each product ordered by Windward Yachts are shown on your screen.</a:t>
            </a:r>
          </a:p>
        </p:txBody>
      </p:sp>
    </p:spTree>
    <p:extLst>
      <p:ext uri="{BB962C8B-B14F-4D97-AF65-F5344CB8AC3E}">
        <p14:creationId xmlns:p14="http://schemas.microsoft.com/office/powerpoint/2010/main" val="309976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D626D-0CE7-456B-B3CE-7C75C2932F8C}" type="slidenum">
              <a:rPr lang="en-US"/>
              <a:pPr/>
              <a:t>3</a:t>
            </a:fld>
            <a:endParaRPr lang="en-US"/>
          </a:p>
        </p:txBody>
      </p:sp>
      <p:sp>
        <p:nvSpPr>
          <p:cNvPr id="760834" name="Rectangle 1026"/>
          <p:cNvSpPr>
            <a:spLocks noGrp="1" noRot="1" noChangeAspect="1" noChangeArrowheads="1" noTextEdit="1"/>
          </p:cNvSpPr>
          <p:nvPr>
            <p:ph type="sldImg"/>
          </p:nvPr>
        </p:nvSpPr>
        <p:spPr>
          <a:ln/>
        </p:spPr>
      </p:sp>
      <p:sp>
        <p:nvSpPr>
          <p:cNvPr id="760835" name="Rectangle 1027"/>
          <p:cNvSpPr>
            <a:spLocks noGrp="1" noChangeArrowheads="1"/>
          </p:cNvSpPr>
          <p:nvPr>
            <p:ph type="body" idx="1"/>
          </p:nvPr>
        </p:nvSpPr>
        <p:spPr>
          <a:ln>
            <a:solidFill>
              <a:schemeClr val="tx1"/>
            </a:solidFill>
          </a:ln>
        </p:spPr>
        <p:txBody>
          <a:bodyPr/>
          <a:lstStyle/>
          <a:p>
            <a:r>
              <a:rPr lang="en-US">
                <a:cs typeface="Times New Roman" pitchFamily="18" charset="0"/>
              </a:rPr>
              <a:t>“Best practice” ABC differs from traditional cost accounting in five ways.  The first is:</a:t>
            </a:r>
          </a:p>
          <a:p>
            <a:r>
              <a:rPr lang="en-US">
                <a:cs typeface="Times New Roman" pitchFamily="18" charset="0"/>
                <a:sym typeface="Wingdings" pitchFamily="2" charset="2"/>
              </a:rPr>
              <a:t>  </a:t>
            </a:r>
            <a:r>
              <a:rPr lang="en-US">
                <a:cs typeface="Times New Roman" pitchFamily="18" charset="0"/>
              </a:rPr>
              <a:t>ABC assigns both manufacturing and nonmanufacturing costs to products.</a:t>
            </a:r>
            <a:br>
              <a:rPr lang="en-US">
                <a:cs typeface="Times New Roman" pitchFamily="18" charset="0"/>
              </a:rPr>
            </a:br>
            <a:r>
              <a:rPr lang="en-US">
                <a:cs typeface="Times New Roman" pitchFamily="18" charset="0"/>
              </a:rPr>
              <a:t>      Traditional cost systems assign only manufacturing costs to products.</a:t>
            </a:r>
            <a:br>
              <a:rPr lang="en-US">
                <a:cs typeface="Times New Roman" pitchFamily="18" charset="0"/>
              </a:rPr>
            </a:br>
            <a:r>
              <a:rPr lang="en-US">
                <a:cs typeface="Times New Roman" pitchFamily="18" charset="0"/>
              </a:rPr>
              <a:t>      For example, ABC systems can assign sales commissions, shipping costs,</a:t>
            </a:r>
            <a:br>
              <a:rPr lang="en-US">
                <a:cs typeface="Times New Roman" pitchFamily="18" charset="0"/>
              </a:rPr>
            </a:br>
            <a:r>
              <a:rPr lang="en-US">
                <a:cs typeface="Times New Roman" pitchFamily="18" charset="0"/>
              </a:rPr>
              <a:t>      and warranty repair costs to specific products.</a:t>
            </a:r>
          </a:p>
        </p:txBody>
      </p:sp>
    </p:spTree>
    <p:extLst>
      <p:ext uri="{BB962C8B-B14F-4D97-AF65-F5344CB8AC3E}">
        <p14:creationId xmlns:p14="http://schemas.microsoft.com/office/powerpoint/2010/main" val="841948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DF133-15E1-4983-A191-9237840D2264}" type="slidenum">
              <a:rPr lang="en-US"/>
              <a:pPr/>
              <a:t>30</a:t>
            </a:fld>
            <a:endParaRPr lang="en-US"/>
          </a:p>
        </p:txBody>
      </p:sp>
      <p:sp>
        <p:nvSpPr>
          <p:cNvPr id="737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The second stage allocations show that six hundred thirty dollars from the customer orders pool and three thousand eight hundred dollars from the order size pool were assigned to the standard stanchions. Similarly, three hundred fifteen dollars (from the customer orders pool), one thousand two hundred eight-five dollars (from the product design pool), and seventy-six dollars (from the order size pool) were assigned to custom compass housings.   </a:t>
            </a:r>
          </a:p>
          <a:p>
            <a:endParaRPr lang="en-US"/>
          </a:p>
        </p:txBody>
      </p:sp>
    </p:spTree>
    <p:extLst>
      <p:ext uri="{BB962C8B-B14F-4D97-AF65-F5344CB8AC3E}">
        <p14:creationId xmlns:p14="http://schemas.microsoft.com/office/powerpoint/2010/main" val="28220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73513-1DE8-4DDB-9236-AD54C65302EB}" type="slidenum">
              <a:rPr lang="en-US"/>
              <a:pPr/>
              <a:t>31</a:t>
            </a:fld>
            <a:endParaRPr lang="en-US"/>
          </a:p>
        </p:txBody>
      </p:sp>
      <p:sp>
        <p:nvSpPr>
          <p:cNvPr id="739332" name="Rectangle 4"/>
          <p:cNvSpPr>
            <a:spLocks noGrp="1" noRot="1" noChangeAspect="1" noChangeArrowheads="1" noTextEdit="1"/>
          </p:cNvSpPr>
          <p:nvPr>
            <p:ph type="sldImg"/>
          </p:nvPr>
        </p:nvSpPr>
        <p:spPr>
          <a:ln/>
        </p:spPr>
      </p:sp>
      <p:sp>
        <p:nvSpPr>
          <p:cNvPr id="739333" name="Rectangle 5"/>
          <p:cNvSpPr>
            <a:spLocks noGrp="1" noChangeArrowheads="1"/>
          </p:cNvSpPr>
          <p:nvPr>
            <p:ph type="body" idx="1"/>
          </p:nvPr>
        </p:nvSpPr>
        <p:spPr>
          <a:ln>
            <a:solidFill>
              <a:schemeClr val="tx1"/>
            </a:solidFill>
          </a:ln>
        </p:spPr>
        <p:txBody>
          <a:bodyPr/>
          <a:lstStyle/>
          <a:p>
            <a:r>
              <a:rPr lang="en-US"/>
              <a:t>Two management reports that can be prepared include a product margin report and a customer margin report.  The product margin is calculated by deducting directly traceable costs and ABC costs from sales. Notice, the product margins for standard stanchions and custom compass housings are five thousand thirty dollars and a loss of one thousand one hundred fourteen dollars, respectively. </a:t>
            </a:r>
          </a:p>
        </p:txBody>
      </p:sp>
    </p:spTree>
    <p:extLst>
      <p:ext uri="{BB962C8B-B14F-4D97-AF65-F5344CB8AC3E}">
        <p14:creationId xmlns:p14="http://schemas.microsoft.com/office/powerpoint/2010/main" val="3825024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1C8AF-A783-4ABE-86C4-290F53F4DB9D}" type="slidenum">
              <a:rPr lang="en-US"/>
              <a:pPr/>
              <a:t>32</a:t>
            </a:fld>
            <a:endParaRPr lang="en-US"/>
          </a:p>
        </p:txBody>
      </p:sp>
      <p:sp>
        <p:nvSpPr>
          <p:cNvPr id="741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chemeClr val="tx1"/>
            </a:solidFill>
            <a:miter lim="800000"/>
            <a:headEnd/>
            <a:tailEnd/>
          </a:ln>
        </p:spPr>
        <p:txBody>
          <a:bodyPr/>
          <a:lstStyle/>
          <a:p>
            <a:r>
              <a:rPr lang="en-US"/>
              <a:t>The customer margin of two hundred forty-one dollars is calculated by subtracting the customer-level costs (three thousand six hundred seventy-five dollars) from the combined product margins for both products (three thousand nine hundred sixteen dollars).</a:t>
            </a:r>
          </a:p>
          <a:p>
            <a:endParaRPr lang="en-US"/>
          </a:p>
        </p:txBody>
      </p:sp>
    </p:spTree>
    <p:extLst>
      <p:ext uri="{BB962C8B-B14F-4D97-AF65-F5344CB8AC3E}">
        <p14:creationId xmlns:p14="http://schemas.microsoft.com/office/powerpoint/2010/main" val="1275459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25541-F35A-4598-A1A7-9F500A363B47}" type="slidenum">
              <a:rPr lang="en-US"/>
              <a:pPr/>
              <a:t>33</a:t>
            </a:fld>
            <a:endParaRPr lang="en-US"/>
          </a:p>
        </p:txBody>
      </p:sp>
      <p:sp>
        <p:nvSpPr>
          <p:cNvPr id="743428" name="Rectangle 4"/>
          <p:cNvSpPr>
            <a:spLocks noGrp="1" noRot="1" noChangeAspect="1" noChangeArrowheads="1" noTextEdit="1"/>
          </p:cNvSpPr>
          <p:nvPr>
            <p:ph type="sldImg"/>
          </p:nvPr>
        </p:nvSpPr>
        <p:spPr>
          <a:ln/>
        </p:spPr>
      </p:sp>
      <p:sp>
        <p:nvSpPr>
          <p:cNvPr id="743429" name="Rectangle 5"/>
          <p:cNvSpPr>
            <a:spLocks noGrp="1" noChangeArrowheads="1"/>
          </p:cNvSpPr>
          <p:nvPr>
            <p:ph type="body" idx="1"/>
          </p:nvPr>
        </p:nvSpPr>
        <p:spPr>
          <a:ln>
            <a:solidFill>
              <a:schemeClr val="tx1"/>
            </a:solidFill>
          </a:ln>
        </p:spPr>
        <p:txBody>
          <a:bodyPr/>
          <a:lstStyle/>
          <a:p>
            <a:r>
              <a:rPr lang="en-US"/>
              <a:t>Continuing with the Classic Brass example, assume that the company uses a plantwide  predetermined overhead rate based on machine hours. In this case:</a:t>
            </a:r>
          </a:p>
          <a:p>
            <a:pPr>
              <a:buFontTx/>
              <a:buChar char="•"/>
            </a:pPr>
            <a:r>
              <a:rPr lang="en-US"/>
              <a:t> The predetermined overhead rate would be fifty dollars per machine hour.</a:t>
            </a:r>
          </a:p>
          <a:p>
            <a:pPr>
              <a:buFontTx/>
              <a:buChar char="•"/>
            </a:pPr>
            <a:r>
              <a:rPr lang="en-US"/>
              <a:t> The manufacturing overhead assigned to stanchions and the compass housing</a:t>
            </a:r>
            <a:br>
              <a:rPr lang="en-US"/>
            </a:br>
            <a:r>
              <a:rPr lang="en-US"/>
              <a:t>   would be ten thousand dollars and two hundred dollars, respectively.</a:t>
            </a:r>
          </a:p>
          <a:p>
            <a:pPr>
              <a:buFontTx/>
              <a:buChar char="•"/>
            </a:pPr>
            <a:r>
              <a:rPr lang="en-US"/>
              <a:t> The product margins for stanchions and compass housings would be a</a:t>
            </a:r>
            <a:br>
              <a:rPr lang="en-US"/>
            </a:br>
            <a:r>
              <a:rPr lang="en-US"/>
              <a:t>   negative three hundred sixty dollars and three hundred eighty seven dollars,</a:t>
            </a:r>
            <a:br>
              <a:rPr lang="en-US"/>
            </a:br>
            <a:r>
              <a:rPr lang="en-US"/>
              <a:t>   respectively.  </a:t>
            </a:r>
          </a:p>
          <a:p>
            <a:r>
              <a:rPr lang="en-US"/>
              <a:t> </a:t>
            </a:r>
          </a:p>
        </p:txBody>
      </p:sp>
    </p:spTree>
    <p:extLst>
      <p:ext uri="{BB962C8B-B14F-4D97-AF65-F5344CB8AC3E}">
        <p14:creationId xmlns:p14="http://schemas.microsoft.com/office/powerpoint/2010/main" val="1311477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EF99-EB79-445F-AC3D-80A8DF4AC0F7}" type="slidenum">
              <a:rPr lang="en-US"/>
              <a:pPr/>
              <a:t>34</a:t>
            </a:fld>
            <a:endParaRPr lang="en-US"/>
          </a:p>
        </p:txBody>
      </p:sp>
      <p:sp>
        <p:nvSpPr>
          <p:cNvPr id="770052" name="Rectangle 4"/>
          <p:cNvSpPr>
            <a:spLocks noGrp="1" noRot="1" noChangeAspect="1" noChangeArrowheads="1" noTextEdit="1"/>
          </p:cNvSpPr>
          <p:nvPr>
            <p:ph type="sldImg"/>
          </p:nvPr>
        </p:nvSpPr>
        <p:spPr>
          <a:ln/>
        </p:spPr>
      </p:sp>
      <p:sp>
        <p:nvSpPr>
          <p:cNvPr id="770053" name="Rectangle 5"/>
          <p:cNvSpPr>
            <a:spLocks noGrp="1" noChangeArrowheads="1"/>
          </p:cNvSpPr>
          <p:nvPr>
            <p:ph type="body" idx="1"/>
          </p:nvPr>
        </p:nvSpPr>
        <p:spPr>
          <a:ln>
            <a:solidFill>
              <a:schemeClr val="tx1"/>
            </a:solidFill>
          </a:ln>
        </p:spPr>
        <p:txBody>
          <a:bodyPr/>
          <a:lstStyle/>
          <a:p>
            <a:r>
              <a:rPr lang="en-US"/>
              <a:t>The product margins for the traditional system are dramatically different from the ABC system for four reasons: </a:t>
            </a:r>
          </a:p>
          <a:p>
            <a:r>
              <a:rPr lang="en-US">
                <a:sym typeface="Wingdings" pitchFamily="2" charset="2"/>
              </a:rPr>
              <a:t> </a:t>
            </a:r>
            <a:r>
              <a:rPr lang="en-US"/>
              <a:t> The traditional system spreads product design costs across both products</a:t>
            </a:r>
            <a:br>
              <a:rPr lang="en-US"/>
            </a:br>
            <a:r>
              <a:rPr lang="en-US"/>
              <a:t>      based on machine hours. The ABC system assigned product design costs to</a:t>
            </a:r>
            <a:br>
              <a:rPr lang="en-US"/>
            </a:br>
            <a:r>
              <a:rPr lang="en-US"/>
              <a:t>      a product only if it required product design work. </a:t>
            </a:r>
            <a:r>
              <a:rPr lang="en-US">
                <a:sym typeface="Wingdings" pitchFamily="2" charset="2"/>
              </a:rPr>
              <a:t/>
            </a:r>
            <a:br>
              <a:rPr lang="en-US">
                <a:sym typeface="Wingdings" pitchFamily="2" charset="2"/>
              </a:rPr>
            </a:br>
            <a:r>
              <a:rPr lang="en-US">
                <a:sym typeface="Wingdings" pitchFamily="2" charset="2"/>
              </a:rPr>
              <a:t>  T</a:t>
            </a:r>
            <a:r>
              <a:rPr lang="en-US"/>
              <a:t>he traditional cost system assigns customer order costs, a batch-level cost,</a:t>
            </a:r>
            <a:br>
              <a:rPr lang="en-US"/>
            </a:br>
            <a:r>
              <a:rPr lang="en-US"/>
              <a:t>     using a unit-level allocation base, namely machine hours. The ABC system</a:t>
            </a:r>
            <a:br>
              <a:rPr lang="en-US"/>
            </a:br>
            <a:r>
              <a:rPr lang="en-US"/>
              <a:t>     assigns these batch-level costs using a batch-level activity measure. </a:t>
            </a:r>
          </a:p>
          <a:p>
            <a:r>
              <a:rPr lang="en-US">
                <a:sym typeface="Wingdings" pitchFamily="2" charset="2"/>
              </a:rPr>
              <a:t></a:t>
            </a:r>
            <a:r>
              <a:rPr lang="en-US"/>
              <a:t>  The traditional system assigns only manufacturing costs to the products.</a:t>
            </a:r>
            <a:br>
              <a:rPr lang="en-US"/>
            </a:br>
            <a:r>
              <a:rPr lang="en-US"/>
              <a:t>      The ABC system also assigns nonmanufacturing costs to products.</a:t>
            </a:r>
            <a:r>
              <a:rPr lang="en-US">
                <a:sym typeface="Wingdings" pitchFamily="2" charset="2"/>
              </a:rPr>
              <a:t/>
            </a:r>
            <a:br>
              <a:rPr lang="en-US">
                <a:sym typeface="Wingdings" pitchFamily="2" charset="2"/>
              </a:rPr>
            </a:br>
            <a:r>
              <a:rPr lang="en-US">
                <a:sym typeface="Wingdings" pitchFamily="2" charset="2"/>
              </a:rPr>
              <a:t>  The traditional system assigns all manufacturing costs to products. The</a:t>
            </a:r>
            <a:br>
              <a:rPr lang="en-US">
                <a:sym typeface="Wingdings" pitchFamily="2" charset="2"/>
              </a:rPr>
            </a:br>
            <a:r>
              <a:rPr lang="en-US">
                <a:sym typeface="Wingdings" pitchFamily="2" charset="2"/>
              </a:rPr>
              <a:t>     ABC system does not assign organization-sustaining manufacturing costs to</a:t>
            </a:r>
            <a:br>
              <a:rPr lang="en-US">
                <a:sym typeface="Wingdings" pitchFamily="2" charset="2"/>
              </a:rPr>
            </a:br>
            <a:r>
              <a:rPr lang="en-US">
                <a:sym typeface="Wingdings" pitchFamily="2" charset="2"/>
              </a:rPr>
              <a:t>     the products.</a:t>
            </a:r>
            <a:endParaRPr lang="en-US"/>
          </a:p>
        </p:txBody>
      </p:sp>
    </p:spTree>
    <p:extLst>
      <p:ext uri="{BB962C8B-B14F-4D97-AF65-F5344CB8AC3E}">
        <p14:creationId xmlns:p14="http://schemas.microsoft.com/office/powerpoint/2010/main" val="399785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91D21-AB4A-4D6B-B46A-6A6663831838}" type="slidenum">
              <a:rPr lang="en-US"/>
              <a:pPr/>
              <a:t>35</a:t>
            </a:fld>
            <a:endParaRPr lang="en-US"/>
          </a:p>
        </p:txBody>
      </p:sp>
      <p:sp>
        <p:nvSpPr>
          <p:cNvPr id="771074" name="Rectangle 1026"/>
          <p:cNvSpPr>
            <a:spLocks noGrp="1" noRot="1" noChangeAspect="1" noChangeArrowheads="1" noTextEdit="1"/>
          </p:cNvSpPr>
          <p:nvPr>
            <p:ph type="sldImg"/>
          </p:nvPr>
        </p:nvSpPr>
        <p:spPr>
          <a:ln/>
        </p:spPr>
      </p:sp>
      <p:sp>
        <p:nvSpPr>
          <p:cNvPr id="771075" name="Rectangle 1027"/>
          <p:cNvSpPr>
            <a:spLocks noGrp="1" noChangeArrowheads="1"/>
          </p:cNvSpPr>
          <p:nvPr>
            <p:ph type="body" idx="1"/>
          </p:nvPr>
        </p:nvSpPr>
        <p:spPr>
          <a:ln>
            <a:solidFill>
              <a:schemeClr val="tx1"/>
            </a:solidFill>
          </a:ln>
        </p:spPr>
        <p:txBody>
          <a:bodyPr/>
          <a:lstStyle/>
          <a:p>
            <a:r>
              <a:rPr lang="en-US"/>
              <a:t>Generally speaking, when batch-level and product-level costs are present, ABC will shift costs from high volume products produced in large batches to low volume products produced in small batches. This cost shifting will usually have its greatest impact on the per unit cost of the low volume products. </a:t>
            </a:r>
          </a:p>
          <a:p>
            <a:endParaRPr lang="en-US"/>
          </a:p>
        </p:txBody>
      </p:sp>
    </p:spTree>
    <p:extLst>
      <p:ext uri="{BB962C8B-B14F-4D97-AF65-F5344CB8AC3E}">
        <p14:creationId xmlns:p14="http://schemas.microsoft.com/office/powerpoint/2010/main" val="3683756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40ABB-2F59-4E0D-9576-5450CABF46A4}" type="slidenum">
              <a:rPr lang="en-US"/>
              <a:pPr/>
              <a:t>36</a:t>
            </a:fld>
            <a:endParaRPr lang="en-US"/>
          </a:p>
        </p:txBody>
      </p:sp>
      <p:sp>
        <p:nvSpPr>
          <p:cNvPr id="747524" name="Rectangle 4"/>
          <p:cNvSpPr>
            <a:spLocks noGrp="1" noRot="1" noChangeAspect="1" noChangeArrowheads="1" noTextEdit="1"/>
          </p:cNvSpPr>
          <p:nvPr>
            <p:ph type="sldImg"/>
          </p:nvPr>
        </p:nvSpPr>
        <p:spPr>
          <a:ln/>
        </p:spPr>
      </p:sp>
      <p:sp>
        <p:nvSpPr>
          <p:cNvPr id="747525" name="Rectangle 5"/>
          <p:cNvSpPr>
            <a:spLocks noGrp="1" noChangeArrowheads="1"/>
          </p:cNvSpPr>
          <p:nvPr>
            <p:ph type="body" idx="1"/>
          </p:nvPr>
        </p:nvSpPr>
        <p:spPr>
          <a:ln>
            <a:solidFill>
              <a:schemeClr val="tx1"/>
            </a:solidFill>
          </a:ln>
        </p:spPr>
        <p:txBody>
          <a:bodyPr/>
          <a:lstStyle/>
          <a:p>
            <a:r>
              <a:rPr lang="en-US"/>
              <a:t>Activity-based management is used in conjunction with ABC to identify areas that would benefit from process improvement, to actually improve processes, and to reduce costs.  While the theory of constraints approach discussed in Chapter One is a powerful tool for targeting process improvement efforts, the activity rates computed in ABC can also provide valuable glues concerning where there is waste and the opportunity for improvement.  Benchmarking can be used to compare an organization’s activity rates with standards of performance that are external to the organization. </a:t>
            </a:r>
          </a:p>
        </p:txBody>
      </p:sp>
    </p:spTree>
    <p:extLst>
      <p:ext uri="{BB962C8B-B14F-4D97-AF65-F5344CB8AC3E}">
        <p14:creationId xmlns:p14="http://schemas.microsoft.com/office/powerpoint/2010/main" val="1874905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857C0-BE80-473E-9796-F0187B758725}" type="slidenum">
              <a:rPr lang="en-US"/>
              <a:pPr/>
              <a:t>37</a:t>
            </a:fld>
            <a:endParaRPr lang="en-US"/>
          </a:p>
        </p:txBody>
      </p:sp>
      <p:sp>
        <p:nvSpPr>
          <p:cNvPr id="749572" name="Rectangle 4"/>
          <p:cNvSpPr>
            <a:spLocks noGrp="1" noRot="1" noChangeAspect="1" noChangeArrowheads="1" noTextEdit="1"/>
          </p:cNvSpPr>
          <p:nvPr>
            <p:ph type="sldImg"/>
          </p:nvPr>
        </p:nvSpPr>
        <p:spPr>
          <a:ln/>
        </p:spPr>
      </p:sp>
      <p:sp>
        <p:nvSpPr>
          <p:cNvPr id="749573" name="Rectangle 5"/>
          <p:cNvSpPr>
            <a:spLocks noGrp="1" noChangeArrowheads="1"/>
          </p:cNvSpPr>
          <p:nvPr>
            <p:ph type="body" idx="1"/>
          </p:nvPr>
        </p:nvSpPr>
        <p:spPr>
          <a:ln>
            <a:solidFill>
              <a:schemeClr val="tx1"/>
            </a:solidFill>
          </a:ln>
        </p:spPr>
        <p:txBody>
          <a:bodyPr/>
          <a:lstStyle/>
          <a:p>
            <a:r>
              <a:rPr lang="en-US"/>
              <a:t>There are four reasons why most companies do not use ABC for external reporting purposes:</a:t>
            </a:r>
          </a:p>
          <a:p>
            <a:r>
              <a:rPr lang="en-US">
                <a:sym typeface="Wingdings" pitchFamily="2" charset="2"/>
              </a:rPr>
              <a:t> </a:t>
            </a:r>
            <a:r>
              <a:rPr lang="en-US"/>
              <a:t>External reports are less detailed than internal reports in the sense that</a:t>
            </a:r>
            <a:br>
              <a:rPr lang="en-US"/>
            </a:br>
            <a:r>
              <a:rPr lang="en-US"/>
              <a:t>     individual product costs are not reported. External reports only disclose</a:t>
            </a:r>
            <a:br>
              <a:rPr lang="en-US"/>
            </a:br>
            <a:r>
              <a:rPr lang="en-US"/>
              <a:t>     cost of goods sold and ending inventory. Therefore, if some products are</a:t>
            </a:r>
            <a:br>
              <a:rPr lang="en-US"/>
            </a:br>
            <a:r>
              <a:rPr lang="en-US"/>
              <a:t>     undercosted and others are overcosted, the errors tend to cancel each other</a:t>
            </a:r>
            <a:br>
              <a:rPr lang="en-US"/>
            </a:br>
            <a:r>
              <a:rPr lang="en-US"/>
              <a:t>     out when the product costs are added together.</a:t>
            </a:r>
            <a:endParaRPr lang="en-US">
              <a:sym typeface="Wingdings" pitchFamily="2" charset="2"/>
            </a:endParaRPr>
          </a:p>
          <a:p>
            <a:r>
              <a:rPr lang="en-US">
                <a:sym typeface="Wingdings" pitchFamily="2" charset="2"/>
              </a:rPr>
              <a:t> </a:t>
            </a:r>
            <a:r>
              <a:rPr lang="en-US"/>
              <a:t>It is often very difficult to change a company’s accounting system because</a:t>
            </a:r>
            <a:br>
              <a:rPr lang="en-US"/>
            </a:br>
            <a:r>
              <a:rPr lang="en-US"/>
              <a:t>     it is deeply embedded within complex computer programs that have</a:t>
            </a:r>
            <a:br>
              <a:rPr lang="en-US"/>
            </a:br>
            <a:r>
              <a:rPr lang="en-US"/>
              <a:t>     evolved over many years.</a:t>
            </a:r>
            <a:endParaRPr lang="en-US">
              <a:sym typeface="Wingdings" pitchFamily="2" charset="2"/>
            </a:endParaRPr>
          </a:p>
          <a:p>
            <a:r>
              <a:rPr lang="en-US">
                <a:sym typeface="Wingdings" pitchFamily="2" charset="2"/>
              </a:rPr>
              <a:t> </a:t>
            </a:r>
            <a:r>
              <a:rPr lang="en-US"/>
              <a:t>An ABC system, such as the one described in the chapter, does not conform</a:t>
            </a:r>
            <a:br>
              <a:rPr lang="en-US"/>
            </a:br>
            <a:r>
              <a:rPr lang="en-US"/>
              <a:t>     to generally accepted accounting principles (GAAP).  It excluded some</a:t>
            </a:r>
            <a:br>
              <a:rPr lang="en-US"/>
            </a:br>
            <a:r>
              <a:rPr lang="en-US"/>
              <a:t>     organization-sustaining manufacturing costs and it included some</a:t>
            </a:r>
            <a:br>
              <a:rPr lang="en-US"/>
            </a:br>
            <a:r>
              <a:rPr lang="en-US"/>
              <a:t>     nonmanufacturing costs in its product cost calculations. These cost system</a:t>
            </a:r>
            <a:br>
              <a:rPr lang="en-US"/>
            </a:br>
            <a:r>
              <a:rPr lang="en-US"/>
              <a:t>    design attributes do not comply with GAAP. </a:t>
            </a:r>
            <a:endParaRPr lang="en-US">
              <a:sym typeface="Wingdings" pitchFamily="2" charset="2"/>
            </a:endParaRPr>
          </a:p>
          <a:p>
            <a:r>
              <a:rPr lang="en-US">
                <a:sym typeface="Wingdings" pitchFamily="2" charset="2"/>
              </a:rPr>
              <a:t></a:t>
            </a:r>
            <a:r>
              <a:rPr lang="en-US"/>
              <a:t> Auditors are likely to be uncomfortable with cost allocations that are based</a:t>
            </a:r>
            <a:br>
              <a:rPr lang="en-US"/>
            </a:br>
            <a:r>
              <a:rPr lang="en-US"/>
              <a:t>     upon interviews with the company’s personnel. This type of subjective data</a:t>
            </a:r>
            <a:br>
              <a:rPr lang="en-US"/>
            </a:br>
            <a:r>
              <a:rPr lang="en-US"/>
              <a:t>     can be easily manipulated by management.</a:t>
            </a:r>
          </a:p>
        </p:txBody>
      </p:sp>
    </p:spTree>
    <p:extLst>
      <p:ext uri="{BB962C8B-B14F-4D97-AF65-F5344CB8AC3E}">
        <p14:creationId xmlns:p14="http://schemas.microsoft.com/office/powerpoint/2010/main" val="2808538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892C9-9EF0-4C5D-9C18-2D98A1783D71}" type="slidenum">
              <a:rPr lang="en-US"/>
              <a:pPr/>
              <a:t>38</a:t>
            </a:fld>
            <a:endParaRPr lang="en-US"/>
          </a:p>
        </p:txBody>
      </p:sp>
      <p:sp>
        <p:nvSpPr>
          <p:cNvPr id="772100" name="Rectangle 4"/>
          <p:cNvSpPr>
            <a:spLocks noGrp="1" noRot="1" noChangeAspect="1" noChangeArrowheads="1" noTextEdit="1"/>
          </p:cNvSpPr>
          <p:nvPr>
            <p:ph type="sldImg"/>
          </p:nvPr>
        </p:nvSpPr>
        <p:spPr>
          <a:ln/>
        </p:spPr>
      </p:sp>
      <p:sp>
        <p:nvSpPr>
          <p:cNvPr id="772101" name="Rectangle 5"/>
          <p:cNvSpPr>
            <a:spLocks noGrp="1" noChangeArrowheads="1"/>
          </p:cNvSpPr>
          <p:nvPr>
            <p:ph type="body" idx="1"/>
          </p:nvPr>
        </p:nvSpPr>
        <p:spPr>
          <a:ln>
            <a:solidFill>
              <a:schemeClr val="tx1"/>
            </a:solidFill>
          </a:ln>
        </p:spPr>
        <p:txBody>
          <a:bodyPr/>
          <a:lstStyle/>
          <a:p>
            <a:r>
              <a:rPr lang="en-US"/>
              <a:t>The limitations of activity-based costing are:                   </a:t>
            </a:r>
          </a:p>
          <a:p>
            <a:pPr>
              <a:buFontTx/>
              <a:buChar char="•"/>
            </a:pPr>
            <a:r>
              <a:rPr lang="en-US"/>
              <a:t>  Implementing and maintaining an ABC system requires substantial</a:t>
            </a:r>
            <a:br>
              <a:rPr lang="en-US"/>
            </a:br>
            <a:r>
              <a:rPr lang="en-US"/>
              <a:t>    resources. The benefits of increased cost accuracy may not outweigh costs. </a:t>
            </a:r>
          </a:p>
          <a:p>
            <a:pPr>
              <a:buFontTx/>
              <a:buChar char="•"/>
            </a:pPr>
            <a:r>
              <a:rPr lang="en-US"/>
              <a:t>  ABC systems produce numbers, such as product margins, that are at odds</a:t>
            </a:r>
            <a:br>
              <a:rPr lang="en-US"/>
            </a:br>
            <a:r>
              <a:rPr lang="en-US"/>
              <a:t>    with the numbers produced by traditional cost systems. Managers are not</a:t>
            </a:r>
            <a:br>
              <a:rPr lang="en-US"/>
            </a:br>
            <a:r>
              <a:rPr lang="en-US"/>
              <a:t>    accustomed to managing their operations using these numbers; hence, ABC</a:t>
            </a:r>
            <a:br>
              <a:rPr lang="en-US"/>
            </a:br>
            <a:r>
              <a:rPr lang="en-US"/>
              <a:t>    inevitably faces resistance. This underscores the importance of having top</a:t>
            </a:r>
            <a:br>
              <a:rPr lang="en-US"/>
            </a:br>
            <a:r>
              <a:rPr lang="en-US"/>
              <a:t>    management support for and cross-functional involvement with the ABC</a:t>
            </a:r>
            <a:br>
              <a:rPr lang="en-US"/>
            </a:br>
            <a:r>
              <a:rPr lang="en-US"/>
              <a:t>    implementation.</a:t>
            </a:r>
          </a:p>
          <a:p>
            <a:pPr>
              <a:buFontTx/>
              <a:buChar char="•"/>
            </a:pPr>
            <a:r>
              <a:rPr lang="en-US"/>
              <a:t>  In practice, most managers insist on fully allocating all costs to products.</a:t>
            </a:r>
            <a:br>
              <a:rPr lang="en-US"/>
            </a:br>
            <a:r>
              <a:rPr lang="en-US"/>
              <a:t>   The ABC system described in this chapter does not conform to this</a:t>
            </a:r>
            <a:br>
              <a:rPr lang="en-US"/>
            </a:br>
            <a:r>
              <a:rPr lang="en-US"/>
              <a:t>   preference. </a:t>
            </a:r>
          </a:p>
          <a:p>
            <a:pPr>
              <a:buFontTx/>
              <a:buChar char="•"/>
            </a:pPr>
            <a:r>
              <a:rPr lang="en-US"/>
              <a:t>  ABC systems do not automatically identify the relevant costs for particular</a:t>
            </a:r>
            <a:br>
              <a:rPr lang="en-US"/>
            </a:br>
            <a:r>
              <a:rPr lang="en-US"/>
              <a:t>   decisions; therefore, ABC data can be easily misinterpreted and must be</a:t>
            </a:r>
            <a:br>
              <a:rPr lang="en-US"/>
            </a:br>
            <a:r>
              <a:rPr lang="en-US"/>
              <a:t>   used with care when making decisions. Costs assigned to products,</a:t>
            </a:r>
            <a:br>
              <a:rPr lang="en-US"/>
            </a:br>
            <a:r>
              <a:rPr lang="en-US"/>
              <a:t>   customers, and other cost objects are only potentially relevant.</a:t>
            </a:r>
          </a:p>
          <a:p>
            <a:pPr>
              <a:buFontTx/>
              <a:buChar char="•"/>
            </a:pPr>
            <a:r>
              <a:rPr lang="en-US"/>
              <a:t>  Most organizations use ABC as a supplement to rather than a replacement for</a:t>
            </a:r>
            <a:br>
              <a:rPr lang="en-US"/>
            </a:br>
            <a:r>
              <a:rPr lang="en-US"/>
              <a:t>    their existing cost system. Maintaining two cost systems is costlier than</a:t>
            </a:r>
            <a:br>
              <a:rPr lang="en-US"/>
            </a:br>
            <a:r>
              <a:rPr lang="en-US"/>
              <a:t>    maintaining just one system and it may cause confusion about which set of</a:t>
            </a:r>
            <a:br>
              <a:rPr lang="en-US"/>
            </a:br>
            <a:r>
              <a:rPr lang="en-US"/>
              <a:t>    numbers is to be relied on.</a:t>
            </a:r>
          </a:p>
        </p:txBody>
      </p:sp>
    </p:spTree>
    <p:extLst>
      <p:ext uri="{BB962C8B-B14F-4D97-AF65-F5344CB8AC3E}">
        <p14:creationId xmlns:p14="http://schemas.microsoft.com/office/powerpoint/2010/main" val="379204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D626D-0CE7-456B-B3CE-7C75C2932F8C}" type="slidenum">
              <a:rPr lang="en-US"/>
              <a:pPr/>
              <a:t>4</a:t>
            </a:fld>
            <a:endParaRPr lang="en-US"/>
          </a:p>
        </p:txBody>
      </p:sp>
      <p:sp>
        <p:nvSpPr>
          <p:cNvPr id="760834" name="Rectangle 1026"/>
          <p:cNvSpPr>
            <a:spLocks noGrp="1" noRot="1" noChangeAspect="1" noChangeArrowheads="1" noTextEdit="1"/>
          </p:cNvSpPr>
          <p:nvPr>
            <p:ph type="sldImg"/>
          </p:nvPr>
        </p:nvSpPr>
        <p:spPr>
          <a:ln/>
        </p:spPr>
      </p:sp>
      <p:sp>
        <p:nvSpPr>
          <p:cNvPr id="760835" name="Rectangle 1027"/>
          <p:cNvSpPr>
            <a:spLocks noGrp="1" noChangeArrowheads="1"/>
          </p:cNvSpPr>
          <p:nvPr>
            <p:ph type="body" idx="1"/>
          </p:nvPr>
        </p:nvSpPr>
        <p:spPr>
          <a:ln>
            <a:solidFill>
              <a:schemeClr val="tx1"/>
            </a:solidFill>
          </a:ln>
        </p:spPr>
        <p:txBody>
          <a:bodyPr/>
          <a:lstStyle/>
          <a:p>
            <a:r>
              <a:rPr lang="en-US">
                <a:cs typeface="Times New Roman" pitchFamily="18" charset="0"/>
              </a:rPr>
              <a:t>“Best practice” ABC differs from traditional cost accounting in five ways.  The first is:</a:t>
            </a:r>
          </a:p>
          <a:p>
            <a:r>
              <a:rPr lang="en-US">
                <a:cs typeface="Times New Roman" pitchFamily="18" charset="0"/>
                <a:sym typeface="Wingdings" pitchFamily="2" charset="2"/>
              </a:rPr>
              <a:t>  </a:t>
            </a:r>
            <a:r>
              <a:rPr lang="en-US">
                <a:cs typeface="Times New Roman" pitchFamily="18" charset="0"/>
              </a:rPr>
              <a:t>ABC assigns both manufacturing and nonmanufacturing costs to products.</a:t>
            </a:r>
            <a:br>
              <a:rPr lang="en-US">
                <a:cs typeface="Times New Roman" pitchFamily="18" charset="0"/>
              </a:rPr>
            </a:br>
            <a:r>
              <a:rPr lang="en-US">
                <a:cs typeface="Times New Roman" pitchFamily="18" charset="0"/>
              </a:rPr>
              <a:t>      Traditional cost systems assign only manufacturing costs to products.</a:t>
            </a:r>
            <a:br>
              <a:rPr lang="en-US">
                <a:cs typeface="Times New Roman" pitchFamily="18" charset="0"/>
              </a:rPr>
            </a:br>
            <a:r>
              <a:rPr lang="en-US">
                <a:cs typeface="Times New Roman" pitchFamily="18" charset="0"/>
              </a:rPr>
              <a:t>      For example, ABC systems can assign sales commissions, shipping costs,</a:t>
            </a:r>
            <a:br>
              <a:rPr lang="en-US">
                <a:cs typeface="Times New Roman" pitchFamily="18" charset="0"/>
              </a:rPr>
            </a:br>
            <a:r>
              <a:rPr lang="en-US">
                <a:cs typeface="Times New Roman" pitchFamily="18" charset="0"/>
              </a:rPr>
              <a:t>      and warranty repair costs to specific products.</a:t>
            </a:r>
          </a:p>
        </p:txBody>
      </p:sp>
    </p:spTree>
    <p:extLst>
      <p:ext uri="{BB962C8B-B14F-4D97-AF65-F5344CB8AC3E}">
        <p14:creationId xmlns:p14="http://schemas.microsoft.com/office/powerpoint/2010/main" val="181828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28290-45B0-470B-B070-220DCCF2538C}" type="slidenum">
              <a:rPr lang="en-US"/>
              <a:pPr/>
              <a:t>5</a:t>
            </a:fld>
            <a:endParaRPr lang="en-US"/>
          </a:p>
        </p:txBody>
      </p:sp>
      <p:sp>
        <p:nvSpPr>
          <p:cNvPr id="687108" name="Rectangle 4"/>
          <p:cNvSpPr>
            <a:spLocks noGrp="1" noRot="1" noChangeAspect="1" noChangeArrowheads="1" noTextEdit="1"/>
          </p:cNvSpPr>
          <p:nvPr>
            <p:ph type="sldImg"/>
          </p:nvPr>
        </p:nvSpPr>
        <p:spPr>
          <a:ln/>
        </p:spPr>
      </p:sp>
      <p:sp>
        <p:nvSpPr>
          <p:cNvPr id="687109" name="Rectangle 5"/>
          <p:cNvSpPr>
            <a:spLocks noGrp="1" noChangeArrowheads="1"/>
          </p:cNvSpPr>
          <p:nvPr>
            <p:ph type="body" idx="1"/>
          </p:nvPr>
        </p:nvSpPr>
        <p:spPr>
          <a:ln>
            <a:solidFill>
              <a:schemeClr val="tx1"/>
            </a:solidFill>
          </a:ln>
        </p:spPr>
        <p:txBody>
          <a:bodyPr/>
          <a:lstStyle/>
          <a:p>
            <a:r>
              <a:rPr lang="en-US">
                <a:sym typeface="Wingdings" pitchFamily="2" charset="2"/>
              </a:rPr>
              <a:t> </a:t>
            </a:r>
            <a:r>
              <a:rPr lang="en-US"/>
              <a:t>ABC uses more cost pools than traditional cost systems that often use a</a:t>
            </a:r>
            <a:br>
              <a:rPr lang="en-US"/>
            </a:br>
            <a:r>
              <a:rPr lang="en-US"/>
              <a:t>    single plantwide overhead pool or just one overhead pool per department.</a:t>
            </a:r>
            <a:br>
              <a:rPr lang="en-US"/>
            </a:br>
            <a:r>
              <a:rPr lang="en-US"/>
              <a:t>    ABC cost pools are created to correspond to the activities performed in an</a:t>
            </a:r>
            <a:br>
              <a:rPr lang="en-US"/>
            </a:br>
            <a:r>
              <a:rPr lang="en-US"/>
              <a:t>    organization that cause the consumption of overhead resources.  The total</a:t>
            </a:r>
            <a:br>
              <a:rPr lang="en-US"/>
            </a:br>
            <a:r>
              <a:rPr lang="en-US"/>
              <a:t>    number of ABC cost pools will definitely exceed one (as in the plantwide</a:t>
            </a:r>
            <a:br>
              <a:rPr lang="en-US"/>
            </a:br>
            <a:r>
              <a:rPr lang="en-US"/>
              <a:t>    approach) and it is likely to exceed the number of departments within a</a:t>
            </a:r>
            <a:br>
              <a:rPr lang="en-US"/>
            </a:br>
            <a:r>
              <a:rPr lang="en-US"/>
              <a:t>    company (as in the departmental approach) since more than one activity is</a:t>
            </a:r>
            <a:br>
              <a:rPr lang="en-US"/>
            </a:br>
            <a:r>
              <a:rPr lang="en-US"/>
              <a:t>    often performed within each department. </a:t>
            </a:r>
          </a:p>
          <a:p>
            <a:r>
              <a:rPr lang="en-US"/>
              <a:t> </a:t>
            </a:r>
          </a:p>
          <a:p>
            <a:endParaRPr lang="en-US"/>
          </a:p>
        </p:txBody>
      </p:sp>
    </p:spTree>
    <p:extLst>
      <p:ext uri="{BB962C8B-B14F-4D97-AF65-F5344CB8AC3E}">
        <p14:creationId xmlns:p14="http://schemas.microsoft.com/office/powerpoint/2010/main" val="187954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A2CC1-58F8-4163-A9FE-25E3A8D88902}" type="slidenum">
              <a:rPr lang="en-US"/>
              <a:pPr/>
              <a:t>6</a:t>
            </a:fld>
            <a:endParaRPr lang="en-US"/>
          </a:p>
        </p:txBody>
      </p:sp>
      <p:sp>
        <p:nvSpPr>
          <p:cNvPr id="762882" name="Rectangle 1026"/>
          <p:cNvSpPr>
            <a:spLocks noGrp="1" noRot="1" noChangeAspect="1" noChangeArrowheads="1" noTextEdit="1"/>
          </p:cNvSpPr>
          <p:nvPr>
            <p:ph type="sldImg"/>
          </p:nvPr>
        </p:nvSpPr>
        <p:spPr>
          <a:ln/>
        </p:spPr>
      </p:sp>
      <p:sp>
        <p:nvSpPr>
          <p:cNvPr id="762883" name="Rectangle 1027"/>
          <p:cNvSpPr>
            <a:spLocks noGrp="1" noChangeArrowheads="1"/>
          </p:cNvSpPr>
          <p:nvPr>
            <p:ph type="body" idx="1"/>
          </p:nvPr>
        </p:nvSpPr>
        <p:spPr>
          <a:ln>
            <a:solidFill>
              <a:schemeClr val="tx1"/>
            </a:solidFill>
          </a:ln>
        </p:spPr>
        <p:txBody>
          <a:bodyPr/>
          <a:lstStyle/>
          <a:p>
            <a:r>
              <a:rPr lang="en-US">
                <a:cs typeface="Times New Roman" pitchFamily="18" charset="0"/>
                <a:sym typeface="Wingdings" pitchFamily="2" charset="2"/>
              </a:rPr>
              <a:t> </a:t>
            </a:r>
            <a:r>
              <a:rPr lang="en-US">
                <a:cs typeface="Times New Roman" pitchFamily="18" charset="0"/>
              </a:rPr>
              <a:t>ABC uses more allocation bases than traditional cost systems which rely </a:t>
            </a:r>
            <a:br>
              <a:rPr lang="en-US">
                <a:cs typeface="Times New Roman" pitchFamily="18" charset="0"/>
              </a:rPr>
            </a:br>
            <a:r>
              <a:rPr lang="en-US">
                <a:cs typeface="Times New Roman" pitchFamily="18" charset="0"/>
              </a:rPr>
              <a:t>    solely on volume as the base for allocating overhead costs. </a:t>
            </a:r>
          </a:p>
        </p:txBody>
      </p:sp>
    </p:spTree>
    <p:extLst>
      <p:ext uri="{BB962C8B-B14F-4D97-AF65-F5344CB8AC3E}">
        <p14:creationId xmlns:p14="http://schemas.microsoft.com/office/powerpoint/2010/main" val="10383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3ED19-EAB9-4403-94F3-D0C72735382B}" type="slidenum">
              <a:rPr lang="en-US"/>
              <a:pPr/>
              <a:t>7</a:t>
            </a:fld>
            <a:endParaRPr lang="en-US"/>
          </a:p>
        </p:txBody>
      </p:sp>
      <p:sp>
        <p:nvSpPr>
          <p:cNvPr id="763908" name="Rectangle 4"/>
          <p:cNvSpPr>
            <a:spLocks noGrp="1" noRot="1" noChangeAspect="1" noChangeArrowheads="1" noTextEdit="1"/>
          </p:cNvSpPr>
          <p:nvPr>
            <p:ph type="sldImg"/>
          </p:nvPr>
        </p:nvSpPr>
        <p:spPr>
          <a:ln/>
        </p:spPr>
      </p:sp>
      <p:sp>
        <p:nvSpPr>
          <p:cNvPr id="763909" name="Rectangle 5"/>
          <p:cNvSpPr>
            <a:spLocks noGrp="1" noChangeArrowheads="1"/>
          </p:cNvSpPr>
          <p:nvPr>
            <p:ph type="body" idx="1"/>
          </p:nvPr>
        </p:nvSpPr>
        <p:spPr>
          <a:ln>
            <a:solidFill>
              <a:schemeClr val="tx1"/>
            </a:solidFill>
          </a:ln>
        </p:spPr>
        <p:txBody>
          <a:bodyPr/>
          <a:lstStyle/>
          <a:p>
            <a:r>
              <a:rPr lang="en-US"/>
              <a:t>The most common allocation bases in traditional cost systems are direct labor hours and machine hours.  These bases work correctly when changes in the quantity of the base are correlated with changes in the overhead costs being assigned using the base. </a:t>
            </a:r>
          </a:p>
        </p:txBody>
      </p:sp>
    </p:spTree>
    <p:extLst>
      <p:ext uri="{BB962C8B-B14F-4D97-AF65-F5344CB8AC3E}">
        <p14:creationId xmlns:p14="http://schemas.microsoft.com/office/powerpoint/2010/main" val="304953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9B25D-6684-40D7-BECD-BB87CD737AAE}" type="slidenum">
              <a:rPr lang="en-US"/>
              <a:pPr/>
              <a:t>8</a:t>
            </a:fld>
            <a:endParaRPr lang="en-US"/>
          </a:p>
        </p:txBody>
      </p:sp>
      <p:sp>
        <p:nvSpPr>
          <p:cNvPr id="781314" name="Rectangle 2050"/>
          <p:cNvSpPr>
            <a:spLocks noGrp="1" noRot="1" noChangeAspect="1" noChangeArrowheads="1" noTextEdit="1"/>
          </p:cNvSpPr>
          <p:nvPr>
            <p:ph type="sldImg"/>
          </p:nvPr>
        </p:nvSpPr>
        <p:spPr>
          <a:ln/>
        </p:spPr>
      </p:sp>
      <p:sp>
        <p:nvSpPr>
          <p:cNvPr id="781315" name="Rectangle 2051"/>
          <p:cNvSpPr>
            <a:spLocks noGrp="1" noChangeArrowheads="1"/>
          </p:cNvSpPr>
          <p:nvPr>
            <p:ph type="body" idx="1"/>
          </p:nvPr>
        </p:nvSpPr>
        <p:spPr>
          <a:ln>
            <a:solidFill>
              <a:schemeClr val="tx1"/>
            </a:solidFill>
          </a:ln>
        </p:spPr>
        <p:txBody>
          <a:bodyPr/>
          <a:lstStyle/>
          <a:p>
            <a:r>
              <a:rPr lang="en-US">
                <a:cs typeface="Times New Roman" pitchFamily="18" charset="0"/>
              </a:rPr>
              <a:t>Relying exclusively on volume measures such as direct labor hours or machine hours to assign overhead costs to products has come under increased scrutiny since, on an economywide basis, direct labor and overhead costs have been moving in opposite directions and the variety of products produced by companies has increased. </a:t>
            </a:r>
          </a:p>
          <a:p>
            <a:endParaRPr lang="en-US"/>
          </a:p>
        </p:txBody>
      </p:sp>
    </p:spTree>
    <p:extLst>
      <p:ext uri="{BB962C8B-B14F-4D97-AF65-F5344CB8AC3E}">
        <p14:creationId xmlns:p14="http://schemas.microsoft.com/office/powerpoint/2010/main" val="270642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94A85-7581-4F14-AD7B-3DAEB7AEDDFF}" type="slidenum">
              <a:rPr lang="en-US"/>
              <a:pPr/>
              <a:t>9</a:t>
            </a:fld>
            <a:endParaRPr lang="en-US"/>
          </a:p>
        </p:txBody>
      </p:sp>
      <p:sp>
        <p:nvSpPr>
          <p:cNvPr id="765956" name="Rectangle 2052"/>
          <p:cNvSpPr>
            <a:spLocks noGrp="1" noRot="1" noChangeAspect="1" noChangeArrowheads="1" noTextEdit="1"/>
          </p:cNvSpPr>
          <p:nvPr>
            <p:ph type="sldImg"/>
          </p:nvPr>
        </p:nvSpPr>
        <p:spPr>
          <a:ln/>
        </p:spPr>
      </p:sp>
      <p:sp>
        <p:nvSpPr>
          <p:cNvPr id="765957" name="Rectangle 2053"/>
          <p:cNvSpPr>
            <a:spLocks noGrp="1" noChangeArrowheads="1"/>
          </p:cNvSpPr>
          <p:nvPr>
            <p:ph type="body" idx="1"/>
          </p:nvPr>
        </p:nvSpPr>
        <p:spPr>
          <a:ln>
            <a:solidFill>
              <a:schemeClr val="tx1"/>
            </a:solidFill>
          </a:ln>
        </p:spPr>
        <p:txBody>
          <a:bodyPr/>
          <a:lstStyle/>
          <a:p>
            <a:r>
              <a:rPr lang="en-US"/>
              <a:t>ABC systems may base the level of activity for each cost pool on the capacity of the activity rather than the budgeted level of activity which is always used in traditional cost systems.  Using the budgeted level of activity to compute a predetermined overhead rate results in unused capacity costs being assigned to products.  Using activity capacity to compute predetermined overhead rates isolates unused capacity costs as a period expense rather than assigning them to products. </a:t>
            </a:r>
          </a:p>
          <a:p>
            <a:endParaRPr lang="en-US"/>
          </a:p>
        </p:txBody>
      </p:sp>
    </p:spTree>
    <p:extLst>
      <p:ext uri="{BB962C8B-B14F-4D97-AF65-F5344CB8AC3E}">
        <p14:creationId xmlns:p14="http://schemas.microsoft.com/office/powerpoint/2010/main" val="116772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8915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192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267200" cy="5257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Microsoft_Excel_97-2003_Worksheet1.xls"/><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Microsoft_Excel_97-2003_Worksheet3.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Microsoft_Excel_97-2003_Worksheet5.xls"/><Relationship Id="rId5" Type="http://schemas.openxmlformats.org/officeDocument/2006/relationships/image" Target="../media/image15.emf"/><Relationship Id="rId4" Type="http://schemas.openxmlformats.org/officeDocument/2006/relationships/oleObject" Target="../embeddings/Microsoft_Excel_97-2003_Worksheet4.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Microsoft_Excel_97-2003_Worksheet7.xls"/><Relationship Id="rId5" Type="http://schemas.openxmlformats.org/officeDocument/2006/relationships/image" Target="../media/image17.emf"/><Relationship Id="rId4" Type="http://schemas.openxmlformats.org/officeDocument/2006/relationships/oleObject" Target="../embeddings/Microsoft_Excel_97-2003_Worksheet6.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9.emf"/><Relationship Id="rId4" Type="http://schemas.openxmlformats.org/officeDocument/2006/relationships/oleObject" Target="../embeddings/Microsoft_Excel_97-2003_Worksheet8.xls"/></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oleObject" Target="../embeddings/Microsoft_Excel_97-2003_Worksheet9.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4.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Microsoft_Excel_97-2003_Worksheet11.xls"/><Relationship Id="rId5" Type="http://schemas.openxmlformats.org/officeDocument/2006/relationships/image" Target="../media/image23.emf"/><Relationship Id="rId4" Type="http://schemas.openxmlformats.org/officeDocument/2006/relationships/oleObject" Target="../embeddings/Microsoft_Excel_97-2003_Worksheet10.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6.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Microsoft_Excel_97-2003_Worksheet13.xls"/><Relationship Id="rId5" Type="http://schemas.openxmlformats.org/officeDocument/2006/relationships/image" Target="../media/image25.emf"/><Relationship Id="rId4" Type="http://schemas.openxmlformats.org/officeDocument/2006/relationships/oleObject" Target="../embeddings/Microsoft_Excel_97-2003_Worksheet12.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7.emf"/><Relationship Id="rId4" Type="http://schemas.openxmlformats.org/officeDocument/2006/relationships/oleObject" Target="../embeddings/Microsoft_Excel_97-2003_Worksheet14.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8.emf"/><Relationship Id="rId4" Type="http://schemas.openxmlformats.org/officeDocument/2006/relationships/oleObject" Target="../embeddings/Microsoft_Excel_97-2003_Worksheet15.xls"/></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24"/>
            <a:ext cx="9144000" cy="3938587"/>
          </a:xfrm>
          <a:prstGeom prst="rect">
            <a:avLst/>
          </a:prstGeom>
        </p:spPr>
      </p:pic>
      <p:sp>
        <p:nvSpPr>
          <p:cNvPr id="13314" name="Rectangle 2"/>
          <p:cNvSpPr>
            <a:spLocks noGrp="1" noChangeArrowheads="1"/>
          </p:cNvSpPr>
          <p:nvPr>
            <p:ph type="ctrTitle"/>
          </p:nvPr>
        </p:nvSpPr>
        <p:spPr>
          <a:xfrm>
            <a:off x="457200" y="3733800"/>
            <a:ext cx="8458200" cy="2667000"/>
          </a:xfrm>
        </p:spPr>
        <p:txBody>
          <a:bodyPr>
            <a:normAutofit fontScale="90000"/>
          </a:bodyPr>
          <a:lstStyle/>
          <a:p>
            <a:r>
              <a:rPr lang="en-US" b="1" dirty="0" err="1" smtClean="0">
                <a:effectLst>
                  <a:outerShdw blurRad="38100" dist="38100" dir="2700000" algn="tl">
                    <a:srgbClr val="000000">
                      <a:alpha val="43137"/>
                    </a:srgbClr>
                  </a:outerShdw>
                </a:effectLst>
                <a:latin typeface="Arial Black" panose="020B0A04020102020204" pitchFamily="34" charset="0"/>
              </a:rPr>
              <a:t>Perhitungan</a:t>
            </a:r>
            <a:r>
              <a:rPr lang="en-US" b="1" dirty="0" smtClean="0">
                <a:effectLst>
                  <a:outerShdw blurRad="38100" dist="38100" dir="2700000" algn="tl">
                    <a:srgbClr val="000000">
                      <a:alpha val="43137"/>
                    </a:srgbClr>
                  </a:outerShdw>
                </a:effectLst>
                <a:latin typeface="Arial Black" panose="020B0A04020102020204" pitchFamily="34" charset="0"/>
              </a:rPr>
              <a:t> </a:t>
            </a:r>
            <a:r>
              <a:rPr lang="en-US" b="1" dirty="0" err="1" smtClean="0">
                <a:effectLst>
                  <a:outerShdw blurRad="38100" dist="38100" dir="2700000" algn="tl">
                    <a:srgbClr val="000000">
                      <a:alpha val="43137"/>
                    </a:srgbClr>
                  </a:outerShdw>
                </a:effectLst>
                <a:latin typeface="Arial Black" panose="020B0A04020102020204" pitchFamily="34" charset="0"/>
              </a:rPr>
              <a:t>Biaya</a:t>
            </a:r>
            <a:r>
              <a:rPr lang="en-US" b="1" dirty="0" smtClean="0">
                <a:effectLst>
                  <a:outerShdw blurRad="38100" dist="38100" dir="2700000" algn="tl">
                    <a:srgbClr val="000000">
                      <a:alpha val="43137"/>
                    </a:srgbClr>
                  </a:outerShdw>
                </a:effectLst>
                <a:latin typeface="Arial Black" panose="020B0A04020102020204" pitchFamily="34" charset="0"/>
              </a:rPr>
              <a:t> </a:t>
            </a:r>
            <a:r>
              <a:rPr lang="en-US" b="1" dirty="0" err="1" smtClean="0">
                <a:effectLst>
                  <a:outerShdw blurRad="38100" dist="38100" dir="2700000" algn="tl">
                    <a:srgbClr val="000000">
                      <a:alpha val="43137"/>
                    </a:srgbClr>
                  </a:outerShdw>
                </a:effectLst>
                <a:latin typeface="Arial Black" panose="020B0A04020102020204" pitchFamily="34" charset="0"/>
              </a:rPr>
              <a:t>Berdasarkan</a:t>
            </a:r>
            <a:r>
              <a:rPr lang="en-US" b="1" dirty="0" smtClean="0">
                <a:effectLst>
                  <a:outerShdw blurRad="38100" dist="38100" dir="2700000" algn="tl">
                    <a:srgbClr val="000000">
                      <a:alpha val="43137"/>
                    </a:srgbClr>
                  </a:outerShdw>
                </a:effectLst>
                <a:latin typeface="Arial Black" panose="020B0A04020102020204" pitchFamily="34" charset="0"/>
              </a:rPr>
              <a:t> </a:t>
            </a:r>
            <a:r>
              <a:rPr lang="en-US" b="1" dirty="0" err="1" smtClean="0">
                <a:effectLst>
                  <a:outerShdw blurRad="38100" dist="38100" dir="2700000" algn="tl">
                    <a:srgbClr val="000000">
                      <a:alpha val="43137"/>
                    </a:srgbClr>
                  </a:outerShdw>
                </a:effectLst>
                <a:latin typeface="Arial Black" panose="020B0A04020102020204" pitchFamily="34" charset="0"/>
              </a:rPr>
              <a:t>Aktifitas</a:t>
            </a:r>
            <a:r>
              <a:rPr lang="en-US" b="1" dirty="0" smtClean="0">
                <a:effectLst>
                  <a:outerShdw blurRad="38100" dist="38100" dir="2700000" algn="tl">
                    <a:srgbClr val="000000">
                      <a:alpha val="43137"/>
                    </a:srgbClr>
                  </a:outerShdw>
                </a:effectLst>
                <a:latin typeface="Arial Black" panose="020B0A04020102020204" pitchFamily="34" charset="0"/>
              </a:rPr>
              <a:t> (Activity-Based Costing): </a:t>
            </a:r>
            <a:r>
              <a:rPr lang="en-US" b="1" dirty="0" err="1" smtClean="0">
                <a:effectLst>
                  <a:outerShdw blurRad="38100" dist="38100" dir="2700000" algn="tl">
                    <a:srgbClr val="000000">
                      <a:alpha val="43137"/>
                    </a:srgbClr>
                  </a:outerShdw>
                </a:effectLst>
                <a:latin typeface="Arial Black" panose="020B0A04020102020204" pitchFamily="34" charset="0"/>
              </a:rPr>
              <a:t>Alat</a:t>
            </a:r>
            <a:r>
              <a:rPr lang="en-US" b="1" dirty="0" smtClean="0">
                <a:effectLst>
                  <a:outerShdw blurRad="38100" dist="38100" dir="2700000" algn="tl">
                    <a:srgbClr val="000000">
                      <a:alpha val="43137"/>
                    </a:srgbClr>
                  </a:outerShdw>
                </a:effectLst>
                <a:latin typeface="Arial Black" panose="020B0A04020102020204" pitchFamily="34" charset="0"/>
              </a:rPr>
              <a:t> Bantu </a:t>
            </a:r>
            <a:r>
              <a:rPr lang="en-US" b="1" dirty="0" err="1" smtClean="0">
                <a:effectLst>
                  <a:outerShdw blurRad="38100" dist="38100" dir="2700000" algn="tl">
                    <a:srgbClr val="000000">
                      <a:alpha val="43137"/>
                    </a:srgbClr>
                  </a:outerShdw>
                </a:effectLst>
                <a:latin typeface="Arial Black" panose="020B0A04020102020204" pitchFamily="34" charset="0"/>
              </a:rPr>
              <a:t>Pembuatan</a:t>
            </a:r>
            <a:r>
              <a:rPr lang="en-US" b="1" dirty="0" smtClean="0">
                <a:effectLst>
                  <a:outerShdw blurRad="38100" dist="38100" dir="2700000" algn="tl">
                    <a:srgbClr val="000000">
                      <a:alpha val="43137"/>
                    </a:srgbClr>
                  </a:outerShdw>
                </a:effectLst>
                <a:latin typeface="Arial Black" panose="020B0A04020102020204" pitchFamily="34" charset="0"/>
              </a:rPr>
              <a:t> </a:t>
            </a:r>
            <a:r>
              <a:rPr lang="en-US" b="1" dirty="0" err="1" smtClean="0">
                <a:effectLst>
                  <a:outerShdw blurRad="38100" dist="38100" dir="2700000" algn="tl">
                    <a:srgbClr val="000000">
                      <a:alpha val="43137"/>
                    </a:srgbClr>
                  </a:outerShdw>
                </a:effectLst>
                <a:latin typeface="Arial Black" panose="020B0A04020102020204" pitchFamily="34" charset="0"/>
              </a:rPr>
              <a:t>Keputusan</a:t>
            </a:r>
            <a:endParaRPr lang="en-US" b="1" dirty="0">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3" name="Rectangle 3"/>
          <p:cNvSpPr>
            <a:spLocks noGrp="1" noChangeArrowheads="1"/>
          </p:cNvSpPr>
          <p:nvPr>
            <p:ph type="title"/>
          </p:nvPr>
        </p:nvSpPr>
        <p:spPr>
          <a:noFill/>
          <a:ln/>
        </p:spPr>
        <p:txBody>
          <a:bodyPr>
            <a:normAutofit fontScale="90000"/>
          </a:bodyPr>
          <a:lstStyle/>
          <a:p>
            <a:pPr>
              <a:lnSpc>
                <a:spcPct val="80000"/>
              </a:lnSpc>
            </a:pPr>
            <a:r>
              <a:rPr lang="en-US" dirty="0" err="1" smtClean="0"/>
              <a:t>Karakteristik</a:t>
            </a:r>
            <a:r>
              <a:rPr lang="en-US" dirty="0" smtClean="0"/>
              <a:t> </a:t>
            </a:r>
            <a:r>
              <a:rPr lang="en-US" dirty="0" err="1" smtClean="0"/>
              <a:t>Keberhasilan</a:t>
            </a:r>
            <a:r>
              <a:rPr lang="en-US" dirty="0" smtClean="0"/>
              <a:t> </a:t>
            </a:r>
            <a:r>
              <a:rPr lang="en-US" dirty="0" err="1" smtClean="0"/>
              <a:t>Pengimplementasian</a:t>
            </a:r>
            <a:r>
              <a:rPr lang="en-US" dirty="0" smtClean="0"/>
              <a:t> ABC (P.445)</a:t>
            </a:r>
            <a:endParaRPr lang="en-US" dirty="0"/>
          </a:p>
        </p:txBody>
      </p:sp>
      <p:grpSp>
        <p:nvGrpSpPr>
          <p:cNvPr id="2" name="Group 11"/>
          <p:cNvGrpSpPr>
            <a:grpSpLocks/>
          </p:cNvGrpSpPr>
          <p:nvPr/>
        </p:nvGrpSpPr>
        <p:grpSpPr bwMode="auto">
          <a:xfrm>
            <a:off x="152400" y="1357313"/>
            <a:ext cx="3551242" cy="2279650"/>
            <a:chOff x="96" y="855"/>
            <a:chExt cx="2237" cy="1436"/>
          </a:xfrm>
        </p:grpSpPr>
        <p:pic>
          <p:nvPicPr>
            <p:cNvPr id="696325" name="Picture 5" descr="D:\ART\CLIPART1\BUSINESS\APPOINT.WMF"/>
            <p:cNvPicPr>
              <a:picLocks noChangeAspect="1" noChangeArrowheads="1"/>
            </p:cNvPicPr>
            <p:nvPr/>
          </p:nvPicPr>
          <p:blipFill>
            <a:blip r:embed="rId3"/>
            <a:srcRect/>
            <a:stretch>
              <a:fillRect/>
            </a:stretch>
          </p:blipFill>
          <p:spPr bwMode="auto">
            <a:xfrm>
              <a:off x="619" y="855"/>
              <a:ext cx="882" cy="960"/>
            </a:xfrm>
            <a:prstGeom prst="rect">
              <a:avLst/>
            </a:prstGeom>
            <a:noFill/>
          </p:spPr>
        </p:pic>
        <p:sp>
          <p:nvSpPr>
            <p:cNvPr id="696328" name="Text Box 8"/>
            <p:cNvSpPr txBox="1">
              <a:spLocks noChangeArrowheads="1"/>
            </p:cNvSpPr>
            <p:nvPr/>
          </p:nvSpPr>
          <p:spPr bwMode="auto">
            <a:xfrm>
              <a:off x="96" y="1806"/>
              <a:ext cx="2237" cy="485"/>
            </a:xfrm>
            <a:prstGeom prst="rect">
              <a:avLst/>
            </a:prstGeom>
            <a:solidFill>
              <a:srgbClr val="DDDDDD"/>
            </a:solidFill>
            <a:ln w="28575">
              <a:solidFill>
                <a:schemeClr val="tx1"/>
              </a:solidFill>
              <a:miter lim="800000"/>
              <a:headEnd/>
              <a:tailEnd/>
            </a:ln>
            <a:effectLst>
              <a:outerShdw dist="89803" dir="2700000" algn="ctr" rotWithShape="0">
                <a:schemeClr val="bg2"/>
              </a:outerShdw>
            </a:effectLst>
          </p:spPr>
          <p:txBody>
            <a:bodyPr wrap="none">
              <a:spAutoFit/>
            </a:bodyPr>
            <a:lstStyle/>
            <a:p>
              <a:pPr algn="ctr"/>
              <a:r>
                <a:rPr lang="en-US" sz="2200" b="1" dirty="0" err="1" smtClean="0"/>
                <a:t>Dukungan</a:t>
              </a:r>
              <a:r>
                <a:rPr lang="en-US" sz="2200" b="1" dirty="0" smtClean="0"/>
                <a:t> </a:t>
              </a:r>
              <a:r>
                <a:rPr lang="en-US" sz="2200" b="1" dirty="0" err="1" smtClean="0"/>
                <a:t>penuh</a:t>
              </a:r>
              <a:endParaRPr lang="en-US" sz="2200" b="1" dirty="0" smtClean="0"/>
            </a:p>
            <a:p>
              <a:pPr algn="ctr"/>
              <a:r>
                <a:rPr lang="en-US" sz="2200" b="1" dirty="0" err="1" smtClean="0"/>
                <a:t>dari</a:t>
              </a:r>
              <a:r>
                <a:rPr lang="en-US" sz="2200" b="1" dirty="0" smtClean="0"/>
                <a:t> </a:t>
              </a:r>
              <a:r>
                <a:rPr lang="en-US" sz="2200" b="1" dirty="0" err="1" smtClean="0"/>
                <a:t>Manajemen</a:t>
              </a:r>
              <a:r>
                <a:rPr lang="en-US" sz="2200" b="1" dirty="0" smtClean="0"/>
                <a:t> </a:t>
              </a:r>
              <a:r>
                <a:rPr lang="en-US" sz="2200" b="1" dirty="0" err="1" smtClean="0"/>
                <a:t>tingkat</a:t>
              </a:r>
              <a:r>
                <a:rPr lang="en-US" sz="2200" b="1" dirty="0" smtClean="0"/>
                <a:t> </a:t>
              </a:r>
              <a:r>
                <a:rPr lang="en-US" sz="2200" b="1" dirty="0" err="1" smtClean="0"/>
                <a:t>atas</a:t>
              </a:r>
              <a:endParaRPr lang="en-US" sz="2200" b="1" dirty="0"/>
            </a:p>
          </p:txBody>
        </p:sp>
      </p:grpSp>
      <p:grpSp>
        <p:nvGrpSpPr>
          <p:cNvPr id="3" name="Group 12"/>
          <p:cNvGrpSpPr>
            <a:grpSpLocks/>
          </p:cNvGrpSpPr>
          <p:nvPr/>
        </p:nvGrpSpPr>
        <p:grpSpPr bwMode="auto">
          <a:xfrm>
            <a:off x="2971800" y="3608389"/>
            <a:ext cx="2947992" cy="2647950"/>
            <a:chOff x="1872" y="2273"/>
            <a:chExt cx="1857" cy="1668"/>
          </a:xfrm>
        </p:grpSpPr>
        <p:pic>
          <p:nvPicPr>
            <p:cNvPr id="696327" name="Picture 7" descr="C:\Program Files\Common Files\Microsoft Shared\Clipart\CagCat50\pe01561_.wmf"/>
            <p:cNvPicPr>
              <a:picLocks noChangeAspect="1" noChangeArrowheads="1"/>
            </p:cNvPicPr>
            <p:nvPr/>
          </p:nvPicPr>
          <p:blipFill>
            <a:blip r:embed="rId4"/>
            <a:srcRect/>
            <a:stretch>
              <a:fillRect/>
            </a:stretch>
          </p:blipFill>
          <p:spPr bwMode="auto">
            <a:xfrm>
              <a:off x="1872" y="2273"/>
              <a:ext cx="1777" cy="1179"/>
            </a:xfrm>
            <a:prstGeom prst="rect">
              <a:avLst/>
            </a:prstGeom>
            <a:noFill/>
          </p:spPr>
        </p:pic>
        <p:sp>
          <p:nvSpPr>
            <p:cNvPr id="696329" name="Text Box 9"/>
            <p:cNvSpPr txBox="1">
              <a:spLocks noChangeArrowheads="1"/>
            </p:cNvSpPr>
            <p:nvPr/>
          </p:nvSpPr>
          <p:spPr bwMode="auto">
            <a:xfrm>
              <a:off x="2016" y="3456"/>
              <a:ext cx="1713" cy="485"/>
            </a:xfrm>
            <a:prstGeom prst="rect">
              <a:avLst/>
            </a:prstGeom>
            <a:solidFill>
              <a:srgbClr val="DDDDDD"/>
            </a:solidFill>
            <a:ln w="28575">
              <a:solidFill>
                <a:schemeClr val="tx1"/>
              </a:solidFill>
              <a:miter lim="800000"/>
              <a:headEnd/>
              <a:tailEnd/>
            </a:ln>
            <a:effectLst>
              <a:outerShdw dist="89803" dir="2700000" algn="ctr" rotWithShape="0">
                <a:schemeClr val="bg2"/>
              </a:outerShdw>
            </a:effectLst>
          </p:spPr>
          <p:txBody>
            <a:bodyPr wrap="none">
              <a:spAutoFit/>
            </a:bodyPr>
            <a:lstStyle/>
            <a:p>
              <a:pPr algn="ctr"/>
              <a:r>
                <a:rPr lang="en-US" sz="2200" b="1" dirty="0" err="1" smtClean="0"/>
                <a:t>Tanggunng</a:t>
              </a:r>
              <a:r>
                <a:rPr lang="en-US" sz="2200" b="1" dirty="0" smtClean="0"/>
                <a:t> </a:t>
              </a:r>
              <a:r>
                <a:rPr lang="en-US" sz="2200" b="1" dirty="0" err="1" smtClean="0"/>
                <a:t>jawab</a:t>
              </a:r>
              <a:r>
                <a:rPr lang="en-US" sz="2200" b="1" dirty="0" smtClean="0"/>
                <a:t> Tim</a:t>
              </a:r>
            </a:p>
            <a:p>
              <a:pPr algn="ctr"/>
              <a:r>
                <a:rPr lang="en-US" sz="2200" b="1" dirty="0" err="1" smtClean="0"/>
                <a:t>Lintas</a:t>
              </a:r>
              <a:r>
                <a:rPr lang="en-US" sz="2200" b="1" dirty="0" smtClean="0"/>
                <a:t> </a:t>
              </a:r>
              <a:r>
                <a:rPr lang="en-US" sz="2200" b="1" dirty="0" err="1" smtClean="0"/>
                <a:t>Fungsional</a:t>
              </a:r>
              <a:endParaRPr lang="en-US" sz="2200" b="1" dirty="0"/>
            </a:p>
          </p:txBody>
        </p:sp>
      </p:grpSp>
      <p:grpSp>
        <p:nvGrpSpPr>
          <p:cNvPr id="4" name="Group 13"/>
          <p:cNvGrpSpPr>
            <a:grpSpLocks/>
          </p:cNvGrpSpPr>
          <p:nvPr/>
        </p:nvGrpSpPr>
        <p:grpSpPr bwMode="auto">
          <a:xfrm>
            <a:off x="6067436" y="1447800"/>
            <a:ext cx="3230567" cy="2827338"/>
            <a:chOff x="3822" y="912"/>
            <a:chExt cx="2035" cy="1781"/>
          </a:xfrm>
        </p:grpSpPr>
        <p:pic>
          <p:nvPicPr>
            <p:cNvPr id="696324" name="Picture 4" descr="C:\Program Files\Common Files\Microsoft Shared\Clipart\CagCat50\bd04972_.wmf"/>
            <p:cNvPicPr>
              <a:picLocks noChangeAspect="1" noChangeArrowheads="1"/>
            </p:cNvPicPr>
            <p:nvPr/>
          </p:nvPicPr>
          <p:blipFill>
            <a:blip r:embed="rId5"/>
            <a:srcRect/>
            <a:stretch>
              <a:fillRect/>
            </a:stretch>
          </p:blipFill>
          <p:spPr bwMode="auto">
            <a:xfrm>
              <a:off x="3822" y="912"/>
              <a:ext cx="1842" cy="1381"/>
            </a:xfrm>
            <a:prstGeom prst="rect">
              <a:avLst/>
            </a:prstGeom>
            <a:noFill/>
          </p:spPr>
        </p:pic>
        <p:sp>
          <p:nvSpPr>
            <p:cNvPr id="696330" name="Text Box 10"/>
            <p:cNvSpPr txBox="1">
              <a:spLocks noChangeArrowheads="1"/>
            </p:cNvSpPr>
            <p:nvPr/>
          </p:nvSpPr>
          <p:spPr bwMode="auto">
            <a:xfrm>
              <a:off x="3827" y="2208"/>
              <a:ext cx="2030" cy="485"/>
            </a:xfrm>
            <a:prstGeom prst="rect">
              <a:avLst/>
            </a:prstGeom>
            <a:solidFill>
              <a:srgbClr val="DDDDDD"/>
            </a:solidFill>
            <a:ln w="28575">
              <a:solidFill>
                <a:schemeClr val="tx1"/>
              </a:solidFill>
              <a:miter lim="800000"/>
              <a:headEnd/>
              <a:tailEnd/>
            </a:ln>
            <a:effectLst>
              <a:outerShdw dist="89803" dir="2700000" algn="ctr" rotWithShape="0">
                <a:schemeClr val="bg2"/>
              </a:outerShdw>
            </a:effectLst>
          </p:spPr>
          <p:txBody>
            <a:bodyPr wrap="none">
              <a:spAutoFit/>
            </a:bodyPr>
            <a:lstStyle/>
            <a:p>
              <a:pPr algn="ctr"/>
              <a:r>
                <a:rPr lang="en-US" sz="2200" b="1" dirty="0" err="1" smtClean="0"/>
                <a:t>Adanya</a:t>
              </a:r>
              <a:r>
                <a:rPr lang="en-US" sz="2200" b="1" dirty="0" smtClean="0"/>
                <a:t> </a:t>
              </a:r>
              <a:r>
                <a:rPr lang="en-US" sz="2200" b="1" dirty="0" err="1" smtClean="0"/>
                <a:t>hubungan</a:t>
              </a:r>
              <a:r>
                <a:rPr lang="en-US" sz="2200" b="1" dirty="0" smtClean="0"/>
                <a:t> </a:t>
              </a:r>
              <a:r>
                <a:rPr lang="en-US" sz="2200" b="1" dirty="0" err="1" smtClean="0"/>
                <a:t>dengan</a:t>
              </a:r>
              <a:endParaRPr lang="en-US" sz="2200" b="1" dirty="0" smtClean="0"/>
            </a:p>
            <a:p>
              <a:pPr algn="ctr"/>
              <a:r>
                <a:rPr lang="en-US" sz="2200" b="1" dirty="0" err="1" smtClean="0"/>
                <a:t>Evaluasi</a:t>
              </a:r>
              <a:r>
                <a:rPr lang="en-US" sz="2200" b="1" dirty="0" smtClean="0"/>
                <a:t> </a:t>
              </a:r>
              <a:r>
                <a:rPr lang="en-US" sz="2200" b="1" dirty="0" err="1" smtClean="0"/>
                <a:t>dan</a:t>
              </a:r>
              <a:r>
                <a:rPr lang="en-US" sz="2200" b="1" dirty="0" smtClean="0"/>
                <a:t> </a:t>
              </a:r>
              <a:r>
                <a:rPr lang="en-US" sz="2200" b="1" dirty="0" err="1" smtClean="0"/>
                <a:t>penghargaan</a:t>
              </a:r>
              <a:endParaRPr lang="en-US" sz="2200" b="1" dirty="0"/>
            </a:p>
          </p:txBody>
        </p:sp>
      </p:gr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noFill/>
          <a:ln/>
        </p:spPr>
        <p:txBody>
          <a:bodyPr lIns="90488" tIns="44450" rIns="90488" bIns="44450"/>
          <a:lstStyle/>
          <a:p>
            <a:r>
              <a:rPr lang="en-US" dirty="0" err="1" smtClean="0"/>
              <a:t>Merancang</a:t>
            </a:r>
            <a:r>
              <a:rPr lang="en-US" dirty="0" smtClean="0"/>
              <a:t> </a:t>
            </a:r>
            <a:r>
              <a:rPr lang="en-US" dirty="0" err="1" smtClean="0"/>
              <a:t>Sistem</a:t>
            </a:r>
            <a:r>
              <a:rPr lang="en-US" dirty="0" smtClean="0"/>
              <a:t> ABC</a:t>
            </a:r>
            <a:endParaRPr lang="en-US" dirty="0"/>
          </a:p>
        </p:txBody>
      </p:sp>
      <p:sp>
        <p:nvSpPr>
          <p:cNvPr id="697347" name="AutoShape 3"/>
          <p:cNvSpPr>
            <a:spLocks noChangeArrowheads="1"/>
          </p:cNvSpPr>
          <p:nvPr/>
        </p:nvSpPr>
        <p:spPr bwMode="auto">
          <a:xfrm>
            <a:off x="1219200" y="1676400"/>
            <a:ext cx="2743200" cy="1828800"/>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wrap="none" anchor="ctr"/>
          <a:lstStyle/>
          <a:p>
            <a:pPr algn="ctr"/>
            <a:r>
              <a:rPr lang="en-US" sz="2800" dirty="0" err="1" smtClean="0">
                <a:solidFill>
                  <a:srgbClr val="0000CC"/>
                </a:solidFill>
                <a:effectLst>
                  <a:outerShdw blurRad="38100" dist="38100" dir="2700000" algn="tl">
                    <a:srgbClr val="000000"/>
                  </a:outerShdw>
                </a:effectLst>
              </a:rPr>
              <a:t>Objek</a:t>
            </a:r>
            <a:r>
              <a:rPr lang="en-US" sz="2800" dirty="0" smtClean="0">
                <a:solidFill>
                  <a:srgbClr val="0000CC"/>
                </a:solidFill>
                <a:effectLst>
                  <a:outerShdw blurRad="38100" dist="38100" dir="2700000" algn="tl">
                    <a:srgbClr val="000000"/>
                  </a:outerShdw>
                </a:effectLst>
              </a:rPr>
              <a:t> </a:t>
            </a:r>
            <a:r>
              <a:rPr lang="en-US" sz="2800" dirty="0" err="1" smtClean="0">
                <a:solidFill>
                  <a:srgbClr val="0000CC"/>
                </a:solidFill>
                <a:effectLst>
                  <a:outerShdw blurRad="38100" dist="38100" dir="2700000" algn="tl">
                    <a:srgbClr val="000000"/>
                  </a:outerShdw>
                </a:effectLst>
              </a:rPr>
              <a:t>Biaya</a:t>
            </a:r>
            <a:endParaRPr lang="en-US" sz="2800" dirty="0">
              <a:solidFill>
                <a:srgbClr val="0000CC"/>
              </a:solidFill>
              <a:effectLst>
                <a:outerShdw blurRad="38100" dist="38100" dir="2700000" algn="tl">
                  <a:srgbClr val="000000"/>
                </a:outerShdw>
              </a:effectLst>
            </a:endParaRPr>
          </a:p>
          <a:p>
            <a:pPr algn="ctr"/>
            <a:r>
              <a:rPr lang="en-US" sz="2800" dirty="0">
                <a:solidFill>
                  <a:srgbClr val="0000CC"/>
                </a:solidFill>
                <a:effectLst>
                  <a:outerShdw blurRad="38100" dist="38100" dir="2700000" algn="tl">
                    <a:srgbClr val="000000"/>
                  </a:outerShdw>
                </a:effectLst>
              </a:rPr>
              <a:t>(e.g., products</a:t>
            </a:r>
          </a:p>
          <a:p>
            <a:pPr algn="ctr"/>
            <a:r>
              <a:rPr lang="en-US" sz="2800" dirty="0">
                <a:solidFill>
                  <a:srgbClr val="0000CC"/>
                </a:solidFill>
                <a:effectLst>
                  <a:outerShdw blurRad="38100" dist="38100" dir="2700000" algn="tl">
                    <a:srgbClr val="000000"/>
                  </a:outerShdw>
                </a:effectLst>
              </a:rPr>
              <a:t>and customers)</a:t>
            </a:r>
          </a:p>
        </p:txBody>
      </p:sp>
      <p:grpSp>
        <p:nvGrpSpPr>
          <p:cNvPr id="2" name="Group 4"/>
          <p:cNvGrpSpPr>
            <a:grpSpLocks/>
          </p:cNvGrpSpPr>
          <p:nvPr/>
        </p:nvGrpSpPr>
        <p:grpSpPr bwMode="auto">
          <a:xfrm>
            <a:off x="4038600" y="2339975"/>
            <a:ext cx="2819400" cy="533400"/>
            <a:chOff x="2544" y="1474"/>
            <a:chExt cx="1776" cy="336"/>
          </a:xfrm>
        </p:grpSpPr>
        <p:sp>
          <p:nvSpPr>
            <p:cNvPr id="697349" name="AutoShape 5"/>
            <p:cNvSpPr>
              <a:spLocks noChangeArrowheads="1"/>
            </p:cNvSpPr>
            <p:nvPr/>
          </p:nvSpPr>
          <p:spPr bwMode="auto">
            <a:xfrm>
              <a:off x="2976" y="1474"/>
              <a:ext cx="1344" cy="336"/>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wrap="none" anchor="ctr"/>
            <a:lstStyle/>
            <a:p>
              <a:pPr algn="ctr"/>
              <a:r>
                <a:rPr lang="en-US" sz="2800">
                  <a:solidFill>
                    <a:srgbClr val="0000CC"/>
                  </a:solidFill>
                  <a:effectLst>
                    <a:outerShdw blurRad="38100" dist="38100" dir="2700000" algn="tl">
                      <a:srgbClr val="000000"/>
                    </a:outerShdw>
                  </a:effectLst>
                </a:rPr>
                <a:t>Activities</a:t>
              </a:r>
            </a:p>
          </p:txBody>
        </p:sp>
        <p:sp>
          <p:nvSpPr>
            <p:cNvPr id="697350" name="AutoShape 6"/>
            <p:cNvSpPr>
              <a:spLocks noChangeArrowheads="1"/>
            </p:cNvSpPr>
            <p:nvPr/>
          </p:nvSpPr>
          <p:spPr bwMode="auto">
            <a:xfrm>
              <a:off x="2544" y="1584"/>
              <a:ext cx="384"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outerShdw dist="35921" dir="2700000" algn="ctr" rotWithShape="0">
                <a:srgbClr val="000000"/>
              </a:outerShdw>
            </a:effectLst>
          </p:spPr>
          <p:txBody>
            <a:bodyPr wrap="none" anchor="ctr"/>
            <a:lstStyle/>
            <a:p>
              <a:endParaRPr lang="en-US"/>
            </a:p>
          </p:txBody>
        </p:sp>
      </p:grpSp>
      <p:grpSp>
        <p:nvGrpSpPr>
          <p:cNvPr id="3" name="Group 7"/>
          <p:cNvGrpSpPr>
            <a:grpSpLocks/>
          </p:cNvGrpSpPr>
          <p:nvPr/>
        </p:nvGrpSpPr>
        <p:grpSpPr bwMode="auto">
          <a:xfrm>
            <a:off x="4572000" y="2928938"/>
            <a:ext cx="2438400" cy="2062162"/>
            <a:chOff x="2880" y="1845"/>
            <a:chExt cx="1536" cy="1299"/>
          </a:xfrm>
        </p:grpSpPr>
        <p:sp>
          <p:nvSpPr>
            <p:cNvPr id="697352" name="AutoShape 8"/>
            <p:cNvSpPr>
              <a:spLocks noChangeArrowheads="1"/>
            </p:cNvSpPr>
            <p:nvPr/>
          </p:nvSpPr>
          <p:spPr bwMode="auto">
            <a:xfrm>
              <a:off x="2880" y="2232"/>
              <a:ext cx="1536" cy="912"/>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wrap="none" anchor="ctr"/>
            <a:lstStyle/>
            <a:p>
              <a:pPr algn="ctr"/>
              <a:r>
                <a:rPr lang="en-US" sz="2800" dirty="0" err="1" smtClean="0">
                  <a:solidFill>
                    <a:srgbClr val="0000CC"/>
                  </a:solidFill>
                  <a:effectLst>
                    <a:outerShdw blurRad="38100" dist="38100" dir="2700000" algn="tl">
                      <a:srgbClr val="000000"/>
                    </a:outerShdw>
                  </a:effectLst>
                </a:rPr>
                <a:t>Penggunaan</a:t>
              </a:r>
              <a:endParaRPr lang="en-US" sz="2800" dirty="0" smtClean="0">
                <a:solidFill>
                  <a:srgbClr val="0000CC"/>
                </a:solidFill>
                <a:effectLst>
                  <a:outerShdw blurRad="38100" dist="38100" dir="2700000" algn="tl">
                    <a:srgbClr val="000000"/>
                  </a:outerShdw>
                </a:effectLst>
              </a:endParaRPr>
            </a:p>
            <a:p>
              <a:pPr algn="ctr"/>
              <a:r>
                <a:rPr lang="en-US" sz="2800" dirty="0" err="1" smtClean="0">
                  <a:solidFill>
                    <a:srgbClr val="0000CC"/>
                  </a:solidFill>
                  <a:effectLst>
                    <a:outerShdw blurRad="38100" dist="38100" dir="2700000" algn="tl">
                      <a:srgbClr val="000000"/>
                    </a:outerShdw>
                  </a:effectLst>
                </a:rPr>
                <a:t>Sumber</a:t>
              </a:r>
              <a:r>
                <a:rPr lang="en-US" sz="2800" dirty="0" smtClean="0">
                  <a:solidFill>
                    <a:srgbClr val="0000CC"/>
                  </a:solidFill>
                  <a:effectLst>
                    <a:outerShdw blurRad="38100" dist="38100" dir="2700000" algn="tl">
                      <a:srgbClr val="000000"/>
                    </a:outerShdw>
                  </a:effectLst>
                </a:rPr>
                <a:t> </a:t>
              </a:r>
              <a:r>
                <a:rPr lang="en-US" sz="2800" dirty="0" err="1" smtClean="0">
                  <a:solidFill>
                    <a:srgbClr val="0000CC"/>
                  </a:solidFill>
                  <a:effectLst>
                    <a:outerShdw blurRad="38100" dist="38100" dir="2700000" algn="tl">
                      <a:srgbClr val="000000"/>
                    </a:outerShdw>
                  </a:effectLst>
                </a:rPr>
                <a:t>Daya</a:t>
              </a:r>
              <a:endParaRPr lang="en-US" sz="2800" dirty="0">
                <a:solidFill>
                  <a:srgbClr val="0000CC"/>
                </a:solidFill>
                <a:effectLst>
                  <a:outerShdw blurRad="38100" dist="38100" dir="2700000" algn="tl">
                    <a:srgbClr val="000000"/>
                  </a:outerShdw>
                </a:effectLst>
              </a:endParaRPr>
            </a:p>
          </p:txBody>
        </p:sp>
        <p:sp>
          <p:nvSpPr>
            <p:cNvPr id="697353" name="AutoShape 9"/>
            <p:cNvSpPr>
              <a:spLocks noChangeArrowheads="1"/>
            </p:cNvSpPr>
            <p:nvPr/>
          </p:nvSpPr>
          <p:spPr bwMode="auto">
            <a:xfrm rot="-16200000">
              <a:off x="3429" y="1989"/>
              <a:ext cx="384"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outerShdw dist="28398" dir="1593903" algn="ctr" rotWithShape="0">
                <a:srgbClr val="000000"/>
              </a:outerShdw>
            </a:effectLst>
          </p:spPr>
          <p:txBody>
            <a:bodyPr wrap="none" anchor="ctr"/>
            <a:lstStyle/>
            <a:p>
              <a:endParaRPr lang="en-US"/>
            </a:p>
          </p:txBody>
        </p:sp>
      </p:grpSp>
      <p:grpSp>
        <p:nvGrpSpPr>
          <p:cNvPr id="4" name="Group 10"/>
          <p:cNvGrpSpPr>
            <a:grpSpLocks/>
          </p:cNvGrpSpPr>
          <p:nvPr/>
        </p:nvGrpSpPr>
        <p:grpSpPr bwMode="auto">
          <a:xfrm>
            <a:off x="4724400" y="5029200"/>
            <a:ext cx="2133600" cy="1143000"/>
            <a:chOff x="2976" y="3168"/>
            <a:chExt cx="1344" cy="720"/>
          </a:xfrm>
        </p:grpSpPr>
        <p:sp>
          <p:nvSpPr>
            <p:cNvPr id="697355" name="AutoShape 11"/>
            <p:cNvSpPr>
              <a:spLocks noChangeArrowheads="1"/>
            </p:cNvSpPr>
            <p:nvPr/>
          </p:nvSpPr>
          <p:spPr bwMode="auto">
            <a:xfrm>
              <a:off x="2976" y="3552"/>
              <a:ext cx="1344" cy="336"/>
            </a:xfrm>
            <a:prstGeom prst="roundRect">
              <a:avLst>
                <a:gd name="adj" fmla="val 16667"/>
              </a:avLst>
            </a:prstGeom>
            <a:solidFill>
              <a:srgbClr val="DDFFFF"/>
            </a:solidFill>
            <a:ln w="12700">
              <a:solidFill>
                <a:srgbClr val="000000"/>
              </a:solidFill>
              <a:round/>
              <a:headEnd/>
              <a:tailEnd/>
            </a:ln>
            <a:effectLst>
              <a:outerShdw dist="56796" dir="3806097" algn="ctr" rotWithShape="0">
                <a:srgbClr val="000000"/>
              </a:outerShdw>
            </a:effectLst>
          </p:spPr>
          <p:txBody>
            <a:bodyPr wrap="none" anchor="ctr"/>
            <a:lstStyle/>
            <a:p>
              <a:pPr algn="ctr"/>
              <a:r>
                <a:rPr lang="en-US" sz="2800" dirty="0" err="1" smtClean="0">
                  <a:solidFill>
                    <a:srgbClr val="0000CC"/>
                  </a:solidFill>
                  <a:effectLst>
                    <a:outerShdw blurRad="38100" dist="38100" dir="2700000" algn="tl">
                      <a:srgbClr val="000000"/>
                    </a:outerShdw>
                  </a:effectLst>
                </a:rPr>
                <a:t>Biaya</a:t>
              </a:r>
              <a:endParaRPr lang="en-US" sz="2800" dirty="0">
                <a:solidFill>
                  <a:srgbClr val="0000CC"/>
                </a:solidFill>
                <a:effectLst>
                  <a:outerShdw blurRad="38100" dist="38100" dir="2700000" algn="tl">
                    <a:srgbClr val="000000"/>
                  </a:outerShdw>
                </a:effectLst>
              </a:endParaRPr>
            </a:p>
          </p:txBody>
        </p:sp>
        <p:sp>
          <p:nvSpPr>
            <p:cNvPr id="697356" name="AutoShape 12"/>
            <p:cNvSpPr>
              <a:spLocks noChangeArrowheads="1"/>
            </p:cNvSpPr>
            <p:nvPr/>
          </p:nvSpPr>
          <p:spPr bwMode="auto">
            <a:xfrm rot="-16200000">
              <a:off x="3428" y="3312"/>
              <a:ext cx="384"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outerShdw dist="28398" dir="1593903" algn="ctr" rotWithShape="0">
                <a:srgbClr val="000000"/>
              </a:outerShdw>
            </a:effectLst>
          </p:spPr>
          <p:txBody>
            <a:bodyPr wrap="none" anchor="ctr"/>
            <a:lstStyle/>
            <a:p>
              <a:endParaRPr lang="en-US"/>
            </a:p>
          </p:txBody>
        </p:sp>
      </p:grpSp>
      <p:pic>
        <p:nvPicPr>
          <p:cNvPr id="697357" name="Picture 13" descr="C:\Program Files\Microsoft Office\Clipart\standard\stddir1\bd06546_.wmf"/>
          <p:cNvPicPr>
            <a:picLocks noChangeAspect="1" noChangeArrowheads="1"/>
          </p:cNvPicPr>
          <p:nvPr/>
        </p:nvPicPr>
        <p:blipFill>
          <a:blip r:embed="rId3"/>
          <a:srcRect/>
          <a:stretch>
            <a:fillRect/>
          </a:stretch>
        </p:blipFill>
        <p:spPr bwMode="auto">
          <a:xfrm>
            <a:off x="1371600" y="3962400"/>
            <a:ext cx="2590800" cy="2105025"/>
          </a:xfrm>
          <a:prstGeom prst="rect">
            <a:avLst/>
          </a:prstGeom>
          <a:noFill/>
          <a:effectLst>
            <a:outerShdw dist="53882" dir="2700000" algn="ctr" rotWithShape="0">
              <a:srgbClr val="000000"/>
            </a:outerShdw>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3000"/>
                            </p:stCondLst>
                            <p:childTnLst>
                              <p:par>
                                <p:cTn id="13" presetID="22" presetClass="entr" presetSubtype="1"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noFill/>
          <a:ln/>
        </p:spPr>
        <p:txBody>
          <a:bodyPr lIns="90488" tIns="44450" rIns="90488" bIns="44450"/>
          <a:lstStyle/>
          <a:p>
            <a:r>
              <a:rPr lang="en-US" dirty="0" err="1" smtClean="0"/>
              <a:t>Merancang</a:t>
            </a:r>
            <a:r>
              <a:rPr lang="en-US" dirty="0" smtClean="0"/>
              <a:t> </a:t>
            </a:r>
            <a:r>
              <a:rPr lang="en-US" dirty="0" err="1" smtClean="0"/>
              <a:t>Sistem</a:t>
            </a:r>
            <a:r>
              <a:rPr lang="en-US" dirty="0" smtClean="0"/>
              <a:t> ABC</a:t>
            </a:r>
            <a:endParaRPr lang="en-US" dirty="0"/>
          </a:p>
        </p:txBody>
      </p:sp>
      <p:sp>
        <p:nvSpPr>
          <p:cNvPr id="699395" name="Rectangle 3"/>
          <p:cNvSpPr>
            <a:spLocks noGrp="1" noChangeArrowheads="1"/>
          </p:cNvSpPr>
          <p:nvPr>
            <p:ph type="body" idx="1"/>
          </p:nvPr>
        </p:nvSpPr>
        <p:spPr>
          <a:xfrm>
            <a:off x="609600" y="1600200"/>
            <a:ext cx="7848600" cy="4114800"/>
          </a:xfrm>
          <a:noFill/>
          <a:ln/>
        </p:spPr>
        <p:txBody>
          <a:bodyPr lIns="90488" tIns="44450" rIns="90488" bIns="44450">
            <a:normAutofit fontScale="92500" lnSpcReduction="20000"/>
          </a:bodyPr>
          <a:lstStyle/>
          <a:p>
            <a:pPr algn="ctr">
              <a:lnSpc>
                <a:spcPct val="90000"/>
              </a:lnSpc>
              <a:buFont typeface="Times" pitchFamily="18" charset="0"/>
              <a:buNone/>
            </a:pPr>
            <a:r>
              <a:rPr lang="en-US" sz="3500" dirty="0" err="1" smtClean="0">
                <a:solidFill>
                  <a:srgbClr val="0000CC"/>
                </a:solidFill>
              </a:rPr>
              <a:t>Tahapan</a:t>
            </a:r>
            <a:r>
              <a:rPr lang="en-US" sz="3500" dirty="0" smtClean="0">
                <a:solidFill>
                  <a:srgbClr val="0000CC"/>
                </a:solidFill>
              </a:rPr>
              <a:t> </a:t>
            </a:r>
            <a:r>
              <a:rPr lang="en-US" sz="3500" dirty="0" err="1" smtClean="0">
                <a:solidFill>
                  <a:srgbClr val="0000CC"/>
                </a:solidFill>
              </a:rPr>
              <a:t>Penerapan</a:t>
            </a:r>
            <a:r>
              <a:rPr lang="en-US" sz="3500" dirty="0" smtClean="0">
                <a:solidFill>
                  <a:srgbClr val="0000CC"/>
                </a:solidFill>
              </a:rPr>
              <a:t> ABC</a:t>
            </a:r>
            <a:endParaRPr lang="en-US" sz="3500" dirty="0">
              <a:solidFill>
                <a:schemeClr val="accent2"/>
              </a:solidFill>
            </a:endParaRPr>
          </a:p>
          <a:p>
            <a:pPr>
              <a:lnSpc>
                <a:spcPct val="90000"/>
              </a:lnSpc>
              <a:buFont typeface="Wingdings" pitchFamily="2" charset="2"/>
              <a:buChar char=""/>
            </a:pPr>
            <a:r>
              <a:rPr lang="en-US" sz="2800" dirty="0" err="1" smtClean="0">
                <a:solidFill>
                  <a:srgbClr val="006600"/>
                </a:solidFill>
              </a:rPr>
              <a:t>Mengidentifikasikan</a:t>
            </a:r>
            <a:r>
              <a:rPr lang="en-US" sz="2800" dirty="0" smtClean="0">
                <a:solidFill>
                  <a:srgbClr val="006600"/>
                </a:solidFill>
              </a:rPr>
              <a:t> </a:t>
            </a:r>
            <a:r>
              <a:rPr lang="en-US" sz="2800" dirty="0" err="1" smtClean="0">
                <a:solidFill>
                  <a:srgbClr val="006600"/>
                </a:solidFill>
              </a:rPr>
              <a:t>dan</a:t>
            </a:r>
            <a:r>
              <a:rPr lang="en-US" sz="2800" dirty="0" smtClean="0">
                <a:solidFill>
                  <a:srgbClr val="006600"/>
                </a:solidFill>
              </a:rPr>
              <a:t> </a:t>
            </a:r>
            <a:r>
              <a:rPr lang="en-US" sz="2800" dirty="0" err="1" smtClean="0">
                <a:solidFill>
                  <a:srgbClr val="006600"/>
                </a:solidFill>
              </a:rPr>
              <a:t>mendifinisikan</a:t>
            </a:r>
            <a:r>
              <a:rPr lang="en-US" sz="2800" dirty="0" smtClean="0">
                <a:solidFill>
                  <a:srgbClr val="006600"/>
                </a:solidFill>
              </a:rPr>
              <a:t> </a:t>
            </a:r>
            <a:r>
              <a:rPr lang="en-US" sz="2800" dirty="0" err="1" smtClean="0">
                <a:solidFill>
                  <a:srgbClr val="006600"/>
                </a:solidFill>
              </a:rPr>
              <a:t>aktifitas</a:t>
            </a:r>
            <a:r>
              <a:rPr lang="en-US" sz="2800" dirty="0" smtClean="0">
                <a:solidFill>
                  <a:srgbClr val="006600"/>
                </a:solidFill>
              </a:rPr>
              <a:t> </a:t>
            </a:r>
            <a:r>
              <a:rPr lang="en-US" sz="2800" dirty="0" err="1" smtClean="0">
                <a:solidFill>
                  <a:srgbClr val="006600"/>
                </a:solidFill>
              </a:rPr>
              <a:t>dan</a:t>
            </a:r>
            <a:r>
              <a:rPr lang="en-US" sz="2800" dirty="0" smtClean="0">
                <a:solidFill>
                  <a:srgbClr val="006600"/>
                </a:solidFill>
              </a:rPr>
              <a:t> </a:t>
            </a:r>
            <a:r>
              <a:rPr lang="en-US" sz="2800" dirty="0" err="1" smtClean="0">
                <a:solidFill>
                  <a:srgbClr val="006600"/>
                </a:solidFill>
              </a:rPr>
              <a:t>pul</a:t>
            </a:r>
            <a:r>
              <a:rPr lang="en-US" sz="2800" dirty="0" smtClean="0">
                <a:solidFill>
                  <a:srgbClr val="006600"/>
                </a:solidFill>
              </a:rPr>
              <a:t> </a:t>
            </a:r>
            <a:r>
              <a:rPr lang="en-US" sz="2800" dirty="0" err="1" smtClean="0">
                <a:solidFill>
                  <a:srgbClr val="006600"/>
                </a:solidFill>
              </a:rPr>
              <a:t>aktivitas</a:t>
            </a:r>
            <a:endParaRPr lang="en-US" sz="2800" dirty="0">
              <a:solidFill>
                <a:srgbClr val="006600"/>
              </a:solidFill>
            </a:endParaRPr>
          </a:p>
          <a:p>
            <a:pPr>
              <a:lnSpc>
                <a:spcPct val="90000"/>
              </a:lnSpc>
              <a:buFont typeface="Wingdings" pitchFamily="2" charset="2"/>
              <a:buChar char=""/>
            </a:pPr>
            <a:r>
              <a:rPr lang="en-US" sz="2800" dirty="0" err="1" smtClean="0">
                <a:solidFill>
                  <a:srgbClr val="006600"/>
                </a:solidFill>
              </a:rPr>
              <a:t>Menelusuri</a:t>
            </a:r>
            <a:r>
              <a:rPr lang="en-US" sz="2800" dirty="0" smtClean="0">
                <a:solidFill>
                  <a:srgbClr val="006600"/>
                </a:solidFill>
              </a:rPr>
              <a:t> </a:t>
            </a:r>
            <a:r>
              <a:rPr lang="en-US" sz="2800" dirty="0" err="1" smtClean="0">
                <a:solidFill>
                  <a:srgbClr val="006600"/>
                </a:solidFill>
              </a:rPr>
              <a:t>biaya</a:t>
            </a:r>
            <a:r>
              <a:rPr lang="en-US" sz="2800" dirty="0" smtClean="0">
                <a:solidFill>
                  <a:srgbClr val="006600"/>
                </a:solidFill>
              </a:rPr>
              <a:t> overhead </a:t>
            </a:r>
            <a:r>
              <a:rPr lang="en-US" sz="2800" dirty="0" err="1" smtClean="0">
                <a:solidFill>
                  <a:srgbClr val="006600"/>
                </a:solidFill>
              </a:rPr>
              <a:t>secara</a:t>
            </a:r>
            <a:r>
              <a:rPr lang="en-US" sz="2800" dirty="0" smtClean="0">
                <a:solidFill>
                  <a:srgbClr val="006600"/>
                </a:solidFill>
              </a:rPr>
              <a:t> </a:t>
            </a:r>
            <a:r>
              <a:rPr lang="en-US" sz="2800" dirty="0" err="1" smtClean="0">
                <a:solidFill>
                  <a:srgbClr val="006600"/>
                </a:solidFill>
              </a:rPr>
              <a:t>langsung</a:t>
            </a:r>
            <a:r>
              <a:rPr lang="en-US" sz="2800" dirty="0" smtClean="0">
                <a:solidFill>
                  <a:srgbClr val="006600"/>
                </a:solidFill>
              </a:rPr>
              <a:t> </a:t>
            </a:r>
            <a:r>
              <a:rPr lang="en-US" sz="2800" dirty="0" err="1" smtClean="0">
                <a:solidFill>
                  <a:srgbClr val="006600"/>
                </a:solidFill>
              </a:rPr>
              <a:t>ke</a:t>
            </a:r>
            <a:r>
              <a:rPr lang="en-US" sz="2800" dirty="0" smtClean="0">
                <a:solidFill>
                  <a:srgbClr val="006600"/>
                </a:solidFill>
              </a:rPr>
              <a:t> </a:t>
            </a:r>
            <a:r>
              <a:rPr lang="en-US" sz="2800" dirty="0" err="1" smtClean="0">
                <a:solidFill>
                  <a:srgbClr val="006600"/>
                </a:solidFill>
              </a:rPr>
              <a:t>aktivitas</a:t>
            </a:r>
            <a:r>
              <a:rPr lang="en-US" sz="2800" dirty="0" smtClean="0">
                <a:solidFill>
                  <a:srgbClr val="006600"/>
                </a:solidFill>
              </a:rPr>
              <a:t> </a:t>
            </a:r>
            <a:r>
              <a:rPr lang="en-US" sz="2800" dirty="0" err="1" smtClean="0">
                <a:solidFill>
                  <a:srgbClr val="006600"/>
                </a:solidFill>
              </a:rPr>
              <a:t>dan</a:t>
            </a:r>
            <a:r>
              <a:rPr lang="en-US" sz="2800" dirty="0" smtClean="0">
                <a:solidFill>
                  <a:srgbClr val="006600"/>
                </a:solidFill>
              </a:rPr>
              <a:t> </a:t>
            </a:r>
            <a:r>
              <a:rPr lang="en-US" sz="2800" dirty="0" err="1" smtClean="0">
                <a:solidFill>
                  <a:srgbClr val="006600"/>
                </a:solidFill>
              </a:rPr>
              <a:t>objek</a:t>
            </a:r>
            <a:r>
              <a:rPr lang="en-US" sz="2800" dirty="0" smtClean="0">
                <a:solidFill>
                  <a:srgbClr val="006600"/>
                </a:solidFill>
              </a:rPr>
              <a:t> </a:t>
            </a:r>
            <a:r>
              <a:rPr lang="en-US" sz="2800" dirty="0" err="1" smtClean="0">
                <a:solidFill>
                  <a:srgbClr val="006600"/>
                </a:solidFill>
              </a:rPr>
              <a:t>biaya</a:t>
            </a:r>
            <a:endParaRPr lang="en-US" sz="2800" dirty="0">
              <a:solidFill>
                <a:srgbClr val="006600"/>
              </a:solidFill>
            </a:endParaRPr>
          </a:p>
          <a:p>
            <a:pPr>
              <a:lnSpc>
                <a:spcPct val="90000"/>
              </a:lnSpc>
              <a:buFont typeface="Wingdings" pitchFamily="2" charset="2"/>
              <a:buChar char=""/>
            </a:pPr>
            <a:r>
              <a:rPr lang="en-US" sz="2800" dirty="0" err="1" smtClean="0">
                <a:solidFill>
                  <a:srgbClr val="006600"/>
                </a:solidFill>
              </a:rPr>
              <a:t>Membebankan</a:t>
            </a:r>
            <a:r>
              <a:rPr lang="en-US" sz="2800" dirty="0" smtClean="0">
                <a:solidFill>
                  <a:srgbClr val="006600"/>
                </a:solidFill>
              </a:rPr>
              <a:t> </a:t>
            </a:r>
            <a:r>
              <a:rPr lang="en-US" sz="2800" dirty="0" err="1" smtClean="0">
                <a:solidFill>
                  <a:srgbClr val="006600"/>
                </a:solidFill>
              </a:rPr>
              <a:t>biaya</a:t>
            </a:r>
            <a:r>
              <a:rPr lang="en-US" sz="2800" dirty="0" smtClean="0">
                <a:solidFill>
                  <a:srgbClr val="006600"/>
                </a:solidFill>
              </a:rPr>
              <a:t> </a:t>
            </a:r>
            <a:r>
              <a:rPr lang="en-US" sz="2800" dirty="0" err="1" smtClean="0">
                <a:solidFill>
                  <a:srgbClr val="006600"/>
                </a:solidFill>
              </a:rPr>
              <a:t>ke</a:t>
            </a:r>
            <a:r>
              <a:rPr lang="en-US" sz="2800" dirty="0" smtClean="0">
                <a:solidFill>
                  <a:srgbClr val="006600"/>
                </a:solidFill>
              </a:rPr>
              <a:t> </a:t>
            </a:r>
            <a:r>
              <a:rPr lang="en-US" sz="2800" dirty="0" err="1" smtClean="0">
                <a:solidFill>
                  <a:srgbClr val="006600"/>
                </a:solidFill>
              </a:rPr>
              <a:t>pul</a:t>
            </a:r>
            <a:r>
              <a:rPr lang="en-US" sz="2800" dirty="0" smtClean="0">
                <a:solidFill>
                  <a:srgbClr val="006600"/>
                </a:solidFill>
              </a:rPr>
              <a:t> </a:t>
            </a:r>
            <a:r>
              <a:rPr lang="en-US" sz="2800" dirty="0" err="1" smtClean="0">
                <a:solidFill>
                  <a:srgbClr val="006600"/>
                </a:solidFill>
              </a:rPr>
              <a:t>biaya</a:t>
            </a:r>
            <a:r>
              <a:rPr lang="en-US" sz="2800" dirty="0" smtClean="0">
                <a:solidFill>
                  <a:srgbClr val="006600"/>
                </a:solidFill>
              </a:rPr>
              <a:t> </a:t>
            </a:r>
            <a:r>
              <a:rPr lang="en-US" sz="2800" dirty="0" err="1" smtClean="0">
                <a:solidFill>
                  <a:srgbClr val="006600"/>
                </a:solidFill>
              </a:rPr>
              <a:t>aktivitas</a:t>
            </a:r>
            <a:endParaRPr lang="en-US" sz="2800" dirty="0">
              <a:solidFill>
                <a:srgbClr val="006600"/>
              </a:solidFill>
            </a:endParaRPr>
          </a:p>
          <a:p>
            <a:pPr>
              <a:lnSpc>
                <a:spcPct val="90000"/>
              </a:lnSpc>
              <a:buFont typeface="Wingdings" pitchFamily="2" charset="2"/>
              <a:buChar char=""/>
            </a:pPr>
            <a:r>
              <a:rPr lang="en-US" sz="2800" dirty="0" err="1" smtClean="0">
                <a:solidFill>
                  <a:srgbClr val="006600"/>
                </a:solidFill>
              </a:rPr>
              <a:t>Menghitung</a:t>
            </a:r>
            <a:r>
              <a:rPr lang="en-US" sz="2800" dirty="0" smtClean="0">
                <a:solidFill>
                  <a:srgbClr val="006600"/>
                </a:solidFill>
              </a:rPr>
              <a:t> </a:t>
            </a:r>
            <a:r>
              <a:rPr lang="en-US" sz="2800" dirty="0" err="1" smtClean="0">
                <a:solidFill>
                  <a:srgbClr val="006600"/>
                </a:solidFill>
              </a:rPr>
              <a:t>tarif</a:t>
            </a:r>
            <a:r>
              <a:rPr lang="en-US" sz="2800" dirty="0" smtClean="0">
                <a:solidFill>
                  <a:srgbClr val="006600"/>
                </a:solidFill>
              </a:rPr>
              <a:t> </a:t>
            </a:r>
            <a:r>
              <a:rPr lang="en-US" sz="2800" dirty="0" err="1" smtClean="0">
                <a:solidFill>
                  <a:srgbClr val="006600"/>
                </a:solidFill>
              </a:rPr>
              <a:t>aktivitas</a:t>
            </a:r>
            <a:endParaRPr lang="en-US" sz="2800" dirty="0">
              <a:solidFill>
                <a:srgbClr val="006600"/>
              </a:solidFill>
            </a:endParaRPr>
          </a:p>
          <a:p>
            <a:pPr>
              <a:lnSpc>
                <a:spcPct val="90000"/>
              </a:lnSpc>
              <a:buFont typeface="Wingdings" pitchFamily="2" charset="2"/>
              <a:buChar char=""/>
            </a:pPr>
            <a:r>
              <a:rPr lang="en-US" sz="2800" dirty="0" err="1" smtClean="0">
                <a:solidFill>
                  <a:srgbClr val="006600"/>
                </a:solidFill>
              </a:rPr>
              <a:t>Membebankan</a:t>
            </a:r>
            <a:r>
              <a:rPr lang="en-US" sz="2800" dirty="0" smtClean="0">
                <a:solidFill>
                  <a:srgbClr val="006600"/>
                </a:solidFill>
              </a:rPr>
              <a:t> </a:t>
            </a:r>
            <a:r>
              <a:rPr lang="en-US" sz="2800" dirty="0" err="1" smtClean="0">
                <a:solidFill>
                  <a:srgbClr val="006600"/>
                </a:solidFill>
              </a:rPr>
              <a:t>biaya</a:t>
            </a:r>
            <a:r>
              <a:rPr lang="en-US" sz="2800" dirty="0" smtClean="0">
                <a:solidFill>
                  <a:srgbClr val="006600"/>
                </a:solidFill>
              </a:rPr>
              <a:t> </a:t>
            </a:r>
            <a:r>
              <a:rPr lang="en-US" sz="2800" dirty="0" err="1" smtClean="0">
                <a:solidFill>
                  <a:srgbClr val="006600"/>
                </a:solidFill>
              </a:rPr>
              <a:t>ke</a:t>
            </a:r>
            <a:r>
              <a:rPr lang="en-US" sz="2800" dirty="0" smtClean="0">
                <a:solidFill>
                  <a:srgbClr val="006600"/>
                </a:solidFill>
              </a:rPr>
              <a:t> </a:t>
            </a:r>
            <a:r>
              <a:rPr lang="en-US" sz="2800" dirty="0" err="1" smtClean="0">
                <a:solidFill>
                  <a:srgbClr val="006600"/>
                </a:solidFill>
              </a:rPr>
              <a:t>objek</a:t>
            </a:r>
            <a:r>
              <a:rPr lang="en-US" sz="2800" dirty="0" smtClean="0">
                <a:solidFill>
                  <a:srgbClr val="006600"/>
                </a:solidFill>
              </a:rPr>
              <a:t> </a:t>
            </a:r>
            <a:r>
              <a:rPr lang="en-US" sz="2800" dirty="0" err="1" smtClean="0">
                <a:solidFill>
                  <a:srgbClr val="006600"/>
                </a:solidFill>
              </a:rPr>
              <a:t>biaya</a:t>
            </a:r>
            <a:r>
              <a:rPr lang="en-US" sz="2800" dirty="0" smtClean="0">
                <a:solidFill>
                  <a:srgbClr val="006600"/>
                </a:solidFill>
              </a:rPr>
              <a:t> </a:t>
            </a:r>
          </a:p>
          <a:p>
            <a:pPr>
              <a:lnSpc>
                <a:spcPct val="90000"/>
              </a:lnSpc>
              <a:buNone/>
            </a:pPr>
            <a:r>
              <a:rPr lang="en-US" sz="2800" dirty="0" smtClean="0">
                <a:solidFill>
                  <a:srgbClr val="006600"/>
                </a:solidFill>
              </a:rPr>
              <a:t>	</a:t>
            </a:r>
            <a:r>
              <a:rPr lang="en-US" sz="2800" dirty="0" err="1" smtClean="0">
                <a:solidFill>
                  <a:srgbClr val="006600"/>
                </a:solidFill>
              </a:rPr>
              <a:t>dengan</a:t>
            </a:r>
            <a:r>
              <a:rPr lang="en-US" sz="2800" dirty="0" smtClean="0">
                <a:solidFill>
                  <a:srgbClr val="006600"/>
                </a:solidFill>
              </a:rPr>
              <a:t> </a:t>
            </a:r>
            <a:r>
              <a:rPr lang="en-US" sz="2800" dirty="0" err="1" smtClean="0">
                <a:solidFill>
                  <a:srgbClr val="006600"/>
                </a:solidFill>
              </a:rPr>
              <a:t>menggunakan</a:t>
            </a:r>
            <a:r>
              <a:rPr lang="en-US" sz="2800" dirty="0" smtClean="0">
                <a:solidFill>
                  <a:srgbClr val="006600"/>
                </a:solidFill>
              </a:rPr>
              <a:t> </a:t>
            </a:r>
            <a:r>
              <a:rPr lang="en-US" sz="2800" dirty="0" err="1" smtClean="0">
                <a:solidFill>
                  <a:srgbClr val="006600"/>
                </a:solidFill>
              </a:rPr>
              <a:t>tarif</a:t>
            </a:r>
            <a:r>
              <a:rPr lang="en-US" sz="2800" dirty="0" smtClean="0">
                <a:solidFill>
                  <a:srgbClr val="006600"/>
                </a:solidFill>
              </a:rPr>
              <a:t> </a:t>
            </a:r>
            <a:r>
              <a:rPr lang="en-US" sz="2800" dirty="0" err="1" smtClean="0">
                <a:solidFill>
                  <a:srgbClr val="006600"/>
                </a:solidFill>
              </a:rPr>
              <a:t>aktivitas</a:t>
            </a:r>
            <a:r>
              <a:rPr lang="en-US" sz="2800" dirty="0" smtClean="0">
                <a:solidFill>
                  <a:srgbClr val="006600"/>
                </a:solidFill>
              </a:rPr>
              <a:t> </a:t>
            </a:r>
            <a:r>
              <a:rPr lang="en-US" sz="2800" dirty="0" err="1" smtClean="0">
                <a:solidFill>
                  <a:srgbClr val="006600"/>
                </a:solidFill>
              </a:rPr>
              <a:t>dan</a:t>
            </a:r>
            <a:r>
              <a:rPr lang="en-US" sz="2800" dirty="0" smtClean="0">
                <a:solidFill>
                  <a:srgbClr val="006600"/>
                </a:solidFill>
              </a:rPr>
              <a:t> </a:t>
            </a:r>
          </a:p>
          <a:p>
            <a:pPr>
              <a:lnSpc>
                <a:spcPct val="90000"/>
              </a:lnSpc>
              <a:buNone/>
            </a:pPr>
            <a:r>
              <a:rPr lang="en-US" sz="2800" dirty="0" smtClean="0">
                <a:solidFill>
                  <a:srgbClr val="006600"/>
                </a:solidFill>
              </a:rPr>
              <a:t>	</a:t>
            </a:r>
            <a:r>
              <a:rPr lang="en-US" sz="2800" dirty="0" err="1" smtClean="0">
                <a:solidFill>
                  <a:srgbClr val="006600"/>
                </a:solidFill>
              </a:rPr>
              <a:t>ukuran</a:t>
            </a:r>
            <a:r>
              <a:rPr lang="en-US" sz="2800" dirty="0" smtClean="0">
                <a:solidFill>
                  <a:srgbClr val="006600"/>
                </a:solidFill>
              </a:rPr>
              <a:t> </a:t>
            </a:r>
            <a:r>
              <a:rPr lang="en-US" sz="2800" dirty="0" err="1" smtClean="0">
                <a:solidFill>
                  <a:srgbClr val="006600"/>
                </a:solidFill>
              </a:rPr>
              <a:t>aktivitas</a:t>
            </a:r>
            <a:endParaRPr lang="en-US" sz="2800" dirty="0">
              <a:solidFill>
                <a:srgbClr val="006600"/>
              </a:solidFill>
            </a:endParaRPr>
          </a:p>
          <a:p>
            <a:pPr>
              <a:lnSpc>
                <a:spcPct val="90000"/>
              </a:lnSpc>
              <a:buFont typeface="Wingdings" pitchFamily="2" charset="2"/>
              <a:buChar char=""/>
            </a:pPr>
            <a:r>
              <a:rPr lang="en-US" sz="2800" dirty="0" err="1" smtClean="0">
                <a:solidFill>
                  <a:srgbClr val="006600"/>
                </a:solidFill>
              </a:rPr>
              <a:t>Menyiapkan</a:t>
            </a:r>
            <a:r>
              <a:rPr lang="en-US" sz="2800" dirty="0" smtClean="0">
                <a:solidFill>
                  <a:srgbClr val="006600"/>
                </a:solidFill>
              </a:rPr>
              <a:t> </a:t>
            </a:r>
            <a:r>
              <a:rPr lang="en-US" sz="2800" dirty="0" err="1" smtClean="0">
                <a:solidFill>
                  <a:srgbClr val="006600"/>
                </a:solidFill>
              </a:rPr>
              <a:t>laporan</a:t>
            </a:r>
            <a:r>
              <a:rPr lang="en-US" sz="2800" dirty="0" smtClean="0">
                <a:solidFill>
                  <a:srgbClr val="006600"/>
                </a:solidFill>
              </a:rPr>
              <a:t> </a:t>
            </a:r>
            <a:r>
              <a:rPr lang="en-US" sz="2800" dirty="0" err="1" smtClean="0">
                <a:solidFill>
                  <a:srgbClr val="006600"/>
                </a:solidFill>
              </a:rPr>
              <a:t>manajemen</a:t>
            </a:r>
            <a:endParaRPr lang="en-US" sz="2800" dirty="0">
              <a:solidFill>
                <a:srgbClr val="006600"/>
              </a:solidFill>
            </a:endParaRPr>
          </a:p>
        </p:txBody>
      </p:sp>
      <p:pic>
        <p:nvPicPr>
          <p:cNvPr id="699396" name="Picture 4" descr="C:\Program Files\Microsoft Office\Clipart\Pub60Cor\pe01661_.wmf"/>
          <p:cNvPicPr>
            <a:picLocks noChangeAspect="1" noChangeArrowheads="1"/>
          </p:cNvPicPr>
          <p:nvPr/>
        </p:nvPicPr>
        <p:blipFill>
          <a:blip r:embed="rId3"/>
          <a:srcRect/>
          <a:stretch>
            <a:fillRect/>
          </a:stretch>
        </p:blipFill>
        <p:spPr bwMode="auto">
          <a:xfrm>
            <a:off x="6553200" y="3810000"/>
            <a:ext cx="2312988" cy="2630488"/>
          </a:xfrm>
          <a:prstGeom prst="rect">
            <a:avLst/>
          </a:prstGeom>
          <a:noFill/>
        </p:spPr>
      </p:pic>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noFill/>
          <a:ln/>
        </p:spPr>
        <p:txBody>
          <a:bodyPr lIns="90488" tIns="44450" rIns="90488" bIns="44450"/>
          <a:lstStyle/>
          <a:p>
            <a:pPr>
              <a:lnSpc>
                <a:spcPct val="80000"/>
              </a:lnSpc>
            </a:pPr>
            <a:r>
              <a:rPr lang="en-US" sz="3200" dirty="0" smtClean="0">
                <a:effectLst>
                  <a:outerShdw blurRad="38100" dist="38100" dir="2700000" algn="tl">
                    <a:srgbClr val="C0C0C0"/>
                  </a:outerShdw>
                </a:effectLst>
                <a:sym typeface="Wingdings" pitchFamily="2" charset="2"/>
              </a:rPr>
              <a:t></a:t>
            </a:r>
            <a:r>
              <a:rPr lang="en-US" sz="3200" dirty="0" err="1" smtClean="0"/>
              <a:t>Identifikasi</a:t>
            </a:r>
            <a:r>
              <a:rPr lang="en-US" sz="3200" dirty="0" smtClean="0"/>
              <a:t> </a:t>
            </a:r>
            <a:r>
              <a:rPr lang="en-US" sz="3200" dirty="0" err="1" smtClean="0"/>
              <a:t>dan</a:t>
            </a:r>
            <a:r>
              <a:rPr lang="en-US" sz="3200" dirty="0" smtClean="0"/>
              <a:t> </a:t>
            </a:r>
            <a:r>
              <a:rPr lang="en-US" sz="3200" dirty="0" err="1" smtClean="0"/>
              <a:t>mendefinisikan</a:t>
            </a:r>
            <a:r>
              <a:rPr lang="en-US" sz="3200" dirty="0" smtClean="0"/>
              <a:t> </a:t>
            </a:r>
            <a:r>
              <a:rPr lang="en-US" sz="3200" dirty="0" err="1" smtClean="0"/>
              <a:t>aktifitas</a:t>
            </a:r>
            <a:r>
              <a:rPr lang="en-US" sz="3200" dirty="0" smtClean="0"/>
              <a:t> </a:t>
            </a:r>
            <a:r>
              <a:rPr lang="en-US" sz="3200" dirty="0" err="1" smtClean="0"/>
              <a:t>dan</a:t>
            </a:r>
            <a:r>
              <a:rPr lang="en-US" sz="3200" dirty="0" smtClean="0"/>
              <a:t> </a:t>
            </a:r>
            <a:r>
              <a:rPr lang="en-US" sz="3200" dirty="0" err="1" smtClean="0"/>
              <a:t>Pul</a:t>
            </a:r>
            <a:r>
              <a:rPr lang="en-US" sz="3200" dirty="0" smtClean="0"/>
              <a:t> </a:t>
            </a:r>
            <a:r>
              <a:rPr lang="en-US" sz="3200" dirty="0" err="1" smtClean="0"/>
              <a:t>Aktifitas</a:t>
            </a:r>
            <a:endParaRPr lang="en-US" sz="3200" dirty="0"/>
          </a:p>
        </p:txBody>
      </p:sp>
      <p:grpSp>
        <p:nvGrpSpPr>
          <p:cNvPr id="2" name="Group 3"/>
          <p:cNvGrpSpPr>
            <a:grpSpLocks/>
          </p:cNvGrpSpPr>
          <p:nvPr/>
        </p:nvGrpSpPr>
        <p:grpSpPr bwMode="auto">
          <a:xfrm>
            <a:off x="742950" y="1471613"/>
            <a:ext cx="7181850" cy="4618038"/>
            <a:chOff x="468" y="927"/>
            <a:chExt cx="4524" cy="2909"/>
          </a:xfrm>
        </p:grpSpPr>
        <p:sp>
          <p:nvSpPr>
            <p:cNvPr id="703492" name="Oval 4"/>
            <p:cNvSpPr>
              <a:spLocks noChangeArrowheads="1"/>
            </p:cNvSpPr>
            <p:nvPr/>
          </p:nvSpPr>
          <p:spPr bwMode="auto">
            <a:xfrm>
              <a:off x="806" y="1609"/>
              <a:ext cx="4048" cy="1456"/>
            </a:xfrm>
            <a:prstGeom prst="ellipse">
              <a:avLst/>
            </a:prstGeom>
            <a:solidFill>
              <a:srgbClr val="CCFFCC"/>
            </a:solidFill>
            <a:ln w="12700">
              <a:solidFill>
                <a:srgbClr val="006600"/>
              </a:solidFill>
              <a:round/>
              <a:headEnd/>
              <a:tailEnd/>
            </a:ln>
            <a:effectLst>
              <a:outerShdw dist="35921" dir="2700000" algn="ctr" rotWithShape="0">
                <a:srgbClr val="000000"/>
              </a:outerShdw>
            </a:effectLst>
          </p:spPr>
          <p:txBody>
            <a:bodyPr wrap="none" anchor="ctr"/>
            <a:lstStyle/>
            <a:p>
              <a:endParaRPr lang="en-US"/>
            </a:p>
          </p:txBody>
        </p:sp>
        <p:sp>
          <p:nvSpPr>
            <p:cNvPr id="703493" name="Rectangle 5"/>
            <p:cNvSpPr>
              <a:spLocks noChangeArrowheads="1"/>
            </p:cNvSpPr>
            <p:nvPr/>
          </p:nvSpPr>
          <p:spPr bwMode="auto">
            <a:xfrm>
              <a:off x="1281" y="2002"/>
              <a:ext cx="3327" cy="638"/>
            </a:xfrm>
            <a:prstGeom prst="rect">
              <a:avLst/>
            </a:prstGeom>
            <a:noFill/>
            <a:ln w="12700">
              <a:noFill/>
              <a:miter lim="800000"/>
              <a:headEnd/>
              <a:tailEnd/>
            </a:ln>
            <a:effectLst/>
          </p:spPr>
          <p:txBody>
            <a:bodyPr wrap="none" lIns="90488" tIns="44450" rIns="90488" bIns="44450">
              <a:spAutoFit/>
            </a:bodyPr>
            <a:lstStyle/>
            <a:p>
              <a:pPr algn="ctr"/>
              <a:r>
                <a:rPr lang="en-US" sz="2000" b="1" dirty="0" smtClean="0">
                  <a:solidFill>
                    <a:srgbClr val="006600"/>
                  </a:solidFill>
                  <a:effectLst>
                    <a:outerShdw blurRad="38100" dist="38100" dir="2700000" algn="tl">
                      <a:srgbClr val="C0C0C0"/>
                    </a:outerShdw>
                  </a:effectLst>
                </a:rPr>
                <a:t>Perusahaan2 </a:t>
              </a:r>
              <a:r>
                <a:rPr lang="en-US" sz="2000" b="1" dirty="0" err="1" smtClean="0">
                  <a:solidFill>
                    <a:srgbClr val="006600"/>
                  </a:solidFill>
                  <a:effectLst>
                    <a:outerShdw blurRad="38100" dist="38100" dir="2700000" algn="tl">
                      <a:srgbClr val="C0C0C0"/>
                    </a:outerShdw>
                  </a:effectLst>
                </a:rPr>
                <a:t>manufaktur</a:t>
              </a:r>
              <a:r>
                <a:rPr lang="en-US" sz="2000" b="1" dirty="0" smtClean="0">
                  <a:solidFill>
                    <a:srgbClr val="006600"/>
                  </a:solidFill>
                  <a:effectLst>
                    <a:outerShdw blurRad="38100" dist="38100" dir="2700000" algn="tl">
                      <a:srgbClr val="C0C0C0"/>
                    </a:outerShdw>
                  </a:effectLst>
                </a:rPr>
                <a:t>  </a:t>
              </a:r>
              <a:r>
                <a:rPr lang="en-US" sz="2000" b="1" dirty="0" err="1" smtClean="0">
                  <a:solidFill>
                    <a:srgbClr val="006600"/>
                  </a:solidFill>
                  <a:effectLst>
                    <a:outerShdw blurRad="38100" dist="38100" dir="2700000" algn="tl">
                      <a:srgbClr val="C0C0C0"/>
                    </a:outerShdw>
                  </a:effectLst>
                </a:rPr>
                <a:t>biasanya</a:t>
              </a:r>
              <a:r>
                <a:rPr lang="en-US" sz="2000" b="1" dirty="0" smtClean="0">
                  <a:solidFill>
                    <a:srgbClr val="006600"/>
                  </a:solidFill>
                  <a:effectLst>
                    <a:outerShdw blurRad="38100" dist="38100" dir="2700000" algn="tl">
                      <a:srgbClr val="C0C0C0"/>
                    </a:outerShdw>
                  </a:effectLst>
                </a:rPr>
                <a:t> </a:t>
              </a:r>
            </a:p>
            <a:p>
              <a:pPr algn="ctr"/>
              <a:r>
                <a:rPr lang="en-US" sz="2000" b="1" dirty="0" err="1" smtClean="0">
                  <a:solidFill>
                    <a:srgbClr val="006600"/>
                  </a:solidFill>
                  <a:effectLst>
                    <a:outerShdw blurRad="38100" dist="38100" dir="2700000" algn="tl">
                      <a:srgbClr val="C0C0C0"/>
                    </a:outerShdw>
                  </a:effectLst>
                </a:rPr>
                <a:t>Mengkombinasi</a:t>
              </a:r>
              <a:r>
                <a:rPr lang="en-US" sz="2000" b="1" dirty="0" smtClean="0">
                  <a:solidFill>
                    <a:srgbClr val="006600"/>
                  </a:solidFill>
                  <a:effectLst>
                    <a:outerShdw blurRad="38100" dist="38100" dir="2700000" algn="tl">
                      <a:srgbClr val="C0C0C0"/>
                    </a:outerShdw>
                  </a:effectLst>
                </a:rPr>
                <a:t> </a:t>
              </a:r>
              <a:r>
                <a:rPr lang="en-US" sz="2000" b="1" dirty="0" err="1" smtClean="0">
                  <a:solidFill>
                    <a:srgbClr val="006600"/>
                  </a:solidFill>
                  <a:effectLst>
                    <a:outerShdw blurRad="38100" dist="38100" dir="2700000" algn="tl">
                      <a:srgbClr val="C0C0C0"/>
                    </a:outerShdw>
                  </a:effectLst>
                </a:rPr>
                <a:t>aktivitas-aktivitasnya</a:t>
              </a:r>
              <a:r>
                <a:rPr lang="en-US" sz="2000" b="1" dirty="0" smtClean="0">
                  <a:solidFill>
                    <a:srgbClr val="006600"/>
                  </a:solidFill>
                  <a:effectLst>
                    <a:outerShdw blurRad="38100" dist="38100" dir="2700000" algn="tl">
                      <a:srgbClr val="C0C0C0"/>
                    </a:outerShdw>
                  </a:effectLst>
                </a:rPr>
                <a:t>  </a:t>
              </a:r>
              <a:r>
                <a:rPr lang="en-US" sz="2000" b="1" dirty="0" err="1" smtClean="0">
                  <a:solidFill>
                    <a:srgbClr val="006600"/>
                  </a:solidFill>
                  <a:effectLst>
                    <a:outerShdw blurRad="38100" dist="38100" dir="2700000" algn="tl">
                      <a:srgbClr val="C0C0C0"/>
                    </a:outerShdw>
                  </a:effectLst>
                </a:rPr>
                <a:t>ke</a:t>
              </a:r>
              <a:r>
                <a:rPr lang="en-US" sz="2000" b="1" dirty="0" smtClean="0">
                  <a:solidFill>
                    <a:srgbClr val="006600"/>
                  </a:solidFill>
                  <a:effectLst>
                    <a:outerShdw blurRad="38100" dist="38100" dir="2700000" algn="tl">
                      <a:srgbClr val="C0C0C0"/>
                    </a:outerShdw>
                  </a:effectLst>
                </a:rPr>
                <a:t> </a:t>
              </a:r>
              <a:r>
                <a:rPr lang="en-US" sz="2000" b="1" dirty="0" err="1" smtClean="0">
                  <a:solidFill>
                    <a:srgbClr val="006600"/>
                  </a:solidFill>
                  <a:effectLst>
                    <a:outerShdw blurRad="38100" dist="38100" dir="2700000" algn="tl">
                      <a:srgbClr val="C0C0C0"/>
                    </a:outerShdw>
                  </a:effectLst>
                </a:rPr>
                <a:t>dalam</a:t>
              </a:r>
              <a:endParaRPr lang="en-US" sz="2000" b="1" dirty="0" smtClean="0">
                <a:solidFill>
                  <a:srgbClr val="006600"/>
                </a:solidFill>
                <a:effectLst>
                  <a:outerShdw blurRad="38100" dist="38100" dir="2700000" algn="tl">
                    <a:srgbClr val="C0C0C0"/>
                  </a:outerShdw>
                </a:effectLst>
              </a:endParaRPr>
            </a:p>
            <a:p>
              <a:pPr algn="ctr"/>
              <a:r>
                <a:rPr lang="en-US" sz="2000" b="1" dirty="0" smtClean="0">
                  <a:solidFill>
                    <a:srgbClr val="006600"/>
                  </a:solidFill>
                  <a:effectLst>
                    <a:outerShdw blurRad="38100" dist="38100" dir="2700000" algn="tl">
                      <a:srgbClr val="C0C0C0"/>
                    </a:outerShdw>
                  </a:effectLst>
                </a:rPr>
                <a:t>Lima </a:t>
              </a:r>
              <a:r>
                <a:rPr lang="en-US" sz="2000" b="1" dirty="0" err="1" smtClean="0">
                  <a:solidFill>
                    <a:srgbClr val="006600"/>
                  </a:solidFill>
                  <a:effectLst>
                    <a:outerShdw blurRad="38100" dist="38100" dir="2700000" algn="tl">
                      <a:srgbClr val="C0C0C0"/>
                    </a:outerShdw>
                  </a:effectLst>
                </a:rPr>
                <a:t>klasifikasi</a:t>
              </a:r>
              <a:endParaRPr lang="en-US" sz="2000" b="1" dirty="0">
                <a:solidFill>
                  <a:srgbClr val="006600"/>
                </a:solidFill>
                <a:effectLst>
                  <a:outerShdw blurRad="38100" dist="38100" dir="2700000" algn="tl">
                    <a:srgbClr val="C0C0C0"/>
                  </a:outerShdw>
                </a:effectLst>
              </a:endParaRPr>
            </a:p>
          </p:txBody>
        </p:sp>
        <p:sp>
          <p:nvSpPr>
            <p:cNvPr id="703494" name="Rectangle 6"/>
            <p:cNvSpPr>
              <a:spLocks noChangeArrowheads="1"/>
            </p:cNvSpPr>
            <p:nvPr/>
          </p:nvSpPr>
          <p:spPr bwMode="auto">
            <a:xfrm>
              <a:off x="628" y="927"/>
              <a:ext cx="829" cy="406"/>
            </a:xfrm>
            <a:prstGeom prst="rect">
              <a:avLst/>
            </a:prstGeom>
            <a:noFill/>
            <a:ln w="12700">
              <a:noFill/>
              <a:miter lim="800000"/>
              <a:headEnd/>
              <a:tailEnd/>
            </a:ln>
            <a:effectLst/>
          </p:spPr>
          <p:txBody>
            <a:bodyPr wrap="none" lIns="90488" tIns="44450" rIns="90488" bIns="44450">
              <a:spAutoFit/>
            </a:bodyPr>
            <a:lstStyle/>
            <a:p>
              <a:pPr algn="ctr"/>
              <a:r>
                <a:rPr lang="en-US" dirty="0" err="1" smtClean="0">
                  <a:solidFill>
                    <a:schemeClr val="tx2"/>
                  </a:solidFill>
                  <a:effectLst>
                    <a:outerShdw blurRad="38100" dist="38100" dir="2700000" algn="tl">
                      <a:srgbClr val="C0C0C0"/>
                    </a:outerShdw>
                  </a:effectLst>
                </a:rPr>
                <a:t>Aktivitas</a:t>
              </a:r>
              <a:r>
                <a:rPr lang="en-US" dirty="0" smtClean="0">
                  <a:solidFill>
                    <a:schemeClr val="tx2"/>
                  </a:solidFill>
                  <a:effectLst>
                    <a:outerShdw blurRad="38100" dist="38100" dir="2700000" algn="tl">
                      <a:srgbClr val="C0C0C0"/>
                    </a:outerShdw>
                  </a:effectLst>
                </a:rPr>
                <a:t> </a:t>
              </a:r>
            </a:p>
            <a:p>
              <a:pPr algn="ctr"/>
              <a:r>
                <a:rPr lang="en-US" dirty="0" smtClean="0">
                  <a:solidFill>
                    <a:schemeClr val="tx2"/>
                  </a:solidFill>
                  <a:effectLst>
                    <a:outerShdw blurRad="38100" dist="38100" dir="2700000" algn="tl">
                      <a:srgbClr val="C0C0C0"/>
                    </a:outerShdw>
                  </a:effectLst>
                </a:rPr>
                <a:t>Tingkat Unit</a:t>
              </a:r>
              <a:endParaRPr lang="en-US" dirty="0">
                <a:solidFill>
                  <a:schemeClr val="tx2"/>
                </a:solidFill>
                <a:effectLst>
                  <a:outerShdw blurRad="38100" dist="38100" dir="2700000" algn="tl">
                    <a:srgbClr val="C0C0C0"/>
                  </a:outerShdw>
                </a:effectLst>
              </a:endParaRPr>
            </a:p>
          </p:txBody>
        </p:sp>
        <p:sp>
          <p:nvSpPr>
            <p:cNvPr id="703495" name="Rectangle 7"/>
            <p:cNvSpPr>
              <a:spLocks noChangeArrowheads="1"/>
            </p:cNvSpPr>
            <p:nvPr/>
          </p:nvSpPr>
          <p:spPr bwMode="auto">
            <a:xfrm>
              <a:off x="3950" y="927"/>
              <a:ext cx="910" cy="406"/>
            </a:xfrm>
            <a:prstGeom prst="rect">
              <a:avLst/>
            </a:prstGeom>
            <a:noFill/>
            <a:ln w="12700">
              <a:noFill/>
              <a:miter lim="800000"/>
              <a:headEnd/>
              <a:tailEnd/>
            </a:ln>
            <a:effectLst/>
          </p:spPr>
          <p:txBody>
            <a:bodyPr wrap="none" lIns="90488" tIns="44450" rIns="90488" bIns="44450">
              <a:spAutoFit/>
            </a:bodyPr>
            <a:lstStyle/>
            <a:p>
              <a:pPr algn="ctr"/>
              <a:r>
                <a:rPr lang="en-US" dirty="0" err="1" smtClean="0">
                  <a:solidFill>
                    <a:schemeClr val="tx2"/>
                  </a:solidFill>
                  <a:effectLst>
                    <a:outerShdw blurRad="38100" dist="38100" dir="2700000" algn="tl">
                      <a:srgbClr val="C0C0C0"/>
                    </a:outerShdw>
                  </a:effectLst>
                </a:rPr>
                <a:t>Aktivitas</a:t>
              </a:r>
              <a:r>
                <a:rPr lang="en-US" dirty="0" smtClean="0">
                  <a:solidFill>
                    <a:schemeClr val="tx2"/>
                  </a:solidFill>
                  <a:effectLst>
                    <a:outerShdw blurRad="38100" dist="38100" dir="2700000" algn="tl">
                      <a:srgbClr val="C0C0C0"/>
                    </a:outerShdw>
                  </a:effectLst>
                </a:rPr>
                <a:t> </a:t>
              </a:r>
            </a:p>
            <a:p>
              <a:pPr algn="ctr"/>
              <a:r>
                <a:rPr lang="en-US" dirty="0" smtClean="0">
                  <a:solidFill>
                    <a:schemeClr val="tx2"/>
                  </a:solidFill>
                  <a:effectLst>
                    <a:outerShdw blurRad="38100" dist="38100" dir="2700000" algn="tl">
                      <a:srgbClr val="C0C0C0"/>
                    </a:outerShdw>
                  </a:effectLst>
                </a:rPr>
                <a:t>Tingkat Batch</a:t>
              </a:r>
              <a:endParaRPr lang="en-US" dirty="0">
                <a:solidFill>
                  <a:schemeClr val="tx2"/>
                </a:solidFill>
                <a:effectLst>
                  <a:outerShdw blurRad="38100" dist="38100" dir="2700000" algn="tl">
                    <a:srgbClr val="C0C0C0"/>
                  </a:outerShdw>
                </a:effectLst>
              </a:endParaRPr>
            </a:p>
          </p:txBody>
        </p:sp>
        <p:sp>
          <p:nvSpPr>
            <p:cNvPr id="703496" name="Rectangle 8"/>
            <p:cNvSpPr>
              <a:spLocks noChangeArrowheads="1"/>
            </p:cNvSpPr>
            <p:nvPr/>
          </p:nvSpPr>
          <p:spPr bwMode="auto">
            <a:xfrm>
              <a:off x="468" y="3255"/>
              <a:ext cx="999" cy="406"/>
            </a:xfrm>
            <a:prstGeom prst="rect">
              <a:avLst/>
            </a:prstGeom>
            <a:noFill/>
            <a:ln w="12700">
              <a:noFill/>
              <a:miter lim="800000"/>
              <a:headEnd/>
              <a:tailEnd/>
            </a:ln>
            <a:effectLst/>
          </p:spPr>
          <p:txBody>
            <a:bodyPr wrap="none" lIns="90488" tIns="44450" rIns="90488" bIns="44450">
              <a:spAutoFit/>
            </a:bodyPr>
            <a:lstStyle/>
            <a:p>
              <a:pPr algn="ctr"/>
              <a:r>
                <a:rPr lang="en-US" dirty="0" err="1" smtClean="0">
                  <a:solidFill>
                    <a:schemeClr val="tx2"/>
                  </a:solidFill>
                  <a:effectLst>
                    <a:outerShdw blurRad="38100" dist="38100" dir="2700000" algn="tl">
                      <a:srgbClr val="C0C0C0"/>
                    </a:outerShdw>
                  </a:effectLst>
                </a:rPr>
                <a:t>Aktivitas</a:t>
              </a:r>
              <a:r>
                <a:rPr lang="en-US" dirty="0" smtClean="0">
                  <a:solidFill>
                    <a:schemeClr val="tx2"/>
                  </a:solidFill>
                  <a:effectLst>
                    <a:outerShdw blurRad="38100" dist="38100" dir="2700000" algn="tl">
                      <a:srgbClr val="C0C0C0"/>
                    </a:outerShdw>
                  </a:effectLst>
                </a:rPr>
                <a:t> </a:t>
              </a:r>
            </a:p>
            <a:p>
              <a:pPr algn="ctr"/>
              <a:r>
                <a:rPr lang="en-US" dirty="0" smtClean="0">
                  <a:solidFill>
                    <a:schemeClr val="tx2"/>
                  </a:solidFill>
                  <a:effectLst>
                    <a:outerShdw blurRad="38100" dist="38100" dir="2700000" algn="tl">
                      <a:srgbClr val="C0C0C0"/>
                    </a:outerShdw>
                  </a:effectLst>
                </a:rPr>
                <a:t>Tingkat </a:t>
              </a:r>
              <a:r>
                <a:rPr lang="en-US" dirty="0" err="1" smtClean="0">
                  <a:solidFill>
                    <a:schemeClr val="tx2"/>
                  </a:solidFill>
                  <a:effectLst>
                    <a:outerShdw blurRad="38100" dist="38100" dir="2700000" algn="tl">
                      <a:srgbClr val="C0C0C0"/>
                    </a:outerShdw>
                  </a:effectLst>
                </a:rPr>
                <a:t>produk</a:t>
              </a:r>
              <a:endParaRPr lang="en-US" dirty="0">
                <a:solidFill>
                  <a:schemeClr val="tx2"/>
                </a:solidFill>
                <a:effectLst>
                  <a:outerShdw blurRad="38100" dist="38100" dir="2700000" algn="tl">
                    <a:srgbClr val="C0C0C0"/>
                  </a:outerShdw>
                </a:effectLst>
              </a:endParaRPr>
            </a:p>
          </p:txBody>
        </p:sp>
        <p:sp>
          <p:nvSpPr>
            <p:cNvPr id="703497" name="Rectangle 9"/>
            <p:cNvSpPr>
              <a:spLocks noChangeArrowheads="1"/>
            </p:cNvSpPr>
            <p:nvPr/>
          </p:nvSpPr>
          <p:spPr bwMode="auto">
            <a:xfrm>
              <a:off x="3808" y="3255"/>
              <a:ext cx="1184" cy="406"/>
            </a:xfrm>
            <a:prstGeom prst="rect">
              <a:avLst/>
            </a:prstGeom>
            <a:noFill/>
            <a:ln w="12700">
              <a:noFill/>
              <a:miter lim="800000"/>
              <a:headEnd/>
              <a:tailEnd/>
            </a:ln>
            <a:effectLst/>
          </p:spPr>
          <p:txBody>
            <a:bodyPr wrap="none" lIns="90488" tIns="44450" rIns="90488" bIns="44450">
              <a:spAutoFit/>
            </a:bodyPr>
            <a:lstStyle/>
            <a:p>
              <a:pPr algn="ctr"/>
              <a:r>
                <a:rPr lang="en-US" dirty="0" err="1" smtClean="0">
                  <a:solidFill>
                    <a:schemeClr val="tx2"/>
                  </a:solidFill>
                  <a:effectLst>
                    <a:outerShdw blurRad="38100" dist="38100" dir="2700000" algn="tl">
                      <a:srgbClr val="C0C0C0"/>
                    </a:outerShdw>
                  </a:effectLst>
                </a:rPr>
                <a:t>Aktivitas</a:t>
              </a:r>
              <a:r>
                <a:rPr lang="en-US" dirty="0" smtClean="0">
                  <a:solidFill>
                    <a:schemeClr val="tx2"/>
                  </a:solidFill>
                  <a:effectLst>
                    <a:outerShdw blurRad="38100" dist="38100" dir="2700000" algn="tl">
                      <a:srgbClr val="C0C0C0"/>
                    </a:outerShdw>
                  </a:effectLst>
                </a:rPr>
                <a:t> </a:t>
              </a:r>
            </a:p>
            <a:p>
              <a:pPr algn="ctr"/>
              <a:r>
                <a:rPr lang="en-US" dirty="0" smtClean="0">
                  <a:solidFill>
                    <a:schemeClr val="tx2"/>
                  </a:solidFill>
                  <a:effectLst>
                    <a:outerShdw blurRad="38100" dist="38100" dir="2700000" algn="tl">
                      <a:srgbClr val="C0C0C0"/>
                    </a:outerShdw>
                  </a:effectLst>
                </a:rPr>
                <a:t>Tingkat </a:t>
              </a:r>
              <a:r>
                <a:rPr lang="en-US" dirty="0" err="1" smtClean="0">
                  <a:solidFill>
                    <a:schemeClr val="tx2"/>
                  </a:solidFill>
                  <a:effectLst>
                    <a:outerShdw blurRad="38100" dist="38100" dir="2700000" algn="tl">
                      <a:srgbClr val="C0C0C0"/>
                    </a:outerShdw>
                  </a:effectLst>
                </a:rPr>
                <a:t>Pelanggan</a:t>
              </a:r>
              <a:endParaRPr lang="en-US" dirty="0">
                <a:solidFill>
                  <a:schemeClr val="tx2"/>
                </a:solidFill>
                <a:effectLst>
                  <a:outerShdw blurRad="38100" dist="38100" dir="2700000" algn="tl">
                    <a:srgbClr val="C0C0C0"/>
                  </a:outerShdw>
                </a:effectLst>
              </a:endParaRPr>
            </a:p>
          </p:txBody>
        </p:sp>
        <p:sp>
          <p:nvSpPr>
            <p:cNvPr id="703498" name="Line 10"/>
            <p:cNvSpPr>
              <a:spLocks noChangeShapeType="1"/>
            </p:cNvSpPr>
            <p:nvPr/>
          </p:nvSpPr>
          <p:spPr bwMode="auto">
            <a:xfrm flipV="1">
              <a:off x="4132" y="1480"/>
              <a:ext cx="232" cy="296"/>
            </a:xfrm>
            <a:prstGeom prst="line">
              <a:avLst/>
            </a:prstGeom>
            <a:noFill/>
            <a:ln w="38100">
              <a:solidFill>
                <a:srgbClr val="FC0128"/>
              </a:solidFill>
              <a:round/>
              <a:headEnd/>
              <a:tailEnd type="triangle" w="med" len="med"/>
            </a:ln>
            <a:effectLst/>
          </p:spPr>
          <p:txBody>
            <a:bodyPr wrap="none" anchor="ctr"/>
            <a:lstStyle/>
            <a:p>
              <a:endParaRPr lang="en-US"/>
            </a:p>
          </p:txBody>
        </p:sp>
        <p:sp>
          <p:nvSpPr>
            <p:cNvPr id="703499" name="Line 11"/>
            <p:cNvSpPr>
              <a:spLocks noChangeShapeType="1"/>
            </p:cNvSpPr>
            <p:nvPr/>
          </p:nvSpPr>
          <p:spPr bwMode="auto">
            <a:xfrm flipH="1">
              <a:off x="1244" y="2928"/>
              <a:ext cx="296" cy="280"/>
            </a:xfrm>
            <a:prstGeom prst="line">
              <a:avLst/>
            </a:prstGeom>
            <a:noFill/>
            <a:ln w="38100">
              <a:solidFill>
                <a:srgbClr val="FC0128"/>
              </a:solidFill>
              <a:round/>
              <a:headEnd/>
              <a:tailEnd type="triangle" w="med" len="med"/>
            </a:ln>
            <a:effectLst/>
          </p:spPr>
          <p:txBody>
            <a:bodyPr wrap="none" anchor="ctr"/>
            <a:lstStyle/>
            <a:p>
              <a:endParaRPr lang="en-US"/>
            </a:p>
          </p:txBody>
        </p:sp>
        <p:sp>
          <p:nvSpPr>
            <p:cNvPr id="703500" name="Line 12"/>
            <p:cNvSpPr>
              <a:spLocks noChangeShapeType="1"/>
            </p:cNvSpPr>
            <p:nvPr/>
          </p:nvSpPr>
          <p:spPr bwMode="auto">
            <a:xfrm flipH="1" flipV="1">
              <a:off x="1196" y="1436"/>
              <a:ext cx="296" cy="344"/>
            </a:xfrm>
            <a:prstGeom prst="line">
              <a:avLst/>
            </a:prstGeom>
            <a:noFill/>
            <a:ln w="38100">
              <a:solidFill>
                <a:srgbClr val="FC0128"/>
              </a:solidFill>
              <a:round/>
              <a:headEnd/>
              <a:tailEnd type="triangle" w="med" len="med"/>
            </a:ln>
            <a:effectLst/>
          </p:spPr>
          <p:txBody>
            <a:bodyPr wrap="none" anchor="ctr"/>
            <a:lstStyle/>
            <a:p>
              <a:endParaRPr lang="en-US"/>
            </a:p>
          </p:txBody>
        </p:sp>
        <p:sp>
          <p:nvSpPr>
            <p:cNvPr id="703501" name="Line 13"/>
            <p:cNvSpPr>
              <a:spLocks noChangeShapeType="1"/>
            </p:cNvSpPr>
            <p:nvPr/>
          </p:nvSpPr>
          <p:spPr bwMode="auto">
            <a:xfrm>
              <a:off x="4180" y="2880"/>
              <a:ext cx="380" cy="336"/>
            </a:xfrm>
            <a:prstGeom prst="line">
              <a:avLst/>
            </a:prstGeom>
            <a:noFill/>
            <a:ln w="38100">
              <a:solidFill>
                <a:srgbClr val="FC0128"/>
              </a:solidFill>
              <a:round/>
              <a:headEnd/>
              <a:tailEnd type="triangle" w="med" len="med"/>
            </a:ln>
            <a:effectLst/>
          </p:spPr>
          <p:txBody>
            <a:bodyPr wrap="none" anchor="ctr"/>
            <a:lstStyle/>
            <a:p>
              <a:endParaRPr lang="en-US"/>
            </a:p>
          </p:txBody>
        </p:sp>
        <p:sp>
          <p:nvSpPr>
            <p:cNvPr id="703502" name="Rectangle 14"/>
            <p:cNvSpPr>
              <a:spLocks noChangeArrowheads="1"/>
            </p:cNvSpPr>
            <p:nvPr/>
          </p:nvSpPr>
          <p:spPr bwMode="auto">
            <a:xfrm>
              <a:off x="2201" y="3430"/>
              <a:ext cx="1461" cy="406"/>
            </a:xfrm>
            <a:prstGeom prst="rect">
              <a:avLst/>
            </a:prstGeom>
            <a:noFill/>
            <a:ln w="12700">
              <a:noFill/>
              <a:miter lim="800000"/>
              <a:headEnd/>
              <a:tailEnd/>
            </a:ln>
            <a:effectLst/>
          </p:spPr>
          <p:txBody>
            <a:bodyPr wrap="none" lIns="90488" tIns="44450" rIns="90488" bIns="44450">
              <a:spAutoFit/>
            </a:bodyPr>
            <a:lstStyle/>
            <a:p>
              <a:pPr algn="ctr"/>
              <a:r>
                <a:rPr lang="en-US" dirty="0" err="1" smtClean="0">
                  <a:solidFill>
                    <a:schemeClr val="tx2"/>
                  </a:solidFill>
                  <a:effectLst>
                    <a:outerShdw blurRad="38100" dist="38100" dir="2700000" algn="tl">
                      <a:srgbClr val="C0C0C0"/>
                    </a:outerShdw>
                  </a:effectLst>
                </a:rPr>
                <a:t>Aktivitas</a:t>
              </a:r>
              <a:r>
                <a:rPr lang="en-US" dirty="0" smtClean="0">
                  <a:solidFill>
                    <a:schemeClr val="tx2"/>
                  </a:solidFill>
                  <a:effectLst>
                    <a:outerShdw blurRad="38100" dist="38100" dir="2700000" algn="tl">
                      <a:srgbClr val="C0C0C0"/>
                    </a:outerShdw>
                  </a:effectLst>
                </a:rPr>
                <a:t> </a:t>
              </a:r>
              <a:r>
                <a:rPr lang="en-US" dirty="0" err="1" smtClean="0">
                  <a:solidFill>
                    <a:schemeClr val="tx2"/>
                  </a:solidFill>
                  <a:effectLst>
                    <a:outerShdw blurRad="38100" dist="38100" dir="2700000" algn="tl">
                      <a:srgbClr val="C0C0C0"/>
                    </a:outerShdw>
                  </a:effectLst>
                </a:rPr>
                <a:t>Pemeliharaan</a:t>
              </a:r>
              <a:endParaRPr lang="en-US" dirty="0" smtClean="0">
                <a:solidFill>
                  <a:schemeClr val="tx2"/>
                </a:solidFill>
                <a:effectLst>
                  <a:outerShdw blurRad="38100" dist="38100" dir="2700000" algn="tl">
                    <a:srgbClr val="C0C0C0"/>
                  </a:outerShdw>
                </a:effectLst>
              </a:endParaRPr>
            </a:p>
            <a:p>
              <a:pPr algn="ctr"/>
              <a:r>
                <a:rPr lang="en-US" dirty="0" err="1" smtClean="0">
                  <a:solidFill>
                    <a:schemeClr val="tx2"/>
                  </a:solidFill>
                  <a:effectLst>
                    <a:outerShdw blurRad="38100" dist="38100" dir="2700000" algn="tl">
                      <a:srgbClr val="C0C0C0"/>
                    </a:outerShdw>
                  </a:effectLst>
                </a:rPr>
                <a:t>Organisasi</a:t>
              </a:r>
              <a:endParaRPr lang="en-US" dirty="0">
                <a:solidFill>
                  <a:schemeClr val="tx2"/>
                </a:solidFill>
                <a:effectLst>
                  <a:outerShdw blurRad="38100" dist="38100" dir="2700000" algn="tl">
                    <a:srgbClr val="C0C0C0"/>
                  </a:outerShdw>
                </a:effectLst>
              </a:endParaRPr>
            </a:p>
          </p:txBody>
        </p:sp>
        <p:sp>
          <p:nvSpPr>
            <p:cNvPr id="703503" name="Line 15"/>
            <p:cNvSpPr>
              <a:spLocks noChangeShapeType="1"/>
            </p:cNvSpPr>
            <p:nvPr/>
          </p:nvSpPr>
          <p:spPr bwMode="auto">
            <a:xfrm>
              <a:off x="2832" y="3072"/>
              <a:ext cx="0" cy="336"/>
            </a:xfrm>
            <a:prstGeom prst="line">
              <a:avLst/>
            </a:prstGeom>
            <a:noFill/>
            <a:ln w="38100">
              <a:solidFill>
                <a:srgbClr val="FF0000"/>
              </a:solidFill>
              <a:round/>
              <a:headEnd/>
              <a:tailEnd type="triangle" w="med" len="med"/>
            </a:ln>
            <a:effectLst/>
          </p:spPr>
          <p:txBody>
            <a:bodyPr wrap="none" anchor="ctr"/>
            <a:lstStyle/>
            <a:p>
              <a:endParaRPr lang="en-US"/>
            </a:p>
          </p:txBody>
        </p:sp>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42" name="Oval 6"/>
          <p:cNvSpPr>
            <a:spLocks noChangeArrowheads="1"/>
          </p:cNvSpPr>
          <p:nvPr/>
        </p:nvSpPr>
        <p:spPr bwMode="auto">
          <a:xfrm>
            <a:off x="304800" y="1371600"/>
            <a:ext cx="3657600" cy="2514600"/>
          </a:xfrm>
          <a:prstGeom prst="ellipse">
            <a:avLst/>
          </a:prstGeom>
          <a:solidFill>
            <a:schemeClr val="tx2"/>
          </a:solidFill>
          <a:ln w="28575">
            <a:solidFill>
              <a:schemeClr val="tx1"/>
            </a:solidFill>
            <a:round/>
            <a:headEnd/>
            <a:tailEnd/>
          </a:ln>
          <a:effectLst/>
        </p:spPr>
        <p:txBody>
          <a:bodyPr wrap="none" anchor="ctr"/>
          <a:lstStyle/>
          <a:p>
            <a:pPr algn="ctr"/>
            <a:r>
              <a:rPr lang="en-US" dirty="0" err="1" smtClean="0">
                <a:solidFill>
                  <a:srgbClr val="FFFFFF"/>
                </a:solidFill>
                <a:cs typeface="Times New Roman" pitchFamily="18" charset="0"/>
              </a:rPr>
              <a:t>Menggabungkan</a:t>
            </a:r>
            <a:r>
              <a:rPr lang="en-US" dirty="0" smtClean="0">
                <a:solidFill>
                  <a:srgbClr val="FFFFFF"/>
                </a:solidFill>
                <a:cs typeface="Times New Roman" pitchFamily="18" charset="0"/>
              </a:rPr>
              <a:t> </a:t>
            </a:r>
          </a:p>
          <a:p>
            <a:pPr algn="ctr"/>
            <a:r>
              <a:rPr lang="en-US" dirty="0" err="1" smtClean="0">
                <a:solidFill>
                  <a:srgbClr val="FFFFFF"/>
                </a:solidFill>
                <a:cs typeface="Times New Roman" pitchFamily="18" charset="0"/>
              </a:rPr>
              <a:t>Aktivitas-aktivitas</a:t>
            </a:r>
            <a:r>
              <a:rPr lang="en-US" dirty="0" smtClean="0">
                <a:solidFill>
                  <a:srgbClr val="FFFFFF"/>
                </a:solidFill>
                <a:cs typeface="Times New Roman" pitchFamily="18" charset="0"/>
              </a:rPr>
              <a:t> yang </a:t>
            </a:r>
          </a:p>
          <a:p>
            <a:pPr algn="ctr"/>
            <a:r>
              <a:rPr lang="en-US" dirty="0" err="1" smtClean="0">
                <a:solidFill>
                  <a:srgbClr val="FFFFFF"/>
                </a:solidFill>
                <a:cs typeface="Times New Roman" pitchFamily="18" charset="0"/>
              </a:rPr>
              <a:t>Memiliki</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korelasi</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tinggi</a:t>
            </a:r>
            <a:r>
              <a:rPr lang="en-US" dirty="0" smtClean="0">
                <a:solidFill>
                  <a:srgbClr val="FFFFFF"/>
                </a:solidFill>
                <a:cs typeface="Times New Roman" pitchFamily="18" charset="0"/>
              </a:rPr>
              <a:t>  </a:t>
            </a:r>
          </a:p>
          <a:p>
            <a:pPr algn="ctr"/>
            <a:r>
              <a:rPr lang="en-US" dirty="0" err="1" smtClean="0">
                <a:solidFill>
                  <a:srgbClr val="FFFFFF"/>
                </a:solidFill>
                <a:cs typeface="Times New Roman" pitchFamily="18" charset="0"/>
              </a:rPr>
              <a:t>dalam</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satu</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tingkat</a:t>
            </a:r>
            <a:endParaRPr lang="en-US" dirty="0">
              <a:solidFill>
                <a:srgbClr val="FFFFFF"/>
              </a:solidFill>
              <a:cs typeface="Times New Roman" pitchFamily="18" charset="0"/>
            </a:endParaRPr>
          </a:p>
        </p:txBody>
      </p:sp>
      <p:sp>
        <p:nvSpPr>
          <p:cNvPr id="705543" name="Oval 7"/>
          <p:cNvSpPr>
            <a:spLocks noChangeArrowheads="1"/>
          </p:cNvSpPr>
          <p:nvPr/>
        </p:nvSpPr>
        <p:spPr bwMode="auto">
          <a:xfrm>
            <a:off x="4724400" y="3657600"/>
            <a:ext cx="4038600" cy="2667000"/>
          </a:xfrm>
          <a:prstGeom prst="ellipse">
            <a:avLst/>
          </a:prstGeom>
          <a:solidFill>
            <a:srgbClr val="008000"/>
          </a:solidFill>
          <a:ln w="28575">
            <a:solidFill>
              <a:schemeClr val="tx1"/>
            </a:solidFill>
            <a:round/>
            <a:headEnd/>
            <a:tailEnd/>
          </a:ln>
          <a:effectLst/>
        </p:spPr>
        <p:txBody>
          <a:bodyPr wrap="none" anchor="ctr"/>
          <a:lstStyle/>
          <a:p>
            <a:pPr algn="ctr" eaLnBrk="1" hangingPunct="1">
              <a:spcBef>
                <a:spcPct val="30000"/>
              </a:spcBef>
            </a:pPr>
            <a:r>
              <a:rPr lang="en-US" dirty="0" err="1" smtClean="0">
                <a:solidFill>
                  <a:srgbClr val="FFFFFF"/>
                </a:solidFill>
                <a:cs typeface="Times New Roman" pitchFamily="18" charset="0"/>
              </a:rPr>
              <a:t>Pada</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saat</a:t>
            </a:r>
            <a:endParaRPr lang="en-US" dirty="0" smtClean="0">
              <a:solidFill>
                <a:srgbClr val="FFFFFF"/>
              </a:solidFill>
              <a:cs typeface="Times New Roman" pitchFamily="18" charset="0"/>
            </a:endParaRPr>
          </a:p>
          <a:p>
            <a:pPr algn="ctr" eaLnBrk="1" hangingPunct="1">
              <a:spcBef>
                <a:spcPct val="30000"/>
              </a:spcBef>
            </a:pP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pengkombinasian</a:t>
            </a:r>
            <a:r>
              <a:rPr lang="en-US" dirty="0" smtClean="0">
                <a:solidFill>
                  <a:srgbClr val="FFFFFF"/>
                </a:solidFill>
                <a:cs typeface="Times New Roman" pitchFamily="18" charset="0"/>
              </a:rPr>
              <a:t> </a:t>
            </a:r>
          </a:p>
          <a:p>
            <a:pPr algn="ctr" eaLnBrk="1" hangingPunct="1">
              <a:spcBef>
                <a:spcPct val="30000"/>
              </a:spcBef>
            </a:pPr>
            <a:r>
              <a:rPr lang="en-US" dirty="0" err="1" smtClean="0">
                <a:solidFill>
                  <a:srgbClr val="FFFFFF"/>
                </a:solidFill>
                <a:cs typeface="Times New Roman" pitchFamily="18" charset="0"/>
              </a:rPr>
              <a:t>Aktivitas-aktivitas</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aktivitas</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tersebut</a:t>
            </a:r>
            <a:endParaRPr lang="en-US" dirty="0" smtClean="0">
              <a:solidFill>
                <a:srgbClr val="FFFFFF"/>
              </a:solidFill>
              <a:cs typeface="Times New Roman" pitchFamily="18" charset="0"/>
            </a:endParaRPr>
          </a:p>
          <a:p>
            <a:pPr algn="ctr" eaLnBrk="1" hangingPunct="1">
              <a:spcBef>
                <a:spcPct val="30000"/>
              </a:spcBef>
            </a:pPr>
            <a:r>
              <a:rPr lang="en-US" dirty="0" err="1" smtClean="0">
                <a:solidFill>
                  <a:srgbClr val="FFFFFF"/>
                </a:solidFill>
                <a:cs typeface="Times New Roman" pitchFamily="18" charset="0"/>
              </a:rPr>
              <a:t>Harus</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dikelompokkan</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dalam</a:t>
            </a:r>
            <a:r>
              <a:rPr lang="en-US" dirty="0" smtClean="0">
                <a:solidFill>
                  <a:srgbClr val="FFFFFF"/>
                </a:solidFill>
                <a:cs typeface="Times New Roman" pitchFamily="18" charset="0"/>
              </a:rPr>
              <a:t> </a:t>
            </a:r>
            <a:r>
              <a:rPr lang="en-US" dirty="0" err="1" smtClean="0">
                <a:solidFill>
                  <a:srgbClr val="FFFFFF"/>
                </a:solidFill>
                <a:cs typeface="Times New Roman" pitchFamily="18" charset="0"/>
              </a:rPr>
              <a:t>tingkat</a:t>
            </a:r>
            <a:r>
              <a:rPr lang="en-US" dirty="0" smtClean="0">
                <a:solidFill>
                  <a:srgbClr val="FFFFFF"/>
                </a:solidFill>
                <a:cs typeface="Times New Roman" pitchFamily="18" charset="0"/>
              </a:rPr>
              <a:t> </a:t>
            </a:r>
          </a:p>
          <a:p>
            <a:pPr algn="ctr" eaLnBrk="1" hangingPunct="1">
              <a:spcBef>
                <a:spcPct val="30000"/>
              </a:spcBef>
            </a:pPr>
            <a:r>
              <a:rPr lang="en-US" dirty="0" smtClean="0">
                <a:solidFill>
                  <a:srgbClr val="FFFFFF"/>
                </a:solidFill>
                <a:cs typeface="Times New Roman" pitchFamily="18" charset="0"/>
              </a:rPr>
              <a:t>yang </a:t>
            </a:r>
            <a:r>
              <a:rPr lang="en-US" dirty="0" err="1" smtClean="0">
                <a:solidFill>
                  <a:srgbClr val="FFFFFF"/>
                </a:solidFill>
                <a:cs typeface="Times New Roman" pitchFamily="18" charset="0"/>
              </a:rPr>
              <a:t>sesuai</a:t>
            </a:r>
            <a:r>
              <a:rPr lang="en-US" dirty="0" smtClean="0">
                <a:solidFill>
                  <a:srgbClr val="FFFFFF"/>
                </a:solidFill>
                <a:cs typeface="Times New Roman" pitchFamily="18" charset="0"/>
              </a:rPr>
              <a:t>.</a:t>
            </a:r>
          </a:p>
          <a:p>
            <a:pPr algn="ctr" eaLnBrk="1" hangingPunct="1">
              <a:spcBef>
                <a:spcPct val="30000"/>
              </a:spcBef>
            </a:pPr>
            <a:endParaRPr lang="en-US" dirty="0">
              <a:solidFill>
                <a:srgbClr val="FFFFFF"/>
              </a:solidFill>
            </a:endParaRPr>
          </a:p>
        </p:txBody>
      </p:sp>
      <p:pic>
        <p:nvPicPr>
          <p:cNvPr id="705544" name="Picture 8" descr="F:\PFiles\MSOffice\Clipart\standard\stddir3\hh01734_.wmf"/>
          <p:cNvPicPr>
            <a:picLocks noChangeAspect="1" noChangeArrowheads="1"/>
          </p:cNvPicPr>
          <p:nvPr/>
        </p:nvPicPr>
        <p:blipFill>
          <a:blip r:embed="rId3"/>
          <a:srcRect/>
          <a:stretch>
            <a:fillRect/>
          </a:stretch>
        </p:blipFill>
        <p:spPr bwMode="auto">
          <a:xfrm>
            <a:off x="7162800" y="1371600"/>
            <a:ext cx="1727200" cy="1371600"/>
          </a:xfrm>
          <a:prstGeom prst="rect">
            <a:avLst/>
          </a:prstGeom>
          <a:noFill/>
        </p:spPr>
      </p:pic>
      <p:sp>
        <p:nvSpPr>
          <p:cNvPr id="6" name="Rectangle 2"/>
          <p:cNvSpPr>
            <a:spLocks noGrp="1" noChangeArrowheads="1"/>
          </p:cNvSpPr>
          <p:nvPr>
            <p:ph type="title"/>
          </p:nvPr>
        </p:nvSpPr>
        <p:spPr>
          <a:noFill/>
          <a:ln/>
        </p:spPr>
        <p:txBody>
          <a:bodyPr lIns="90488" tIns="44450" rIns="90488" bIns="44450"/>
          <a:lstStyle/>
          <a:p>
            <a:pPr>
              <a:lnSpc>
                <a:spcPct val="80000"/>
              </a:lnSpc>
            </a:pPr>
            <a:r>
              <a:rPr lang="en-US" sz="3200" dirty="0" smtClean="0">
                <a:effectLst>
                  <a:outerShdw blurRad="38100" dist="38100" dir="2700000" algn="tl">
                    <a:srgbClr val="C0C0C0"/>
                  </a:outerShdw>
                </a:effectLst>
                <a:sym typeface="Wingdings" pitchFamily="2" charset="2"/>
              </a:rPr>
              <a:t></a:t>
            </a:r>
            <a:r>
              <a:rPr lang="en-US" sz="3200" dirty="0" err="1" smtClean="0"/>
              <a:t>Identifikasi</a:t>
            </a:r>
            <a:r>
              <a:rPr lang="en-US" sz="3200" dirty="0" smtClean="0"/>
              <a:t> </a:t>
            </a:r>
            <a:r>
              <a:rPr lang="en-US" sz="3200" dirty="0" err="1" smtClean="0"/>
              <a:t>dan</a:t>
            </a:r>
            <a:r>
              <a:rPr lang="en-US" sz="3200" dirty="0" smtClean="0"/>
              <a:t> </a:t>
            </a:r>
            <a:r>
              <a:rPr lang="en-US" sz="3200" dirty="0" err="1" smtClean="0"/>
              <a:t>mendefinisikan</a:t>
            </a:r>
            <a:r>
              <a:rPr lang="en-US" sz="3200" dirty="0" smtClean="0"/>
              <a:t> </a:t>
            </a:r>
            <a:r>
              <a:rPr lang="en-US" sz="3200" dirty="0" err="1" smtClean="0"/>
              <a:t>aktifitas</a:t>
            </a:r>
            <a:r>
              <a:rPr lang="en-US" sz="3200" dirty="0" smtClean="0"/>
              <a:t> </a:t>
            </a:r>
            <a:r>
              <a:rPr lang="en-US" sz="3200" dirty="0" err="1" smtClean="0"/>
              <a:t>dan</a:t>
            </a:r>
            <a:r>
              <a:rPr lang="en-US" sz="3200" dirty="0" smtClean="0"/>
              <a:t> </a:t>
            </a:r>
            <a:r>
              <a:rPr lang="en-US" sz="3200" dirty="0" err="1" smtClean="0"/>
              <a:t>Pul</a:t>
            </a:r>
            <a:r>
              <a:rPr lang="en-US" sz="3200" dirty="0" smtClean="0"/>
              <a:t> </a:t>
            </a:r>
            <a:r>
              <a:rPr lang="en-US" sz="3200" dirty="0" err="1" smtClean="0"/>
              <a:t>Aktifitas</a:t>
            </a:r>
            <a:endParaRPr lang="en-US" sz="3200"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05542"/>
                                        </p:tgtEl>
                                        <p:attrNameLst>
                                          <p:attrName>style.visibility</p:attrName>
                                        </p:attrNameLst>
                                      </p:cBhvr>
                                      <p:to>
                                        <p:strVal val="visible"/>
                                      </p:to>
                                    </p:set>
                                    <p:anim calcmode="lin" valueType="num">
                                      <p:cBhvr>
                                        <p:cTn id="7" dur="500" fill="hold"/>
                                        <p:tgtEl>
                                          <p:spTgt spid="705542"/>
                                        </p:tgtEl>
                                        <p:attrNameLst>
                                          <p:attrName>ppt_w</p:attrName>
                                        </p:attrNameLst>
                                      </p:cBhvr>
                                      <p:tavLst>
                                        <p:tav tm="0">
                                          <p:val>
                                            <p:fltVal val="0"/>
                                          </p:val>
                                        </p:tav>
                                        <p:tav tm="100000">
                                          <p:val>
                                            <p:strVal val="#ppt_w"/>
                                          </p:val>
                                        </p:tav>
                                      </p:tavLst>
                                    </p:anim>
                                    <p:anim calcmode="lin" valueType="num">
                                      <p:cBhvr>
                                        <p:cTn id="8" dur="500" fill="hold"/>
                                        <p:tgtEl>
                                          <p:spTgt spid="705542"/>
                                        </p:tgtEl>
                                        <p:attrNameLst>
                                          <p:attrName>ppt_h</p:attrName>
                                        </p:attrNameLst>
                                      </p:cBhvr>
                                      <p:tavLst>
                                        <p:tav tm="0">
                                          <p:val>
                                            <p:fltVal val="0"/>
                                          </p:val>
                                        </p:tav>
                                        <p:tav tm="100000">
                                          <p:val>
                                            <p:strVal val="#ppt_h"/>
                                          </p:val>
                                        </p:tav>
                                      </p:tavLst>
                                    </p:anim>
                                    <p:anim calcmode="lin" valueType="num">
                                      <p:cBhvr>
                                        <p:cTn id="9" dur="500" fill="hold"/>
                                        <p:tgtEl>
                                          <p:spTgt spid="705542"/>
                                        </p:tgtEl>
                                        <p:attrNameLst>
                                          <p:attrName>ppt_x</p:attrName>
                                        </p:attrNameLst>
                                      </p:cBhvr>
                                      <p:tavLst>
                                        <p:tav tm="0">
                                          <p:val>
                                            <p:fltVal val="0.5"/>
                                          </p:val>
                                        </p:tav>
                                        <p:tav tm="100000">
                                          <p:val>
                                            <p:strVal val="#ppt_x"/>
                                          </p:val>
                                        </p:tav>
                                      </p:tavLst>
                                    </p:anim>
                                    <p:anim calcmode="lin" valueType="num">
                                      <p:cBhvr>
                                        <p:cTn id="10" dur="500" fill="hold"/>
                                        <p:tgtEl>
                                          <p:spTgt spid="705542"/>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2000"/>
                                  </p:stCondLst>
                                  <p:childTnLst>
                                    <p:set>
                                      <p:cBhvr>
                                        <p:cTn id="13" dur="1" fill="hold">
                                          <p:stCondLst>
                                            <p:cond delay="0"/>
                                          </p:stCondLst>
                                        </p:cTn>
                                        <p:tgtEl>
                                          <p:spTgt spid="705543"/>
                                        </p:tgtEl>
                                        <p:attrNameLst>
                                          <p:attrName>style.visibility</p:attrName>
                                        </p:attrNameLst>
                                      </p:cBhvr>
                                      <p:to>
                                        <p:strVal val="visible"/>
                                      </p:to>
                                    </p:set>
                                    <p:anim calcmode="lin" valueType="num">
                                      <p:cBhvr>
                                        <p:cTn id="14" dur="500" fill="hold"/>
                                        <p:tgtEl>
                                          <p:spTgt spid="705543"/>
                                        </p:tgtEl>
                                        <p:attrNameLst>
                                          <p:attrName>ppt_w</p:attrName>
                                        </p:attrNameLst>
                                      </p:cBhvr>
                                      <p:tavLst>
                                        <p:tav tm="0">
                                          <p:val>
                                            <p:fltVal val="0"/>
                                          </p:val>
                                        </p:tav>
                                        <p:tav tm="100000">
                                          <p:val>
                                            <p:strVal val="#ppt_w"/>
                                          </p:val>
                                        </p:tav>
                                      </p:tavLst>
                                    </p:anim>
                                    <p:anim calcmode="lin" valueType="num">
                                      <p:cBhvr>
                                        <p:cTn id="15" dur="500" fill="hold"/>
                                        <p:tgtEl>
                                          <p:spTgt spid="705543"/>
                                        </p:tgtEl>
                                        <p:attrNameLst>
                                          <p:attrName>ppt_h</p:attrName>
                                        </p:attrNameLst>
                                      </p:cBhvr>
                                      <p:tavLst>
                                        <p:tav tm="0">
                                          <p:val>
                                            <p:fltVal val="0"/>
                                          </p:val>
                                        </p:tav>
                                        <p:tav tm="100000">
                                          <p:val>
                                            <p:strVal val="#ppt_h"/>
                                          </p:val>
                                        </p:tav>
                                      </p:tavLst>
                                    </p:anim>
                                    <p:anim calcmode="lin" valueType="num">
                                      <p:cBhvr>
                                        <p:cTn id="16" dur="500" fill="hold"/>
                                        <p:tgtEl>
                                          <p:spTgt spid="705543"/>
                                        </p:tgtEl>
                                        <p:attrNameLst>
                                          <p:attrName>ppt_x</p:attrName>
                                        </p:attrNameLst>
                                      </p:cBhvr>
                                      <p:tavLst>
                                        <p:tav tm="0">
                                          <p:val>
                                            <p:fltVal val="0.5"/>
                                          </p:val>
                                        </p:tav>
                                        <p:tav tm="100000">
                                          <p:val>
                                            <p:strVal val="#ppt_x"/>
                                          </p:val>
                                        </p:tav>
                                      </p:tavLst>
                                    </p:anim>
                                    <p:anim calcmode="lin" valueType="num">
                                      <p:cBhvr>
                                        <p:cTn id="17" dur="500" fill="hold"/>
                                        <p:tgtEl>
                                          <p:spTgt spid="705543"/>
                                        </p:tgtEl>
                                        <p:attrNameLst>
                                          <p:attrName>ppt_y</p:attrName>
                                        </p:attrNameLst>
                                      </p:cBhvr>
                                      <p:tavLst>
                                        <p:tav tm="0">
                                          <p:val>
                                            <p:fltVal val="0.5"/>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705544"/>
                                        </p:tgtEl>
                                        <p:attrNameLst>
                                          <p:attrName>style.visibility</p:attrName>
                                        </p:attrNameLst>
                                      </p:cBhvr>
                                      <p:to>
                                        <p:strVal val="visible"/>
                                      </p:to>
                                    </p:set>
                                    <p:animEffect transition="in" filter="dissolve">
                                      <p:cBhvr>
                                        <p:cTn id="21" dur="500"/>
                                        <p:tgtEl>
                                          <p:spTgt spid="70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2" grpId="0" animBg="1" autoUpdateAnimBg="0"/>
      <p:bldP spid="70554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3" name="Rectangle 3"/>
          <p:cNvSpPr>
            <a:spLocks noGrp="1" noChangeArrowheads="1"/>
          </p:cNvSpPr>
          <p:nvPr>
            <p:ph type="body" sz="half" idx="1"/>
          </p:nvPr>
        </p:nvSpPr>
        <p:spPr>
          <a:xfrm>
            <a:off x="228600" y="2133600"/>
            <a:ext cx="4265613" cy="4038600"/>
          </a:xfrm>
          <a:noFill/>
          <a:ln/>
        </p:spPr>
        <p:txBody>
          <a:bodyPr lIns="90488" tIns="44450" rIns="90488" bIns="44450">
            <a:normAutofit/>
          </a:bodyPr>
          <a:lstStyle/>
          <a:p>
            <a:pPr algn="ctr">
              <a:buFont typeface="Times" pitchFamily="18" charset="0"/>
              <a:buNone/>
            </a:pPr>
            <a:r>
              <a:rPr lang="en-US" sz="3500" dirty="0"/>
              <a:t>   </a:t>
            </a:r>
            <a:r>
              <a:rPr lang="en-US" sz="3500" dirty="0" err="1" smtClean="0"/>
              <a:t>P</a:t>
            </a:r>
            <a:r>
              <a:rPr lang="en-US" b="1" dirty="0" err="1" smtClean="0">
                <a:solidFill>
                  <a:schemeClr val="tx2"/>
                </a:solidFill>
                <a:effectLst>
                  <a:outerShdw blurRad="38100" dist="38100" dir="2700000" algn="tl">
                    <a:srgbClr val="C0C0C0"/>
                  </a:outerShdw>
                </a:effectLst>
              </a:rPr>
              <a:t>ul</a:t>
            </a:r>
            <a:r>
              <a:rPr lang="en-US" b="1" dirty="0" smtClean="0">
                <a:solidFill>
                  <a:schemeClr val="tx2"/>
                </a:solidFill>
                <a:effectLst>
                  <a:outerShdw blurRad="38100" dist="38100" dir="2700000" algn="tl">
                    <a:srgbClr val="C0C0C0"/>
                  </a:outerShdw>
                </a:effectLst>
              </a:rPr>
              <a:t> </a:t>
            </a:r>
            <a:r>
              <a:rPr lang="en-US" b="1" dirty="0" err="1" smtClean="0">
                <a:solidFill>
                  <a:schemeClr val="tx2"/>
                </a:solidFill>
                <a:effectLst>
                  <a:outerShdw blurRad="38100" dist="38100" dir="2700000" algn="tl">
                    <a:srgbClr val="C0C0C0"/>
                  </a:outerShdw>
                </a:effectLst>
              </a:rPr>
              <a:t>Biaya</a:t>
            </a:r>
            <a:r>
              <a:rPr lang="en-US" b="1" dirty="0" smtClean="0">
                <a:solidFill>
                  <a:schemeClr val="tx2"/>
                </a:solidFill>
                <a:effectLst>
                  <a:outerShdw blurRad="38100" dist="38100" dir="2700000" algn="tl">
                    <a:srgbClr val="C0C0C0"/>
                  </a:outerShdw>
                </a:effectLst>
              </a:rPr>
              <a:t> </a:t>
            </a:r>
            <a:r>
              <a:rPr lang="en-US" b="1" dirty="0" err="1" smtClean="0">
                <a:solidFill>
                  <a:schemeClr val="tx2"/>
                </a:solidFill>
                <a:effectLst>
                  <a:outerShdw blurRad="38100" dist="38100" dir="2700000" algn="tl">
                    <a:srgbClr val="C0C0C0"/>
                  </a:outerShdw>
                </a:effectLst>
              </a:rPr>
              <a:t>aktivitas</a:t>
            </a:r>
            <a:r>
              <a:rPr lang="en-US" b="1" dirty="0" smtClean="0">
                <a:solidFill>
                  <a:schemeClr val="tx2"/>
                </a:solidFill>
                <a:effectLst>
                  <a:outerShdw blurRad="38100" dist="38100" dir="2700000" algn="tl">
                    <a:srgbClr val="C0C0C0"/>
                  </a:outerShdw>
                </a:effectLst>
              </a:rPr>
              <a:t> </a:t>
            </a:r>
            <a:r>
              <a:rPr lang="en-US" dirty="0" err="1" smtClean="0"/>
              <a:t>adalah</a:t>
            </a:r>
            <a:r>
              <a:rPr lang="en-US" dirty="0" smtClean="0"/>
              <a:t> “</a:t>
            </a:r>
            <a:r>
              <a:rPr lang="en-US" dirty="0" err="1" smtClean="0"/>
              <a:t>wadah</a:t>
            </a:r>
            <a:r>
              <a:rPr lang="en-US" dirty="0" smtClean="0"/>
              <a:t>” yang </a:t>
            </a:r>
            <a:r>
              <a:rPr lang="en-US" dirty="0" err="1" smtClean="0"/>
              <a:t>mengakumulasikan</a:t>
            </a:r>
            <a:r>
              <a:rPr lang="en-US" dirty="0" smtClean="0"/>
              <a:t> </a:t>
            </a:r>
            <a:r>
              <a:rPr lang="en-US" dirty="0" err="1" smtClean="0"/>
              <a:t>semua</a:t>
            </a:r>
            <a:r>
              <a:rPr lang="en-US" dirty="0" smtClean="0"/>
              <a:t> </a:t>
            </a:r>
            <a:r>
              <a:rPr lang="en-US" dirty="0" err="1" smtClean="0"/>
              <a:t>biaya</a:t>
            </a:r>
            <a:r>
              <a:rPr lang="en-US" dirty="0" smtClean="0"/>
              <a:t> yang </a:t>
            </a:r>
            <a:r>
              <a:rPr lang="en-US" dirty="0" err="1" smtClean="0"/>
              <a:t>berkaitan</a:t>
            </a:r>
            <a:r>
              <a:rPr lang="en-US" dirty="0" smtClean="0"/>
              <a:t> </a:t>
            </a:r>
            <a:r>
              <a:rPr lang="en-US" dirty="0" err="1" smtClean="0"/>
              <a:t>dengan</a:t>
            </a:r>
            <a:r>
              <a:rPr lang="en-US" dirty="0" smtClean="0"/>
              <a:t> </a:t>
            </a:r>
            <a:r>
              <a:rPr lang="en-US" dirty="0" err="1" smtClean="0"/>
              <a:t>aktivitas</a:t>
            </a:r>
            <a:r>
              <a:rPr lang="en-US" dirty="0" smtClean="0"/>
              <a:t> </a:t>
            </a:r>
            <a:r>
              <a:rPr lang="en-US" dirty="0" err="1" smtClean="0"/>
              <a:t>tunggal</a:t>
            </a:r>
            <a:r>
              <a:rPr lang="en-US" dirty="0" smtClean="0"/>
              <a:t> </a:t>
            </a:r>
            <a:r>
              <a:rPr lang="en-US" dirty="0" err="1" smtClean="0"/>
              <a:t>dalam</a:t>
            </a:r>
            <a:r>
              <a:rPr lang="en-US" dirty="0" smtClean="0"/>
              <a:t> </a:t>
            </a:r>
            <a:r>
              <a:rPr lang="en-US" dirty="0" err="1" smtClean="0"/>
              <a:t>sistem</a:t>
            </a:r>
            <a:r>
              <a:rPr lang="en-US" dirty="0" smtClean="0"/>
              <a:t> ABC</a:t>
            </a:r>
            <a:endParaRPr lang="en-US" sz="3500" dirty="0"/>
          </a:p>
        </p:txBody>
      </p:sp>
      <p:grpSp>
        <p:nvGrpSpPr>
          <p:cNvPr id="2" name="Group 4"/>
          <p:cNvGrpSpPr>
            <a:grpSpLocks/>
          </p:cNvGrpSpPr>
          <p:nvPr/>
        </p:nvGrpSpPr>
        <p:grpSpPr bwMode="auto">
          <a:xfrm>
            <a:off x="5943600" y="1828800"/>
            <a:ext cx="1752600" cy="1905000"/>
            <a:chOff x="3744" y="960"/>
            <a:chExt cx="1104" cy="1200"/>
          </a:xfrm>
        </p:grpSpPr>
        <p:sp>
          <p:nvSpPr>
            <p:cNvPr id="706565" name="AutoShape 5"/>
            <p:cNvSpPr>
              <a:spLocks noChangeArrowheads="1"/>
            </p:cNvSpPr>
            <p:nvPr/>
          </p:nvSpPr>
          <p:spPr bwMode="auto">
            <a:xfrm rot="5400000">
              <a:off x="3696" y="1008"/>
              <a:ext cx="1200" cy="110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CC"/>
            </a:solidFill>
            <a:ln w="9525">
              <a:solidFill>
                <a:srgbClr val="006600"/>
              </a:solidFill>
              <a:miter lim="800000"/>
              <a:headEnd/>
              <a:tailEnd/>
            </a:ln>
            <a:effectLst>
              <a:outerShdw dist="35921" dir="2700000" algn="ctr" rotWithShape="0">
                <a:srgbClr val="000000"/>
              </a:outerShdw>
            </a:effectLst>
          </p:spPr>
          <p:txBody>
            <a:bodyPr wrap="none" anchor="ctr"/>
            <a:lstStyle/>
            <a:p>
              <a:endParaRPr lang="en-US"/>
            </a:p>
          </p:txBody>
        </p:sp>
        <p:sp>
          <p:nvSpPr>
            <p:cNvPr id="706566" name="Text Box 6"/>
            <p:cNvSpPr txBox="1">
              <a:spLocks noChangeArrowheads="1"/>
            </p:cNvSpPr>
            <p:nvPr/>
          </p:nvSpPr>
          <p:spPr bwMode="auto">
            <a:xfrm>
              <a:off x="4176" y="1760"/>
              <a:ext cx="249" cy="346"/>
            </a:xfrm>
            <a:prstGeom prst="rect">
              <a:avLst/>
            </a:prstGeom>
            <a:noFill/>
            <a:ln w="9525">
              <a:noFill/>
              <a:miter lim="800000"/>
              <a:headEnd/>
              <a:tailEnd/>
            </a:ln>
            <a:effectLst/>
          </p:spPr>
          <p:txBody>
            <a:bodyPr wrap="none">
              <a:spAutoFit/>
            </a:bodyPr>
            <a:lstStyle/>
            <a:p>
              <a:r>
                <a:rPr lang="en-US" sz="3000" b="1">
                  <a:solidFill>
                    <a:srgbClr val="990000"/>
                  </a:solidFill>
                </a:rPr>
                <a:t>$</a:t>
              </a:r>
            </a:p>
          </p:txBody>
        </p:sp>
        <p:sp>
          <p:nvSpPr>
            <p:cNvPr id="706567" name="Text Box 7"/>
            <p:cNvSpPr txBox="1">
              <a:spLocks noChangeArrowheads="1"/>
            </p:cNvSpPr>
            <p:nvPr/>
          </p:nvSpPr>
          <p:spPr bwMode="auto">
            <a:xfrm>
              <a:off x="4023" y="1142"/>
              <a:ext cx="249" cy="346"/>
            </a:xfrm>
            <a:prstGeom prst="rect">
              <a:avLst/>
            </a:prstGeom>
            <a:noFill/>
            <a:ln w="9525">
              <a:noFill/>
              <a:miter lim="800000"/>
              <a:headEnd/>
              <a:tailEnd/>
            </a:ln>
            <a:effectLst/>
          </p:spPr>
          <p:txBody>
            <a:bodyPr wrap="none">
              <a:spAutoFit/>
            </a:bodyPr>
            <a:lstStyle/>
            <a:p>
              <a:r>
                <a:rPr lang="en-US" sz="3000" b="1">
                  <a:solidFill>
                    <a:srgbClr val="990000"/>
                  </a:solidFill>
                </a:rPr>
                <a:t>$</a:t>
              </a:r>
            </a:p>
          </p:txBody>
        </p:sp>
        <p:sp>
          <p:nvSpPr>
            <p:cNvPr id="706568" name="Text Box 8"/>
            <p:cNvSpPr txBox="1">
              <a:spLocks noChangeArrowheads="1"/>
            </p:cNvSpPr>
            <p:nvPr/>
          </p:nvSpPr>
          <p:spPr bwMode="auto">
            <a:xfrm>
              <a:off x="3984" y="1616"/>
              <a:ext cx="249" cy="346"/>
            </a:xfrm>
            <a:prstGeom prst="rect">
              <a:avLst/>
            </a:prstGeom>
            <a:noFill/>
            <a:ln w="9525">
              <a:noFill/>
              <a:miter lim="800000"/>
              <a:headEnd/>
              <a:tailEnd/>
            </a:ln>
            <a:effectLst/>
          </p:spPr>
          <p:txBody>
            <a:bodyPr wrap="none">
              <a:spAutoFit/>
            </a:bodyPr>
            <a:lstStyle/>
            <a:p>
              <a:r>
                <a:rPr lang="en-US" sz="3000" b="1">
                  <a:solidFill>
                    <a:srgbClr val="990000"/>
                  </a:solidFill>
                </a:rPr>
                <a:t>$</a:t>
              </a:r>
            </a:p>
          </p:txBody>
        </p:sp>
        <p:sp>
          <p:nvSpPr>
            <p:cNvPr id="706569" name="Text Box 9"/>
            <p:cNvSpPr txBox="1">
              <a:spLocks noChangeArrowheads="1"/>
            </p:cNvSpPr>
            <p:nvPr/>
          </p:nvSpPr>
          <p:spPr bwMode="auto">
            <a:xfrm>
              <a:off x="4368" y="1574"/>
              <a:ext cx="249" cy="346"/>
            </a:xfrm>
            <a:prstGeom prst="rect">
              <a:avLst/>
            </a:prstGeom>
            <a:noFill/>
            <a:ln w="9525">
              <a:noFill/>
              <a:miter lim="800000"/>
              <a:headEnd/>
              <a:tailEnd/>
            </a:ln>
            <a:effectLst/>
          </p:spPr>
          <p:txBody>
            <a:bodyPr wrap="none">
              <a:spAutoFit/>
            </a:bodyPr>
            <a:lstStyle/>
            <a:p>
              <a:r>
                <a:rPr lang="en-US" sz="3000" b="1">
                  <a:solidFill>
                    <a:srgbClr val="990000"/>
                  </a:solidFill>
                </a:rPr>
                <a:t>$</a:t>
              </a:r>
            </a:p>
          </p:txBody>
        </p:sp>
        <p:sp>
          <p:nvSpPr>
            <p:cNvPr id="706570" name="Text Box 10"/>
            <p:cNvSpPr txBox="1">
              <a:spLocks noChangeArrowheads="1"/>
            </p:cNvSpPr>
            <p:nvPr/>
          </p:nvSpPr>
          <p:spPr bwMode="auto">
            <a:xfrm>
              <a:off x="4215" y="1094"/>
              <a:ext cx="249" cy="346"/>
            </a:xfrm>
            <a:prstGeom prst="rect">
              <a:avLst/>
            </a:prstGeom>
            <a:noFill/>
            <a:ln w="9525">
              <a:noFill/>
              <a:miter lim="800000"/>
              <a:headEnd/>
              <a:tailEnd/>
            </a:ln>
            <a:effectLst/>
          </p:spPr>
          <p:txBody>
            <a:bodyPr wrap="none">
              <a:spAutoFit/>
            </a:bodyPr>
            <a:lstStyle/>
            <a:p>
              <a:r>
                <a:rPr lang="en-US" sz="3000" b="1">
                  <a:solidFill>
                    <a:srgbClr val="990000"/>
                  </a:solidFill>
                </a:rPr>
                <a:t>$</a:t>
              </a:r>
            </a:p>
          </p:txBody>
        </p:sp>
        <p:sp>
          <p:nvSpPr>
            <p:cNvPr id="706571" name="Text Box 11"/>
            <p:cNvSpPr txBox="1">
              <a:spLocks noChangeArrowheads="1"/>
            </p:cNvSpPr>
            <p:nvPr/>
          </p:nvSpPr>
          <p:spPr bwMode="auto">
            <a:xfrm>
              <a:off x="4176" y="1392"/>
              <a:ext cx="249" cy="346"/>
            </a:xfrm>
            <a:prstGeom prst="rect">
              <a:avLst/>
            </a:prstGeom>
            <a:noFill/>
            <a:ln w="9525">
              <a:noFill/>
              <a:miter lim="800000"/>
              <a:headEnd/>
              <a:tailEnd/>
            </a:ln>
            <a:effectLst/>
          </p:spPr>
          <p:txBody>
            <a:bodyPr wrap="none">
              <a:spAutoFit/>
            </a:bodyPr>
            <a:lstStyle/>
            <a:p>
              <a:r>
                <a:rPr lang="en-US" sz="3000" b="1">
                  <a:solidFill>
                    <a:srgbClr val="990000"/>
                  </a:solidFill>
                </a:rPr>
                <a:t>$</a:t>
              </a:r>
            </a:p>
          </p:txBody>
        </p:sp>
      </p:grpSp>
      <p:pic>
        <p:nvPicPr>
          <p:cNvPr id="706572" name="Picture 12" descr="C:\Program Files\Microsoft Office\Clipart\standard\stddir3\hh01878_.wmf"/>
          <p:cNvPicPr>
            <a:picLocks noChangeAspect="1" noChangeArrowheads="1"/>
          </p:cNvPicPr>
          <p:nvPr/>
        </p:nvPicPr>
        <p:blipFill>
          <a:blip r:embed="rId3"/>
          <a:srcRect/>
          <a:stretch>
            <a:fillRect/>
          </a:stretch>
        </p:blipFill>
        <p:spPr bwMode="auto">
          <a:xfrm>
            <a:off x="5867400" y="3581400"/>
            <a:ext cx="2895600" cy="2012950"/>
          </a:xfrm>
          <a:prstGeom prst="rect">
            <a:avLst/>
          </a:prstGeom>
          <a:noFill/>
        </p:spPr>
      </p:pic>
      <p:sp>
        <p:nvSpPr>
          <p:cNvPr id="13" name="Title 12"/>
          <p:cNvSpPr>
            <a:spLocks noGrp="1"/>
          </p:cNvSpPr>
          <p:nvPr>
            <p:ph type="title"/>
          </p:nvPr>
        </p:nvSpPr>
        <p:spPr/>
        <p:txBody>
          <a:bodyPr/>
          <a:lstStyle/>
          <a:p>
            <a:endParaRPr lang="en-US"/>
          </a:p>
        </p:txBody>
      </p:sp>
      <p:sp>
        <p:nvSpPr>
          <p:cNvPr id="14" name="Rectangle 2"/>
          <p:cNvSpPr txBox="1">
            <a:spLocks noChangeArrowheads="1"/>
          </p:cNvSpPr>
          <p:nvPr/>
        </p:nvSpPr>
        <p:spPr>
          <a:xfrm>
            <a:off x="457200" y="274638"/>
            <a:ext cx="8229600" cy="1143000"/>
          </a:xfrm>
          <a:prstGeom prst="rect">
            <a:avLst/>
          </a:prstGeom>
          <a:noFill/>
          <a:ln/>
        </p:spPr>
        <p:txBody>
          <a:bodyPr vert="horz" lIns="90488" tIns="44450" rIns="90488" bIns="44450" rtlCol="0" anchor="ctr">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sym typeface="Wingdings" pitchFamily="2" charset="2"/>
              </a:rPr>
              <a:t></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Identifikasi</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dan</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mendefinisikan</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aktifitas</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dan</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Pul</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err="1" smtClean="0">
                <a:ln>
                  <a:noFill/>
                </a:ln>
                <a:solidFill>
                  <a:schemeClr val="tx1"/>
                </a:solidFill>
                <a:effectLst/>
                <a:uLnTx/>
                <a:uFillTx/>
                <a:latin typeface="+mj-lt"/>
                <a:ea typeface="+mj-ea"/>
                <a:cs typeface="+mj-cs"/>
              </a:rPr>
              <a:t>Aktifitas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Grp="1" noChangeArrowheads="1"/>
          </p:cNvSpPr>
          <p:nvPr>
            <p:ph type="title"/>
          </p:nvPr>
        </p:nvSpPr>
        <p:spPr>
          <a:noFill/>
          <a:ln/>
        </p:spPr>
        <p:txBody>
          <a:bodyPr>
            <a:normAutofit fontScale="90000"/>
          </a:bodyPr>
          <a:lstStyle/>
          <a:p>
            <a:pPr lvl="0">
              <a:lnSpc>
                <a:spcPct val="80000"/>
              </a:lnSpc>
            </a:pPr>
            <a:r>
              <a:rPr lang="en-US" sz="3200" dirty="0" smtClean="0">
                <a:effectLst>
                  <a:outerShdw blurRad="38100" dist="38100" dir="2700000" algn="tl">
                    <a:srgbClr val="C0C0C0"/>
                  </a:outerShdw>
                </a:effectLst>
                <a:sym typeface="Wingdings" pitchFamily="2" charset="2"/>
              </a:rPr>
              <a:t></a:t>
            </a:r>
            <a:r>
              <a:rPr lang="en-US" sz="3200" dirty="0" err="1" smtClean="0"/>
              <a:t>Identifikasi</a:t>
            </a:r>
            <a:r>
              <a:rPr lang="en-US" sz="3200" dirty="0" smtClean="0"/>
              <a:t> </a:t>
            </a:r>
            <a:r>
              <a:rPr lang="en-US" sz="3200" dirty="0" err="1" smtClean="0"/>
              <a:t>dan</a:t>
            </a:r>
            <a:r>
              <a:rPr lang="en-US" sz="3200" dirty="0" smtClean="0"/>
              <a:t> </a:t>
            </a:r>
            <a:r>
              <a:rPr lang="en-US" sz="3200" dirty="0" err="1" smtClean="0"/>
              <a:t>mendefinisikan</a:t>
            </a:r>
            <a:r>
              <a:rPr lang="en-US" sz="3200" dirty="0" smtClean="0"/>
              <a:t> </a:t>
            </a:r>
            <a:r>
              <a:rPr lang="en-US" sz="3200" dirty="0" err="1" smtClean="0"/>
              <a:t>aktifitas</a:t>
            </a:r>
            <a:r>
              <a:rPr lang="en-US" sz="3200" dirty="0" smtClean="0"/>
              <a:t> </a:t>
            </a:r>
            <a:r>
              <a:rPr lang="en-US" sz="3200" dirty="0" err="1" smtClean="0"/>
              <a:t>dan</a:t>
            </a:r>
            <a:r>
              <a:rPr lang="en-US" sz="3200" dirty="0" smtClean="0"/>
              <a:t> </a:t>
            </a:r>
            <a:r>
              <a:rPr lang="en-US" sz="3200" dirty="0" err="1" smtClean="0"/>
              <a:t>Pul</a:t>
            </a:r>
            <a:r>
              <a:rPr lang="en-US" sz="3200" dirty="0" smtClean="0"/>
              <a:t> </a:t>
            </a:r>
            <a:r>
              <a:rPr lang="en-US" sz="3200" dirty="0" err="1" smtClean="0"/>
              <a:t>Aktifitas</a:t>
            </a:r>
            <a:r>
              <a:rPr lang="en-US" sz="3200" dirty="0" smtClean="0"/>
              <a:t/>
            </a:r>
            <a:br>
              <a:rPr lang="en-US" sz="3200" dirty="0" smtClean="0"/>
            </a:br>
            <a:endParaRPr lang="en-US" sz="3200" dirty="0"/>
          </a:p>
        </p:txBody>
      </p:sp>
      <p:grpSp>
        <p:nvGrpSpPr>
          <p:cNvPr id="2" name="Group 13"/>
          <p:cNvGrpSpPr>
            <a:grpSpLocks/>
          </p:cNvGrpSpPr>
          <p:nvPr/>
        </p:nvGrpSpPr>
        <p:grpSpPr bwMode="auto">
          <a:xfrm>
            <a:off x="0" y="2871788"/>
            <a:ext cx="3911603" cy="3681412"/>
            <a:chOff x="0" y="1809"/>
            <a:chExt cx="2464" cy="2319"/>
          </a:xfrm>
        </p:grpSpPr>
        <p:sp>
          <p:nvSpPr>
            <p:cNvPr id="708612" name="AutoShape 4"/>
            <p:cNvSpPr>
              <a:spLocks noChangeArrowheads="1"/>
            </p:cNvSpPr>
            <p:nvPr/>
          </p:nvSpPr>
          <p:spPr bwMode="auto">
            <a:xfrm>
              <a:off x="0" y="2496"/>
              <a:ext cx="2464" cy="1632"/>
            </a:xfrm>
            <a:prstGeom prst="hexagon">
              <a:avLst>
                <a:gd name="adj" fmla="val 36290"/>
                <a:gd name="vf" fmla="val 115470"/>
              </a:avLst>
            </a:prstGeom>
            <a:solidFill>
              <a:schemeClr val="tx2"/>
            </a:solidFill>
            <a:ln w="9525">
              <a:solidFill>
                <a:schemeClr val="tx1"/>
              </a:solidFill>
              <a:miter lim="800000"/>
              <a:headEnd/>
              <a:tailEnd/>
            </a:ln>
            <a:effectLst/>
          </p:spPr>
          <p:txBody>
            <a:bodyPr wrap="none" anchor="ctr"/>
            <a:lstStyle/>
            <a:p>
              <a:pPr algn="ctr"/>
              <a:r>
                <a:rPr lang="en-US" sz="2400" dirty="0" err="1" smtClean="0">
                  <a:solidFill>
                    <a:srgbClr val="FFFFFF"/>
                  </a:solidFill>
                </a:rPr>
                <a:t>Hitungan</a:t>
              </a:r>
              <a:r>
                <a:rPr lang="en-US" sz="2400" dirty="0" smtClean="0">
                  <a:solidFill>
                    <a:srgbClr val="FFFFFF"/>
                  </a:solidFill>
                </a:rPr>
                <a:t> </a:t>
              </a:r>
              <a:r>
                <a:rPr lang="en-US" sz="2400" dirty="0" err="1" smtClean="0">
                  <a:solidFill>
                    <a:srgbClr val="FFFFFF"/>
                  </a:solidFill>
                </a:rPr>
                <a:t>sederhana</a:t>
              </a:r>
              <a:r>
                <a:rPr lang="en-US" sz="2400" dirty="0" smtClean="0">
                  <a:solidFill>
                    <a:srgbClr val="FFFFFF"/>
                  </a:solidFill>
                </a:rPr>
                <a:t> </a:t>
              </a:r>
            </a:p>
            <a:p>
              <a:pPr algn="ctr"/>
              <a:r>
                <a:rPr lang="en-US" sz="2400" dirty="0" smtClean="0">
                  <a:solidFill>
                    <a:srgbClr val="FFFFFF"/>
                  </a:solidFill>
                </a:rPr>
                <a:t>Dari </a:t>
              </a:r>
              <a:r>
                <a:rPr lang="en-US" sz="2400" dirty="0" err="1" smtClean="0">
                  <a:solidFill>
                    <a:srgbClr val="FFFFFF"/>
                  </a:solidFill>
                </a:rPr>
                <a:t>berapa</a:t>
              </a:r>
              <a:r>
                <a:rPr lang="en-US" sz="2400" dirty="0" smtClean="0">
                  <a:solidFill>
                    <a:srgbClr val="FFFFFF"/>
                  </a:solidFill>
                </a:rPr>
                <a:t> kali </a:t>
              </a:r>
              <a:r>
                <a:rPr lang="en-US" sz="2400" dirty="0" err="1" smtClean="0">
                  <a:solidFill>
                    <a:srgbClr val="FFFFFF"/>
                  </a:solidFill>
                </a:rPr>
                <a:t>suatu</a:t>
              </a:r>
              <a:endParaRPr lang="en-US" sz="2400" dirty="0" smtClean="0">
                <a:solidFill>
                  <a:srgbClr val="FFFFFF"/>
                </a:solidFill>
              </a:endParaRPr>
            </a:p>
            <a:p>
              <a:pPr algn="ctr"/>
              <a:r>
                <a:rPr lang="en-US" sz="2400" dirty="0" err="1" smtClean="0">
                  <a:solidFill>
                    <a:srgbClr val="FFFFFF"/>
                  </a:solidFill>
                </a:rPr>
                <a:t>Aktivitas</a:t>
              </a:r>
              <a:r>
                <a:rPr lang="en-US" sz="2400" dirty="0" smtClean="0">
                  <a:solidFill>
                    <a:srgbClr val="FFFFFF"/>
                  </a:solidFill>
                </a:rPr>
                <a:t> </a:t>
              </a:r>
              <a:r>
                <a:rPr lang="en-US" sz="2400" dirty="0" err="1" smtClean="0">
                  <a:solidFill>
                    <a:srgbClr val="FFFFFF"/>
                  </a:solidFill>
                </a:rPr>
                <a:t>terjadi</a:t>
              </a:r>
              <a:endParaRPr lang="en-US" sz="2400" dirty="0" smtClean="0">
                <a:solidFill>
                  <a:srgbClr val="FFFFFF"/>
                </a:solidFill>
              </a:endParaRPr>
            </a:p>
            <a:p>
              <a:pPr algn="ctr"/>
              <a:r>
                <a:rPr lang="en-US" sz="2400" dirty="0" err="1" smtClean="0">
                  <a:solidFill>
                    <a:srgbClr val="FFFFFF"/>
                  </a:solidFill>
                </a:rPr>
                <a:t>Cth</a:t>
              </a:r>
              <a:r>
                <a:rPr lang="en-US" sz="2400" dirty="0" smtClean="0">
                  <a:solidFill>
                    <a:srgbClr val="FFFFFF"/>
                  </a:solidFill>
                </a:rPr>
                <a:t>: </a:t>
              </a:r>
              <a:r>
                <a:rPr lang="en-US" sz="2400" dirty="0" err="1" smtClean="0">
                  <a:solidFill>
                    <a:srgbClr val="FFFFFF"/>
                  </a:solidFill>
                </a:rPr>
                <a:t>Jumlah</a:t>
              </a:r>
              <a:r>
                <a:rPr lang="en-US" sz="2400" dirty="0" smtClean="0">
                  <a:solidFill>
                    <a:srgbClr val="FFFFFF"/>
                  </a:solidFill>
                </a:rPr>
                <a:t> </a:t>
              </a:r>
              <a:r>
                <a:rPr lang="en-US" sz="2400" dirty="0" err="1" smtClean="0">
                  <a:solidFill>
                    <a:srgbClr val="FFFFFF"/>
                  </a:solidFill>
                </a:rPr>
                <a:t>tagihan</a:t>
              </a:r>
              <a:endParaRPr lang="en-US" sz="2400" dirty="0" smtClean="0">
                <a:solidFill>
                  <a:srgbClr val="FFFFFF"/>
                </a:solidFill>
              </a:endParaRPr>
            </a:p>
            <a:p>
              <a:pPr algn="ctr"/>
              <a:r>
                <a:rPr lang="en-US" sz="2400" dirty="0" err="1" smtClean="0">
                  <a:solidFill>
                    <a:srgbClr val="FFFFFF"/>
                  </a:solidFill>
                </a:rPr>
                <a:t>Yg</a:t>
              </a:r>
              <a:r>
                <a:rPr lang="en-US" sz="2400" dirty="0" smtClean="0">
                  <a:solidFill>
                    <a:srgbClr val="FFFFFF"/>
                  </a:solidFill>
                </a:rPr>
                <a:t> </a:t>
              </a:r>
              <a:r>
                <a:rPr lang="en-US" sz="2400" dirty="0" err="1" smtClean="0">
                  <a:solidFill>
                    <a:srgbClr val="FFFFFF"/>
                  </a:solidFill>
                </a:rPr>
                <a:t>dikirim</a:t>
              </a:r>
              <a:r>
                <a:rPr lang="en-US" sz="2400" dirty="0" smtClean="0">
                  <a:solidFill>
                    <a:srgbClr val="FFFFFF"/>
                  </a:solidFill>
                </a:rPr>
                <a:t> </a:t>
              </a:r>
              <a:r>
                <a:rPr lang="en-US" sz="2400" dirty="0" err="1" smtClean="0">
                  <a:solidFill>
                    <a:srgbClr val="FFFFFF"/>
                  </a:solidFill>
                </a:rPr>
                <a:t>kepada</a:t>
              </a:r>
              <a:endParaRPr lang="en-US" sz="2400" dirty="0" smtClean="0">
                <a:solidFill>
                  <a:srgbClr val="FFFFFF"/>
                </a:solidFill>
              </a:endParaRPr>
            </a:p>
            <a:p>
              <a:pPr algn="ctr"/>
              <a:r>
                <a:rPr lang="en-US" sz="2400" dirty="0" err="1" smtClean="0">
                  <a:solidFill>
                    <a:srgbClr val="FFFFFF"/>
                  </a:solidFill>
                </a:rPr>
                <a:t>pelanggan</a:t>
              </a:r>
              <a:endParaRPr lang="en-US" sz="2400" dirty="0">
                <a:solidFill>
                  <a:srgbClr val="FFFFFF"/>
                </a:solidFill>
              </a:endParaRPr>
            </a:p>
          </p:txBody>
        </p:sp>
        <p:sp>
          <p:nvSpPr>
            <p:cNvPr id="708614" name="Text Box 6"/>
            <p:cNvSpPr txBox="1">
              <a:spLocks noChangeArrowheads="1"/>
            </p:cNvSpPr>
            <p:nvPr/>
          </p:nvSpPr>
          <p:spPr bwMode="auto">
            <a:xfrm>
              <a:off x="659" y="1809"/>
              <a:ext cx="1468" cy="640"/>
            </a:xfrm>
            <a:prstGeom prst="rect">
              <a:avLst/>
            </a:prstGeom>
            <a:noFill/>
            <a:ln w="9525">
              <a:noFill/>
              <a:miter lim="800000"/>
              <a:headEnd/>
              <a:tailEnd/>
            </a:ln>
            <a:effectLst/>
          </p:spPr>
          <p:txBody>
            <a:bodyPr wrap="none">
              <a:spAutoFit/>
            </a:bodyPr>
            <a:lstStyle/>
            <a:p>
              <a:pPr algn="ctr"/>
              <a:r>
                <a:rPr lang="en-US" sz="2000" b="1" dirty="0" err="1" smtClean="0"/>
                <a:t>Penggerak</a:t>
              </a:r>
              <a:r>
                <a:rPr lang="en-US" sz="2000" b="1" dirty="0" smtClean="0"/>
                <a:t> </a:t>
              </a:r>
              <a:r>
                <a:rPr lang="en-US" sz="2000" b="1" dirty="0" err="1" smtClean="0"/>
                <a:t>Transaksi</a:t>
              </a:r>
              <a:endParaRPr lang="en-US" sz="2000" b="1" dirty="0" smtClean="0"/>
            </a:p>
            <a:p>
              <a:pPr algn="ctr"/>
              <a:r>
                <a:rPr lang="en-US" sz="2000" b="1" dirty="0" smtClean="0"/>
                <a:t>(Transaction</a:t>
              </a:r>
              <a:r>
                <a:rPr lang="en-US" sz="2000" b="1" dirty="0"/>
                <a:t/>
              </a:r>
              <a:br>
                <a:rPr lang="en-US" sz="2000" b="1" dirty="0"/>
              </a:br>
              <a:r>
                <a:rPr lang="en-US" sz="2000" b="1" dirty="0" smtClean="0"/>
                <a:t>driver)</a:t>
              </a:r>
              <a:endParaRPr lang="en-US" sz="2000" b="1" dirty="0"/>
            </a:p>
          </p:txBody>
        </p:sp>
      </p:grpSp>
      <p:grpSp>
        <p:nvGrpSpPr>
          <p:cNvPr id="3" name="Group 14"/>
          <p:cNvGrpSpPr>
            <a:grpSpLocks/>
          </p:cNvGrpSpPr>
          <p:nvPr/>
        </p:nvGrpSpPr>
        <p:grpSpPr bwMode="auto">
          <a:xfrm>
            <a:off x="4876803" y="2871788"/>
            <a:ext cx="3886202" cy="3681412"/>
            <a:chOff x="3072" y="1809"/>
            <a:chExt cx="2448" cy="2319"/>
          </a:xfrm>
        </p:grpSpPr>
        <p:sp>
          <p:nvSpPr>
            <p:cNvPr id="708613" name="AutoShape 5"/>
            <p:cNvSpPr>
              <a:spLocks noChangeArrowheads="1"/>
            </p:cNvSpPr>
            <p:nvPr/>
          </p:nvSpPr>
          <p:spPr bwMode="auto">
            <a:xfrm>
              <a:off x="3072" y="2496"/>
              <a:ext cx="2448" cy="1632"/>
            </a:xfrm>
            <a:prstGeom prst="hexagon">
              <a:avLst>
                <a:gd name="adj" fmla="val 36290"/>
                <a:gd name="vf" fmla="val 115470"/>
              </a:avLst>
            </a:prstGeom>
            <a:solidFill>
              <a:srgbClr val="008000"/>
            </a:solidFill>
            <a:ln w="9525">
              <a:solidFill>
                <a:schemeClr val="tx1"/>
              </a:solidFill>
              <a:miter lim="800000"/>
              <a:headEnd/>
              <a:tailEnd/>
            </a:ln>
            <a:effectLst/>
          </p:spPr>
          <p:txBody>
            <a:bodyPr wrap="none" anchor="ctr"/>
            <a:lstStyle/>
            <a:p>
              <a:pPr algn="ctr"/>
              <a:r>
                <a:rPr lang="en-US" sz="2000" dirty="0" err="1" smtClean="0">
                  <a:solidFill>
                    <a:srgbClr val="FFFFFF"/>
                  </a:solidFill>
                </a:rPr>
                <a:t>Ukuran</a:t>
              </a:r>
              <a:r>
                <a:rPr lang="en-US" sz="2000" dirty="0" smtClean="0">
                  <a:solidFill>
                    <a:srgbClr val="FFFFFF"/>
                  </a:solidFill>
                </a:rPr>
                <a:t> </a:t>
              </a:r>
              <a:r>
                <a:rPr lang="en-US" sz="2000" dirty="0" err="1" smtClean="0">
                  <a:solidFill>
                    <a:srgbClr val="FFFFFF"/>
                  </a:solidFill>
                </a:rPr>
                <a:t>waktu</a:t>
              </a:r>
              <a:endParaRPr lang="en-US" sz="2000" dirty="0" smtClean="0">
                <a:solidFill>
                  <a:srgbClr val="FFFFFF"/>
                </a:solidFill>
              </a:endParaRPr>
            </a:p>
            <a:p>
              <a:pPr algn="ctr"/>
              <a:r>
                <a:rPr lang="en-US" sz="2000" dirty="0" smtClean="0">
                  <a:solidFill>
                    <a:srgbClr val="FFFFFF"/>
                  </a:solidFill>
                </a:rPr>
                <a:t>Yang </a:t>
              </a:r>
              <a:r>
                <a:rPr lang="en-US" sz="2000" dirty="0" err="1" smtClean="0">
                  <a:solidFill>
                    <a:srgbClr val="FFFFFF"/>
                  </a:solidFill>
                </a:rPr>
                <a:t>dibutuhkan</a:t>
              </a:r>
              <a:endParaRPr lang="en-US" sz="2000" dirty="0" smtClean="0">
                <a:solidFill>
                  <a:srgbClr val="FFFFFF"/>
                </a:solidFill>
              </a:endParaRPr>
            </a:p>
            <a:p>
              <a:pPr algn="ctr"/>
              <a:r>
                <a:rPr lang="en-US" sz="2000" dirty="0" err="1" smtClean="0">
                  <a:solidFill>
                    <a:srgbClr val="FFFFFF"/>
                  </a:solidFill>
                </a:rPr>
                <a:t>Untuk</a:t>
              </a:r>
              <a:r>
                <a:rPr lang="en-US" sz="2000" dirty="0" smtClean="0">
                  <a:solidFill>
                    <a:srgbClr val="FFFFFF"/>
                  </a:solidFill>
                </a:rPr>
                <a:t> </a:t>
              </a:r>
              <a:r>
                <a:rPr lang="en-US" sz="2000" dirty="0" err="1" smtClean="0">
                  <a:solidFill>
                    <a:srgbClr val="FFFFFF"/>
                  </a:solidFill>
                </a:rPr>
                <a:t>melakukan</a:t>
              </a:r>
              <a:r>
                <a:rPr lang="en-US" sz="2000" dirty="0" smtClean="0">
                  <a:solidFill>
                    <a:srgbClr val="FFFFFF"/>
                  </a:solidFill>
                </a:rPr>
                <a:t> </a:t>
              </a:r>
              <a:r>
                <a:rPr lang="en-US" sz="2000" dirty="0" err="1" smtClean="0">
                  <a:solidFill>
                    <a:srgbClr val="FFFFFF"/>
                  </a:solidFill>
                </a:rPr>
                <a:t>suatu</a:t>
              </a:r>
              <a:endParaRPr lang="en-US" sz="2000" dirty="0" smtClean="0">
                <a:solidFill>
                  <a:srgbClr val="FFFFFF"/>
                </a:solidFill>
              </a:endParaRPr>
            </a:p>
            <a:p>
              <a:pPr algn="ctr"/>
              <a:r>
                <a:rPr lang="en-US" sz="2000" dirty="0" err="1" smtClean="0">
                  <a:solidFill>
                    <a:srgbClr val="FFFFFF"/>
                  </a:solidFill>
                </a:rPr>
                <a:t>Aktiviats</a:t>
              </a:r>
              <a:endParaRPr lang="en-US" sz="2000" dirty="0" smtClean="0">
                <a:solidFill>
                  <a:srgbClr val="FFFFFF"/>
                </a:solidFill>
              </a:endParaRPr>
            </a:p>
            <a:p>
              <a:pPr algn="ctr"/>
              <a:r>
                <a:rPr lang="en-US" sz="2000" dirty="0" err="1" smtClean="0">
                  <a:solidFill>
                    <a:srgbClr val="FFFFFF"/>
                  </a:solidFill>
                </a:rPr>
                <a:t>Cth</a:t>
              </a:r>
              <a:r>
                <a:rPr lang="en-US" sz="2000" dirty="0" smtClean="0">
                  <a:solidFill>
                    <a:srgbClr val="FFFFFF"/>
                  </a:solidFill>
                </a:rPr>
                <a:t>: </a:t>
              </a:r>
              <a:r>
                <a:rPr lang="en-US" sz="2000" dirty="0" err="1" smtClean="0">
                  <a:solidFill>
                    <a:srgbClr val="FFFFFF"/>
                  </a:solidFill>
                </a:rPr>
                <a:t>waktu</a:t>
              </a:r>
              <a:r>
                <a:rPr lang="en-US" sz="2000" dirty="0" smtClean="0">
                  <a:solidFill>
                    <a:srgbClr val="FFFFFF"/>
                  </a:solidFill>
                </a:rPr>
                <a:t> yang </a:t>
              </a:r>
              <a:r>
                <a:rPr lang="en-US" sz="2000" dirty="0" err="1" smtClean="0">
                  <a:solidFill>
                    <a:srgbClr val="FFFFFF"/>
                  </a:solidFill>
                </a:rPr>
                <a:t>digunakan</a:t>
              </a:r>
              <a:endParaRPr lang="en-US" sz="2000" dirty="0" smtClean="0">
                <a:solidFill>
                  <a:srgbClr val="FFFFFF"/>
                </a:solidFill>
              </a:endParaRPr>
            </a:p>
            <a:p>
              <a:pPr algn="ctr"/>
              <a:r>
                <a:rPr lang="en-US" sz="2000" dirty="0" err="1" smtClean="0">
                  <a:solidFill>
                    <a:srgbClr val="FFFFFF"/>
                  </a:solidFill>
                </a:rPr>
                <a:t>Untuk</a:t>
              </a:r>
              <a:r>
                <a:rPr lang="en-US" sz="2000" dirty="0" smtClean="0">
                  <a:solidFill>
                    <a:srgbClr val="FFFFFF"/>
                  </a:solidFill>
                </a:rPr>
                <a:t> </a:t>
              </a:r>
              <a:r>
                <a:rPr lang="en-US" sz="2000" dirty="0" err="1" smtClean="0">
                  <a:solidFill>
                    <a:srgbClr val="FFFFFF"/>
                  </a:solidFill>
                </a:rPr>
                <a:t>menyiapkan</a:t>
              </a:r>
              <a:r>
                <a:rPr lang="en-US" sz="2000" dirty="0" smtClean="0">
                  <a:solidFill>
                    <a:srgbClr val="FFFFFF"/>
                  </a:solidFill>
                </a:rPr>
                <a:t> </a:t>
              </a:r>
              <a:r>
                <a:rPr lang="en-US" sz="2000" dirty="0" err="1" smtClean="0">
                  <a:solidFill>
                    <a:srgbClr val="FFFFFF"/>
                  </a:solidFill>
                </a:rPr>
                <a:t>tagihan</a:t>
              </a:r>
              <a:endParaRPr lang="en-US" sz="2000" dirty="0">
                <a:solidFill>
                  <a:srgbClr val="FFFFFF"/>
                </a:solidFill>
              </a:endParaRPr>
            </a:p>
          </p:txBody>
        </p:sp>
        <p:sp>
          <p:nvSpPr>
            <p:cNvPr id="708615" name="Text Box 7"/>
            <p:cNvSpPr txBox="1">
              <a:spLocks noChangeArrowheads="1"/>
            </p:cNvSpPr>
            <p:nvPr/>
          </p:nvSpPr>
          <p:spPr bwMode="auto">
            <a:xfrm>
              <a:off x="3819" y="1809"/>
              <a:ext cx="1314" cy="640"/>
            </a:xfrm>
            <a:prstGeom prst="rect">
              <a:avLst/>
            </a:prstGeom>
            <a:noFill/>
            <a:ln w="9525">
              <a:noFill/>
              <a:miter lim="800000"/>
              <a:headEnd/>
              <a:tailEnd/>
            </a:ln>
            <a:effectLst/>
          </p:spPr>
          <p:txBody>
            <a:bodyPr wrap="none">
              <a:spAutoFit/>
            </a:bodyPr>
            <a:lstStyle/>
            <a:p>
              <a:pPr algn="ctr"/>
              <a:r>
                <a:rPr lang="en-US" sz="2000" b="1" dirty="0" err="1" smtClean="0"/>
                <a:t>Penggerak</a:t>
              </a:r>
              <a:r>
                <a:rPr lang="en-US" sz="2000" b="1" dirty="0" smtClean="0"/>
                <a:t> </a:t>
              </a:r>
              <a:r>
                <a:rPr lang="en-US" sz="2000" b="1" dirty="0" err="1" smtClean="0"/>
                <a:t>Durasi</a:t>
              </a:r>
              <a:r>
                <a:rPr lang="en-US" sz="2000" b="1" dirty="0" smtClean="0"/>
                <a:t> </a:t>
              </a:r>
            </a:p>
            <a:p>
              <a:pPr algn="ctr"/>
              <a:r>
                <a:rPr lang="en-US" sz="2000" b="1" dirty="0" smtClean="0"/>
                <a:t>(Duration</a:t>
              </a:r>
              <a:r>
                <a:rPr lang="en-US" sz="2000" b="1" dirty="0"/>
                <a:t/>
              </a:r>
              <a:br>
                <a:rPr lang="en-US" sz="2000" b="1" dirty="0"/>
              </a:br>
              <a:r>
                <a:rPr lang="en-US" sz="2000" b="1" dirty="0" smtClean="0"/>
                <a:t>driver)</a:t>
              </a:r>
              <a:endParaRPr lang="en-US" sz="2000" b="1" dirty="0"/>
            </a:p>
          </p:txBody>
        </p:sp>
      </p:grpSp>
      <p:sp>
        <p:nvSpPr>
          <p:cNvPr id="708616" name="AutoShape 8"/>
          <p:cNvSpPr>
            <a:spLocks noChangeArrowheads="1"/>
          </p:cNvSpPr>
          <p:nvPr/>
        </p:nvSpPr>
        <p:spPr bwMode="auto">
          <a:xfrm>
            <a:off x="1371600" y="1524000"/>
            <a:ext cx="5549144" cy="646986"/>
          </a:xfrm>
          <a:prstGeom prst="roundRect">
            <a:avLst>
              <a:gd name="adj" fmla="val 16667"/>
            </a:avLst>
          </a:prstGeom>
          <a:solidFill>
            <a:srgbClr val="CCECFF"/>
          </a:solidFill>
          <a:ln w="38100">
            <a:solidFill>
              <a:schemeClr val="tx1"/>
            </a:solidFill>
            <a:round/>
            <a:headEnd/>
            <a:tailEnd/>
          </a:ln>
          <a:effectLst/>
        </p:spPr>
        <p:txBody>
          <a:bodyPr wrap="none">
            <a:spAutoFit/>
          </a:bodyPr>
          <a:lstStyle/>
          <a:p>
            <a:r>
              <a:rPr lang="en-US" sz="3200" b="1" dirty="0" err="1" smtClean="0"/>
              <a:t>Dua</a:t>
            </a:r>
            <a:r>
              <a:rPr lang="en-US" sz="3200" b="1" dirty="0" smtClean="0"/>
              <a:t> </a:t>
            </a:r>
            <a:r>
              <a:rPr lang="en-US" sz="3200" b="1" dirty="0" err="1" smtClean="0"/>
              <a:t>Tipe</a:t>
            </a:r>
            <a:r>
              <a:rPr lang="en-US" sz="3200" b="1" dirty="0" smtClean="0"/>
              <a:t> </a:t>
            </a:r>
            <a:r>
              <a:rPr lang="en-US" sz="3200" b="1" dirty="0" err="1" smtClean="0"/>
              <a:t>Pengukuran</a:t>
            </a:r>
            <a:r>
              <a:rPr lang="en-US" sz="3200" b="1" dirty="0" smtClean="0"/>
              <a:t> </a:t>
            </a:r>
            <a:r>
              <a:rPr lang="en-US" sz="3200" b="1" dirty="0" err="1" smtClean="0"/>
              <a:t>Aktivitas</a:t>
            </a:r>
            <a:r>
              <a:rPr lang="en-US" sz="3200" b="1" dirty="0" smtClean="0"/>
              <a:t>:</a:t>
            </a:r>
            <a:endParaRPr lang="en-US" sz="3200" b="1" dirty="0"/>
          </a:p>
        </p:txBody>
      </p:sp>
      <p:grpSp>
        <p:nvGrpSpPr>
          <p:cNvPr id="4" name="Group 12"/>
          <p:cNvGrpSpPr>
            <a:grpSpLocks/>
          </p:cNvGrpSpPr>
          <p:nvPr/>
        </p:nvGrpSpPr>
        <p:grpSpPr bwMode="auto">
          <a:xfrm>
            <a:off x="2211390" y="2170116"/>
            <a:ext cx="4894269" cy="701676"/>
            <a:chOff x="1393" y="1367"/>
            <a:chExt cx="3083" cy="442"/>
          </a:xfrm>
        </p:grpSpPr>
        <p:cxnSp>
          <p:nvCxnSpPr>
            <p:cNvPr id="708618" name="AutoShape 10"/>
            <p:cNvCxnSpPr>
              <a:cxnSpLocks noChangeShapeType="1"/>
              <a:stCxn id="708616" idx="2"/>
              <a:endCxn id="708614" idx="0"/>
            </p:cNvCxnSpPr>
            <p:nvPr/>
          </p:nvCxnSpPr>
          <p:spPr bwMode="auto">
            <a:xfrm rot="5400000">
              <a:off x="1782" y="979"/>
              <a:ext cx="441" cy="1219"/>
            </a:xfrm>
            <a:prstGeom prst="bentConnector3">
              <a:avLst>
                <a:gd name="adj1" fmla="val 50000"/>
              </a:avLst>
            </a:prstGeom>
            <a:noFill/>
            <a:ln w="38100">
              <a:solidFill>
                <a:schemeClr val="tx1"/>
              </a:solidFill>
              <a:miter lim="800000"/>
              <a:headEnd/>
              <a:tailEnd type="triangle" w="med" len="med"/>
            </a:ln>
            <a:effectLst/>
          </p:spPr>
        </p:cxnSp>
        <p:cxnSp>
          <p:nvCxnSpPr>
            <p:cNvPr id="708619" name="AutoShape 11"/>
            <p:cNvCxnSpPr>
              <a:cxnSpLocks noChangeShapeType="1"/>
              <a:stCxn id="708616" idx="2"/>
              <a:endCxn id="708615" idx="0"/>
            </p:cNvCxnSpPr>
            <p:nvPr/>
          </p:nvCxnSpPr>
          <p:spPr bwMode="auto">
            <a:xfrm rot="16200000" flipH="1">
              <a:off x="3323" y="656"/>
              <a:ext cx="441" cy="1864"/>
            </a:xfrm>
            <a:prstGeom prst="bentConnector3">
              <a:avLst>
                <a:gd name="adj1" fmla="val 50000"/>
              </a:avLst>
            </a:prstGeom>
            <a:noFill/>
            <a:ln w="38100">
              <a:solidFill>
                <a:schemeClr val="tx1"/>
              </a:solidFill>
              <a:miter lim="800000"/>
              <a:headEnd/>
              <a:tailEnd type="triangle" w="med" len="med"/>
            </a:ln>
            <a:effectLst/>
          </p:spPr>
        </p:cxnSp>
      </p:grpSp>
      <p:sp>
        <p:nvSpPr>
          <p:cNvPr id="13" name="TextBox 12"/>
          <p:cNvSpPr txBox="1"/>
          <p:nvPr/>
        </p:nvSpPr>
        <p:spPr>
          <a:xfrm rot="19865192">
            <a:off x="2162983" y="3230393"/>
            <a:ext cx="4465864" cy="523220"/>
          </a:xfrm>
          <a:prstGeom prst="rect">
            <a:avLst/>
          </a:prstGeom>
          <a:solidFill>
            <a:srgbClr val="FF0000"/>
          </a:solidFill>
        </p:spPr>
        <p:txBody>
          <a:bodyPr wrap="square" rtlCol="0">
            <a:spAutoFit/>
          </a:bodyPr>
          <a:lstStyle/>
          <a:p>
            <a:r>
              <a:rPr lang="en-US" sz="2800" dirty="0" smtClean="0"/>
              <a:t>SEE PAGE 452 FOR DETAILS</a:t>
            </a:r>
            <a:endParaRPr lang="en-US" sz="28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Top)">
                                      <p:cBhvr>
                                        <p:cTn id="11" dur="500"/>
                                        <p:tgtEl>
                                          <p:spTgt spid="2"/>
                                        </p:tgtEl>
                                      </p:cBhvr>
                                    </p:animEffect>
                                  </p:childTnLst>
                                </p:cTn>
                              </p:par>
                            </p:childTnLst>
                          </p:cTn>
                        </p:par>
                        <p:par>
                          <p:cTn id="12" fill="hold">
                            <p:stCondLst>
                              <p:cond delay="1000"/>
                            </p:stCondLst>
                            <p:childTnLst>
                              <p:par>
                                <p:cTn id="13" presetID="12" presetClass="entr" presetSubtype="1"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slide(fromTo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a:lnSpc>
                <a:spcPct val="80000"/>
              </a:lnSpc>
            </a:pPr>
            <a:r>
              <a:rPr lang="en-US" sz="3200">
                <a:effectLst>
                  <a:outerShdw blurRad="38100" dist="38100" dir="2700000" algn="tl">
                    <a:srgbClr val="C0C0C0"/>
                  </a:outerShdw>
                </a:effectLst>
                <a:sym typeface="Wingdings" pitchFamily="2" charset="2"/>
              </a:rPr>
              <a:t></a:t>
            </a:r>
            <a:r>
              <a:rPr lang="en-US" sz="3200"/>
              <a:t>Identify and Define Activities</a:t>
            </a:r>
            <a:br>
              <a:rPr lang="en-US" sz="3200"/>
            </a:br>
            <a:r>
              <a:rPr lang="en-US" sz="3200"/>
              <a:t>and Activity Cost Pools</a:t>
            </a:r>
          </a:p>
        </p:txBody>
      </p:sp>
      <p:sp>
        <p:nvSpPr>
          <p:cNvPr id="709635" name="Rectangle 3"/>
          <p:cNvSpPr>
            <a:spLocks noGrp="1" noChangeArrowheads="1"/>
          </p:cNvSpPr>
          <p:nvPr>
            <p:ph type="body" idx="1"/>
          </p:nvPr>
        </p:nvSpPr>
        <p:spPr>
          <a:xfrm>
            <a:off x="266700" y="1600200"/>
            <a:ext cx="8610600" cy="4800600"/>
          </a:xfrm>
          <a:solidFill>
            <a:srgbClr val="FFFFCC"/>
          </a:solidFill>
          <a:ln>
            <a:solidFill>
              <a:srgbClr val="000000"/>
            </a:solidFill>
          </a:ln>
          <a:effectLst>
            <a:outerShdw dist="35921" dir="2700000" algn="ctr" rotWithShape="0">
              <a:srgbClr val="000000"/>
            </a:outerShdw>
          </a:effectLst>
        </p:spPr>
        <p:txBody>
          <a:bodyPr/>
          <a:lstStyle/>
          <a:p>
            <a:pPr algn="ctr">
              <a:buFont typeface="Times" pitchFamily="18" charset="0"/>
              <a:buNone/>
            </a:pPr>
            <a:r>
              <a:rPr lang="en-US" sz="2100" b="1"/>
              <a:t>At Classic Brass, the ABC team, selected the following</a:t>
            </a:r>
            <a:br>
              <a:rPr lang="en-US" sz="2100" b="1"/>
            </a:br>
            <a:r>
              <a:rPr lang="en-US" sz="2100" b="1"/>
              <a:t>activity cost pools and activity measures:</a:t>
            </a:r>
            <a:endParaRPr lang="en-US" sz="2100"/>
          </a:p>
        </p:txBody>
      </p:sp>
      <p:pic>
        <p:nvPicPr>
          <p:cNvPr id="709636" name="Picture 4" descr="C:\Program Files\Microsoft Office\Clipart\photohm\j0145458.jpg"/>
          <p:cNvPicPr>
            <a:picLocks noChangeAspect="1" noChangeArrowheads="1"/>
          </p:cNvPicPr>
          <p:nvPr/>
        </p:nvPicPr>
        <p:blipFill>
          <a:blip r:embed="rId4">
            <a:lum bright="24000" contrast="24000"/>
          </a:blip>
          <a:srcRect/>
          <a:stretch>
            <a:fillRect/>
          </a:stretch>
        </p:blipFill>
        <p:spPr bwMode="auto">
          <a:xfrm>
            <a:off x="3238500" y="4572000"/>
            <a:ext cx="2667000" cy="1760538"/>
          </a:xfrm>
          <a:prstGeom prst="rect">
            <a:avLst/>
          </a:prstGeom>
          <a:noFill/>
          <a:effectLst>
            <a:outerShdw dist="35921" dir="2700000" algn="ctr" rotWithShape="0">
              <a:srgbClr val="000000"/>
            </a:outerShdw>
          </a:effectLst>
        </p:spPr>
      </p:pic>
      <p:graphicFrame>
        <p:nvGraphicFramePr>
          <p:cNvPr id="783360" name="Object 0"/>
          <p:cNvGraphicFramePr>
            <a:graphicFrameLocks noChangeAspect="1"/>
          </p:cNvGraphicFramePr>
          <p:nvPr/>
        </p:nvGraphicFramePr>
        <p:xfrm>
          <a:off x="1219200" y="2514600"/>
          <a:ext cx="6705600" cy="2339975"/>
        </p:xfrm>
        <a:graphic>
          <a:graphicData uri="http://schemas.openxmlformats.org/presentationml/2006/ole">
            <mc:AlternateContent xmlns:mc="http://schemas.openxmlformats.org/markup-compatibility/2006">
              <mc:Choice xmlns:v="urn:schemas-microsoft-com:vml" Requires="v">
                <p:oleObj spid="_x0000_s2053" name="Worksheet" r:id="rId5" imgW="4286160" imgH="1496160" progId="Excel.Sheet.8">
                  <p:embed/>
                </p:oleObj>
              </mc:Choice>
              <mc:Fallback>
                <p:oleObj name="Worksheet" r:id="rId5" imgW="4286160" imgH="1496160" progId="Excel.Sheet.8">
                  <p:embed/>
                  <p:pic>
                    <p:nvPicPr>
                      <p:cNvPr id="0" name="Picture 2"/>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1219200" y="2514600"/>
                        <a:ext cx="67056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pPr>
              <a:lnSpc>
                <a:spcPct val="80000"/>
              </a:lnSpc>
            </a:pPr>
            <a:r>
              <a:rPr lang="en-US" sz="3200">
                <a:effectLst>
                  <a:outerShdw blurRad="38100" dist="38100" dir="2700000" algn="tl">
                    <a:srgbClr val="C0C0C0"/>
                  </a:outerShdw>
                </a:effectLst>
                <a:sym typeface="Wingdings" pitchFamily="2" charset="2"/>
              </a:rPr>
              <a:t></a:t>
            </a:r>
            <a:r>
              <a:rPr lang="en-US" sz="3200"/>
              <a:t>Identify and Define Activities</a:t>
            </a:r>
            <a:br>
              <a:rPr lang="en-US" sz="3200"/>
            </a:br>
            <a:r>
              <a:rPr lang="en-US" sz="3200"/>
              <a:t>and Activity Cost Pools</a:t>
            </a:r>
          </a:p>
        </p:txBody>
      </p:sp>
      <p:sp>
        <p:nvSpPr>
          <p:cNvPr id="711683" name="Rectangle 3"/>
          <p:cNvSpPr>
            <a:spLocks noGrp="1" noChangeArrowheads="1"/>
          </p:cNvSpPr>
          <p:nvPr>
            <p:ph type="body" idx="1"/>
          </p:nvPr>
        </p:nvSpPr>
        <p:spPr>
          <a:xfrm>
            <a:off x="685800" y="1600200"/>
            <a:ext cx="7772400" cy="4876800"/>
          </a:xfrm>
          <a:solidFill>
            <a:srgbClr val="CCECFF"/>
          </a:solidFill>
          <a:ln w="12700">
            <a:solidFill>
              <a:srgbClr val="000000"/>
            </a:solidFill>
          </a:ln>
          <a:effectLst>
            <a:outerShdw dist="53882" dir="2700000" algn="ctr" rotWithShape="0">
              <a:srgbClr val="000000"/>
            </a:outerShdw>
          </a:effectLst>
        </p:spPr>
        <p:txBody>
          <a:bodyPr/>
          <a:lstStyle/>
          <a:p>
            <a:r>
              <a:rPr lang="en-US" sz="2400">
                <a:solidFill>
                  <a:srgbClr val="FF0000"/>
                </a:solidFill>
              </a:rPr>
              <a:t>Customer Orders</a:t>
            </a:r>
            <a:r>
              <a:rPr lang="en-US" sz="2400"/>
              <a:t> - assigned all costs of resources that are consumed by taking and processing customer orders.</a:t>
            </a:r>
          </a:p>
          <a:p>
            <a:r>
              <a:rPr lang="en-US" sz="2400">
                <a:solidFill>
                  <a:srgbClr val="FF0000"/>
                </a:solidFill>
              </a:rPr>
              <a:t>Product Designs</a:t>
            </a:r>
            <a:r>
              <a:rPr lang="en-US" sz="2400"/>
              <a:t> - assigned all costs of resources consumed by designing products.</a:t>
            </a:r>
          </a:p>
          <a:p>
            <a:r>
              <a:rPr lang="en-US" sz="2400">
                <a:solidFill>
                  <a:srgbClr val="FF0000"/>
                </a:solidFill>
              </a:rPr>
              <a:t>Order Size</a:t>
            </a:r>
            <a:r>
              <a:rPr lang="en-US" sz="2400"/>
              <a:t> - assigned all costs of resources consumed as a consequence of the number of units produced.</a:t>
            </a:r>
          </a:p>
          <a:p>
            <a:r>
              <a:rPr lang="en-US" sz="2400">
                <a:solidFill>
                  <a:srgbClr val="FF0000"/>
                </a:solidFill>
              </a:rPr>
              <a:t>Customer Relations</a:t>
            </a:r>
            <a:r>
              <a:rPr lang="en-US" sz="2400"/>
              <a:t> – assigned all costs associated with maintaining relations with customers.</a:t>
            </a:r>
          </a:p>
          <a:p>
            <a:r>
              <a:rPr lang="en-US" sz="2400">
                <a:solidFill>
                  <a:srgbClr val="FF0000"/>
                </a:solidFill>
              </a:rPr>
              <a:t>Other</a:t>
            </a:r>
            <a:r>
              <a:rPr lang="en-US" sz="2400"/>
              <a:t> – assigned all overhead costs that are not associated with the other cost pools.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11683">
                                            <p:txEl>
                                              <p:pRg st="0" end="0"/>
                                            </p:txEl>
                                          </p:spTgt>
                                        </p:tgtEl>
                                        <p:attrNameLst>
                                          <p:attrName>style.visibility</p:attrName>
                                        </p:attrNameLst>
                                      </p:cBhvr>
                                      <p:to>
                                        <p:strVal val="visible"/>
                                      </p:to>
                                    </p:set>
                                    <p:anim calcmode="lin" valueType="num">
                                      <p:cBhvr>
                                        <p:cTn id="7" dur="500" fill="hold"/>
                                        <p:tgtEl>
                                          <p:spTgt spid="711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1683">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711683">
                                            <p:txEl>
                                              <p:pRg st="1" end="1"/>
                                            </p:txEl>
                                          </p:spTgt>
                                        </p:tgtEl>
                                        <p:attrNameLst>
                                          <p:attrName>style.visibility</p:attrName>
                                        </p:attrNameLst>
                                      </p:cBhvr>
                                      <p:to>
                                        <p:strVal val="visible"/>
                                      </p:to>
                                    </p:set>
                                    <p:anim calcmode="lin" valueType="num">
                                      <p:cBhvr>
                                        <p:cTn id="12" dur="500" fill="hold"/>
                                        <p:tgtEl>
                                          <p:spTgt spid="71168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11683">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711683">
                                            <p:txEl>
                                              <p:pRg st="2" end="2"/>
                                            </p:txEl>
                                          </p:spTgt>
                                        </p:tgtEl>
                                        <p:attrNameLst>
                                          <p:attrName>style.visibility</p:attrName>
                                        </p:attrNameLst>
                                      </p:cBhvr>
                                      <p:to>
                                        <p:strVal val="visible"/>
                                      </p:to>
                                    </p:set>
                                    <p:anim calcmode="lin" valueType="num">
                                      <p:cBhvr>
                                        <p:cTn id="17" dur="500" fill="hold"/>
                                        <p:tgtEl>
                                          <p:spTgt spid="71168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11683">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711683">
                                            <p:txEl>
                                              <p:pRg st="3" end="3"/>
                                            </p:txEl>
                                          </p:spTgt>
                                        </p:tgtEl>
                                        <p:attrNameLst>
                                          <p:attrName>style.visibility</p:attrName>
                                        </p:attrNameLst>
                                      </p:cBhvr>
                                      <p:to>
                                        <p:strVal val="visible"/>
                                      </p:to>
                                    </p:set>
                                    <p:anim calcmode="lin" valueType="num">
                                      <p:cBhvr>
                                        <p:cTn id="22" dur="500" fill="hold"/>
                                        <p:tgtEl>
                                          <p:spTgt spid="71168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11683">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711683">
                                            <p:txEl>
                                              <p:pRg st="4" end="4"/>
                                            </p:txEl>
                                          </p:spTgt>
                                        </p:tgtEl>
                                        <p:attrNameLst>
                                          <p:attrName>style.visibility</p:attrName>
                                        </p:attrNameLst>
                                      </p:cBhvr>
                                      <p:to>
                                        <p:strVal val="visible"/>
                                      </p:to>
                                    </p:set>
                                    <p:anim calcmode="lin" valueType="num">
                                      <p:cBhvr>
                                        <p:cTn id="27" dur="500" fill="hold"/>
                                        <p:tgtEl>
                                          <p:spTgt spid="71168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1168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4384" name="Object 0"/>
          <p:cNvGraphicFramePr>
            <a:graphicFrameLocks noChangeAspect="1"/>
          </p:cNvGraphicFramePr>
          <p:nvPr/>
        </p:nvGraphicFramePr>
        <p:xfrm>
          <a:off x="619125" y="1416050"/>
          <a:ext cx="8053388" cy="4778375"/>
        </p:xfrm>
        <a:graphic>
          <a:graphicData uri="http://schemas.openxmlformats.org/presentationml/2006/ole">
            <mc:AlternateContent xmlns:mc="http://schemas.openxmlformats.org/markup-compatibility/2006">
              <mc:Choice xmlns:v="urn:schemas-microsoft-com:vml" Requires="v">
                <p:oleObj spid="_x0000_s3077" name="Worksheet" r:id="rId4" imgW="5162702" imgH="2933598" progId="Excel.Sheet.8">
                  <p:embed/>
                </p:oleObj>
              </mc:Choice>
              <mc:Fallback>
                <p:oleObj name="Worksheet" r:id="rId4" imgW="5162702" imgH="2933598" progId="Excel.Sheet.8">
                  <p:embed/>
                  <p:pic>
                    <p:nvPicPr>
                      <p:cNvPr id="0" name="Picture 2"/>
                      <p:cNvPicPr>
                        <a:picLocks noChangeAspect="1" noChangeArrowheads="1"/>
                      </p:cNvPicPr>
                      <p:nvPr/>
                    </p:nvPicPr>
                    <p:blipFill>
                      <a:blip r:embed="rId5">
                        <a:lum bright="-12000" contrast="36000"/>
                        <a:extLst>
                          <a:ext uri="{28A0092B-C50C-407E-A947-70E740481C1C}">
                            <a14:useLocalDpi xmlns:a14="http://schemas.microsoft.com/office/drawing/2010/main" val="0"/>
                          </a:ext>
                        </a:extLst>
                      </a:blip>
                      <a:srcRect/>
                      <a:stretch>
                        <a:fillRect/>
                      </a:stretch>
                    </p:blipFill>
                    <p:spPr bwMode="auto">
                      <a:xfrm>
                        <a:off x="619125" y="1416050"/>
                        <a:ext cx="8053388" cy="4778375"/>
                      </a:xfrm>
                      <a:prstGeom prst="rect">
                        <a:avLst/>
                      </a:prstGeom>
                      <a:noFill/>
                      <a:ln w="381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3731" name="Rectangle 3"/>
          <p:cNvSpPr>
            <a:spLocks noGrp="1" noChangeArrowheads="1"/>
          </p:cNvSpPr>
          <p:nvPr>
            <p:ph type="title"/>
          </p:nvPr>
        </p:nvSpPr>
        <p:spPr>
          <a:xfrm>
            <a:off x="63500" y="76200"/>
            <a:ext cx="8991600" cy="762000"/>
          </a:xfrm>
        </p:spPr>
        <p:txBody>
          <a:bodyPr>
            <a:normAutofit fontScale="90000"/>
          </a:bodyPr>
          <a:lstStyle/>
          <a:p>
            <a:r>
              <a:rPr lang="en-US" sz="3100" dirty="0" smtClean="0">
                <a:effectLst>
                  <a:outerShdw blurRad="38100" dist="38100" dir="2700000" algn="tl">
                    <a:srgbClr val="C0C0C0"/>
                  </a:outerShdw>
                </a:effectLst>
                <a:sym typeface="Wingdings" pitchFamily="2" charset="2"/>
              </a:rPr>
              <a:t></a:t>
            </a:r>
            <a:r>
              <a:rPr lang="en-US" sz="3100" dirty="0" err="1" smtClean="0">
                <a:effectLst>
                  <a:outerShdw blurRad="38100" dist="38100" dir="2700000" algn="tl">
                    <a:srgbClr val="C0C0C0"/>
                  </a:outerShdw>
                </a:effectLst>
                <a:sym typeface="Wingdings" pitchFamily="2" charset="2"/>
              </a:rPr>
              <a:t>Bila</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mungkin</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telusuri</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biaya</a:t>
            </a:r>
            <a:r>
              <a:rPr lang="en-US" sz="3100" dirty="0" smtClean="0">
                <a:effectLst>
                  <a:outerShdw blurRad="38100" dist="38100" dir="2700000" algn="tl">
                    <a:srgbClr val="C0C0C0"/>
                  </a:outerShdw>
                </a:effectLst>
                <a:sym typeface="Wingdings" pitchFamily="2" charset="2"/>
              </a:rPr>
              <a:t> Overhead </a:t>
            </a:r>
            <a:r>
              <a:rPr lang="en-US" sz="3100" dirty="0" err="1" smtClean="0">
                <a:effectLst>
                  <a:outerShdw blurRad="38100" dist="38100" dir="2700000" algn="tl">
                    <a:srgbClr val="C0C0C0"/>
                  </a:outerShdw>
                </a:effectLst>
                <a:sym typeface="Wingdings" pitchFamily="2" charset="2"/>
              </a:rPr>
              <a:t>secara</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langsung</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ke</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Aktivitas</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dan</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Objek</a:t>
            </a:r>
            <a:r>
              <a:rPr lang="en-US" sz="3100" dirty="0" smtClean="0">
                <a:effectLst>
                  <a:outerShdw blurRad="38100" dist="38100" dir="2700000" algn="tl">
                    <a:srgbClr val="C0C0C0"/>
                  </a:outerShdw>
                </a:effectLst>
                <a:sym typeface="Wingdings" pitchFamily="2" charset="2"/>
              </a:rPr>
              <a:t> </a:t>
            </a:r>
            <a:r>
              <a:rPr lang="en-US" sz="3100" dirty="0" err="1" smtClean="0">
                <a:effectLst>
                  <a:outerShdw blurRad="38100" dist="38100" dir="2700000" algn="tl">
                    <a:srgbClr val="C0C0C0"/>
                  </a:outerShdw>
                </a:effectLst>
                <a:sym typeface="Wingdings" pitchFamily="2" charset="2"/>
              </a:rPr>
              <a:t>Biaya</a:t>
            </a:r>
            <a:endParaRPr lang="en-US" sz="3100" dirty="0"/>
          </a:p>
        </p:txBody>
      </p:sp>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noFill/>
          <a:ln/>
        </p:spPr>
        <p:txBody>
          <a:bodyPr lIns="90488" tIns="44450" rIns="90488" bIns="44450"/>
          <a:lstStyle/>
          <a:p>
            <a:r>
              <a:rPr lang="en-US"/>
              <a:t>Activity Based Costing (ABC)</a:t>
            </a:r>
          </a:p>
        </p:txBody>
      </p:sp>
      <p:sp>
        <p:nvSpPr>
          <p:cNvPr id="684035" name="Rectangle 3"/>
          <p:cNvSpPr>
            <a:spLocks noGrp="1" noChangeArrowheads="1"/>
          </p:cNvSpPr>
          <p:nvPr>
            <p:ph type="body" sz="half" idx="1"/>
          </p:nvPr>
        </p:nvSpPr>
        <p:spPr>
          <a:xfrm>
            <a:off x="228600" y="2057400"/>
            <a:ext cx="4149725" cy="3276600"/>
          </a:xfrm>
          <a:noFill/>
          <a:ln/>
        </p:spPr>
        <p:txBody>
          <a:bodyPr lIns="90488" tIns="44450" rIns="90488" bIns="44450">
            <a:normAutofit fontScale="92500" lnSpcReduction="10000"/>
          </a:bodyPr>
          <a:lstStyle/>
          <a:p>
            <a:pPr algn="ctr">
              <a:lnSpc>
                <a:spcPct val="90000"/>
              </a:lnSpc>
              <a:buFont typeface="Times" pitchFamily="18" charset="0"/>
              <a:buNone/>
            </a:pPr>
            <a:r>
              <a:rPr lang="en-US" sz="2800" dirty="0"/>
              <a:t>   ABC </a:t>
            </a:r>
            <a:r>
              <a:rPr lang="en-US" sz="2800" dirty="0" err="1" smtClean="0"/>
              <a:t>dirancang</a:t>
            </a:r>
            <a:r>
              <a:rPr lang="en-US" sz="2800" dirty="0" smtClean="0"/>
              <a:t> </a:t>
            </a:r>
            <a:r>
              <a:rPr lang="en-US" sz="2800" dirty="0" err="1" smtClean="0"/>
              <a:t>untuk</a:t>
            </a:r>
            <a:r>
              <a:rPr lang="en-US" sz="2800" dirty="0" smtClean="0"/>
              <a:t> </a:t>
            </a:r>
            <a:r>
              <a:rPr lang="en-US" sz="2800" dirty="0" err="1" smtClean="0"/>
              <a:t>menyediakan</a:t>
            </a:r>
            <a:r>
              <a:rPr lang="en-US" sz="2800" dirty="0" smtClean="0"/>
              <a:t> </a:t>
            </a:r>
            <a:r>
              <a:rPr lang="en-US" sz="2800" dirty="0" err="1" smtClean="0"/>
              <a:t>informasi</a:t>
            </a:r>
            <a:r>
              <a:rPr lang="en-US" sz="2800" dirty="0" smtClean="0"/>
              <a:t> </a:t>
            </a:r>
            <a:r>
              <a:rPr lang="en-US" sz="2800" dirty="0" err="1" smtClean="0"/>
              <a:t>bagi</a:t>
            </a:r>
            <a:r>
              <a:rPr lang="en-US" sz="2800" dirty="0" smtClean="0"/>
              <a:t> </a:t>
            </a:r>
            <a:r>
              <a:rPr lang="en-US" sz="2800" dirty="0" err="1" smtClean="0"/>
              <a:t>manajer</a:t>
            </a:r>
            <a:r>
              <a:rPr lang="en-US" sz="2800" dirty="0" smtClean="0"/>
              <a:t> </a:t>
            </a:r>
            <a:r>
              <a:rPr lang="en-US" sz="2800" dirty="0" err="1" smtClean="0"/>
              <a:t>tentang</a:t>
            </a:r>
            <a:r>
              <a:rPr lang="en-US" sz="2800" dirty="0" smtClean="0"/>
              <a:t> </a:t>
            </a:r>
            <a:r>
              <a:rPr lang="en-US" sz="2800" dirty="0" err="1" smtClean="0"/>
              <a:t>informasi</a:t>
            </a:r>
            <a:r>
              <a:rPr lang="en-US" sz="2800" dirty="0" smtClean="0"/>
              <a:t> </a:t>
            </a:r>
            <a:r>
              <a:rPr lang="en-US" sz="2800" dirty="0" err="1" smtClean="0"/>
              <a:t>biaya</a:t>
            </a:r>
            <a:r>
              <a:rPr lang="en-US" sz="2800" dirty="0" smtClean="0"/>
              <a:t> </a:t>
            </a:r>
            <a:r>
              <a:rPr lang="en-US" sz="2800" dirty="0" err="1" smtClean="0"/>
              <a:t>dan</a:t>
            </a:r>
            <a:r>
              <a:rPr lang="en-US" sz="2800" dirty="0" smtClean="0"/>
              <a:t> </a:t>
            </a:r>
            <a:r>
              <a:rPr lang="en-US" sz="2800" dirty="0" err="1" smtClean="0"/>
              <a:t>untuk</a:t>
            </a:r>
            <a:r>
              <a:rPr lang="en-US" sz="2800" dirty="0" smtClean="0"/>
              <a:t> </a:t>
            </a:r>
            <a:r>
              <a:rPr lang="en-US" sz="2800" dirty="0" err="1" smtClean="0"/>
              <a:t>keputusan</a:t>
            </a:r>
            <a:r>
              <a:rPr lang="en-US" sz="2800" dirty="0" smtClean="0"/>
              <a:t> </a:t>
            </a:r>
            <a:r>
              <a:rPr lang="en-US" sz="2800" dirty="0" err="1" smtClean="0"/>
              <a:t>strategis</a:t>
            </a:r>
            <a:r>
              <a:rPr lang="en-US" sz="2800" dirty="0" smtClean="0"/>
              <a:t> </a:t>
            </a:r>
            <a:r>
              <a:rPr lang="en-US" sz="2800" dirty="0" err="1" smtClean="0"/>
              <a:t>dan</a:t>
            </a:r>
            <a:r>
              <a:rPr lang="en-US" sz="2800" dirty="0" smtClean="0"/>
              <a:t> </a:t>
            </a:r>
            <a:r>
              <a:rPr lang="en-US" sz="2800" dirty="0" err="1" smtClean="0"/>
              <a:t>lainnya</a:t>
            </a:r>
            <a:r>
              <a:rPr lang="en-US" sz="2800" dirty="0" smtClean="0"/>
              <a:t> yang </a:t>
            </a:r>
            <a:r>
              <a:rPr lang="en-US" sz="2800" dirty="0" err="1" smtClean="0"/>
              <a:t>berpotensial</a:t>
            </a:r>
            <a:r>
              <a:rPr lang="en-US" sz="2800" dirty="0" smtClean="0"/>
              <a:t> </a:t>
            </a:r>
            <a:r>
              <a:rPr lang="en-US" sz="2800" dirty="0" err="1" smtClean="0"/>
              <a:t>untuk</a:t>
            </a:r>
            <a:r>
              <a:rPr lang="en-US" sz="2800" dirty="0" smtClean="0"/>
              <a:t> </a:t>
            </a:r>
            <a:r>
              <a:rPr lang="en-US" sz="2800" dirty="0" err="1" smtClean="0"/>
              <a:t>mempengaruhi</a:t>
            </a:r>
            <a:r>
              <a:rPr lang="en-US" sz="2800" dirty="0" smtClean="0"/>
              <a:t> </a:t>
            </a:r>
            <a:r>
              <a:rPr lang="en-US" sz="2800" dirty="0" err="1" smtClean="0"/>
              <a:t>kapasitas</a:t>
            </a:r>
            <a:r>
              <a:rPr lang="en-US" sz="2800" dirty="0" smtClean="0"/>
              <a:t> </a:t>
            </a:r>
            <a:r>
              <a:rPr lang="en-US" sz="2800" dirty="0" err="1" smtClean="0"/>
              <a:t>dan</a:t>
            </a:r>
            <a:r>
              <a:rPr lang="en-US" sz="2800" dirty="0" smtClean="0"/>
              <a:t> </a:t>
            </a:r>
            <a:r>
              <a:rPr lang="en-US" sz="2800" dirty="0" err="1" smtClean="0"/>
              <a:t>juga</a:t>
            </a:r>
            <a:r>
              <a:rPr lang="en-US" sz="2800" dirty="0" smtClean="0"/>
              <a:t> </a:t>
            </a:r>
            <a:r>
              <a:rPr lang="en-US" sz="2800" dirty="0" err="1" smtClean="0"/>
              <a:t>mempengaruhi</a:t>
            </a:r>
            <a:r>
              <a:rPr lang="en-US" sz="2800" dirty="0" smtClean="0"/>
              <a:t> </a:t>
            </a:r>
            <a:r>
              <a:rPr lang="en-US" sz="2800" dirty="0" err="1" smtClean="0"/>
              <a:t>biaya</a:t>
            </a:r>
            <a:r>
              <a:rPr lang="en-US" sz="2800" dirty="0" smtClean="0"/>
              <a:t> </a:t>
            </a:r>
            <a:r>
              <a:rPr lang="en-US" sz="2800" dirty="0" err="1" smtClean="0"/>
              <a:t>tetap</a:t>
            </a:r>
            <a:r>
              <a:rPr lang="en-US" sz="2800" dirty="0" smtClean="0"/>
              <a:t> </a:t>
            </a:r>
            <a:r>
              <a:rPr lang="en-US" sz="2800" dirty="0" err="1" smtClean="0"/>
              <a:t>dan</a:t>
            </a:r>
            <a:r>
              <a:rPr lang="en-US" sz="2800" dirty="0" smtClean="0"/>
              <a:t> </a:t>
            </a:r>
            <a:r>
              <a:rPr lang="en-US" sz="2800" dirty="0" err="1" smtClean="0"/>
              <a:t>biaya</a:t>
            </a:r>
            <a:r>
              <a:rPr lang="en-US" sz="2800" dirty="0" smtClean="0"/>
              <a:t> </a:t>
            </a:r>
            <a:r>
              <a:rPr lang="en-US" sz="2800" dirty="0" err="1" smtClean="0"/>
              <a:t>variabel</a:t>
            </a:r>
            <a:endParaRPr lang="en-US" sz="2800" dirty="0"/>
          </a:p>
        </p:txBody>
      </p:sp>
      <p:grpSp>
        <p:nvGrpSpPr>
          <p:cNvPr id="2" name="Group 432"/>
          <p:cNvGrpSpPr>
            <a:grpSpLocks/>
          </p:cNvGrpSpPr>
          <p:nvPr/>
        </p:nvGrpSpPr>
        <p:grpSpPr bwMode="auto">
          <a:xfrm>
            <a:off x="5005388" y="1981200"/>
            <a:ext cx="3986212" cy="3843338"/>
            <a:chOff x="3153" y="1248"/>
            <a:chExt cx="2511" cy="2421"/>
          </a:xfrm>
        </p:grpSpPr>
        <p:grpSp>
          <p:nvGrpSpPr>
            <p:cNvPr id="3" name="Group 211"/>
            <p:cNvGrpSpPr>
              <a:grpSpLocks/>
            </p:cNvGrpSpPr>
            <p:nvPr/>
          </p:nvGrpSpPr>
          <p:grpSpPr bwMode="auto">
            <a:xfrm>
              <a:off x="3830" y="2217"/>
              <a:ext cx="1412" cy="1400"/>
              <a:chOff x="3830" y="2217"/>
              <a:chExt cx="1412" cy="1400"/>
            </a:xfrm>
          </p:grpSpPr>
          <p:sp>
            <p:nvSpPr>
              <p:cNvPr id="684043" name="Freeform 11"/>
              <p:cNvSpPr>
                <a:spLocks/>
              </p:cNvSpPr>
              <p:nvPr/>
            </p:nvSpPr>
            <p:spPr bwMode="auto">
              <a:xfrm>
                <a:off x="4572" y="3274"/>
                <a:ext cx="235" cy="261"/>
              </a:xfrm>
              <a:custGeom>
                <a:avLst/>
                <a:gdLst/>
                <a:ahLst/>
                <a:cxnLst>
                  <a:cxn ang="0">
                    <a:pos x="98" y="79"/>
                  </a:cxn>
                  <a:cxn ang="0">
                    <a:pos x="119" y="89"/>
                  </a:cxn>
                  <a:cxn ang="0">
                    <a:pos x="112" y="124"/>
                  </a:cxn>
                  <a:cxn ang="0">
                    <a:pos x="105" y="127"/>
                  </a:cxn>
                  <a:cxn ang="0">
                    <a:pos x="88" y="154"/>
                  </a:cxn>
                  <a:cxn ang="0">
                    <a:pos x="68" y="182"/>
                  </a:cxn>
                  <a:cxn ang="0">
                    <a:pos x="54" y="192"/>
                  </a:cxn>
                  <a:cxn ang="0">
                    <a:pos x="37" y="202"/>
                  </a:cxn>
                  <a:cxn ang="0">
                    <a:pos x="17" y="213"/>
                  </a:cxn>
                  <a:cxn ang="0">
                    <a:pos x="7" y="223"/>
                  </a:cxn>
                  <a:cxn ang="0">
                    <a:pos x="0" y="237"/>
                  </a:cxn>
                  <a:cxn ang="0">
                    <a:pos x="0" y="251"/>
                  </a:cxn>
                  <a:cxn ang="0">
                    <a:pos x="10" y="257"/>
                  </a:cxn>
                  <a:cxn ang="0">
                    <a:pos x="27" y="261"/>
                  </a:cxn>
                  <a:cxn ang="0">
                    <a:pos x="47" y="261"/>
                  </a:cxn>
                  <a:cxn ang="0">
                    <a:pos x="75" y="261"/>
                  </a:cxn>
                  <a:cxn ang="0">
                    <a:pos x="95" y="257"/>
                  </a:cxn>
                  <a:cxn ang="0">
                    <a:pos x="116" y="251"/>
                  </a:cxn>
                  <a:cxn ang="0">
                    <a:pos x="129" y="244"/>
                  </a:cxn>
                  <a:cxn ang="0">
                    <a:pos x="153" y="223"/>
                  </a:cxn>
                  <a:cxn ang="0">
                    <a:pos x="201" y="202"/>
                  </a:cxn>
                  <a:cxn ang="0">
                    <a:pos x="204" y="175"/>
                  </a:cxn>
                  <a:cxn ang="0">
                    <a:pos x="204" y="158"/>
                  </a:cxn>
                  <a:cxn ang="0">
                    <a:pos x="201" y="148"/>
                  </a:cxn>
                  <a:cxn ang="0">
                    <a:pos x="197" y="134"/>
                  </a:cxn>
                  <a:cxn ang="0">
                    <a:pos x="201" y="110"/>
                  </a:cxn>
                  <a:cxn ang="0">
                    <a:pos x="235" y="106"/>
                  </a:cxn>
                  <a:cxn ang="0">
                    <a:pos x="153" y="0"/>
                  </a:cxn>
                  <a:cxn ang="0">
                    <a:pos x="98" y="79"/>
                  </a:cxn>
                </a:cxnLst>
                <a:rect l="0" t="0" r="r" b="b"/>
                <a:pathLst>
                  <a:path w="235" h="261">
                    <a:moveTo>
                      <a:pt x="98" y="79"/>
                    </a:moveTo>
                    <a:lnTo>
                      <a:pt x="119" y="89"/>
                    </a:lnTo>
                    <a:lnTo>
                      <a:pt x="112" y="124"/>
                    </a:lnTo>
                    <a:lnTo>
                      <a:pt x="105" y="127"/>
                    </a:lnTo>
                    <a:lnTo>
                      <a:pt x="88" y="154"/>
                    </a:lnTo>
                    <a:lnTo>
                      <a:pt x="68" y="182"/>
                    </a:lnTo>
                    <a:lnTo>
                      <a:pt x="54" y="192"/>
                    </a:lnTo>
                    <a:lnTo>
                      <a:pt x="37" y="202"/>
                    </a:lnTo>
                    <a:lnTo>
                      <a:pt x="17" y="213"/>
                    </a:lnTo>
                    <a:lnTo>
                      <a:pt x="7" y="223"/>
                    </a:lnTo>
                    <a:lnTo>
                      <a:pt x="0" y="237"/>
                    </a:lnTo>
                    <a:lnTo>
                      <a:pt x="0" y="251"/>
                    </a:lnTo>
                    <a:lnTo>
                      <a:pt x="10" y="257"/>
                    </a:lnTo>
                    <a:lnTo>
                      <a:pt x="27" y="261"/>
                    </a:lnTo>
                    <a:lnTo>
                      <a:pt x="47" y="261"/>
                    </a:lnTo>
                    <a:lnTo>
                      <a:pt x="75" y="261"/>
                    </a:lnTo>
                    <a:lnTo>
                      <a:pt x="95" y="257"/>
                    </a:lnTo>
                    <a:lnTo>
                      <a:pt x="116" y="251"/>
                    </a:lnTo>
                    <a:lnTo>
                      <a:pt x="129" y="244"/>
                    </a:lnTo>
                    <a:lnTo>
                      <a:pt x="153" y="223"/>
                    </a:lnTo>
                    <a:lnTo>
                      <a:pt x="201" y="202"/>
                    </a:lnTo>
                    <a:lnTo>
                      <a:pt x="204" y="175"/>
                    </a:lnTo>
                    <a:lnTo>
                      <a:pt x="204" y="158"/>
                    </a:lnTo>
                    <a:lnTo>
                      <a:pt x="201" y="148"/>
                    </a:lnTo>
                    <a:lnTo>
                      <a:pt x="197" y="134"/>
                    </a:lnTo>
                    <a:lnTo>
                      <a:pt x="201" y="110"/>
                    </a:lnTo>
                    <a:lnTo>
                      <a:pt x="235" y="106"/>
                    </a:lnTo>
                    <a:lnTo>
                      <a:pt x="153" y="0"/>
                    </a:lnTo>
                    <a:lnTo>
                      <a:pt x="98" y="79"/>
                    </a:lnTo>
                    <a:close/>
                  </a:path>
                </a:pathLst>
              </a:custGeom>
              <a:solidFill>
                <a:srgbClr val="000000"/>
              </a:solidFill>
              <a:ln w="4763">
                <a:solidFill>
                  <a:srgbClr val="000000"/>
                </a:solidFill>
                <a:prstDash val="solid"/>
                <a:round/>
                <a:headEnd/>
                <a:tailEnd/>
              </a:ln>
            </p:spPr>
            <p:txBody>
              <a:bodyPr/>
              <a:lstStyle/>
              <a:p>
                <a:endParaRPr lang="en-US"/>
              </a:p>
            </p:txBody>
          </p:sp>
          <p:sp>
            <p:nvSpPr>
              <p:cNvPr id="684044" name="Freeform 12"/>
              <p:cNvSpPr>
                <a:spLocks/>
              </p:cNvSpPr>
              <p:nvPr/>
            </p:nvSpPr>
            <p:spPr bwMode="auto">
              <a:xfrm>
                <a:off x="5058" y="2523"/>
                <a:ext cx="167" cy="394"/>
              </a:xfrm>
              <a:custGeom>
                <a:avLst/>
                <a:gdLst/>
                <a:ahLst/>
                <a:cxnLst>
                  <a:cxn ang="0">
                    <a:pos x="0" y="0"/>
                  </a:cxn>
                  <a:cxn ang="0">
                    <a:pos x="167" y="17"/>
                  </a:cxn>
                  <a:cxn ang="0">
                    <a:pos x="126" y="394"/>
                  </a:cxn>
                  <a:cxn ang="0">
                    <a:pos x="17" y="380"/>
                  </a:cxn>
                  <a:cxn ang="0">
                    <a:pos x="0" y="0"/>
                  </a:cxn>
                </a:cxnLst>
                <a:rect l="0" t="0" r="r" b="b"/>
                <a:pathLst>
                  <a:path w="167" h="394">
                    <a:moveTo>
                      <a:pt x="0" y="0"/>
                    </a:moveTo>
                    <a:lnTo>
                      <a:pt x="167" y="17"/>
                    </a:lnTo>
                    <a:lnTo>
                      <a:pt x="126" y="394"/>
                    </a:lnTo>
                    <a:lnTo>
                      <a:pt x="17" y="380"/>
                    </a:lnTo>
                    <a:lnTo>
                      <a:pt x="0" y="0"/>
                    </a:lnTo>
                    <a:close/>
                  </a:path>
                </a:pathLst>
              </a:custGeom>
              <a:solidFill>
                <a:srgbClr val="FF55FF"/>
              </a:solidFill>
              <a:ln w="4763">
                <a:solidFill>
                  <a:srgbClr val="000000"/>
                </a:solidFill>
                <a:prstDash val="solid"/>
                <a:round/>
                <a:headEnd/>
                <a:tailEnd/>
              </a:ln>
            </p:spPr>
            <p:txBody>
              <a:bodyPr/>
              <a:lstStyle/>
              <a:p>
                <a:endParaRPr lang="en-US"/>
              </a:p>
            </p:txBody>
          </p:sp>
          <p:sp>
            <p:nvSpPr>
              <p:cNvPr id="684045" name="Freeform 13"/>
              <p:cNvSpPr>
                <a:spLocks/>
              </p:cNvSpPr>
              <p:nvPr/>
            </p:nvSpPr>
            <p:spPr bwMode="auto">
              <a:xfrm>
                <a:off x="5024" y="2468"/>
                <a:ext cx="218" cy="930"/>
              </a:xfrm>
              <a:custGeom>
                <a:avLst/>
                <a:gdLst/>
                <a:ahLst/>
                <a:cxnLst>
                  <a:cxn ang="0">
                    <a:pos x="0" y="593"/>
                  </a:cxn>
                  <a:cxn ang="0">
                    <a:pos x="4" y="676"/>
                  </a:cxn>
                  <a:cxn ang="0">
                    <a:pos x="130" y="645"/>
                  </a:cxn>
                  <a:cxn ang="0">
                    <a:pos x="126" y="686"/>
                  </a:cxn>
                  <a:cxn ang="0">
                    <a:pos x="123" y="765"/>
                  </a:cxn>
                  <a:cxn ang="0">
                    <a:pos x="119" y="823"/>
                  </a:cxn>
                  <a:cxn ang="0">
                    <a:pos x="123" y="864"/>
                  </a:cxn>
                  <a:cxn ang="0">
                    <a:pos x="123" y="882"/>
                  </a:cxn>
                  <a:cxn ang="0">
                    <a:pos x="126" y="902"/>
                  </a:cxn>
                  <a:cxn ang="0">
                    <a:pos x="133" y="930"/>
                  </a:cxn>
                  <a:cxn ang="0">
                    <a:pos x="160" y="930"/>
                  </a:cxn>
                  <a:cxn ang="0">
                    <a:pos x="157" y="895"/>
                  </a:cxn>
                  <a:cxn ang="0">
                    <a:pos x="154" y="875"/>
                  </a:cxn>
                  <a:cxn ang="0">
                    <a:pos x="150" y="851"/>
                  </a:cxn>
                  <a:cxn ang="0">
                    <a:pos x="150" y="806"/>
                  </a:cxn>
                  <a:cxn ang="0">
                    <a:pos x="150" y="748"/>
                  </a:cxn>
                  <a:cxn ang="0">
                    <a:pos x="154" y="693"/>
                  </a:cxn>
                  <a:cxn ang="0">
                    <a:pos x="160" y="631"/>
                  </a:cxn>
                  <a:cxn ang="0">
                    <a:pos x="167" y="538"/>
                  </a:cxn>
                  <a:cxn ang="0">
                    <a:pos x="211" y="58"/>
                  </a:cxn>
                  <a:cxn ang="0">
                    <a:pos x="215" y="34"/>
                  </a:cxn>
                  <a:cxn ang="0">
                    <a:pos x="218" y="17"/>
                  </a:cxn>
                  <a:cxn ang="0">
                    <a:pos x="215" y="13"/>
                  </a:cxn>
                  <a:cxn ang="0">
                    <a:pos x="208" y="6"/>
                  </a:cxn>
                  <a:cxn ang="0">
                    <a:pos x="31" y="0"/>
                  </a:cxn>
                  <a:cxn ang="0">
                    <a:pos x="24" y="79"/>
                  </a:cxn>
                  <a:cxn ang="0">
                    <a:pos x="167" y="85"/>
                  </a:cxn>
                  <a:cxn ang="0">
                    <a:pos x="174" y="89"/>
                  </a:cxn>
                  <a:cxn ang="0">
                    <a:pos x="177" y="92"/>
                  </a:cxn>
                  <a:cxn ang="0">
                    <a:pos x="150" y="405"/>
                  </a:cxn>
                  <a:cxn ang="0">
                    <a:pos x="147" y="408"/>
                  </a:cxn>
                  <a:cxn ang="0">
                    <a:pos x="75" y="398"/>
                  </a:cxn>
                  <a:cxn ang="0">
                    <a:pos x="62" y="453"/>
                  </a:cxn>
                  <a:cxn ang="0">
                    <a:pos x="136" y="466"/>
                  </a:cxn>
                  <a:cxn ang="0">
                    <a:pos x="140" y="470"/>
                  </a:cxn>
                  <a:cxn ang="0">
                    <a:pos x="136" y="507"/>
                  </a:cxn>
                  <a:cxn ang="0">
                    <a:pos x="130" y="576"/>
                  </a:cxn>
                  <a:cxn ang="0">
                    <a:pos x="0" y="593"/>
                  </a:cxn>
                </a:cxnLst>
                <a:rect l="0" t="0" r="r" b="b"/>
                <a:pathLst>
                  <a:path w="218" h="930">
                    <a:moveTo>
                      <a:pt x="0" y="593"/>
                    </a:moveTo>
                    <a:lnTo>
                      <a:pt x="4" y="676"/>
                    </a:lnTo>
                    <a:lnTo>
                      <a:pt x="130" y="645"/>
                    </a:lnTo>
                    <a:lnTo>
                      <a:pt x="126" y="686"/>
                    </a:lnTo>
                    <a:lnTo>
                      <a:pt x="123" y="765"/>
                    </a:lnTo>
                    <a:lnTo>
                      <a:pt x="119" y="823"/>
                    </a:lnTo>
                    <a:lnTo>
                      <a:pt x="123" y="864"/>
                    </a:lnTo>
                    <a:lnTo>
                      <a:pt x="123" y="882"/>
                    </a:lnTo>
                    <a:lnTo>
                      <a:pt x="126" y="902"/>
                    </a:lnTo>
                    <a:lnTo>
                      <a:pt x="133" y="930"/>
                    </a:lnTo>
                    <a:lnTo>
                      <a:pt x="160" y="930"/>
                    </a:lnTo>
                    <a:lnTo>
                      <a:pt x="157" y="895"/>
                    </a:lnTo>
                    <a:lnTo>
                      <a:pt x="154" y="875"/>
                    </a:lnTo>
                    <a:lnTo>
                      <a:pt x="150" y="851"/>
                    </a:lnTo>
                    <a:lnTo>
                      <a:pt x="150" y="806"/>
                    </a:lnTo>
                    <a:lnTo>
                      <a:pt x="150" y="748"/>
                    </a:lnTo>
                    <a:lnTo>
                      <a:pt x="154" y="693"/>
                    </a:lnTo>
                    <a:lnTo>
                      <a:pt x="160" y="631"/>
                    </a:lnTo>
                    <a:lnTo>
                      <a:pt x="167" y="538"/>
                    </a:lnTo>
                    <a:lnTo>
                      <a:pt x="211" y="58"/>
                    </a:lnTo>
                    <a:lnTo>
                      <a:pt x="215" y="34"/>
                    </a:lnTo>
                    <a:lnTo>
                      <a:pt x="218" y="17"/>
                    </a:lnTo>
                    <a:lnTo>
                      <a:pt x="215" y="13"/>
                    </a:lnTo>
                    <a:lnTo>
                      <a:pt x="208" y="6"/>
                    </a:lnTo>
                    <a:lnTo>
                      <a:pt x="31" y="0"/>
                    </a:lnTo>
                    <a:lnTo>
                      <a:pt x="24" y="79"/>
                    </a:lnTo>
                    <a:lnTo>
                      <a:pt x="167" y="85"/>
                    </a:lnTo>
                    <a:lnTo>
                      <a:pt x="174" y="89"/>
                    </a:lnTo>
                    <a:lnTo>
                      <a:pt x="177" y="92"/>
                    </a:lnTo>
                    <a:lnTo>
                      <a:pt x="150" y="405"/>
                    </a:lnTo>
                    <a:lnTo>
                      <a:pt x="147" y="408"/>
                    </a:lnTo>
                    <a:lnTo>
                      <a:pt x="75" y="398"/>
                    </a:lnTo>
                    <a:lnTo>
                      <a:pt x="62" y="453"/>
                    </a:lnTo>
                    <a:lnTo>
                      <a:pt x="136" y="466"/>
                    </a:lnTo>
                    <a:lnTo>
                      <a:pt x="140" y="470"/>
                    </a:lnTo>
                    <a:lnTo>
                      <a:pt x="136" y="507"/>
                    </a:lnTo>
                    <a:lnTo>
                      <a:pt x="130" y="576"/>
                    </a:lnTo>
                    <a:lnTo>
                      <a:pt x="0" y="593"/>
                    </a:lnTo>
                    <a:close/>
                  </a:path>
                </a:pathLst>
              </a:custGeom>
              <a:solidFill>
                <a:srgbClr val="AA5500"/>
              </a:solidFill>
              <a:ln w="4763">
                <a:solidFill>
                  <a:srgbClr val="000000"/>
                </a:solidFill>
                <a:prstDash val="solid"/>
                <a:round/>
                <a:headEnd/>
                <a:tailEnd/>
              </a:ln>
            </p:spPr>
            <p:txBody>
              <a:bodyPr/>
              <a:lstStyle/>
              <a:p>
                <a:endParaRPr lang="en-US"/>
              </a:p>
            </p:txBody>
          </p:sp>
          <p:sp>
            <p:nvSpPr>
              <p:cNvPr id="684046" name="Freeform 14"/>
              <p:cNvSpPr>
                <a:spLocks/>
              </p:cNvSpPr>
              <p:nvPr/>
            </p:nvSpPr>
            <p:spPr bwMode="auto">
              <a:xfrm>
                <a:off x="5007" y="2989"/>
                <a:ext cx="177" cy="79"/>
              </a:xfrm>
              <a:custGeom>
                <a:avLst/>
                <a:gdLst/>
                <a:ahLst/>
                <a:cxnLst>
                  <a:cxn ang="0">
                    <a:pos x="119" y="0"/>
                  </a:cxn>
                  <a:cxn ang="0">
                    <a:pos x="164" y="7"/>
                  </a:cxn>
                  <a:cxn ang="0">
                    <a:pos x="171" y="10"/>
                  </a:cxn>
                  <a:cxn ang="0">
                    <a:pos x="174" y="17"/>
                  </a:cxn>
                  <a:cxn ang="0">
                    <a:pos x="177" y="28"/>
                  </a:cxn>
                  <a:cxn ang="0">
                    <a:pos x="174" y="38"/>
                  </a:cxn>
                  <a:cxn ang="0">
                    <a:pos x="171" y="45"/>
                  </a:cxn>
                  <a:cxn ang="0">
                    <a:pos x="164" y="52"/>
                  </a:cxn>
                  <a:cxn ang="0">
                    <a:pos x="153" y="55"/>
                  </a:cxn>
                  <a:cxn ang="0">
                    <a:pos x="0" y="79"/>
                  </a:cxn>
                  <a:cxn ang="0">
                    <a:pos x="0" y="24"/>
                  </a:cxn>
                  <a:cxn ang="0">
                    <a:pos x="119" y="0"/>
                  </a:cxn>
                </a:cxnLst>
                <a:rect l="0" t="0" r="r" b="b"/>
                <a:pathLst>
                  <a:path w="177" h="79">
                    <a:moveTo>
                      <a:pt x="119" y="0"/>
                    </a:moveTo>
                    <a:lnTo>
                      <a:pt x="164" y="7"/>
                    </a:lnTo>
                    <a:lnTo>
                      <a:pt x="171" y="10"/>
                    </a:lnTo>
                    <a:lnTo>
                      <a:pt x="174" y="17"/>
                    </a:lnTo>
                    <a:lnTo>
                      <a:pt x="177" y="28"/>
                    </a:lnTo>
                    <a:lnTo>
                      <a:pt x="174" y="38"/>
                    </a:lnTo>
                    <a:lnTo>
                      <a:pt x="171" y="45"/>
                    </a:lnTo>
                    <a:lnTo>
                      <a:pt x="164" y="52"/>
                    </a:lnTo>
                    <a:lnTo>
                      <a:pt x="153" y="55"/>
                    </a:lnTo>
                    <a:lnTo>
                      <a:pt x="0" y="79"/>
                    </a:lnTo>
                    <a:lnTo>
                      <a:pt x="0" y="24"/>
                    </a:lnTo>
                    <a:lnTo>
                      <a:pt x="119" y="0"/>
                    </a:lnTo>
                    <a:close/>
                  </a:path>
                </a:pathLst>
              </a:custGeom>
              <a:solidFill>
                <a:srgbClr val="FF55FF"/>
              </a:solidFill>
              <a:ln w="4763">
                <a:solidFill>
                  <a:srgbClr val="000000"/>
                </a:solidFill>
                <a:prstDash val="solid"/>
                <a:round/>
                <a:headEnd/>
                <a:tailEnd/>
              </a:ln>
            </p:spPr>
            <p:txBody>
              <a:bodyPr/>
              <a:lstStyle/>
              <a:p>
                <a:endParaRPr lang="en-US"/>
              </a:p>
            </p:txBody>
          </p:sp>
          <p:sp>
            <p:nvSpPr>
              <p:cNvPr id="684047" name="Freeform 15"/>
              <p:cNvSpPr>
                <a:spLocks/>
              </p:cNvSpPr>
              <p:nvPr/>
            </p:nvSpPr>
            <p:spPr bwMode="auto">
              <a:xfrm>
                <a:off x="4357" y="2879"/>
                <a:ext cx="681" cy="608"/>
              </a:xfrm>
              <a:custGeom>
                <a:avLst/>
                <a:gdLst/>
                <a:ahLst/>
                <a:cxnLst>
                  <a:cxn ang="0">
                    <a:pos x="68" y="38"/>
                  </a:cxn>
                  <a:cxn ang="0">
                    <a:pos x="51" y="508"/>
                  </a:cxn>
                  <a:cxn ang="0">
                    <a:pos x="14" y="522"/>
                  </a:cxn>
                  <a:cxn ang="0">
                    <a:pos x="7" y="529"/>
                  </a:cxn>
                  <a:cxn ang="0">
                    <a:pos x="4" y="536"/>
                  </a:cxn>
                  <a:cxn ang="0">
                    <a:pos x="0" y="549"/>
                  </a:cxn>
                  <a:cxn ang="0">
                    <a:pos x="11" y="556"/>
                  </a:cxn>
                  <a:cxn ang="0">
                    <a:pos x="21" y="560"/>
                  </a:cxn>
                  <a:cxn ang="0">
                    <a:pos x="31" y="560"/>
                  </a:cxn>
                  <a:cxn ang="0">
                    <a:pos x="72" y="560"/>
                  </a:cxn>
                  <a:cxn ang="0">
                    <a:pos x="126" y="553"/>
                  </a:cxn>
                  <a:cxn ang="0">
                    <a:pos x="147" y="549"/>
                  </a:cxn>
                  <a:cxn ang="0">
                    <a:pos x="164" y="546"/>
                  </a:cxn>
                  <a:cxn ang="0">
                    <a:pos x="174" y="553"/>
                  </a:cxn>
                  <a:cxn ang="0">
                    <a:pos x="225" y="549"/>
                  </a:cxn>
                  <a:cxn ang="0">
                    <a:pos x="232" y="508"/>
                  </a:cxn>
                  <a:cxn ang="0">
                    <a:pos x="232" y="481"/>
                  </a:cxn>
                  <a:cxn ang="0">
                    <a:pos x="225" y="464"/>
                  </a:cxn>
                  <a:cxn ang="0">
                    <a:pos x="232" y="436"/>
                  </a:cxn>
                  <a:cxn ang="0">
                    <a:pos x="249" y="436"/>
                  </a:cxn>
                  <a:cxn ang="0">
                    <a:pos x="276" y="326"/>
                  </a:cxn>
                  <a:cxn ang="0">
                    <a:pos x="296" y="258"/>
                  </a:cxn>
                  <a:cxn ang="0">
                    <a:pos x="300" y="223"/>
                  </a:cxn>
                  <a:cxn ang="0">
                    <a:pos x="300" y="217"/>
                  </a:cxn>
                  <a:cxn ang="0">
                    <a:pos x="535" y="289"/>
                  </a:cxn>
                  <a:cxn ang="0">
                    <a:pos x="538" y="364"/>
                  </a:cxn>
                  <a:cxn ang="0">
                    <a:pos x="538" y="436"/>
                  </a:cxn>
                  <a:cxn ang="0">
                    <a:pos x="535" y="519"/>
                  </a:cxn>
                  <a:cxn ang="0">
                    <a:pos x="528" y="608"/>
                  </a:cxn>
                  <a:cxn ang="0">
                    <a:pos x="562" y="608"/>
                  </a:cxn>
                  <a:cxn ang="0">
                    <a:pos x="569" y="522"/>
                  </a:cxn>
                  <a:cxn ang="0">
                    <a:pos x="572" y="440"/>
                  </a:cxn>
                  <a:cxn ang="0">
                    <a:pos x="572" y="357"/>
                  </a:cxn>
                  <a:cxn ang="0">
                    <a:pos x="569" y="292"/>
                  </a:cxn>
                  <a:cxn ang="0">
                    <a:pos x="678" y="265"/>
                  </a:cxn>
                  <a:cxn ang="0">
                    <a:pos x="681" y="186"/>
                  </a:cxn>
                  <a:cxn ang="0">
                    <a:pos x="654" y="189"/>
                  </a:cxn>
                  <a:cxn ang="0">
                    <a:pos x="657" y="0"/>
                  </a:cxn>
                  <a:cxn ang="0">
                    <a:pos x="286" y="35"/>
                  </a:cxn>
                  <a:cxn ang="0">
                    <a:pos x="205" y="72"/>
                  </a:cxn>
                  <a:cxn ang="0">
                    <a:pos x="191" y="83"/>
                  </a:cxn>
                  <a:cxn ang="0">
                    <a:pos x="184" y="103"/>
                  </a:cxn>
                  <a:cxn ang="0">
                    <a:pos x="174" y="155"/>
                  </a:cxn>
                  <a:cxn ang="0">
                    <a:pos x="164" y="182"/>
                  </a:cxn>
                  <a:cxn ang="0">
                    <a:pos x="99" y="395"/>
                  </a:cxn>
                  <a:cxn ang="0">
                    <a:pos x="120" y="405"/>
                  </a:cxn>
                  <a:cxn ang="0">
                    <a:pos x="137" y="416"/>
                  </a:cxn>
                  <a:cxn ang="0">
                    <a:pos x="154" y="422"/>
                  </a:cxn>
                  <a:cxn ang="0">
                    <a:pos x="143" y="457"/>
                  </a:cxn>
                  <a:cxn ang="0">
                    <a:pos x="133" y="457"/>
                  </a:cxn>
                  <a:cxn ang="0">
                    <a:pos x="106" y="477"/>
                  </a:cxn>
                  <a:cxn ang="0">
                    <a:pos x="86" y="495"/>
                  </a:cxn>
                  <a:cxn ang="0">
                    <a:pos x="103" y="48"/>
                  </a:cxn>
                  <a:cxn ang="0">
                    <a:pos x="68" y="38"/>
                  </a:cxn>
                </a:cxnLst>
                <a:rect l="0" t="0" r="r" b="b"/>
                <a:pathLst>
                  <a:path w="681" h="608">
                    <a:moveTo>
                      <a:pt x="68" y="38"/>
                    </a:moveTo>
                    <a:lnTo>
                      <a:pt x="51" y="508"/>
                    </a:lnTo>
                    <a:lnTo>
                      <a:pt x="14" y="522"/>
                    </a:lnTo>
                    <a:lnTo>
                      <a:pt x="7" y="529"/>
                    </a:lnTo>
                    <a:lnTo>
                      <a:pt x="4" y="536"/>
                    </a:lnTo>
                    <a:lnTo>
                      <a:pt x="0" y="549"/>
                    </a:lnTo>
                    <a:lnTo>
                      <a:pt x="11" y="556"/>
                    </a:lnTo>
                    <a:lnTo>
                      <a:pt x="21" y="560"/>
                    </a:lnTo>
                    <a:lnTo>
                      <a:pt x="31" y="560"/>
                    </a:lnTo>
                    <a:lnTo>
                      <a:pt x="72" y="560"/>
                    </a:lnTo>
                    <a:lnTo>
                      <a:pt x="126" y="553"/>
                    </a:lnTo>
                    <a:lnTo>
                      <a:pt x="147" y="549"/>
                    </a:lnTo>
                    <a:lnTo>
                      <a:pt x="164" y="546"/>
                    </a:lnTo>
                    <a:lnTo>
                      <a:pt x="174" y="553"/>
                    </a:lnTo>
                    <a:lnTo>
                      <a:pt x="225" y="549"/>
                    </a:lnTo>
                    <a:lnTo>
                      <a:pt x="232" y="508"/>
                    </a:lnTo>
                    <a:lnTo>
                      <a:pt x="232" y="481"/>
                    </a:lnTo>
                    <a:lnTo>
                      <a:pt x="225" y="464"/>
                    </a:lnTo>
                    <a:lnTo>
                      <a:pt x="232" y="436"/>
                    </a:lnTo>
                    <a:lnTo>
                      <a:pt x="249" y="436"/>
                    </a:lnTo>
                    <a:lnTo>
                      <a:pt x="276" y="326"/>
                    </a:lnTo>
                    <a:lnTo>
                      <a:pt x="296" y="258"/>
                    </a:lnTo>
                    <a:lnTo>
                      <a:pt x="300" y="223"/>
                    </a:lnTo>
                    <a:lnTo>
                      <a:pt x="300" y="217"/>
                    </a:lnTo>
                    <a:lnTo>
                      <a:pt x="535" y="289"/>
                    </a:lnTo>
                    <a:lnTo>
                      <a:pt x="538" y="364"/>
                    </a:lnTo>
                    <a:lnTo>
                      <a:pt x="538" y="436"/>
                    </a:lnTo>
                    <a:lnTo>
                      <a:pt x="535" y="519"/>
                    </a:lnTo>
                    <a:lnTo>
                      <a:pt x="528" y="608"/>
                    </a:lnTo>
                    <a:lnTo>
                      <a:pt x="562" y="608"/>
                    </a:lnTo>
                    <a:lnTo>
                      <a:pt x="569" y="522"/>
                    </a:lnTo>
                    <a:lnTo>
                      <a:pt x="572" y="440"/>
                    </a:lnTo>
                    <a:lnTo>
                      <a:pt x="572" y="357"/>
                    </a:lnTo>
                    <a:lnTo>
                      <a:pt x="569" y="292"/>
                    </a:lnTo>
                    <a:lnTo>
                      <a:pt x="678" y="265"/>
                    </a:lnTo>
                    <a:lnTo>
                      <a:pt x="681" y="186"/>
                    </a:lnTo>
                    <a:lnTo>
                      <a:pt x="654" y="189"/>
                    </a:lnTo>
                    <a:lnTo>
                      <a:pt x="657" y="0"/>
                    </a:lnTo>
                    <a:lnTo>
                      <a:pt x="286" y="35"/>
                    </a:lnTo>
                    <a:lnTo>
                      <a:pt x="205" y="72"/>
                    </a:lnTo>
                    <a:lnTo>
                      <a:pt x="191" y="83"/>
                    </a:lnTo>
                    <a:lnTo>
                      <a:pt x="184" y="103"/>
                    </a:lnTo>
                    <a:lnTo>
                      <a:pt x="174" y="155"/>
                    </a:lnTo>
                    <a:lnTo>
                      <a:pt x="164" y="182"/>
                    </a:lnTo>
                    <a:lnTo>
                      <a:pt x="99" y="395"/>
                    </a:lnTo>
                    <a:lnTo>
                      <a:pt x="120" y="405"/>
                    </a:lnTo>
                    <a:lnTo>
                      <a:pt x="137" y="416"/>
                    </a:lnTo>
                    <a:lnTo>
                      <a:pt x="154" y="422"/>
                    </a:lnTo>
                    <a:lnTo>
                      <a:pt x="143" y="457"/>
                    </a:lnTo>
                    <a:lnTo>
                      <a:pt x="133" y="457"/>
                    </a:lnTo>
                    <a:lnTo>
                      <a:pt x="106" y="477"/>
                    </a:lnTo>
                    <a:lnTo>
                      <a:pt x="86" y="495"/>
                    </a:lnTo>
                    <a:lnTo>
                      <a:pt x="103" y="48"/>
                    </a:lnTo>
                    <a:lnTo>
                      <a:pt x="68" y="38"/>
                    </a:lnTo>
                    <a:close/>
                  </a:path>
                </a:pathLst>
              </a:custGeom>
              <a:solidFill>
                <a:srgbClr val="000000"/>
              </a:solidFill>
              <a:ln w="4763">
                <a:solidFill>
                  <a:srgbClr val="000000"/>
                </a:solidFill>
                <a:prstDash val="solid"/>
                <a:round/>
                <a:headEnd/>
                <a:tailEnd/>
              </a:ln>
            </p:spPr>
            <p:txBody>
              <a:bodyPr/>
              <a:lstStyle/>
              <a:p>
                <a:endParaRPr lang="en-US"/>
              </a:p>
            </p:txBody>
          </p:sp>
          <p:sp>
            <p:nvSpPr>
              <p:cNvPr id="684048" name="Freeform 16"/>
              <p:cNvSpPr>
                <a:spLocks/>
              </p:cNvSpPr>
              <p:nvPr/>
            </p:nvSpPr>
            <p:spPr bwMode="auto">
              <a:xfrm>
                <a:off x="4548" y="2354"/>
                <a:ext cx="612" cy="683"/>
              </a:xfrm>
              <a:custGeom>
                <a:avLst/>
                <a:gdLst/>
                <a:ahLst/>
                <a:cxnLst>
                  <a:cxn ang="0">
                    <a:pos x="466" y="536"/>
                  </a:cxn>
                  <a:cxn ang="0">
                    <a:pos x="463" y="670"/>
                  </a:cxn>
                  <a:cxn ang="0">
                    <a:pos x="510" y="663"/>
                  </a:cxn>
                  <a:cxn ang="0">
                    <a:pos x="538" y="666"/>
                  </a:cxn>
                  <a:cxn ang="0">
                    <a:pos x="558" y="670"/>
                  </a:cxn>
                  <a:cxn ang="0">
                    <a:pos x="585" y="680"/>
                  </a:cxn>
                  <a:cxn ang="0">
                    <a:pos x="599" y="683"/>
                  </a:cxn>
                  <a:cxn ang="0">
                    <a:pos x="612" y="642"/>
                  </a:cxn>
                  <a:cxn ang="0">
                    <a:pos x="609" y="632"/>
                  </a:cxn>
                  <a:cxn ang="0">
                    <a:pos x="602" y="621"/>
                  </a:cxn>
                  <a:cxn ang="0">
                    <a:pos x="595" y="615"/>
                  </a:cxn>
                  <a:cxn ang="0">
                    <a:pos x="585" y="611"/>
                  </a:cxn>
                  <a:cxn ang="0">
                    <a:pos x="589" y="601"/>
                  </a:cxn>
                  <a:cxn ang="0">
                    <a:pos x="589" y="587"/>
                  </a:cxn>
                  <a:cxn ang="0">
                    <a:pos x="585" y="577"/>
                  </a:cxn>
                  <a:cxn ang="0">
                    <a:pos x="575" y="563"/>
                  </a:cxn>
                  <a:cxn ang="0">
                    <a:pos x="578" y="546"/>
                  </a:cxn>
                  <a:cxn ang="0">
                    <a:pos x="572" y="525"/>
                  </a:cxn>
                  <a:cxn ang="0">
                    <a:pos x="572" y="508"/>
                  </a:cxn>
                  <a:cxn ang="0">
                    <a:pos x="568" y="491"/>
                  </a:cxn>
                  <a:cxn ang="0">
                    <a:pos x="561" y="464"/>
                  </a:cxn>
                  <a:cxn ang="0">
                    <a:pos x="561" y="412"/>
                  </a:cxn>
                  <a:cxn ang="0">
                    <a:pos x="558" y="374"/>
                  </a:cxn>
                  <a:cxn ang="0">
                    <a:pos x="551" y="344"/>
                  </a:cxn>
                  <a:cxn ang="0">
                    <a:pos x="544" y="316"/>
                  </a:cxn>
                  <a:cxn ang="0">
                    <a:pos x="538" y="299"/>
                  </a:cxn>
                  <a:cxn ang="0">
                    <a:pos x="538" y="282"/>
                  </a:cxn>
                  <a:cxn ang="0">
                    <a:pos x="538" y="261"/>
                  </a:cxn>
                  <a:cxn ang="0">
                    <a:pos x="538" y="241"/>
                  </a:cxn>
                  <a:cxn ang="0">
                    <a:pos x="534" y="206"/>
                  </a:cxn>
                  <a:cxn ang="0">
                    <a:pos x="493" y="96"/>
                  </a:cxn>
                  <a:cxn ang="0">
                    <a:pos x="483" y="86"/>
                  </a:cxn>
                  <a:cxn ang="0">
                    <a:pos x="398" y="42"/>
                  </a:cxn>
                  <a:cxn ang="0">
                    <a:pos x="395" y="35"/>
                  </a:cxn>
                  <a:cxn ang="0">
                    <a:pos x="388" y="28"/>
                  </a:cxn>
                  <a:cxn ang="0">
                    <a:pos x="374" y="21"/>
                  </a:cxn>
                  <a:cxn ang="0">
                    <a:pos x="320" y="0"/>
                  </a:cxn>
                  <a:cxn ang="0">
                    <a:pos x="194" y="86"/>
                  </a:cxn>
                  <a:cxn ang="0">
                    <a:pos x="187" y="93"/>
                  </a:cxn>
                  <a:cxn ang="0">
                    <a:pos x="184" y="100"/>
                  </a:cxn>
                  <a:cxn ang="0">
                    <a:pos x="184" y="120"/>
                  </a:cxn>
                  <a:cxn ang="0">
                    <a:pos x="180" y="131"/>
                  </a:cxn>
                  <a:cxn ang="0">
                    <a:pos x="167" y="186"/>
                  </a:cxn>
                  <a:cxn ang="0">
                    <a:pos x="167" y="196"/>
                  </a:cxn>
                  <a:cxn ang="0">
                    <a:pos x="163" y="213"/>
                  </a:cxn>
                  <a:cxn ang="0">
                    <a:pos x="150" y="234"/>
                  </a:cxn>
                  <a:cxn ang="0">
                    <a:pos x="143" y="230"/>
                  </a:cxn>
                  <a:cxn ang="0">
                    <a:pos x="136" y="230"/>
                  </a:cxn>
                  <a:cxn ang="0">
                    <a:pos x="126" y="234"/>
                  </a:cxn>
                  <a:cxn ang="0">
                    <a:pos x="0" y="223"/>
                  </a:cxn>
                  <a:cxn ang="0">
                    <a:pos x="7" y="285"/>
                  </a:cxn>
                  <a:cxn ang="0">
                    <a:pos x="330" y="344"/>
                  </a:cxn>
                  <a:cxn ang="0">
                    <a:pos x="466" y="536"/>
                  </a:cxn>
                </a:cxnLst>
                <a:rect l="0" t="0" r="r" b="b"/>
                <a:pathLst>
                  <a:path w="612" h="683">
                    <a:moveTo>
                      <a:pt x="466" y="536"/>
                    </a:moveTo>
                    <a:lnTo>
                      <a:pt x="463" y="670"/>
                    </a:lnTo>
                    <a:lnTo>
                      <a:pt x="510" y="663"/>
                    </a:lnTo>
                    <a:lnTo>
                      <a:pt x="538" y="666"/>
                    </a:lnTo>
                    <a:lnTo>
                      <a:pt x="558" y="670"/>
                    </a:lnTo>
                    <a:lnTo>
                      <a:pt x="585" y="680"/>
                    </a:lnTo>
                    <a:lnTo>
                      <a:pt x="599" y="683"/>
                    </a:lnTo>
                    <a:lnTo>
                      <a:pt x="612" y="642"/>
                    </a:lnTo>
                    <a:lnTo>
                      <a:pt x="609" y="632"/>
                    </a:lnTo>
                    <a:lnTo>
                      <a:pt x="602" y="621"/>
                    </a:lnTo>
                    <a:lnTo>
                      <a:pt x="595" y="615"/>
                    </a:lnTo>
                    <a:lnTo>
                      <a:pt x="585" y="611"/>
                    </a:lnTo>
                    <a:lnTo>
                      <a:pt x="589" y="601"/>
                    </a:lnTo>
                    <a:lnTo>
                      <a:pt x="589" y="587"/>
                    </a:lnTo>
                    <a:lnTo>
                      <a:pt x="585" y="577"/>
                    </a:lnTo>
                    <a:lnTo>
                      <a:pt x="575" y="563"/>
                    </a:lnTo>
                    <a:lnTo>
                      <a:pt x="578" y="546"/>
                    </a:lnTo>
                    <a:lnTo>
                      <a:pt x="572" y="525"/>
                    </a:lnTo>
                    <a:lnTo>
                      <a:pt x="572" y="508"/>
                    </a:lnTo>
                    <a:lnTo>
                      <a:pt x="568" y="491"/>
                    </a:lnTo>
                    <a:lnTo>
                      <a:pt x="561" y="464"/>
                    </a:lnTo>
                    <a:lnTo>
                      <a:pt x="561" y="412"/>
                    </a:lnTo>
                    <a:lnTo>
                      <a:pt x="558" y="374"/>
                    </a:lnTo>
                    <a:lnTo>
                      <a:pt x="551" y="344"/>
                    </a:lnTo>
                    <a:lnTo>
                      <a:pt x="544" y="316"/>
                    </a:lnTo>
                    <a:lnTo>
                      <a:pt x="538" y="299"/>
                    </a:lnTo>
                    <a:lnTo>
                      <a:pt x="538" y="282"/>
                    </a:lnTo>
                    <a:lnTo>
                      <a:pt x="538" y="261"/>
                    </a:lnTo>
                    <a:lnTo>
                      <a:pt x="538" y="241"/>
                    </a:lnTo>
                    <a:lnTo>
                      <a:pt x="534" y="206"/>
                    </a:lnTo>
                    <a:lnTo>
                      <a:pt x="493" y="96"/>
                    </a:lnTo>
                    <a:lnTo>
                      <a:pt x="483" y="86"/>
                    </a:lnTo>
                    <a:lnTo>
                      <a:pt x="398" y="42"/>
                    </a:lnTo>
                    <a:lnTo>
                      <a:pt x="395" y="35"/>
                    </a:lnTo>
                    <a:lnTo>
                      <a:pt x="388" y="28"/>
                    </a:lnTo>
                    <a:lnTo>
                      <a:pt x="374" y="21"/>
                    </a:lnTo>
                    <a:lnTo>
                      <a:pt x="320" y="0"/>
                    </a:lnTo>
                    <a:lnTo>
                      <a:pt x="194" y="86"/>
                    </a:lnTo>
                    <a:lnTo>
                      <a:pt x="187" y="93"/>
                    </a:lnTo>
                    <a:lnTo>
                      <a:pt x="184" y="100"/>
                    </a:lnTo>
                    <a:lnTo>
                      <a:pt x="184" y="120"/>
                    </a:lnTo>
                    <a:lnTo>
                      <a:pt x="180" y="131"/>
                    </a:lnTo>
                    <a:lnTo>
                      <a:pt x="167" y="186"/>
                    </a:lnTo>
                    <a:lnTo>
                      <a:pt x="167" y="196"/>
                    </a:lnTo>
                    <a:lnTo>
                      <a:pt x="163" y="213"/>
                    </a:lnTo>
                    <a:lnTo>
                      <a:pt x="150" y="234"/>
                    </a:lnTo>
                    <a:lnTo>
                      <a:pt x="143" y="230"/>
                    </a:lnTo>
                    <a:lnTo>
                      <a:pt x="136" y="230"/>
                    </a:lnTo>
                    <a:lnTo>
                      <a:pt x="126" y="234"/>
                    </a:lnTo>
                    <a:lnTo>
                      <a:pt x="0" y="223"/>
                    </a:lnTo>
                    <a:lnTo>
                      <a:pt x="7" y="285"/>
                    </a:lnTo>
                    <a:lnTo>
                      <a:pt x="330" y="344"/>
                    </a:lnTo>
                    <a:lnTo>
                      <a:pt x="466" y="536"/>
                    </a:lnTo>
                    <a:close/>
                  </a:path>
                </a:pathLst>
              </a:custGeom>
              <a:solidFill>
                <a:srgbClr val="5555FF"/>
              </a:solidFill>
              <a:ln w="4763">
                <a:solidFill>
                  <a:srgbClr val="000000"/>
                </a:solidFill>
                <a:prstDash val="solid"/>
                <a:round/>
                <a:headEnd/>
                <a:tailEnd/>
              </a:ln>
            </p:spPr>
            <p:txBody>
              <a:bodyPr/>
              <a:lstStyle/>
              <a:p>
                <a:endParaRPr lang="en-US"/>
              </a:p>
            </p:txBody>
          </p:sp>
          <p:sp>
            <p:nvSpPr>
              <p:cNvPr id="684049" name="Freeform 17"/>
              <p:cNvSpPr>
                <a:spLocks/>
              </p:cNvSpPr>
              <p:nvPr/>
            </p:nvSpPr>
            <p:spPr bwMode="auto">
              <a:xfrm>
                <a:off x="4670" y="2927"/>
                <a:ext cx="228" cy="453"/>
              </a:xfrm>
              <a:custGeom>
                <a:avLst/>
                <a:gdLst/>
                <a:ahLst/>
                <a:cxnLst>
                  <a:cxn ang="0">
                    <a:pos x="228" y="100"/>
                  </a:cxn>
                  <a:cxn ang="0">
                    <a:pos x="228" y="48"/>
                  </a:cxn>
                  <a:cxn ang="0">
                    <a:pos x="228" y="35"/>
                  </a:cxn>
                  <a:cxn ang="0">
                    <a:pos x="218" y="21"/>
                  </a:cxn>
                  <a:cxn ang="0">
                    <a:pos x="208" y="7"/>
                  </a:cxn>
                  <a:cxn ang="0">
                    <a:pos x="194" y="4"/>
                  </a:cxn>
                  <a:cxn ang="0">
                    <a:pos x="181" y="0"/>
                  </a:cxn>
                  <a:cxn ang="0">
                    <a:pos x="160" y="4"/>
                  </a:cxn>
                  <a:cxn ang="0">
                    <a:pos x="137" y="7"/>
                  </a:cxn>
                  <a:cxn ang="0">
                    <a:pos x="106" y="14"/>
                  </a:cxn>
                  <a:cxn ang="0">
                    <a:pos x="75" y="24"/>
                  </a:cxn>
                  <a:cxn ang="0">
                    <a:pos x="69" y="31"/>
                  </a:cxn>
                  <a:cxn ang="0">
                    <a:pos x="52" y="66"/>
                  </a:cxn>
                  <a:cxn ang="0">
                    <a:pos x="35" y="103"/>
                  </a:cxn>
                  <a:cxn ang="0">
                    <a:pos x="28" y="114"/>
                  </a:cxn>
                  <a:cxn ang="0">
                    <a:pos x="28" y="124"/>
                  </a:cxn>
                  <a:cxn ang="0">
                    <a:pos x="41" y="158"/>
                  </a:cxn>
                  <a:cxn ang="0">
                    <a:pos x="38" y="223"/>
                  </a:cxn>
                  <a:cxn ang="0">
                    <a:pos x="31" y="275"/>
                  </a:cxn>
                  <a:cxn ang="0">
                    <a:pos x="21" y="333"/>
                  </a:cxn>
                  <a:cxn ang="0">
                    <a:pos x="0" y="423"/>
                  </a:cxn>
                  <a:cxn ang="0">
                    <a:pos x="35" y="405"/>
                  </a:cxn>
                  <a:cxn ang="0">
                    <a:pos x="65" y="423"/>
                  </a:cxn>
                  <a:cxn ang="0">
                    <a:pos x="89" y="436"/>
                  </a:cxn>
                  <a:cxn ang="0">
                    <a:pos x="113" y="443"/>
                  </a:cxn>
                  <a:cxn ang="0">
                    <a:pos x="137" y="453"/>
                  </a:cxn>
                  <a:cxn ang="0">
                    <a:pos x="157" y="385"/>
                  </a:cxn>
                  <a:cxn ang="0">
                    <a:pos x="164" y="337"/>
                  </a:cxn>
                  <a:cxn ang="0">
                    <a:pos x="174" y="278"/>
                  </a:cxn>
                  <a:cxn ang="0">
                    <a:pos x="181" y="199"/>
                  </a:cxn>
                  <a:cxn ang="0">
                    <a:pos x="174" y="182"/>
                  </a:cxn>
                  <a:cxn ang="0">
                    <a:pos x="188" y="148"/>
                  </a:cxn>
                  <a:cxn ang="0">
                    <a:pos x="211" y="134"/>
                  </a:cxn>
                  <a:cxn ang="0">
                    <a:pos x="225" y="127"/>
                  </a:cxn>
                  <a:cxn ang="0">
                    <a:pos x="228" y="100"/>
                  </a:cxn>
                </a:cxnLst>
                <a:rect l="0" t="0" r="r" b="b"/>
                <a:pathLst>
                  <a:path w="228" h="453">
                    <a:moveTo>
                      <a:pt x="228" y="100"/>
                    </a:moveTo>
                    <a:lnTo>
                      <a:pt x="228" y="48"/>
                    </a:lnTo>
                    <a:lnTo>
                      <a:pt x="228" y="35"/>
                    </a:lnTo>
                    <a:lnTo>
                      <a:pt x="218" y="21"/>
                    </a:lnTo>
                    <a:lnTo>
                      <a:pt x="208" y="7"/>
                    </a:lnTo>
                    <a:lnTo>
                      <a:pt x="194" y="4"/>
                    </a:lnTo>
                    <a:lnTo>
                      <a:pt x="181" y="0"/>
                    </a:lnTo>
                    <a:lnTo>
                      <a:pt x="160" y="4"/>
                    </a:lnTo>
                    <a:lnTo>
                      <a:pt x="137" y="7"/>
                    </a:lnTo>
                    <a:lnTo>
                      <a:pt x="106" y="14"/>
                    </a:lnTo>
                    <a:lnTo>
                      <a:pt x="75" y="24"/>
                    </a:lnTo>
                    <a:lnTo>
                      <a:pt x="69" y="31"/>
                    </a:lnTo>
                    <a:lnTo>
                      <a:pt x="52" y="66"/>
                    </a:lnTo>
                    <a:lnTo>
                      <a:pt x="35" y="103"/>
                    </a:lnTo>
                    <a:lnTo>
                      <a:pt x="28" y="114"/>
                    </a:lnTo>
                    <a:lnTo>
                      <a:pt x="28" y="124"/>
                    </a:lnTo>
                    <a:lnTo>
                      <a:pt x="41" y="158"/>
                    </a:lnTo>
                    <a:lnTo>
                      <a:pt x="38" y="223"/>
                    </a:lnTo>
                    <a:lnTo>
                      <a:pt x="31" y="275"/>
                    </a:lnTo>
                    <a:lnTo>
                      <a:pt x="21" y="333"/>
                    </a:lnTo>
                    <a:lnTo>
                      <a:pt x="0" y="423"/>
                    </a:lnTo>
                    <a:lnTo>
                      <a:pt x="35" y="405"/>
                    </a:lnTo>
                    <a:lnTo>
                      <a:pt x="65" y="423"/>
                    </a:lnTo>
                    <a:lnTo>
                      <a:pt x="89" y="436"/>
                    </a:lnTo>
                    <a:lnTo>
                      <a:pt x="113" y="443"/>
                    </a:lnTo>
                    <a:lnTo>
                      <a:pt x="137" y="453"/>
                    </a:lnTo>
                    <a:lnTo>
                      <a:pt x="157" y="385"/>
                    </a:lnTo>
                    <a:lnTo>
                      <a:pt x="164" y="337"/>
                    </a:lnTo>
                    <a:lnTo>
                      <a:pt x="174" y="278"/>
                    </a:lnTo>
                    <a:lnTo>
                      <a:pt x="181" y="199"/>
                    </a:lnTo>
                    <a:lnTo>
                      <a:pt x="174" y="182"/>
                    </a:lnTo>
                    <a:lnTo>
                      <a:pt x="188" y="148"/>
                    </a:lnTo>
                    <a:lnTo>
                      <a:pt x="211" y="134"/>
                    </a:lnTo>
                    <a:lnTo>
                      <a:pt x="225" y="127"/>
                    </a:lnTo>
                    <a:lnTo>
                      <a:pt x="228" y="100"/>
                    </a:lnTo>
                    <a:close/>
                  </a:path>
                </a:pathLst>
              </a:custGeom>
              <a:solidFill>
                <a:srgbClr val="5555FF"/>
              </a:solidFill>
              <a:ln w="4763">
                <a:solidFill>
                  <a:srgbClr val="000000"/>
                </a:solidFill>
                <a:prstDash val="solid"/>
                <a:round/>
                <a:headEnd/>
                <a:tailEnd/>
              </a:ln>
            </p:spPr>
            <p:txBody>
              <a:bodyPr/>
              <a:lstStyle/>
              <a:p>
                <a:endParaRPr lang="en-US"/>
              </a:p>
            </p:txBody>
          </p:sp>
          <p:sp>
            <p:nvSpPr>
              <p:cNvPr id="684050" name="Freeform 18"/>
              <p:cNvSpPr>
                <a:spLocks/>
              </p:cNvSpPr>
              <p:nvPr/>
            </p:nvSpPr>
            <p:spPr bwMode="auto">
              <a:xfrm>
                <a:off x="4936" y="2938"/>
                <a:ext cx="37" cy="89"/>
              </a:xfrm>
              <a:custGeom>
                <a:avLst/>
                <a:gdLst/>
                <a:ahLst/>
                <a:cxnLst>
                  <a:cxn ang="0">
                    <a:pos x="0" y="31"/>
                  </a:cxn>
                  <a:cxn ang="0">
                    <a:pos x="10" y="55"/>
                  </a:cxn>
                  <a:cxn ang="0">
                    <a:pos x="20" y="72"/>
                  </a:cxn>
                  <a:cxn ang="0">
                    <a:pos x="34" y="89"/>
                  </a:cxn>
                  <a:cxn ang="0">
                    <a:pos x="37" y="0"/>
                  </a:cxn>
                  <a:cxn ang="0">
                    <a:pos x="0" y="3"/>
                  </a:cxn>
                  <a:cxn ang="0">
                    <a:pos x="0" y="31"/>
                  </a:cxn>
                </a:cxnLst>
                <a:rect l="0" t="0" r="r" b="b"/>
                <a:pathLst>
                  <a:path w="37" h="89">
                    <a:moveTo>
                      <a:pt x="0" y="31"/>
                    </a:moveTo>
                    <a:lnTo>
                      <a:pt x="10" y="55"/>
                    </a:lnTo>
                    <a:lnTo>
                      <a:pt x="20" y="72"/>
                    </a:lnTo>
                    <a:lnTo>
                      <a:pt x="34" y="89"/>
                    </a:lnTo>
                    <a:lnTo>
                      <a:pt x="37" y="0"/>
                    </a:lnTo>
                    <a:lnTo>
                      <a:pt x="0" y="3"/>
                    </a:lnTo>
                    <a:lnTo>
                      <a:pt x="0" y="31"/>
                    </a:lnTo>
                    <a:close/>
                  </a:path>
                </a:pathLst>
              </a:custGeom>
              <a:solidFill>
                <a:srgbClr val="5555FF"/>
              </a:solidFill>
              <a:ln w="4763">
                <a:solidFill>
                  <a:srgbClr val="000000"/>
                </a:solidFill>
                <a:prstDash val="solid"/>
                <a:round/>
                <a:headEnd/>
                <a:tailEnd/>
              </a:ln>
            </p:spPr>
            <p:txBody>
              <a:bodyPr/>
              <a:lstStyle/>
              <a:p>
                <a:endParaRPr lang="en-US"/>
              </a:p>
            </p:txBody>
          </p:sp>
          <p:sp>
            <p:nvSpPr>
              <p:cNvPr id="684051" name="Freeform 19"/>
              <p:cNvSpPr>
                <a:spLocks/>
              </p:cNvSpPr>
              <p:nvPr/>
            </p:nvSpPr>
            <p:spPr bwMode="auto">
              <a:xfrm>
                <a:off x="4933" y="3044"/>
                <a:ext cx="34" cy="38"/>
              </a:xfrm>
              <a:custGeom>
                <a:avLst/>
                <a:gdLst/>
                <a:ahLst/>
                <a:cxnLst>
                  <a:cxn ang="0">
                    <a:pos x="34" y="0"/>
                  </a:cxn>
                  <a:cxn ang="0">
                    <a:pos x="0" y="17"/>
                  </a:cxn>
                  <a:cxn ang="0">
                    <a:pos x="0" y="38"/>
                  </a:cxn>
                  <a:cxn ang="0">
                    <a:pos x="30" y="34"/>
                  </a:cxn>
                  <a:cxn ang="0">
                    <a:pos x="34" y="0"/>
                  </a:cxn>
                </a:cxnLst>
                <a:rect l="0" t="0" r="r" b="b"/>
                <a:pathLst>
                  <a:path w="34" h="38">
                    <a:moveTo>
                      <a:pt x="34" y="0"/>
                    </a:moveTo>
                    <a:lnTo>
                      <a:pt x="0" y="17"/>
                    </a:lnTo>
                    <a:lnTo>
                      <a:pt x="0" y="38"/>
                    </a:lnTo>
                    <a:lnTo>
                      <a:pt x="30" y="34"/>
                    </a:lnTo>
                    <a:lnTo>
                      <a:pt x="34" y="0"/>
                    </a:lnTo>
                    <a:close/>
                  </a:path>
                </a:pathLst>
              </a:custGeom>
              <a:solidFill>
                <a:srgbClr val="AA00AA"/>
              </a:solidFill>
              <a:ln w="4763">
                <a:solidFill>
                  <a:srgbClr val="000000"/>
                </a:solidFill>
                <a:prstDash val="solid"/>
                <a:round/>
                <a:headEnd/>
                <a:tailEnd/>
              </a:ln>
            </p:spPr>
            <p:txBody>
              <a:bodyPr/>
              <a:lstStyle/>
              <a:p>
                <a:endParaRPr lang="en-US"/>
              </a:p>
            </p:txBody>
          </p:sp>
          <p:sp>
            <p:nvSpPr>
              <p:cNvPr id="684052" name="Freeform 20"/>
              <p:cNvSpPr>
                <a:spLocks/>
              </p:cNvSpPr>
              <p:nvPr/>
            </p:nvSpPr>
            <p:spPr bwMode="auto">
              <a:xfrm>
                <a:off x="4864" y="3068"/>
                <a:ext cx="28" cy="24"/>
              </a:xfrm>
              <a:custGeom>
                <a:avLst/>
                <a:gdLst/>
                <a:ahLst/>
                <a:cxnLst>
                  <a:cxn ang="0">
                    <a:pos x="24" y="24"/>
                  </a:cxn>
                  <a:cxn ang="0">
                    <a:pos x="4" y="17"/>
                  </a:cxn>
                  <a:cxn ang="0">
                    <a:pos x="0" y="14"/>
                  </a:cxn>
                  <a:cxn ang="0">
                    <a:pos x="7" y="7"/>
                  </a:cxn>
                  <a:cxn ang="0">
                    <a:pos x="14" y="4"/>
                  </a:cxn>
                  <a:cxn ang="0">
                    <a:pos x="28" y="0"/>
                  </a:cxn>
                  <a:cxn ang="0">
                    <a:pos x="24" y="24"/>
                  </a:cxn>
                </a:cxnLst>
                <a:rect l="0" t="0" r="r" b="b"/>
                <a:pathLst>
                  <a:path w="28" h="24">
                    <a:moveTo>
                      <a:pt x="24" y="24"/>
                    </a:moveTo>
                    <a:lnTo>
                      <a:pt x="4" y="17"/>
                    </a:lnTo>
                    <a:lnTo>
                      <a:pt x="0" y="14"/>
                    </a:lnTo>
                    <a:lnTo>
                      <a:pt x="7" y="7"/>
                    </a:lnTo>
                    <a:lnTo>
                      <a:pt x="14" y="4"/>
                    </a:lnTo>
                    <a:lnTo>
                      <a:pt x="28" y="0"/>
                    </a:lnTo>
                    <a:lnTo>
                      <a:pt x="24" y="24"/>
                    </a:lnTo>
                    <a:close/>
                  </a:path>
                </a:pathLst>
              </a:custGeom>
              <a:solidFill>
                <a:srgbClr val="AA00AA"/>
              </a:solidFill>
              <a:ln w="4763">
                <a:solidFill>
                  <a:srgbClr val="000000"/>
                </a:solidFill>
                <a:prstDash val="solid"/>
                <a:round/>
                <a:headEnd/>
                <a:tailEnd/>
              </a:ln>
            </p:spPr>
            <p:txBody>
              <a:bodyPr/>
              <a:lstStyle/>
              <a:p>
                <a:endParaRPr lang="en-US"/>
              </a:p>
            </p:txBody>
          </p:sp>
          <p:sp>
            <p:nvSpPr>
              <p:cNvPr id="684053" name="Freeform 21"/>
              <p:cNvSpPr>
                <a:spLocks/>
              </p:cNvSpPr>
              <p:nvPr/>
            </p:nvSpPr>
            <p:spPr bwMode="auto">
              <a:xfrm>
                <a:off x="5018" y="2752"/>
                <a:ext cx="197" cy="76"/>
              </a:xfrm>
              <a:custGeom>
                <a:avLst/>
                <a:gdLst/>
                <a:ahLst/>
                <a:cxnLst>
                  <a:cxn ang="0">
                    <a:pos x="197" y="0"/>
                  </a:cxn>
                  <a:cxn ang="0">
                    <a:pos x="95" y="31"/>
                  </a:cxn>
                  <a:cxn ang="0">
                    <a:pos x="0" y="45"/>
                  </a:cxn>
                  <a:cxn ang="0">
                    <a:pos x="0" y="76"/>
                  </a:cxn>
                  <a:cxn ang="0">
                    <a:pos x="71" y="69"/>
                  </a:cxn>
                  <a:cxn ang="0">
                    <a:pos x="102" y="66"/>
                  </a:cxn>
                  <a:cxn ang="0">
                    <a:pos x="129" y="59"/>
                  </a:cxn>
                  <a:cxn ang="0">
                    <a:pos x="153" y="52"/>
                  </a:cxn>
                  <a:cxn ang="0">
                    <a:pos x="177" y="42"/>
                  </a:cxn>
                  <a:cxn ang="0">
                    <a:pos x="194" y="28"/>
                  </a:cxn>
                  <a:cxn ang="0">
                    <a:pos x="197" y="0"/>
                  </a:cxn>
                </a:cxnLst>
                <a:rect l="0" t="0" r="r" b="b"/>
                <a:pathLst>
                  <a:path w="197" h="76">
                    <a:moveTo>
                      <a:pt x="197" y="0"/>
                    </a:moveTo>
                    <a:lnTo>
                      <a:pt x="95" y="31"/>
                    </a:lnTo>
                    <a:lnTo>
                      <a:pt x="0" y="45"/>
                    </a:lnTo>
                    <a:lnTo>
                      <a:pt x="0" y="76"/>
                    </a:lnTo>
                    <a:lnTo>
                      <a:pt x="71" y="69"/>
                    </a:lnTo>
                    <a:lnTo>
                      <a:pt x="102" y="66"/>
                    </a:lnTo>
                    <a:lnTo>
                      <a:pt x="129" y="59"/>
                    </a:lnTo>
                    <a:lnTo>
                      <a:pt x="153" y="52"/>
                    </a:lnTo>
                    <a:lnTo>
                      <a:pt x="177" y="42"/>
                    </a:lnTo>
                    <a:lnTo>
                      <a:pt x="194" y="28"/>
                    </a:lnTo>
                    <a:lnTo>
                      <a:pt x="197" y="0"/>
                    </a:lnTo>
                    <a:close/>
                  </a:path>
                </a:pathLst>
              </a:custGeom>
              <a:solidFill>
                <a:srgbClr val="AA5500"/>
              </a:solidFill>
              <a:ln w="4763">
                <a:solidFill>
                  <a:srgbClr val="000000"/>
                </a:solidFill>
                <a:prstDash val="solid"/>
                <a:round/>
                <a:headEnd/>
                <a:tailEnd/>
              </a:ln>
            </p:spPr>
            <p:txBody>
              <a:bodyPr/>
              <a:lstStyle/>
              <a:p>
                <a:endParaRPr lang="en-US"/>
              </a:p>
            </p:txBody>
          </p:sp>
          <p:sp>
            <p:nvSpPr>
              <p:cNvPr id="684054" name="Freeform 22"/>
              <p:cNvSpPr>
                <a:spLocks/>
              </p:cNvSpPr>
              <p:nvPr/>
            </p:nvSpPr>
            <p:spPr bwMode="auto">
              <a:xfrm>
                <a:off x="5031" y="2749"/>
                <a:ext cx="184" cy="51"/>
              </a:xfrm>
              <a:custGeom>
                <a:avLst/>
                <a:gdLst/>
                <a:ahLst/>
                <a:cxnLst>
                  <a:cxn ang="0">
                    <a:pos x="184" y="3"/>
                  </a:cxn>
                  <a:cxn ang="0">
                    <a:pos x="153" y="21"/>
                  </a:cxn>
                  <a:cxn ang="0">
                    <a:pos x="136" y="27"/>
                  </a:cxn>
                  <a:cxn ang="0">
                    <a:pos x="116" y="34"/>
                  </a:cxn>
                  <a:cxn ang="0">
                    <a:pos x="95" y="38"/>
                  </a:cxn>
                  <a:cxn ang="0">
                    <a:pos x="68" y="45"/>
                  </a:cxn>
                  <a:cxn ang="0">
                    <a:pos x="0" y="51"/>
                  </a:cxn>
                  <a:cxn ang="0">
                    <a:pos x="4" y="34"/>
                  </a:cxn>
                  <a:cxn ang="0">
                    <a:pos x="51" y="31"/>
                  </a:cxn>
                  <a:cxn ang="0">
                    <a:pos x="89" y="24"/>
                  </a:cxn>
                  <a:cxn ang="0">
                    <a:pos x="119" y="17"/>
                  </a:cxn>
                  <a:cxn ang="0">
                    <a:pos x="136" y="10"/>
                  </a:cxn>
                  <a:cxn ang="0">
                    <a:pos x="153" y="0"/>
                  </a:cxn>
                  <a:cxn ang="0">
                    <a:pos x="184" y="3"/>
                  </a:cxn>
                </a:cxnLst>
                <a:rect l="0" t="0" r="r" b="b"/>
                <a:pathLst>
                  <a:path w="184" h="51">
                    <a:moveTo>
                      <a:pt x="184" y="3"/>
                    </a:moveTo>
                    <a:lnTo>
                      <a:pt x="153" y="21"/>
                    </a:lnTo>
                    <a:lnTo>
                      <a:pt x="136" y="27"/>
                    </a:lnTo>
                    <a:lnTo>
                      <a:pt x="116" y="34"/>
                    </a:lnTo>
                    <a:lnTo>
                      <a:pt x="95" y="38"/>
                    </a:lnTo>
                    <a:lnTo>
                      <a:pt x="68" y="45"/>
                    </a:lnTo>
                    <a:lnTo>
                      <a:pt x="0" y="51"/>
                    </a:lnTo>
                    <a:lnTo>
                      <a:pt x="4" y="34"/>
                    </a:lnTo>
                    <a:lnTo>
                      <a:pt x="51" y="31"/>
                    </a:lnTo>
                    <a:lnTo>
                      <a:pt x="89" y="24"/>
                    </a:lnTo>
                    <a:lnTo>
                      <a:pt x="119" y="17"/>
                    </a:lnTo>
                    <a:lnTo>
                      <a:pt x="136" y="10"/>
                    </a:lnTo>
                    <a:lnTo>
                      <a:pt x="153" y="0"/>
                    </a:lnTo>
                    <a:lnTo>
                      <a:pt x="184" y="3"/>
                    </a:lnTo>
                    <a:close/>
                  </a:path>
                </a:pathLst>
              </a:custGeom>
              <a:solidFill>
                <a:srgbClr val="AAAAAA"/>
              </a:solidFill>
              <a:ln w="4763">
                <a:solidFill>
                  <a:srgbClr val="000000"/>
                </a:solidFill>
                <a:prstDash val="solid"/>
                <a:round/>
                <a:headEnd/>
                <a:tailEnd/>
              </a:ln>
            </p:spPr>
            <p:txBody>
              <a:bodyPr/>
              <a:lstStyle/>
              <a:p>
                <a:endParaRPr lang="en-US"/>
              </a:p>
            </p:txBody>
          </p:sp>
          <p:sp>
            <p:nvSpPr>
              <p:cNvPr id="684055" name="Line 23"/>
              <p:cNvSpPr>
                <a:spLocks noChangeShapeType="1"/>
              </p:cNvSpPr>
              <p:nvPr/>
            </p:nvSpPr>
            <p:spPr bwMode="auto">
              <a:xfrm>
                <a:off x="4732" y="2468"/>
                <a:ext cx="1" cy="10"/>
              </a:xfrm>
              <a:prstGeom prst="line">
                <a:avLst/>
              </a:prstGeom>
              <a:noFill/>
              <a:ln w="4763">
                <a:solidFill>
                  <a:srgbClr val="000000"/>
                </a:solidFill>
                <a:round/>
                <a:headEnd/>
                <a:tailEnd/>
              </a:ln>
            </p:spPr>
            <p:txBody>
              <a:bodyPr/>
              <a:lstStyle/>
              <a:p>
                <a:endParaRPr lang="en-US"/>
              </a:p>
            </p:txBody>
          </p:sp>
          <p:sp>
            <p:nvSpPr>
              <p:cNvPr id="684056" name="Line 24"/>
              <p:cNvSpPr>
                <a:spLocks noChangeShapeType="1"/>
              </p:cNvSpPr>
              <p:nvPr/>
            </p:nvSpPr>
            <p:spPr bwMode="auto">
              <a:xfrm>
                <a:off x="4732" y="2478"/>
                <a:ext cx="7" cy="14"/>
              </a:xfrm>
              <a:prstGeom prst="line">
                <a:avLst/>
              </a:prstGeom>
              <a:noFill/>
              <a:ln w="4763">
                <a:solidFill>
                  <a:srgbClr val="000000"/>
                </a:solidFill>
                <a:round/>
                <a:headEnd/>
                <a:tailEnd/>
              </a:ln>
            </p:spPr>
            <p:txBody>
              <a:bodyPr/>
              <a:lstStyle/>
              <a:p>
                <a:endParaRPr lang="en-US"/>
              </a:p>
            </p:txBody>
          </p:sp>
          <p:sp>
            <p:nvSpPr>
              <p:cNvPr id="684057" name="Line 25"/>
              <p:cNvSpPr>
                <a:spLocks noChangeShapeType="1"/>
              </p:cNvSpPr>
              <p:nvPr/>
            </p:nvSpPr>
            <p:spPr bwMode="auto">
              <a:xfrm>
                <a:off x="4739" y="2492"/>
                <a:ext cx="3" cy="13"/>
              </a:xfrm>
              <a:prstGeom prst="line">
                <a:avLst/>
              </a:prstGeom>
              <a:noFill/>
              <a:ln w="4763">
                <a:solidFill>
                  <a:srgbClr val="000000"/>
                </a:solidFill>
                <a:round/>
                <a:headEnd/>
                <a:tailEnd/>
              </a:ln>
            </p:spPr>
            <p:txBody>
              <a:bodyPr/>
              <a:lstStyle/>
              <a:p>
                <a:endParaRPr lang="en-US"/>
              </a:p>
            </p:txBody>
          </p:sp>
          <p:sp>
            <p:nvSpPr>
              <p:cNvPr id="684058" name="Line 26"/>
              <p:cNvSpPr>
                <a:spLocks noChangeShapeType="1"/>
              </p:cNvSpPr>
              <p:nvPr/>
            </p:nvSpPr>
            <p:spPr bwMode="auto">
              <a:xfrm>
                <a:off x="4742" y="2505"/>
                <a:ext cx="10" cy="7"/>
              </a:xfrm>
              <a:prstGeom prst="line">
                <a:avLst/>
              </a:prstGeom>
              <a:noFill/>
              <a:ln w="4763">
                <a:solidFill>
                  <a:srgbClr val="000000"/>
                </a:solidFill>
                <a:round/>
                <a:headEnd/>
                <a:tailEnd/>
              </a:ln>
            </p:spPr>
            <p:txBody>
              <a:bodyPr/>
              <a:lstStyle/>
              <a:p>
                <a:endParaRPr lang="en-US"/>
              </a:p>
            </p:txBody>
          </p:sp>
          <p:sp>
            <p:nvSpPr>
              <p:cNvPr id="684059" name="Line 27"/>
              <p:cNvSpPr>
                <a:spLocks noChangeShapeType="1"/>
              </p:cNvSpPr>
              <p:nvPr/>
            </p:nvSpPr>
            <p:spPr bwMode="auto">
              <a:xfrm>
                <a:off x="4752" y="2512"/>
                <a:ext cx="7" cy="11"/>
              </a:xfrm>
              <a:prstGeom prst="line">
                <a:avLst/>
              </a:prstGeom>
              <a:noFill/>
              <a:ln w="4763">
                <a:solidFill>
                  <a:srgbClr val="000000"/>
                </a:solidFill>
                <a:round/>
                <a:headEnd/>
                <a:tailEnd/>
              </a:ln>
            </p:spPr>
            <p:txBody>
              <a:bodyPr/>
              <a:lstStyle/>
              <a:p>
                <a:endParaRPr lang="en-US"/>
              </a:p>
            </p:txBody>
          </p:sp>
          <p:sp>
            <p:nvSpPr>
              <p:cNvPr id="684060" name="Line 28"/>
              <p:cNvSpPr>
                <a:spLocks noChangeShapeType="1"/>
              </p:cNvSpPr>
              <p:nvPr/>
            </p:nvSpPr>
            <p:spPr bwMode="auto">
              <a:xfrm>
                <a:off x="4759" y="2523"/>
                <a:ext cx="7" cy="10"/>
              </a:xfrm>
              <a:prstGeom prst="line">
                <a:avLst/>
              </a:prstGeom>
              <a:noFill/>
              <a:ln w="4763">
                <a:solidFill>
                  <a:srgbClr val="000000"/>
                </a:solidFill>
                <a:round/>
                <a:headEnd/>
                <a:tailEnd/>
              </a:ln>
            </p:spPr>
            <p:txBody>
              <a:bodyPr/>
              <a:lstStyle/>
              <a:p>
                <a:endParaRPr lang="en-US"/>
              </a:p>
            </p:txBody>
          </p:sp>
          <p:sp>
            <p:nvSpPr>
              <p:cNvPr id="684061" name="Line 29"/>
              <p:cNvSpPr>
                <a:spLocks noChangeShapeType="1"/>
              </p:cNvSpPr>
              <p:nvPr/>
            </p:nvSpPr>
            <p:spPr bwMode="auto">
              <a:xfrm>
                <a:off x="4766" y="2533"/>
                <a:ext cx="3" cy="14"/>
              </a:xfrm>
              <a:prstGeom prst="line">
                <a:avLst/>
              </a:prstGeom>
              <a:noFill/>
              <a:ln w="4763">
                <a:solidFill>
                  <a:srgbClr val="000000"/>
                </a:solidFill>
                <a:round/>
                <a:headEnd/>
                <a:tailEnd/>
              </a:ln>
            </p:spPr>
            <p:txBody>
              <a:bodyPr/>
              <a:lstStyle/>
              <a:p>
                <a:endParaRPr lang="en-US"/>
              </a:p>
            </p:txBody>
          </p:sp>
          <p:sp>
            <p:nvSpPr>
              <p:cNvPr id="684062" name="Line 30"/>
              <p:cNvSpPr>
                <a:spLocks noChangeShapeType="1"/>
              </p:cNvSpPr>
              <p:nvPr/>
            </p:nvSpPr>
            <p:spPr bwMode="auto">
              <a:xfrm flipH="1">
                <a:off x="4756" y="2547"/>
                <a:ext cx="13" cy="58"/>
              </a:xfrm>
              <a:prstGeom prst="line">
                <a:avLst/>
              </a:prstGeom>
              <a:noFill/>
              <a:ln w="4763">
                <a:solidFill>
                  <a:srgbClr val="000000"/>
                </a:solidFill>
                <a:round/>
                <a:headEnd/>
                <a:tailEnd/>
              </a:ln>
            </p:spPr>
            <p:txBody>
              <a:bodyPr/>
              <a:lstStyle/>
              <a:p>
                <a:endParaRPr lang="en-US"/>
              </a:p>
            </p:txBody>
          </p:sp>
          <p:sp>
            <p:nvSpPr>
              <p:cNvPr id="684063" name="Line 31"/>
              <p:cNvSpPr>
                <a:spLocks noChangeShapeType="1"/>
              </p:cNvSpPr>
              <p:nvPr/>
            </p:nvSpPr>
            <p:spPr bwMode="auto">
              <a:xfrm flipH="1" flipV="1">
                <a:off x="4759" y="2553"/>
                <a:ext cx="3" cy="18"/>
              </a:xfrm>
              <a:prstGeom prst="line">
                <a:avLst/>
              </a:prstGeom>
              <a:noFill/>
              <a:ln w="4763">
                <a:solidFill>
                  <a:srgbClr val="000000"/>
                </a:solidFill>
                <a:round/>
                <a:headEnd/>
                <a:tailEnd/>
              </a:ln>
            </p:spPr>
            <p:txBody>
              <a:bodyPr/>
              <a:lstStyle/>
              <a:p>
                <a:endParaRPr lang="en-US"/>
              </a:p>
            </p:txBody>
          </p:sp>
          <p:sp>
            <p:nvSpPr>
              <p:cNvPr id="684064" name="Line 32"/>
              <p:cNvSpPr>
                <a:spLocks noChangeShapeType="1"/>
              </p:cNvSpPr>
              <p:nvPr/>
            </p:nvSpPr>
            <p:spPr bwMode="auto">
              <a:xfrm flipH="1" flipV="1">
                <a:off x="4752" y="2543"/>
                <a:ext cx="7" cy="10"/>
              </a:xfrm>
              <a:prstGeom prst="line">
                <a:avLst/>
              </a:prstGeom>
              <a:noFill/>
              <a:ln w="4763">
                <a:solidFill>
                  <a:srgbClr val="000000"/>
                </a:solidFill>
                <a:round/>
                <a:headEnd/>
                <a:tailEnd/>
              </a:ln>
            </p:spPr>
            <p:txBody>
              <a:bodyPr/>
              <a:lstStyle/>
              <a:p>
                <a:endParaRPr lang="en-US"/>
              </a:p>
            </p:txBody>
          </p:sp>
          <p:sp>
            <p:nvSpPr>
              <p:cNvPr id="684065" name="Line 33"/>
              <p:cNvSpPr>
                <a:spLocks noChangeShapeType="1"/>
              </p:cNvSpPr>
              <p:nvPr/>
            </p:nvSpPr>
            <p:spPr bwMode="auto">
              <a:xfrm flipH="1" flipV="1">
                <a:off x="4739" y="2526"/>
                <a:ext cx="13" cy="17"/>
              </a:xfrm>
              <a:prstGeom prst="line">
                <a:avLst/>
              </a:prstGeom>
              <a:noFill/>
              <a:ln w="4763">
                <a:solidFill>
                  <a:srgbClr val="000000"/>
                </a:solidFill>
                <a:round/>
                <a:headEnd/>
                <a:tailEnd/>
              </a:ln>
            </p:spPr>
            <p:txBody>
              <a:bodyPr/>
              <a:lstStyle/>
              <a:p>
                <a:endParaRPr lang="en-US"/>
              </a:p>
            </p:txBody>
          </p:sp>
          <p:sp>
            <p:nvSpPr>
              <p:cNvPr id="684066" name="Line 34"/>
              <p:cNvSpPr>
                <a:spLocks noChangeShapeType="1"/>
              </p:cNvSpPr>
              <p:nvPr/>
            </p:nvSpPr>
            <p:spPr bwMode="auto">
              <a:xfrm flipH="1" flipV="1">
                <a:off x="4735" y="2519"/>
                <a:ext cx="4" cy="7"/>
              </a:xfrm>
              <a:prstGeom prst="line">
                <a:avLst/>
              </a:prstGeom>
              <a:noFill/>
              <a:ln w="4763">
                <a:solidFill>
                  <a:srgbClr val="000000"/>
                </a:solidFill>
                <a:round/>
                <a:headEnd/>
                <a:tailEnd/>
              </a:ln>
            </p:spPr>
            <p:txBody>
              <a:bodyPr/>
              <a:lstStyle/>
              <a:p>
                <a:endParaRPr lang="en-US"/>
              </a:p>
            </p:txBody>
          </p:sp>
          <p:sp>
            <p:nvSpPr>
              <p:cNvPr id="684067" name="Line 35"/>
              <p:cNvSpPr>
                <a:spLocks noChangeShapeType="1"/>
              </p:cNvSpPr>
              <p:nvPr/>
            </p:nvSpPr>
            <p:spPr bwMode="auto">
              <a:xfrm flipH="1" flipV="1">
                <a:off x="4728" y="2505"/>
                <a:ext cx="7" cy="14"/>
              </a:xfrm>
              <a:prstGeom prst="line">
                <a:avLst/>
              </a:prstGeom>
              <a:noFill/>
              <a:ln w="4763">
                <a:solidFill>
                  <a:srgbClr val="000000"/>
                </a:solidFill>
                <a:round/>
                <a:headEnd/>
                <a:tailEnd/>
              </a:ln>
            </p:spPr>
            <p:txBody>
              <a:bodyPr/>
              <a:lstStyle/>
              <a:p>
                <a:endParaRPr lang="en-US"/>
              </a:p>
            </p:txBody>
          </p:sp>
          <p:sp>
            <p:nvSpPr>
              <p:cNvPr id="684068" name="Line 36"/>
              <p:cNvSpPr>
                <a:spLocks noChangeShapeType="1"/>
              </p:cNvSpPr>
              <p:nvPr/>
            </p:nvSpPr>
            <p:spPr bwMode="auto">
              <a:xfrm flipV="1">
                <a:off x="4728" y="2488"/>
                <a:ext cx="1" cy="17"/>
              </a:xfrm>
              <a:prstGeom prst="line">
                <a:avLst/>
              </a:prstGeom>
              <a:noFill/>
              <a:ln w="4763">
                <a:solidFill>
                  <a:srgbClr val="000000"/>
                </a:solidFill>
                <a:round/>
                <a:headEnd/>
                <a:tailEnd/>
              </a:ln>
            </p:spPr>
            <p:txBody>
              <a:bodyPr/>
              <a:lstStyle/>
              <a:p>
                <a:endParaRPr lang="en-US"/>
              </a:p>
            </p:txBody>
          </p:sp>
          <p:sp>
            <p:nvSpPr>
              <p:cNvPr id="684069" name="Line 37"/>
              <p:cNvSpPr>
                <a:spLocks noChangeShapeType="1"/>
              </p:cNvSpPr>
              <p:nvPr/>
            </p:nvSpPr>
            <p:spPr bwMode="auto">
              <a:xfrm>
                <a:off x="4698" y="2588"/>
                <a:ext cx="10" cy="7"/>
              </a:xfrm>
              <a:prstGeom prst="line">
                <a:avLst/>
              </a:prstGeom>
              <a:noFill/>
              <a:ln w="4763">
                <a:solidFill>
                  <a:srgbClr val="000000"/>
                </a:solidFill>
                <a:round/>
                <a:headEnd/>
                <a:tailEnd/>
              </a:ln>
            </p:spPr>
            <p:txBody>
              <a:bodyPr/>
              <a:lstStyle/>
              <a:p>
                <a:endParaRPr lang="en-US"/>
              </a:p>
            </p:txBody>
          </p:sp>
          <p:sp>
            <p:nvSpPr>
              <p:cNvPr id="684070" name="Line 38"/>
              <p:cNvSpPr>
                <a:spLocks noChangeShapeType="1"/>
              </p:cNvSpPr>
              <p:nvPr/>
            </p:nvSpPr>
            <p:spPr bwMode="auto">
              <a:xfrm>
                <a:off x="4708" y="2595"/>
                <a:ext cx="10" cy="6"/>
              </a:xfrm>
              <a:prstGeom prst="line">
                <a:avLst/>
              </a:prstGeom>
              <a:noFill/>
              <a:ln w="4763">
                <a:solidFill>
                  <a:srgbClr val="000000"/>
                </a:solidFill>
                <a:round/>
                <a:headEnd/>
                <a:tailEnd/>
              </a:ln>
            </p:spPr>
            <p:txBody>
              <a:bodyPr/>
              <a:lstStyle/>
              <a:p>
                <a:endParaRPr lang="en-US"/>
              </a:p>
            </p:txBody>
          </p:sp>
          <p:sp>
            <p:nvSpPr>
              <p:cNvPr id="684071" name="Line 39"/>
              <p:cNvSpPr>
                <a:spLocks noChangeShapeType="1"/>
              </p:cNvSpPr>
              <p:nvPr/>
            </p:nvSpPr>
            <p:spPr bwMode="auto">
              <a:xfrm>
                <a:off x="4718" y="2601"/>
                <a:ext cx="7" cy="7"/>
              </a:xfrm>
              <a:prstGeom prst="line">
                <a:avLst/>
              </a:prstGeom>
              <a:noFill/>
              <a:ln w="4763">
                <a:solidFill>
                  <a:srgbClr val="000000"/>
                </a:solidFill>
                <a:round/>
                <a:headEnd/>
                <a:tailEnd/>
              </a:ln>
            </p:spPr>
            <p:txBody>
              <a:bodyPr/>
              <a:lstStyle/>
              <a:p>
                <a:endParaRPr lang="en-US"/>
              </a:p>
            </p:txBody>
          </p:sp>
          <p:sp>
            <p:nvSpPr>
              <p:cNvPr id="684072" name="Line 40"/>
              <p:cNvSpPr>
                <a:spLocks noChangeShapeType="1"/>
              </p:cNvSpPr>
              <p:nvPr/>
            </p:nvSpPr>
            <p:spPr bwMode="auto">
              <a:xfrm flipH="1" flipV="1">
                <a:off x="4762" y="2512"/>
                <a:ext cx="7" cy="31"/>
              </a:xfrm>
              <a:prstGeom prst="line">
                <a:avLst/>
              </a:prstGeom>
              <a:noFill/>
              <a:ln w="4763">
                <a:solidFill>
                  <a:srgbClr val="000000"/>
                </a:solidFill>
                <a:round/>
                <a:headEnd/>
                <a:tailEnd/>
              </a:ln>
            </p:spPr>
            <p:txBody>
              <a:bodyPr/>
              <a:lstStyle/>
              <a:p>
                <a:endParaRPr lang="en-US"/>
              </a:p>
            </p:txBody>
          </p:sp>
          <p:sp>
            <p:nvSpPr>
              <p:cNvPr id="684073" name="Line 41"/>
              <p:cNvSpPr>
                <a:spLocks noChangeShapeType="1"/>
              </p:cNvSpPr>
              <p:nvPr/>
            </p:nvSpPr>
            <p:spPr bwMode="auto">
              <a:xfrm flipH="1" flipV="1">
                <a:off x="4759" y="2488"/>
                <a:ext cx="3" cy="24"/>
              </a:xfrm>
              <a:prstGeom prst="line">
                <a:avLst/>
              </a:prstGeom>
              <a:noFill/>
              <a:ln w="4763">
                <a:solidFill>
                  <a:srgbClr val="000000"/>
                </a:solidFill>
                <a:round/>
                <a:headEnd/>
                <a:tailEnd/>
              </a:ln>
            </p:spPr>
            <p:txBody>
              <a:bodyPr/>
              <a:lstStyle/>
              <a:p>
                <a:endParaRPr lang="en-US"/>
              </a:p>
            </p:txBody>
          </p:sp>
          <p:sp>
            <p:nvSpPr>
              <p:cNvPr id="684074" name="Line 42"/>
              <p:cNvSpPr>
                <a:spLocks noChangeShapeType="1"/>
              </p:cNvSpPr>
              <p:nvPr/>
            </p:nvSpPr>
            <p:spPr bwMode="auto">
              <a:xfrm flipV="1">
                <a:off x="4759" y="2471"/>
                <a:ext cx="3" cy="17"/>
              </a:xfrm>
              <a:prstGeom prst="line">
                <a:avLst/>
              </a:prstGeom>
              <a:noFill/>
              <a:ln w="4763">
                <a:solidFill>
                  <a:srgbClr val="000000"/>
                </a:solidFill>
                <a:round/>
                <a:headEnd/>
                <a:tailEnd/>
              </a:ln>
            </p:spPr>
            <p:txBody>
              <a:bodyPr/>
              <a:lstStyle/>
              <a:p>
                <a:endParaRPr lang="en-US"/>
              </a:p>
            </p:txBody>
          </p:sp>
          <p:sp>
            <p:nvSpPr>
              <p:cNvPr id="684075" name="Line 43"/>
              <p:cNvSpPr>
                <a:spLocks noChangeShapeType="1"/>
              </p:cNvSpPr>
              <p:nvPr/>
            </p:nvSpPr>
            <p:spPr bwMode="auto">
              <a:xfrm flipV="1">
                <a:off x="4762" y="2447"/>
                <a:ext cx="7" cy="24"/>
              </a:xfrm>
              <a:prstGeom prst="line">
                <a:avLst/>
              </a:prstGeom>
              <a:noFill/>
              <a:ln w="4763">
                <a:solidFill>
                  <a:srgbClr val="000000"/>
                </a:solidFill>
                <a:round/>
                <a:headEnd/>
                <a:tailEnd/>
              </a:ln>
            </p:spPr>
            <p:txBody>
              <a:bodyPr/>
              <a:lstStyle/>
              <a:p>
                <a:endParaRPr lang="en-US"/>
              </a:p>
            </p:txBody>
          </p:sp>
          <p:sp>
            <p:nvSpPr>
              <p:cNvPr id="684076" name="Line 44"/>
              <p:cNvSpPr>
                <a:spLocks noChangeShapeType="1"/>
              </p:cNvSpPr>
              <p:nvPr/>
            </p:nvSpPr>
            <p:spPr bwMode="auto">
              <a:xfrm flipH="1">
                <a:off x="4779" y="2471"/>
                <a:ext cx="4" cy="45"/>
              </a:xfrm>
              <a:prstGeom prst="line">
                <a:avLst/>
              </a:prstGeom>
              <a:noFill/>
              <a:ln w="4763">
                <a:solidFill>
                  <a:srgbClr val="000000"/>
                </a:solidFill>
                <a:round/>
                <a:headEnd/>
                <a:tailEnd/>
              </a:ln>
            </p:spPr>
            <p:txBody>
              <a:bodyPr/>
              <a:lstStyle/>
              <a:p>
                <a:endParaRPr lang="en-US"/>
              </a:p>
            </p:txBody>
          </p:sp>
          <p:sp>
            <p:nvSpPr>
              <p:cNvPr id="684077" name="Line 45"/>
              <p:cNvSpPr>
                <a:spLocks noChangeShapeType="1"/>
              </p:cNvSpPr>
              <p:nvPr/>
            </p:nvSpPr>
            <p:spPr bwMode="auto">
              <a:xfrm>
                <a:off x="4779" y="2516"/>
                <a:ext cx="14" cy="3"/>
              </a:xfrm>
              <a:prstGeom prst="line">
                <a:avLst/>
              </a:prstGeom>
              <a:noFill/>
              <a:ln w="4763">
                <a:solidFill>
                  <a:srgbClr val="000000"/>
                </a:solidFill>
                <a:round/>
                <a:headEnd/>
                <a:tailEnd/>
              </a:ln>
            </p:spPr>
            <p:txBody>
              <a:bodyPr/>
              <a:lstStyle/>
              <a:p>
                <a:endParaRPr lang="en-US"/>
              </a:p>
            </p:txBody>
          </p:sp>
          <p:sp>
            <p:nvSpPr>
              <p:cNvPr id="684078" name="Line 46"/>
              <p:cNvSpPr>
                <a:spLocks noChangeShapeType="1"/>
              </p:cNvSpPr>
              <p:nvPr/>
            </p:nvSpPr>
            <p:spPr bwMode="auto">
              <a:xfrm flipH="1">
                <a:off x="4779" y="2519"/>
                <a:ext cx="14" cy="14"/>
              </a:xfrm>
              <a:prstGeom prst="line">
                <a:avLst/>
              </a:prstGeom>
              <a:noFill/>
              <a:ln w="4763">
                <a:solidFill>
                  <a:srgbClr val="000000"/>
                </a:solidFill>
                <a:round/>
                <a:headEnd/>
                <a:tailEnd/>
              </a:ln>
            </p:spPr>
            <p:txBody>
              <a:bodyPr/>
              <a:lstStyle/>
              <a:p>
                <a:endParaRPr lang="en-US"/>
              </a:p>
            </p:txBody>
          </p:sp>
          <p:sp>
            <p:nvSpPr>
              <p:cNvPr id="684079" name="Line 47"/>
              <p:cNvSpPr>
                <a:spLocks noChangeShapeType="1"/>
              </p:cNvSpPr>
              <p:nvPr/>
            </p:nvSpPr>
            <p:spPr bwMode="auto">
              <a:xfrm>
                <a:off x="4779" y="2533"/>
                <a:ext cx="11" cy="41"/>
              </a:xfrm>
              <a:prstGeom prst="line">
                <a:avLst/>
              </a:prstGeom>
              <a:noFill/>
              <a:ln w="4763">
                <a:solidFill>
                  <a:srgbClr val="000000"/>
                </a:solidFill>
                <a:round/>
                <a:headEnd/>
                <a:tailEnd/>
              </a:ln>
            </p:spPr>
            <p:txBody>
              <a:bodyPr/>
              <a:lstStyle/>
              <a:p>
                <a:endParaRPr lang="en-US"/>
              </a:p>
            </p:txBody>
          </p:sp>
          <p:sp>
            <p:nvSpPr>
              <p:cNvPr id="684080" name="Line 48"/>
              <p:cNvSpPr>
                <a:spLocks noChangeShapeType="1"/>
              </p:cNvSpPr>
              <p:nvPr/>
            </p:nvSpPr>
            <p:spPr bwMode="auto">
              <a:xfrm>
                <a:off x="4790" y="2574"/>
                <a:ext cx="3" cy="27"/>
              </a:xfrm>
              <a:prstGeom prst="line">
                <a:avLst/>
              </a:prstGeom>
              <a:noFill/>
              <a:ln w="4763">
                <a:solidFill>
                  <a:srgbClr val="000000"/>
                </a:solidFill>
                <a:round/>
                <a:headEnd/>
                <a:tailEnd/>
              </a:ln>
            </p:spPr>
            <p:txBody>
              <a:bodyPr/>
              <a:lstStyle/>
              <a:p>
                <a:endParaRPr lang="en-US"/>
              </a:p>
            </p:txBody>
          </p:sp>
          <p:sp>
            <p:nvSpPr>
              <p:cNvPr id="684081" name="Line 49"/>
              <p:cNvSpPr>
                <a:spLocks noChangeShapeType="1"/>
              </p:cNvSpPr>
              <p:nvPr/>
            </p:nvSpPr>
            <p:spPr bwMode="auto">
              <a:xfrm flipV="1">
                <a:off x="4892" y="2536"/>
                <a:ext cx="10" cy="21"/>
              </a:xfrm>
              <a:prstGeom prst="line">
                <a:avLst/>
              </a:prstGeom>
              <a:noFill/>
              <a:ln w="4763">
                <a:solidFill>
                  <a:srgbClr val="000000"/>
                </a:solidFill>
                <a:round/>
                <a:headEnd/>
                <a:tailEnd/>
              </a:ln>
            </p:spPr>
            <p:txBody>
              <a:bodyPr/>
              <a:lstStyle/>
              <a:p>
                <a:endParaRPr lang="en-US"/>
              </a:p>
            </p:txBody>
          </p:sp>
          <p:sp>
            <p:nvSpPr>
              <p:cNvPr id="684082" name="Line 50"/>
              <p:cNvSpPr>
                <a:spLocks noChangeShapeType="1"/>
              </p:cNvSpPr>
              <p:nvPr/>
            </p:nvSpPr>
            <p:spPr bwMode="auto">
              <a:xfrm flipH="1" flipV="1">
                <a:off x="4888" y="2519"/>
                <a:ext cx="14" cy="17"/>
              </a:xfrm>
              <a:prstGeom prst="line">
                <a:avLst/>
              </a:prstGeom>
              <a:noFill/>
              <a:ln w="4763">
                <a:solidFill>
                  <a:srgbClr val="000000"/>
                </a:solidFill>
                <a:round/>
                <a:headEnd/>
                <a:tailEnd/>
              </a:ln>
            </p:spPr>
            <p:txBody>
              <a:bodyPr/>
              <a:lstStyle/>
              <a:p>
                <a:endParaRPr lang="en-US"/>
              </a:p>
            </p:txBody>
          </p:sp>
          <p:sp>
            <p:nvSpPr>
              <p:cNvPr id="684083" name="Line 51"/>
              <p:cNvSpPr>
                <a:spLocks noChangeShapeType="1"/>
              </p:cNvSpPr>
              <p:nvPr/>
            </p:nvSpPr>
            <p:spPr bwMode="auto">
              <a:xfrm flipV="1">
                <a:off x="4888" y="2516"/>
                <a:ext cx="24" cy="3"/>
              </a:xfrm>
              <a:prstGeom prst="line">
                <a:avLst/>
              </a:prstGeom>
              <a:noFill/>
              <a:ln w="4763">
                <a:solidFill>
                  <a:srgbClr val="000000"/>
                </a:solidFill>
                <a:round/>
                <a:headEnd/>
                <a:tailEnd/>
              </a:ln>
            </p:spPr>
            <p:txBody>
              <a:bodyPr/>
              <a:lstStyle/>
              <a:p>
                <a:endParaRPr lang="en-US"/>
              </a:p>
            </p:txBody>
          </p:sp>
          <p:sp>
            <p:nvSpPr>
              <p:cNvPr id="684084" name="Line 52"/>
              <p:cNvSpPr>
                <a:spLocks noChangeShapeType="1"/>
              </p:cNvSpPr>
              <p:nvPr/>
            </p:nvSpPr>
            <p:spPr bwMode="auto">
              <a:xfrm flipV="1">
                <a:off x="4912" y="2481"/>
                <a:ext cx="14" cy="35"/>
              </a:xfrm>
              <a:prstGeom prst="line">
                <a:avLst/>
              </a:prstGeom>
              <a:noFill/>
              <a:ln w="4763">
                <a:solidFill>
                  <a:srgbClr val="000000"/>
                </a:solidFill>
                <a:round/>
                <a:headEnd/>
                <a:tailEnd/>
              </a:ln>
            </p:spPr>
            <p:txBody>
              <a:bodyPr/>
              <a:lstStyle/>
              <a:p>
                <a:endParaRPr lang="en-US"/>
              </a:p>
            </p:txBody>
          </p:sp>
          <p:sp>
            <p:nvSpPr>
              <p:cNvPr id="684085" name="Line 53"/>
              <p:cNvSpPr>
                <a:spLocks noChangeShapeType="1"/>
              </p:cNvSpPr>
              <p:nvPr/>
            </p:nvSpPr>
            <p:spPr bwMode="auto">
              <a:xfrm flipV="1">
                <a:off x="4926" y="2447"/>
                <a:ext cx="13" cy="34"/>
              </a:xfrm>
              <a:prstGeom prst="line">
                <a:avLst/>
              </a:prstGeom>
              <a:noFill/>
              <a:ln w="4763">
                <a:solidFill>
                  <a:srgbClr val="000000"/>
                </a:solidFill>
                <a:round/>
                <a:headEnd/>
                <a:tailEnd/>
              </a:ln>
            </p:spPr>
            <p:txBody>
              <a:bodyPr/>
              <a:lstStyle/>
              <a:p>
                <a:endParaRPr lang="en-US"/>
              </a:p>
            </p:txBody>
          </p:sp>
          <p:sp>
            <p:nvSpPr>
              <p:cNvPr id="684086" name="Line 54"/>
              <p:cNvSpPr>
                <a:spLocks noChangeShapeType="1"/>
              </p:cNvSpPr>
              <p:nvPr/>
            </p:nvSpPr>
            <p:spPr bwMode="auto">
              <a:xfrm flipV="1">
                <a:off x="4939" y="2430"/>
                <a:ext cx="4" cy="17"/>
              </a:xfrm>
              <a:prstGeom prst="line">
                <a:avLst/>
              </a:prstGeom>
              <a:noFill/>
              <a:ln w="4763">
                <a:solidFill>
                  <a:srgbClr val="000000"/>
                </a:solidFill>
                <a:round/>
                <a:headEnd/>
                <a:tailEnd/>
              </a:ln>
            </p:spPr>
            <p:txBody>
              <a:bodyPr/>
              <a:lstStyle/>
              <a:p>
                <a:endParaRPr lang="en-US"/>
              </a:p>
            </p:txBody>
          </p:sp>
          <p:sp>
            <p:nvSpPr>
              <p:cNvPr id="684087" name="Line 55"/>
              <p:cNvSpPr>
                <a:spLocks noChangeShapeType="1"/>
              </p:cNvSpPr>
              <p:nvPr/>
            </p:nvSpPr>
            <p:spPr bwMode="auto">
              <a:xfrm flipV="1">
                <a:off x="4943" y="2413"/>
                <a:ext cx="3" cy="17"/>
              </a:xfrm>
              <a:prstGeom prst="line">
                <a:avLst/>
              </a:prstGeom>
              <a:noFill/>
              <a:ln w="4763">
                <a:solidFill>
                  <a:srgbClr val="000000"/>
                </a:solidFill>
                <a:round/>
                <a:headEnd/>
                <a:tailEnd/>
              </a:ln>
            </p:spPr>
            <p:txBody>
              <a:bodyPr/>
              <a:lstStyle/>
              <a:p>
                <a:endParaRPr lang="en-US"/>
              </a:p>
            </p:txBody>
          </p:sp>
          <p:sp>
            <p:nvSpPr>
              <p:cNvPr id="684088" name="Line 56"/>
              <p:cNvSpPr>
                <a:spLocks noChangeShapeType="1"/>
              </p:cNvSpPr>
              <p:nvPr/>
            </p:nvSpPr>
            <p:spPr bwMode="auto">
              <a:xfrm flipV="1">
                <a:off x="4946" y="2396"/>
                <a:ext cx="1" cy="17"/>
              </a:xfrm>
              <a:prstGeom prst="line">
                <a:avLst/>
              </a:prstGeom>
              <a:noFill/>
              <a:ln w="4763">
                <a:solidFill>
                  <a:srgbClr val="000000"/>
                </a:solidFill>
                <a:round/>
                <a:headEnd/>
                <a:tailEnd/>
              </a:ln>
            </p:spPr>
            <p:txBody>
              <a:bodyPr/>
              <a:lstStyle/>
              <a:p>
                <a:endParaRPr lang="en-US"/>
              </a:p>
            </p:txBody>
          </p:sp>
          <p:sp>
            <p:nvSpPr>
              <p:cNvPr id="684089" name="Line 57"/>
              <p:cNvSpPr>
                <a:spLocks noChangeShapeType="1"/>
              </p:cNvSpPr>
              <p:nvPr/>
            </p:nvSpPr>
            <p:spPr bwMode="auto">
              <a:xfrm flipH="1">
                <a:off x="5103" y="2958"/>
                <a:ext cx="34" cy="28"/>
              </a:xfrm>
              <a:prstGeom prst="line">
                <a:avLst/>
              </a:prstGeom>
              <a:noFill/>
              <a:ln w="4763">
                <a:solidFill>
                  <a:srgbClr val="000000"/>
                </a:solidFill>
                <a:round/>
                <a:headEnd/>
                <a:tailEnd/>
              </a:ln>
            </p:spPr>
            <p:txBody>
              <a:bodyPr/>
              <a:lstStyle/>
              <a:p>
                <a:endParaRPr lang="en-US"/>
              </a:p>
            </p:txBody>
          </p:sp>
          <p:sp>
            <p:nvSpPr>
              <p:cNvPr id="684090" name="Line 58"/>
              <p:cNvSpPr>
                <a:spLocks noChangeShapeType="1"/>
              </p:cNvSpPr>
              <p:nvPr/>
            </p:nvSpPr>
            <p:spPr bwMode="auto">
              <a:xfrm flipH="1">
                <a:off x="5089" y="2986"/>
                <a:ext cx="14" cy="7"/>
              </a:xfrm>
              <a:prstGeom prst="line">
                <a:avLst/>
              </a:prstGeom>
              <a:noFill/>
              <a:ln w="4763">
                <a:solidFill>
                  <a:srgbClr val="000000"/>
                </a:solidFill>
                <a:round/>
                <a:headEnd/>
                <a:tailEnd/>
              </a:ln>
            </p:spPr>
            <p:txBody>
              <a:bodyPr/>
              <a:lstStyle/>
              <a:p>
                <a:endParaRPr lang="en-US"/>
              </a:p>
            </p:txBody>
          </p:sp>
          <p:sp>
            <p:nvSpPr>
              <p:cNvPr id="684091" name="Line 59"/>
              <p:cNvSpPr>
                <a:spLocks noChangeShapeType="1"/>
              </p:cNvSpPr>
              <p:nvPr/>
            </p:nvSpPr>
            <p:spPr bwMode="auto">
              <a:xfrm flipH="1">
                <a:off x="5072" y="2993"/>
                <a:ext cx="17" cy="3"/>
              </a:xfrm>
              <a:prstGeom prst="line">
                <a:avLst/>
              </a:prstGeom>
              <a:noFill/>
              <a:ln w="4763">
                <a:solidFill>
                  <a:srgbClr val="000000"/>
                </a:solidFill>
                <a:round/>
                <a:headEnd/>
                <a:tailEnd/>
              </a:ln>
            </p:spPr>
            <p:txBody>
              <a:bodyPr/>
              <a:lstStyle/>
              <a:p>
                <a:endParaRPr lang="en-US"/>
              </a:p>
            </p:txBody>
          </p:sp>
          <p:sp>
            <p:nvSpPr>
              <p:cNvPr id="684092" name="Line 60"/>
              <p:cNvSpPr>
                <a:spLocks noChangeShapeType="1"/>
              </p:cNvSpPr>
              <p:nvPr/>
            </p:nvSpPr>
            <p:spPr bwMode="auto">
              <a:xfrm flipH="1">
                <a:off x="5055" y="2996"/>
                <a:ext cx="17" cy="3"/>
              </a:xfrm>
              <a:prstGeom prst="line">
                <a:avLst/>
              </a:prstGeom>
              <a:noFill/>
              <a:ln w="4763">
                <a:solidFill>
                  <a:srgbClr val="000000"/>
                </a:solidFill>
                <a:round/>
                <a:headEnd/>
                <a:tailEnd/>
              </a:ln>
            </p:spPr>
            <p:txBody>
              <a:bodyPr/>
              <a:lstStyle/>
              <a:p>
                <a:endParaRPr lang="en-US"/>
              </a:p>
            </p:txBody>
          </p:sp>
          <p:sp>
            <p:nvSpPr>
              <p:cNvPr id="684093" name="Line 61"/>
              <p:cNvSpPr>
                <a:spLocks noChangeShapeType="1"/>
              </p:cNvSpPr>
              <p:nvPr/>
            </p:nvSpPr>
            <p:spPr bwMode="auto">
              <a:xfrm flipH="1">
                <a:off x="5035" y="2999"/>
                <a:ext cx="20" cy="1"/>
              </a:xfrm>
              <a:prstGeom prst="line">
                <a:avLst/>
              </a:prstGeom>
              <a:noFill/>
              <a:ln w="4763">
                <a:solidFill>
                  <a:srgbClr val="000000"/>
                </a:solidFill>
                <a:round/>
                <a:headEnd/>
                <a:tailEnd/>
              </a:ln>
            </p:spPr>
            <p:txBody>
              <a:bodyPr/>
              <a:lstStyle/>
              <a:p>
                <a:endParaRPr lang="en-US"/>
              </a:p>
            </p:txBody>
          </p:sp>
          <p:sp>
            <p:nvSpPr>
              <p:cNvPr id="684094" name="Line 62"/>
              <p:cNvSpPr>
                <a:spLocks noChangeShapeType="1"/>
              </p:cNvSpPr>
              <p:nvPr/>
            </p:nvSpPr>
            <p:spPr bwMode="auto">
              <a:xfrm flipH="1">
                <a:off x="5018" y="2999"/>
                <a:ext cx="17" cy="1"/>
              </a:xfrm>
              <a:prstGeom prst="line">
                <a:avLst/>
              </a:prstGeom>
              <a:noFill/>
              <a:ln w="4763">
                <a:solidFill>
                  <a:srgbClr val="000000"/>
                </a:solidFill>
                <a:round/>
                <a:headEnd/>
                <a:tailEnd/>
              </a:ln>
            </p:spPr>
            <p:txBody>
              <a:bodyPr/>
              <a:lstStyle/>
              <a:p>
                <a:endParaRPr lang="en-US"/>
              </a:p>
            </p:txBody>
          </p:sp>
          <p:sp>
            <p:nvSpPr>
              <p:cNvPr id="684095" name="Line 63"/>
              <p:cNvSpPr>
                <a:spLocks noChangeShapeType="1"/>
              </p:cNvSpPr>
              <p:nvPr/>
            </p:nvSpPr>
            <p:spPr bwMode="auto">
              <a:xfrm flipV="1">
                <a:off x="4858" y="3051"/>
                <a:ext cx="17" cy="21"/>
              </a:xfrm>
              <a:prstGeom prst="line">
                <a:avLst/>
              </a:prstGeom>
              <a:noFill/>
              <a:ln w="4763">
                <a:solidFill>
                  <a:srgbClr val="000000"/>
                </a:solidFill>
                <a:round/>
                <a:headEnd/>
                <a:tailEnd/>
              </a:ln>
            </p:spPr>
            <p:txBody>
              <a:bodyPr/>
              <a:lstStyle/>
              <a:p>
                <a:endParaRPr lang="en-US"/>
              </a:p>
            </p:txBody>
          </p:sp>
          <p:sp>
            <p:nvSpPr>
              <p:cNvPr id="684096" name="Line 64"/>
              <p:cNvSpPr>
                <a:spLocks noChangeShapeType="1"/>
              </p:cNvSpPr>
              <p:nvPr/>
            </p:nvSpPr>
            <p:spPr bwMode="auto">
              <a:xfrm flipV="1">
                <a:off x="4875" y="3041"/>
                <a:ext cx="1" cy="10"/>
              </a:xfrm>
              <a:prstGeom prst="line">
                <a:avLst/>
              </a:prstGeom>
              <a:noFill/>
              <a:ln w="4763">
                <a:solidFill>
                  <a:srgbClr val="000000"/>
                </a:solidFill>
                <a:round/>
                <a:headEnd/>
                <a:tailEnd/>
              </a:ln>
            </p:spPr>
            <p:txBody>
              <a:bodyPr/>
              <a:lstStyle/>
              <a:p>
                <a:endParaRPr lang="en-US"/>
              </a:p>
            </p:txBody>
          </p:sp>
          <p:sp>
            <p:nvSpPr>
              <p:cNvPr id="684097" name="Line 65"/>
              <p:cNvSpPr>
                <a:spLocks noChangeShapeType="1"/>
              </p:cNvSpPr>
              <p:nvPr/>
            </p:nvSpPr>
            <p:spPr bwMode="auto">
              <a:xfrm flipH="1">
                <a:off x="4868" y="3041"/>
                <a:ext cx="7" cy="1"/>
              </a:xfrm>
              <a:prstGeom prst="line">
                <a:avLst/>
              </a:prstGeom>
              <a:noFill/>
              <a:ln w="4763">
                <a:solidFill>
                  <a:srgbClr val="000000"/>
                </a:solidFill>
                <a:round/>
                <a:headEnd/>
                <a:tailEnd/>
              </a:ln>
            </p:spPr>
            <p:txBody>
              <a:bodyPr/>
              <a:lstStyle/>
              <a:p>
                <a:endParaRPr lang="en-US"/>
              </a:p>
            </p:txBody>
          </p:sp>
          <p:sp>
            <p:nvSpPr>
              <p:cNvPr id="684098" name="Line 66"/>
              <p:cNvSpPr>
                <a:spLocks noChangeShapeType="1"/>
              </p:cNvSpPr>
              <p:nvPr/>
            </p:nvSpPr>
            <p:spPr bwMode="auto">
              <a:xfrm flipH="1">
                <a:off x="4858" y="3041"/>
                <a:ext cx="10" cy="3"/>
              </a:xfrm>
              <a:prstGeom prst="line">
                <a:avLst/>
              </a:prstGeom>
              <a:noFill/>
              <a:ln w="4763">
                <a:solidFill>
                  <a:srgbClr val="000000"/>
                </a:solidFill>
                <a:round/>
                <a:headEnd/>
                <a:tailEnd/>
              </a:ln>
            </p:spPr>
            <p:txBody>
              <a:bodyPr/>
              <a:lstStyle/>
              <a:p>
                <a:endParaRPr lang="en-US"/>
              </a:p>
            </p:txBody>
          </p:sp>
          <p:sp>
            <p:nvSpPr>
              <p:cNvPr id="684099" name="Line 67"/>
              <p:cNvSpPr>
                <a:spLocks noChangeShapeType="1"/>
              </p:cNvSpPr>
              <p:nvPr/>
            </p:nvSpPr>
            <p:spPr bwMode="auto">
              <a:xfrm flipH="1">
                <a:off x="4847" y="3044"/>
                <a:ext cx="11" cy="10"/>
              </a:xfrm>
              <a:prstGeom prst="line">
                <a:avLst/>
              </a:prstGeom>
              <a:noFill/>
              <a:ln w="4763">
                <a:solidFill>
                  <a:srgbClr val="000000"/>
                </a:solidFill>
                <a:round/>
                <a:headEnd/>
                <a:tailEnd/>
              </a:ln>
            </p:spPr>
            <p:txBody>
              <a:bodyPr/>
              <a:lstStyle/>
              <a:p>
                <a:endParaRPr lang="en-US"/>
              </a:p>
            </p:txBody>
          </p:sp>
          <p:sp>
            <p:nvSpPr>
              <p:cNvPr id="684100" name="Line 68"/>
              <p:cNvSpPr>
                <a:spLocks noChangeShapeType="1"/>
              </p:cNvSpPr>
              <p:nvPr/>
            </p:nvSpPr>
            <p:spPr bwMode="auto">
              <a:xfrm flipH="1">
                <a:off x="4841" y="3054"/>
                <a:ext cx="6" cy="18"/>
              </a:xfrm>
              <a:prstGeom prst="line">
                <a:avLst/>
              </a:prstGeom>
              <a:noFill/>
              <a:ln w="4763">
                <a:solidFill>
                  <a:srgbClr val="000000"/>
                </a:solidFill>
                <a:round/>
                <a:headEnd/>
                <a:tailEnd/>
              </a:ln>
            </p:spPr>
            <p:txBody>
              <a:bodyPr/>
              <a:lstStyle/>
              <a:p>
                <a:endParaRPr lang="en-US"/>
              </a:p>
            </p:txBody>
          </p:sp>
          <p:sp>
            <p:nvSpPr>
              <p:cNvPr id="684101" name="Line 69"/>
              <p:cNvSpPr>
                <a:spLocks noChangeShapeType="1"/>
              </p:cNvSpPr>
              <p:nvPr/>
            </p:nvSpPr>
            <p:spPr bwMode="auto">
              <a:xfrm>
                <a:off x="4841" y="3072"/>
                <a:ext cx="1" cy="17"/>
              </a:xfrm>
              <a:prstGeom prst="line">
                <a:avLst/>
              </a:prstGeom>
              <a:noFill/>
              <a:ln w="4763">
                <a:solidFill>
                  <a:srgbClr val="000000"/>
                </a:solidFill>
                <a:round/>
                <a:headEnd/>
                <a:tailEnd/>
              </a:ln>
            </p:spPr>
            <p:txBody>
              <a:bodyPr/>
              <a:lstStyle/>
              <a:p>
                <a:endParaRPr lang="en-US"/>
              </a:p>
            </p:txBody>
          </p:sp>
          <p:sp>
            <p:nvSpPr>
              <p:cNvPr id="684102" name="Line 70"/>
              <p:cNvSpPr>
                <a:spLocks noChangeShapeType="1"/>
              </p:cNvSpPr>
              <p:nvPr/>
            </p:nvSpPr>
            <p:spPr bwMode="auto">
              <a:xfrm>
                <a:off x="4841" y="3089"/>
                <a:ext cx="3" cy="20"/>
              </a:xfrm>
              <a:prstGeom prst="line">
                <a:avLst/>
              </a:prstGeom>
              <a:noFill/>
              <a:ln w="4763">
                <a:solidFill>
                  <a:srgbClr val="000000"/>
                </a:solidFill>
                <a:round/>
                <a:headEnd/>
                <a:tailEnd/>
              </a:ln>
            </p:spPr>
            <p:txBody>
              <a:bodyPr/>
              <a:lstStyle/>
              <a:p>
                <a:endParaRPr lang="en-US"/>
              </a:p>
            </p:txBody>
          </p:sp>
          <p:sp>
            <p:nvSpPr>
              <p:cNvPr id="684103" name="Line 71"/>
              <p:cNvSpPr>
                <a:spLocks noChangeShapeType="1"/>
              </p:cNvSpPr>
              <p:nvPr/>
            </p:nvSpPr>
            <p:spPr bwMode="auto">
              <a:xfrm flipV="1">
                <a:off x="4715" y="3058"/>
                <a:ext cx="10" cy="27"/>
              </a:xfrm>
              <a:prstGeom prst="line">
                <a:avLst/>
              </a:prstGeom>
              <a:noFill/>
              <a:ln w="4763">
                <a:solidFill>
                  <a:srgbClr val="000000"/>
                </a:solidFill>
                <a:round/>
                <a:headEnd/>
                <a:tailEnd/>
              </a:ln>
            </p:spPr>
            <p:txBody>
              <a:bodyPr/>
              <a:lstStyle/>
              <a:p>
                <a:endParaRPr lang="en-US"/>
              </a:p>
            </p:txBody>
          </p:sp>
          <p:sp>
            <p:nvSpPr>
              <p:cNvPr id="684104" name="Line 72"/>
              <p:cNvSpPr>
                <a:spLocks noChangeShapeType="1"/>
              </p:cNvSpPr>
              <p:nvPr/>
            </p:nvSpPr>
            <p:spPr bwMode="auto">
              <a:xfrm flipV="1">
                <a:off x="4725" y="3041"/>
                <a:ext cx="7" cy="17"/>
              </a:xfrm>
              <a:prstGeom prst="line">
                <a:avLst/>
              </a:prstGeom>
              <a:noFill/>
              <a:ln w="4763">
                <a:solidFill>
                  <a:srgbClr val="000000"/>
                </a:solidFill>
                <a:round/>
                <a:headEnd/>
                <a:tailEnd/>
              </a:ln>
            </p:spPr>
            <p:txBody>
              <a:bodyPr/>
              <a:lstStyle/>
              <a:p>
                <a:endParaRPr lang="en-US"/>
              </a:p>
            </p:txBody>
          </p:sp>
          <p:sp>
            <p:nvSpPr>
              <p:cNvPr id="684105" name="Line 73"/>
              <p:cNvSpPr>
                <a:spLocks noChangeShapeType="1"/>
              </p:cNvSpPr>
              <p:nvPr/>
            </p:nvSpPr>
            <p:spPr bwMode="auto">
              <a:xfrm flipV="1">
                <a:off x="4732" y="3013"/>
                <a:ext cx="10" cy="28"/>
              </a:xfrm>
              <a:prstGeom prst="line">
                <a:avLst/>
              </a:prstGeom>
              <a:noFill/>
              <a:ln w="4763">
                <a:solidFill>
                  <a:srgbClr val="000000"/>
                </a:solidFill>
                <a:round/>
                <a:headEnd/>
                <a:tailEnd/>
              </a:ln>
            </p:spPr>
            <p:txBody>
              <a:bodyPr/>
              <a:lstStyle/>
              <a:p>
                <a:endParaRPr lang="en-US"/>
              </a:p>
            </p:txBody>
          </p:sp>
          <p:sp>
            <p:nvSpPr>
              <p:cNvPr id="684106" name="Line 74"/>
              <p:cNvSpPr>
                <a:spLocks noChangeShapeType="1"/>
              </p:cNvSpPr>
              <p:nvPr/>
            </p:nvSpPr>
            <p:spPr bwMode="auto">
              <a:xfrm flipV="1">
                <a:off x="4742" y="2989"/>
                <a:ext cx="3" cy="24"/>
              </a:xfrm>
              <a:prstGeom prst="line">
                <a:avLst/>
              </a:prstGeom>
              <a:noFill/>
              <a:ln w="4763">
                <a:solidFill>
                  <a:srgbClr val="000000"/>
                </a:solidFill>
                <a:round/>
                <a:headEnd/>
                <a:tailEnd/>
              </a:ln>
            </p:spPr>
            <p:txBody>
              <a:bodyPr/>
              <a:lstStyle/>
              <a:p>
                <a:endParaRPr lang="en-US"/>
              </a:p>
            </p:txBody>
          </p:sp>
          <p:sp>
            <p:nvSpPr>
              <p:cNvPr id="684107" name="Line 75"/>
              <p:cNvSpPr>
                <a:spLocks noChangeShapeType="1"/>
              </p:cNvSpPr>
              <p:nvPr/>
            </p:nvSpPr>
            <p:spPr bwMode="auto">
              <a:xfrm>
                <a:off x="4745" y="2989"/>
                <a:ext cx="11" cy="1"/>
              </a:xfrm>
              <a:prstGeom prst="line">
                <a:avLst/>
              </a:prstGeom>
              <a:noFill/>
              <a:ln w="4763">
                <a:solidFill>
                  <a:srgbClr val="000000"/>
                </a:solidFill>
                <a:round/>
                <a:headEnd/>
                <a:tailEnd/>
              </a:ln>
            </p:spPr>
            <p:txBody>
              <a:bodyPr/>
              <a:lstStyle/>
              <a:p>
                <a:endParaRPr lang="en-US"/>
              </a:p>
            </p:txBody>
          </p:sp>
          <p:sp>
            <p:nvSpPr>
              <p:cNvPr id="684108" name="Line 76"/>
              <p:cNvSpPr>
                <a:spLocks noChangeShapeType="1"/>
              </p:cNvSpPr>
              <p:nvPr/>
            </p:nvSpPr>
            <p:spPr bwMode="auto">
              <a:xfrm>
                <a:off x="4756" y="2989"/>
                <a:ext cx="1" cy="48"/>
              </a:xfrm>
              <a:prstGeom prst="line">
                <a:avLst/>
              </a:prstGeom>
              <a:noFill/>
              <a:ln w="4763">
                <a:solidFill>
                  <a:srgbClr val="000000"/>
                </a:solidFill>
                <a:round/>
                <a:headEnd/>
                <a:tailEnd/>
              </a:ln>
            </p:spPr>
            <p:txBody>
              <a:bodyPr/>
              <a:lstStyle/>
              <a:p>
                <a:endParaRPr lang="en-US"/>
              </a:p>
            </p:txBody>
          </p:sp>
          <p:sp>
            <p:nvSpPr>
              <p:cNvPr id="684109" name="Line 77"/>
              <p:cNvSpPr>
                <a:spLocks noChangeShapeType="1"/>
              </p:cNvSpPr>
              <p:nvPr/>
            </p:nvSpPr>
            <p:spPr bwMode="auto">
              <a:xfrm flipH="1">
                <a:off x="4752" y="3037"/>
                <a:ext cx="4" cy="41"/>
              </a:xfrm>
              <a:prstGeom prst="line">
                <a:avLst/>
              </a:prstGeom>
              <a:noFill/>
              <a:ln w="4763">
                <a:solidFill>
                  <a:srgbClr val="000000"/>
                </a:solidFill>
                <a:round/>
                <a:headEnd/>
                <a:tailEnd/>
              </a:ln>
            </p:spPr>
            <p:txBody>
              <a:bodyPr/>
              <a:lstStyle/>
              <a:p>
                <a:endParaRPr lang="en-US"/>
              </a:p>
            </p:txBody>
          </p:sp>
          <p:sp>
            <p:nvSpPr>
              <p:cNvPr id="684110" name="Line 78"/>
              <p:cNvSpPr>
                <a:spLocks noChangeShapeType="1"/>
              </p:cNvSpPr>
              <p:nvPr/>
            </p:nvSpPr>
            <p:spPr bwMode="auto">
              <a:xfrm flipH="1">
                <a:off x="4749" y="3078"/>
                <a:ext cx="3" cy="45"/>
              </a:xfrm>
              <a:prstGeom prst="line">
                <a:avLst/>
              </a:prstGeom>
              <a:noFill/>
              <a:ln w="4763">
                <a:solidFill>
                  <a:srgbClr val="000000"/>
                </a:solidFill>
                <a:round/>
                <a:headEnd/>
                <a:tailEnd/>
              </a:ln>
            </p:spPr>
            <p:txBody>
              <a:bodyPr/>
              <a:lstStyle/>
              <a:p>
                <a:endParaRPr lang="en-US"/>
              </a:p>
            </p:txBody>
          </p:sp>
          <p:sp>
            <p:nvSpPr>
              <p:cNvPr id="684111" name="Line 79"/>
              <p:cNvSpPr>
                <a:spLocks noChangeShapeType="1"/>
              </p:cNvSpPr>
              <p:nvPr/>
            </p:nvSpPr>
            <p:spPr bwMode="auto">
              <a:xfrm flipH="1">
                <a:off x="4742" y="3123"/>
                <a:ext cx="7" cy="52"/>
              </a:xfrm>
              <a:prstGeom prst="line">
                <a:avLst/>
              </a:prstGeom>
              <a:noFill/>
              <a:ln w="4763">
                <a:solidFill>
                  <a:srgbClr val="000000"/>
                </a:solidFill>
                <a:round/>
                <a:headEnd/>
                <a:tailEnd/>
              </a:ln>
            </p:spPr>
            <p:txBody>
              <a:bodyPr/>
              <a:lstStyle/>
              <a:p>
                <a:endParaRPr lang="en-US"/>
              </a:p>
            </p:txBody>
          </p:sp>
          <p:sp>
            <p:nvSpPr>
              <p:cNvPr id="684112" name="Line 80"/>
              <p:cNvSpPr>
                <a:spLocks noChangeShapeType="1"/>
              </p:cNvSpPr>
              <p:nvPr/>
            </p:nvSpPr>
            <p:spPr bwMode="auto">
              <a:xfrm flipH="1">
                <a:off x="4728" y="3175"/>
                <a:ext cx="14" cy="61"/>
              </a:xfrm>
              <a:prstGeom prst="line">
                <a:avLst/>
              </a:prstGeom>
              <a:noFill/>
              <a:ln w="4763">
                <a:solidFill>
                  <a:srgbClr val="000000"/>
                </a:solidFill>
                <a:round/>
                <a:headEnd/>
                <a:tailEnd/>
              </a:ln>
            </p:spPr>
            <p:txBody>
              <a:bodyPr/>
              <a:lstStyle/>
              <a:p>
                <a:endParaRPr lang="en-US"/>
              </a:p>
            </p:txBody>
          </p:sp>
          <p:sp>
            <p:nvSpPr>
              <p:cNvPr id="684113" name="Line 81"/>
              <p:cNvSpPr>
                <a:spLocks noChangeShapeType="1"/>
              </p:cNvSpPr>
              <p:nvPr/>
            </p:nvSpPr>
            <p:spPr bwMode="auto">
              <a:xfrm flipH="1">
                <a:off x="4705" y="3236"/>
                <a:ext cx="23" cy="96"/>
              </a:xfrm>
              <a:prstGeom prst="line">
                <a:avLst/>
              </a:prstGeom>
              <a:noFill/>
              <a:ln w="4763">
                <a:solidFill>
                  <a:srgbClr val="000000"/>
                </a:solidFill>
                <a:round/>
                <a:headEnd/>
                <a:tailEnd/>
              </a:ln>
            </p:spPr>
            <p:txBody>
              <a:bodyPr/>
              <a:lstStyle/>
              <a:p>
                <a:endParaRPr lang="en-US"/>
              </a:p>
            </p:txBody>
          </p:sp>
          <p:sp>
            <p:nvSpPr>
              <p:cNvPr id="684114" name="Freeform 82"/>
              <p:cNvSpPr>
                <a:spLocks/>
              </p:cNvSpPr>
              <p:nvPr/>
            </p:nvSpPr>
            <p:spPr bwMode="auto">
              <a:xfrm>
                <a:off x="3830" y="2903"/>
                <a:ext cx="487" cy="704"/>
              </a:xfrm>
              <a:custGeom>
                <a:avLst/>
                <a:gdLst/>
                <a:ahLst/>
                <a:cxnLst>
                  <a:cxn ang="0">
                    <a:pos x="20" y="525"/>
                  </a:cxn>
                  <a:cxn ang="0">
                    <a:pos x="0" y="563"/>
                  </a:cxn>
                  <a:cxn ang="0">
                    <a:pos x="24" y="580"/>
                  </a:cxn>
                  <a:cxn ang="0">
                    <a:pos x="51" y="615"/>
                  </a:cxn>
                  <a:cxn ang="0">
                    <a:pos x="95" y="608"/>
                  </a:cxn>
                  <a:cxn ang="0">
                    <a:pos x="136" y="632"/>
                  </a:cxn>
                  <a:cxn ang="0">
                    <a:pos x="218" y="625"/>
                  </a:cxn>
                  <a:cxn ang="0">
                    <a:pos x="211" y="560"/>
                  </a:cxn>
                  <a:cxn ang="0">
                    <a:pos x="174" y="536"/>
                  </a:cxn>
                  <a:cxn ang="0">
                    <a:pos x="153" y="498"/>
                  </a:cxn>
                  <a:cxn ang="0">
                    <a:pos x="191" y="474"/>
                  </a:cxn>
                  <a:cxn ang="0">
                    <a:pos x="248" y="402"/>
                  </a:cxn>
                  <a:cxn ang="0">
                    <a:pos x="238" y="505"/>
                  </a:cxn>
                  <a:cxn ang="0">
                    <a:pos x="221" y="563"/>
                  </a:cxn>
                  <a:cxn ang="0">
                    <a:pos x="231" y="673"/>
                  </a:cxn>
                  <a:cxn ang="0">
                    <a:pos x="282" y="673"/>
                  </a:cxn>
                  <a:cxn ang="0">
                    <a:pos x="296" y="704"/>
                  </a:cxn>
                  <a:cxn ang="0">
                    <a:pos x="364" y="656"/>
                  </a:cxn>
                  <a:cxn ang="0">
                    <a:pos x="436" y="628"/>
                  </a:cxn>
                  <a:cxn ang="0">
                    <a:pos x="429" y="594"/>
                  </a:cxn>
                  <a:cxn ang="0">
                    <a:pos x="381" y="584"/>
                  </a:cxn>
                  <a:cxn ang="0">
                    <a:pos x="344" y="553"/>
                  </a:cxn>
                  <a:cxn ang="0">
                    <a:pos x="330" y="543"/>
                  </a:cxn>
                  <a:cxn ang="0">
                    <a:pos x="361" y="519"/>
                  </a:cxn>
                  <a:cxn ang="0">
                    <a:pos x="470" y="227"/>
                  </a:cxn>
                  <a:cxn ang="0">
                    <a:pos x="483" y="175"/>
                  </a:cxn>
                  <a:cxn ang="0">
                    <a:pos x="483" y="134"/>
                  </a:cxn>
                  <a:cxn ang="0">
                    <a:pos x="470" y="107"/>
                  </a:cxn>
                  <a:cxn ang="0">
                    <a:pos x="449" y="93"/>
                  </a:cxn>
                  <a:cxn ang="0">
                    <a:pos x="289" y="0"/>
                  </a:cxn>
                  <a:cxn ang="0">
                    <a:pos x="61" y="443"/>
                  </a:cxn>
                  <a:cxn ang="0">
                    <a:pos x="51" y="467"/>
                  </a:cxn>
                  <a:cxn ang="0">
                    <a:pos x="20" y="398"/>
                  </a:cxn>
                </a:cxnLst>
                <a:rect l="0" t="0" r="r" b="b"/>
                <a:pathLst>
                  <a:path w="487" h="704">
                    <a:moveTo>
                      <a:pt x="20" y="398"/>
                    </a:moveTo>
                    <a:lnTo>
                      <a:pt x="20" y="525"/>
                    </a:lnTo>
                    <a:lnTo>
                      <a:pt x="7" y="546"/>
                    </a:lnTo>
                    <a:lnTo>
                      <a:pt x="0" y="563"/>
                    </a:lnTo>
                    <a:lnTo>
                      <a:pt x="14" y="573"/>
                    </a:lnTo>
                    <a:lnTo>
                      <a:pt x="24" y="580"/>
                    </a:lnTo>
                    <a:lnTo>
                      <a:pt x="24" y="611"/>
                    </a:lnTo>
                    <a:lnTo>
                      <a:pt x="51" y="615"/>
                    </a:lnTo>
                    <a:lnTo>
                      <a:pt x="51" y="591"/>
                    </a:lnTo>
                    <a:lnTo>
                      <a:pt x="95" y="608"/>
                    </a:lnTo>
                    <a:lnTo>
                      <a:pt x="123" y="628"/>
                    </a:lnTo>
                    <a:lnTo>
                      <a:pt x="136" y="632"/>
                    </a:lnTo>
                    <a:lnTo>
                      <a:pt x="157" y="635"/>
                    </a:lnTo>
                    <a:lnTo>
                      <a:pt x="218" y="625"/>
                    </a:lnTo>
                    <a:lnTo>
                      <a:pt x="221" y="563"/>
                    </a:lnTo>
                    <a:lnTo>
                      <a:pt x="211" y="560"/>
                    </a:lnTo>
                    <a:lnTo>
                      <a:pt x="194" y="553"/>
                    </a:lnTo>
                    <a:lnTo>
                      <a:pt x="174" y="536"/>
                    </a:lnTo>
                    <a:lnTo>
                      <a:pt x="160" y="498"/>
                    </a:lnTo>
                    <a:lnTo>
                      <a:pt x="153" y="498"/>
                    </a:lnTo>
                    <a:lnTo>
                      <a:pt x="157" y="474"/>
                    </a:lnTo>
                    <a:lnTo>
                      <a:pt x="191" y="474"/>
                    </a:lnTo>
                    <a:lnTo>
                      <a:pt x="208" y="477"/>
                    </a:lnTo>
                    <a:lnTo>
                      <a:pt x="248" y="402"/>
                    </a:lnTo>
                    <a:lnTo>
                      <a:pt x="228" y="505"/>
                    </a:lnTo>
                    <a:lnTo>
                      <a:pt x="238" y="505"/>
                    </a:lnTo>
                    <a:lnTo>
                      <a:pt x="231" y="560"/>
                    </a:lnTo>
                    <a:lnTo>
                      <a:pt x="221" y="563"/>
                    </a:lnTo>
                    <a:lnTo>
                      <a:pt x="214" y="663"/>
                    </a:lnTo>
                    <a:lnTo>
                      <a:pt x="231" y="673"/>
                    </a:lnTo>
                    <a:lnTo>
                      <a:pt x="255" y="673"/>
                    </a:lnTo>
                    <a:lnTo>
                      <a:pt x="282" y="673"/>
                    </a:lnTo>
                    <a:lnTo>
                      <a:pt x="286" y="694"/>
                    </a:lnTo>
                    <a:lnTo>
                      <a:pt x="296" y="704"/>
                    </a:lnTo>
                    <a:lnTo>
                      <a:pt x="327" y="663"/>
                    </a:lnTo>
                    <a:lnTo>
                      <a:pt x="364" y="656"/>
                    </a:lnTo>
                    <a:lnTo>
                      <a:pt x="405" y="642"/>
                    </a:lnTo>
                    <a:lnTo>
                      <a:pt x="436" y="628"/>
                    </a:lnTo>
                    <a:lnTo>
                      <a:pt x="439" y="608"/>
                    </a:lnTo>
                    <a:lnTo>
                      <a:pt x="429" y="594"/>
                    </a:lnTo>
                    <a:lnTo>
                      <a:pt x="408" y="587"/>
                    </a:lnTo>
                    <a:lnTo>
                      <a:pt x="381" y="584"/>
                    </a:lnTo>
                    <a:lnTo>
                      <a:pt x="350" y="563"/>
                    </a:lnTo>
                    <a:lnTo>
                      <a:pt x="344" y="553"/>
                    </a:lnTo>
                    <a:lnTo>
                      <a:pt x="337" y="553"/>
                    </a:lnTo>
                    <a:lnTo>
                      <a:pt x="330" y="543"/>
                    </a:lnTo>
                    <a:lnTo>
                      <a:pt x="333" y="519"/>
                    </a:lnTo>
                    <a:lnTo>
                      <a:pt x="361" y="519"/>
                    </a:lnTo>
                    <a:lnTo>
                      <a:pt x="388" y="515"/>
                    </a:lnTo>
                    <a:lnTo>
                      <a:pt x="470" y="227"/>
                    </a:lnTo>
                    <a:lnTo>
                      <a:pt x="480" y="199"/>
                    </a:lnTo>
                    <a:lnTo>
                      <a:pt x="483" y="175"/>
                    </a:lnTo>
                    <a:lnTo>
                      <a:pt x="487" y="148"/>
                    </a:lnTo>
                    <a:lnTo>
                      <a:pt x="483" y="134"/>
                    </a:lnTo>
                    <a:lnTo>
                      <a:pt x="480" y="117"/>
                    </a:lnTo>
                    <a:lnTo>
                      <a:pt x="470" y="107"/>
                    </a:lnTo>
                    <a:lnTo>
                      <a:pt x="459" y="96"/>
                    </a:lnTo>
                    <a:lnTo>
                      <a:pt x="449" y="93"/>
                    </a:lnTo>
                    <a:lnTo>
                      <a:pt x="320" y="66"/>
                    </a:lnTo>
                    <a:lnTo>
                      <a:pt x="289" y="0"/>
                    </a:lnTo>
                    <a:lnTo>
                      <a:pt x="252" y="4"/>
                    </a:lnTo>
                    <a:lnTo>
                      <a:pt x="61" y="443"/>
                    </a:lnTo>
                    <a:lnTo>
                      <a:pt x="71" y="447"/>
                    </a:lnTo>
                    <a:lnTo>
                      <a:pt x="51" y="467"/>
                    </a:lnTo>
                    <a:lnTo>
                      <a:pt x="51" y="398"/>
                    </a:lnTo>
                    <a:lnTo>
                      <a:pt x="20" y="398"/>
                    </a:lnTo>
                    <a:close/>
                  </a:path>
                </a:pathLst>
              </a:custGeom>
              <a:solidFill>
                <a:srgbClr val="000000"/>
              </a:solidFill>
              <a:ln w="4763">
                <a:solidFill>
                  <a:srgbClr val="000000"/>
                </a:solidFill>
                <a:prstDash val="solid"/>
                <a:round/>
                <a:headEnd/>
                <a:tailEnd/>
              </a:ln>
            </p:spPr>
            <p:txBody>
              <a:bodyPr/>
              <a:lstStyle/>
              <a:p>
                <a:endParaRPr lang="en-US"/>
              </a:p>
            </p:txBody>
          </p:sp>
          <p:sp>
            <p:nvSpPr>
              <p:cNvPr id="684115" name="Freeform 83"/>
              <p:cNvSpPr>
                <a:spLocks/>
              </p:cNvSpPr>
              <p:nvPr/>
            </p:nvSpPr>
            <p:spPr bwMode="auto">
              <a:xfrm>
                <a:off x="4960" y="2910"/>
                <a:ext cx="54" cy="591"/>
              </a:xfrm>
              <a:custGeom>
                <a:avLst/>
                <a:gdLst/>
                <a:ahLst/>
                <a:cxnLst>
                  <a:cxn ang="0">
                    <a:pos x="20" y="28"/>
                  </a:cxn>
                  <a:cxn ang="0">
                    <a:pos x="27" y="17"/>
                  </a:cxn>
                  <a:cxn ang="0">
                    <a:pos x="34" y="11"/>
                  </a:cxn>
                  <a:cxn ang="0">
                    <a:pos x="41" y="4"/>
                  </a:cxn>
                  <a:cxn ang="0">
                    <a:pos x="47" y="4"/>
                  </a:cxn>
                  <a:cxn ang="0">
                    <a:pos x="54" y="0"/>
                  </a:cxn>
                  <a:cxn ang="0">
                    <a:pos x="30" y="591"/>
                  </a:cxn>
                  <a:cxn ang="0">
                    <a:pos x="0" y="591"/>
                  </a:cxn>
                  <a:cxn ang="0">
                    <a:pos x="20" y="28"/>
                  </a:cxn>
                </a:cxnLst>
                <a:rect l="0" t="0" r="r" b="b"/>
                <a:pathLst>
                  <a:path w="54" h="591">
                    <a:moveTo>
                      <a:pt x="20" y="28"/>
                    </a:moveTo>
                    <a:lnTo>
                      <a:pt x="27" y="17"/>
                    </a:lnTo>
                    <a:lnTo>
                      <a:pt x="34" y="11"/>
                    </a:lnTo>
                    <a:lnTo>
                      <a:pt x="41" y="4"/>
                    </a:lnTo>
                    <a:lnTo>
                      <a:pt x="47" y="4"/>
                    </a:lnTo>
                    <a:lnTo>
                      <a:pt x="54" y="0"/>
                    </a:lnTo>
                    <a:lnTo>
                      <a:pt x="30" y="591"/>
                    </a:lnTo>
                    <a:lnTo>
                      <a:pt x="0" y="591"/>
                    </a:lnTo>
                    <a:lnTo>
                      <a:pt x="20" y="28"/>
                    </a:lnTo>
                    <a:close/>
                  </a:path>
                </a:pathLst>
              </a:custGeom>
              <a:solidFill>
                <a:srgbClr val="AA5500"/>
              </a:solidFill>
              <a:ln w="4763">
                <a:solidFill>
                  <a:srgbClr val="000000"/>
                </a:solidFill>
                <a:prstDash val="solid"/>
                <a:round/>
                <a:headEnd/>
                <a:tailEnd/>
              </a:ln>
            </p:spPr>
            <p:txBody>
              <a:bodyPr/>
              <a:lstStyle/>
              <a:p>
                <a:endParaRPr lang="en-US"/>
              </a:p>
            </p:txBody>
          </p:sp>
          <p:sp>
            <p:nvSpPr>
              <p:cNvPr id="684116" name="Freeform 84"/>
              <p:cNvSpPr>
                <a:spLocks/>
              </p:cNvSpPr>
              <p:nvPr/>
            </p:nvSpPr>
            <p:spPr bwMode="auto">
              <a:xfrm>
                <a:off x="3929" y="2814"/>
                <a:ext cx="1133" cy="117"/>
              </a:xfrm>
              <a:custGeom>
                <a:avLst/>
                <a:gdLst/>
                <a:ahLst/>
                <a:cxnLst>
                  <a:cxn ang="0">
                    <a:pos x="1129" y="24"/>
                  </a:cxn>
                  <a:cxn ang="0">
                    <a:pos x="1133" y="31"/>
                  </a:cxn>
                  <a:cxn ang="0">
                    <a:pos x="1133" y="62"/>
                  </a:cxn>
                  <a:cxn ang="0">
                    <a:pos x="1126" y="69"/>
                  </a:cxn>
                  <a:cxn ang="0">
                    <a:pos x="1119" y="72"/>
                  </a:cxn>
                  <a:cxn ang="0">
                    <a:pos x="1109" y="76"/>
                  </a:cxn>
                  <a:cxn ang="0">
                    <a:pos x="1099" y="83"/>
                  </a:cxn>
                  <a:cxn ang="0">
                    <a:pos x="1078" y="86"/>
                  </a:cxn>
                  <a:cxn ang="0">
                    <a:pos x="1051" y="93"/>
                  </a:cxn>
                  <a:cxn ang="0">
                    <a:pos x="1024" y="96"/>
                  </a:cxn>
                  <a:cxn ang="0">
                    <a:pos x="986" y="100"/>
                  </a:cxn>
                  <a:cxn ang="0">
                    <a:pos x="929" y="107"/>
                  </a:cxn>
                  <a:cxn ang="0">
                    <a:pos x="867" y="110"/>
                  </a:cxn>
                  <a:cxn ang="0">
                    <a:pos x="803" y="113"/>
                  </a:cxn>
                  <a:cxn ang="0">
                    <a:pos x="724" y="117"/>
                  </a:cxn>
                  <a:cxn ang="0">
                    <a:pos x="561" y="117"/>
                  </a:cxn>
                  <a:cxn ang="0">
                    <a:pos x="496" y="113"/>
                  </a:cxn>
                  <a:cxn ang="0">
                    <a:pos x="432" y="110"/>
                  </a:cxn>
                  <a:cxn ang="0">
                    <a:pos x="360" y="107"/>
                  </a:cxn>
                  <a:cxn ang="0">
                    <a:pos x="286" y="100"/>
                  </a:cxn>
                  <a:cxn ang="0">
                    <a:pos x="228" y="96"/>
                  </a:cxn>
                  <a:cxn ang="0">
                    <a:pos x="156" y="86"/>
                  </a:cxn>
                  <a:cxn ang="0">
                    <a:pos x="102" y="76"/>
                  </a:cxn>
                  <a:cxn ang="0">
                    <a:pos x="68" y="69"/>
                  </a:cxn>
                  <a:cxn ang="0">
                    <a:pos x="37" y="62"/>
                  </a:cxn>
                  <a:cxn ang="0">
                    <a:pos x="17" y="52"/>
                  </a:cxn>
                  <a:cxn ang="0">
                    <a:pos x="3" y="45"/>
                  </a:cxn>
                  <a:cxn ang="0">
                    <a:pos x="0" y="35"/>
                  </a:cxn>
                  <a:cxn ang="0">
                    <a:pos x="0" y="4"/>
                  </a:cxn>
                  <a:cxn ang="0">
                    <a:pos x="6" y="0"/>
                  </a:cxn>
                  <a:cxn ang="0">
                    <a:pos x="13" y="0"/>
                  </a:cxn>
                  <a:cxn ang="0">
                    <a:pos x="1123" y="24"/>
                  </a:cxn>
                  <a:cxn ang="0">
                    <a:pos x="1129" y="24"/>
                  </a:cxn>
                </a:cxnLst>
                <a:rect l="0" t="0" r="r" b="b"/>
                <a:pathLst>
                  <a:path w="1133" h="117">
                    <a:moveTo>
                      <a:pt x="1129" y="24"/>
                    </a:moveTo>
                    <a:lnTo>
                      <a:pt x="1133" y="31"/>
                    </a:lnTo>
                    <a:lnTo>
                      <a:pt x="1133" y="62"/>
                    </a:lnTo>
                    <a:lnTo>
                      <a:pt x="1126" y="69"/>
                    </a:lnTo>
                    <a:lnTo>
                      <a:pt x="1119" y="72"/>
                    </a:lnTo>
                    <a:lnTo>
                      <a:pt x="1109" y="76"/>
                    </a:lnTo>
                    <a:lnTo>
                      <a:pt x="1099" y="83"/>
                    </a:lnTo>
                    <a:lnTo>
                      <a:pt x="1078" y="86"/>
                    </a:lnTo>
                    <a:lnTo>
                      <a:pt x="1051" y="93"/>
                    </a:lnTo>
                    <a:lnTo>
                      <a:pt x="1024" y="96"/>
                    </a:lnTo>
                    <a:lnTo>
                      <a:pt x="986" y="100"/>
                    </a:lnTo>
                    <a:lnTo>
                      <a:pt x="929" y="107"/>
                    </a:lnTo>
                    <a:lnTo>
                      <a:pt x="867" y="110"/>
                    </a:lnTo>
                    <a:lnTo>
                      <a:pt x="803" y="113"/>
                    </a:lnTo>
                    <a:lnTo>
                      <a:pt x="724" y="117"/>
                    </a:lnTo>
                    <a:lnTo>
                      <a:pt x="561" y="117"/>
                    </a:lnTo>
                    <a:lnTo>
                      <a:pt x="496" y="113"/>
                    </a:lnTo>
                    <a:lnTo>
                      <a:pt x="432" y="110"/>
                    </a:lnTo>
                    <a:lnTo>
                      <a:pt x="360" y="107"/>
                    </a:lnTo>
                    <a:lnTo>
                      <a:pt x="286" y="100"/>
                    </a:lnTo>
                    <a:lnTo>
                      <a:pt x="228" y="96"/>
                    </a:lnTo>
                    <a:lnTo>
                      <a:pt x="156" y="86"/>
                    </a:lnTo>
                    <a:lnTo>
                      <a:pt x="102" y="76"/>
                    </a:lnTo>
                    <a:lnTo>
                      <a:pt x="68" y="69"/>
                    </a:lnTo>
                    <a:lnTo>
                      <a:pt x="37" y="62"/>
                    </a:lnTo>
                    <a:lnTo>
                      <a:pt x="17" y="52"/>
                    </a:lnTo>
                    <a:lnTo>
                      <a:pt x="3" y="45"/>
                    </a:lnTo>
                    <a:lnTo>
                      <a:pt x="0" y="35"/>
                    </a:lnTo>
                    <a:lnTo>
                      <a:pt x="0" y="4"/>
                    </a:lnTo>
                    <a:lnTo>
                      <a:pt x="6" y="0"/>
                    </a:lnTo>
                    <a:lnTo>
                      <a:pt x="13" y="0"/>
                    </a:lnTo>
                    <a:lnTo>
                      <a:pt x="1123" y="24"/>
                    </a:lnTo>
                    <a:lnTo>
                      <a:pt x="1129" y="24"/>
                    </a:lnTo>
                    <a:close/>
                  </a:path>
                </a:pathLst>
              </a:custGeom>
              <a:solidFill>
                <a:srgbClr val="AA5500"/>
              </a:solidFill>
              <a:ln w="4763">
                <a:solidFill>
                  <a:srgbClr val="000000"/>
                </a:solidFill>
                <a:prstDash val="solid"/>
                <a:round/>
                <a:headEnd/>
                <a:tailEnd/>
              </a:ln>
            </p:spPr>
            <p:txBody>
              <a:bodyPr/>
              <a:lstStyle/>
              <a:p>
                <a:endParaRPr lang="en-US"/>
              </a:p>
            </p:txBody>
          </p:sp>
          <p:sp>
            <p:nvSpPr>
              <p:cNvPr id="684117" name="Freeform 85"/>
              <p:cNvSpPr>
                <a:spLocks/>
              </p:cNvSpPr>
              <p:nvPr/>
            </p:nvSpPr>
            <p:spPr bwMode="auto">
              <a:xfrm>
                <a:off x="3939" y="2752"/>
                <a:ext cx="1116" cy="138"/>
              </a:xfrm>
              <a:custGeom>
                <a:avLst/>
                <a:gdLst/>
                <a:ahLst/>
                <a:cxnLst>
                  <a:cxn ang="0">
                    <a:pos x="1116" y="18"/>
                  </a:cxn>
                  <a:cxn ang="0">
                    <a:pos x="1116" y="93"/>
                  </a:cxn>
                  <a:cxn ang="0">
                    <a:pos x="1109" y="97"/>
                  </a:cxn>
                  <a:cxn ang="0">
                    <a:pos x="1099" y="100"/>
                  </a:cxn>
                  <a:cxn ang="0">
                    <a:pos x="1089" y="103"/>
                  </a:cxn>
                  <a:cxn ang="0">
                    <a:pos x="1068" y="110"/>
                  </a:cxn>
                  <a:cxn ang="0">
                    <a:pos x="1041" y="117"/>
                  </a:cxn>
                  <a:cxn ang="0">
                    <a:pos x="1014" y="121"/>
                  </a:cxn>
                  <a:cxn ang="0">
                    <a:pos x="976" y="124"/>
                  </a:cxn>
                  <a:cxn ang="0">
                    <a:pos x="919" y="131"/>
                  </a:cxn>
                  <a:cxn ang="0">
                    <a:pos x="857" y="134"/>
                  </a:cxn>
                  <a:cxn ang="0">
                    <a:pos x="793" y="138"/>
                  </a:cxn>
                  <a:cxn ang="0">
                    <a:pos x="714" y="138"/>
                  </a:cxn>
                  <a:cxn ang="0">
                    <a:pos x="551" y="138"/>
                  </a:cxn>
                  <a:cxn ang="0">
                    <a:pos x="497" y="138"/>
                  </a:cxn>
                  <a:cxn ang="0">
                    <a:pos x="452" y="134"/>
                  </a:cxn>
                  <a:cxn ang="0">
                    <a:pos x="408" y="134"/>
                  </a:cxn>
                  <a:cxn ang="0">
                    <a:pos x="350" y="131"/>
                  </a:cxn>
                  <a:cxn ang="0">
                    <a:pos x="276" y="124"/>
                  </a:cxn>
                  <a:cxn ang="0">
                    <a:pos x="218" y="117"/>
                  </a:cxn>
                  <a:cxn ang="0">
                    <a:pos x="146" y="110"/>
                  </a:cxn>
                  <a:cxn ang="0">
                    <a:pos x="92" y="100"/>
                  </a:cxn>
                  <a:cxn ang="0">
                    <a:pos x="58" y="93"/>
                  </a:cxn>
                  <a:cxn ang="0">
                    <a:pos x="27" y="86"/>
                  </a:cxn>
                  <a:cxn ang="0">
                    <a:pos x="0" y="72"/>
                  </a:cxn>
                  <a:cxn ang="0">
                    <a:pos x="0" y="0"/>
                  </a:cxn>
                  <a:cxn ang="0">
                    <a:pos x="1116" y="18"/>
                  </a:cxn>
                </a:cxnLst>
                <a:rect l="0" t="0" r="r" b="b"/>
                <a:pathLst>
                  <a:path w="1116" h="138">
                    <a:moveTo>
                      <a:pt x="1116" y="18"/>
                    </a:moveTo>
                    <a:lnTo>
                      <a:pt x="1116" y="93"/>
                    </a:lnTo>
                    <a:lnTo>
                      <a:pt x="1109" y="97"/>
                    </a:lnTo>
                    <a:lnTo>
                      <a:pt x="1099" y="100"/>
                    </a:lnTo>
                    <a:lnTo>
                      <a:pt x="1089" y="103"/>
                    </a:lnTo>
                    <a:lnTo>
                      <a:pt x="1068" y="110"/>
                    </a:lnTo>
                    <a:lnTo>
                      <a:pt x="1041" y="117"/>
                    </a:lnTo>
                    <a:lnTo>
                      <a:pt x="1014" y="121"/>
                    </a:lnTo>
                    <a:lnTo>
                      <a:pt x="976" y="124"/>
                    </a:lnTo>
                    <a:lnTo>
                      <a:pt x="919" y="131"/>
                    </a:lnTo>
                    <a:lnTo>
                      <a:pt x="857" y="134"/>
                    </a:lnTo>
                    <a:lnTo>
                      <a:pt x="793" y="138"/>
                    </a:lnTo>
                    <a:lnTo>
                      <a:pt x="714" y="138"/>
                    </a:lnTo>
                    <a:lnTo>
                      <a:pt x="551" y="138"/>
                    </a:lnTo>
                    <a:lnTo>
                      <a:pt x="497" y="138"/>
                    </a:lnTo>
                    <a:lnTo>
                      <a:pt x="452" y="134"/>
                    </a:lnTo>
                    <a:lnTo>
                      <a:pt x="408" y="134"/>
                    </a:lnTo>
                    <a:lnTo>
                      <a:pt x="350" y="131"/>
                    </a:lnTo>
                    <a:lnTo>
                      <a:pt x="276" y="124"/>
                    </a:lnTo>
                    <a:lnTo>
                      <a:pt x="218" y="117"/>
                    </a:lnTo>
                    <a:lnTo>
                      <a:pt x="146" y="110"/>
                    </a:lnTo>
                    <a:lnTo>
                      <a:pt x="92" y="100"/>
                    </a:lnTo>
                    <a:lnTo>
                      <a:pt x="58" y="93"/>
                    </a:lnTo>
                    <a:lnTo>
                      <a:pt x="27" y="86"/>
                    </a:lnTo>
                    <a:lnTo>
                      <a:pt x="0" y="72"/>
                    </a:lnTo>
                    <a:lnTo>
                      <a:pt x="0" y="0"/>
                    </a:lnTo>
                    <a:lnTo>
                      <a:pt x="1116" y="18"/>
                    </a:lnTo>
                    <a:close/>
                  </a:path>
                </a:pathLst>
              </a:custGeom>
              <a:solidFill>
                <a:srgbClr val="AA5500"/>
              </a:solidFill>
              <a:ln w="4763">
                <a:solidFill>
                  <a:srgbClr val="000000"/>
                </a:solidFill>
                <a:prstDash val="solid"/>
                <a:round/>
                <a:headEnd/>
                <a:tailEnd/>
              </a:ln>
            </p:spPr>
            <p:txBody>
              <a:bodyPr/>
              <a:lstStyle/>
              <a:p>
                <a:endParaRPr lang="en-US"/>
              </a:p>
            </p:txBody>
          </p:sp>
          <p:sp>
            <p:nvSpPr>
              <p:cNvPr id="684118" name="Freeform 86"/>
              <p:cNvSpPr>
                <a:spLocks/>
              </p:cNvSpPr>
              <p:nvPr/>
            </p:nvSpPr>
            <p:spPr bwMode="auto">
              <a:xfrm>
                <a:off x="3939" y="2752"/>
                <a:ext cx="561" cy="134"/>
              </a:xfrm>
              <a:custGeom>
                <a:avLst/>
                <a:gdLst/>
                <a:ahLst/>
                <a:cxnLst>
                  <a:cxn ang="0">
                    <a:pos x="408" y="134"/>
                  </a:cxn>
                  <a:cxn ang="0">
                    <a:pos x="350" y="131"/>
                  </a:cxn>
                  <a:cxn ang="0">
                    <a:pos x="276" y="124"/>
                  </a:cxn>
                  <a:cxn ang="0">
                    <a:pos x="218" y="117"/>
                  </a:cxn>
                  <a:cxn ang="0">
                    <a:pos x="146" y="110"/>
                  </a:cxn>
                  <a:cxn ang="0">
                    <a:pos x="92" y="100"/>
                  </a:cxn>
                  <a:cxn ang="0">
                    <a:pos x="58" y="93"/>
                  </a:cxn>
                  <a:cxn ang="0">
                    <a:pos x="27" y="86"/>
                  </a:cxn>
                  <a:cxn ang="0">
                    <a:pos x="0" y="72"/>
                  </a:cxn>
                  <a:cxn ang="0">
                    <a:pos x="0" y="0"/>
                  </a:cxn>
                  <a:cxn ang="0">
                    <a:pos x="561" y="66"/>
                  </a:cxn>
                  <a:cxn ang="0">
                    <a:pos x="412" y="86"/>
                  </a:cxn>
                  <a:cxn ang="0">
                    <a:pos x="408" y="134"/>
                  </a:cxn>
                </a:cxnLst>
                <a:rect l="0" t="0" r="r" b="b"/>
                <a:pathLst>
                  <a:path w="561" h="134">
                    <a:moveTo>
                      <a:pt x="408" y="134"/>
                    </a:moveTo>
                    <a:lnTo>
                      <a:pt x="350" y="131"/>
                    </a:lnTo>
                    <a:lnTo>
                      <a:pt x="276" y="124"/>
                    </a:lnTo>
                    <a:lnTo>
                      <a:pt x="218" y="117"/>
                    </a:lnTo>
                    <a:lnTo>
                      <a:pt x="146" y="110"/>
                    </a:lnTo>
                    <a:lnTo>
                      <a:pt x="92" y="100"/>
                    </a:lnTo>
                    <a:lnTo>
                      <a:pt x="58" y="93"/>
                    </a:lnTo>
                    <a:lnTo>
                      <a:pt x="27" y="86"/>
                    </a:lnTo>
                    <a:lnTo>
                      <a:pt x="0" y="72"/>
                    </a:lnTo>
                    <a:lnTo>
                      <a:pt x="0" y="0"/>
                    </a:lnTo>
                    <a:lnTo>
                      <a:pt x="561" y="66"/>
                    </a:lnTo>
                    <a:lnTo>
                      <a:pt x="412" y="86"/>
                    </a:lnTo>
                    <a:lnTo>
                      <a:pt x="408" y="134"/>
                    </a:lnTo>
                    <a:close/>
                  </a:path>
                </a:pathLst>
              </a:custGeom>
              <a:solidFill>
                <a:srgbClr val="000000"/>
              </a:solidFill>
              <a:ln w="4763">
                <a:solidFill>
                  <a:srgbClr val="000000"/>
                </a:solidFill>
                <a:prstDash val="solid"/>
                <a:round/>
                <a:headEnd/>
                <a:tailEnd/>
              </a:ln>
            </p:spPr>
            <p:txBody>
              <a:bodyPr/>
              <a:lstStyle/>
              <a:p>
                <a:endParaRPr lang="en-US"/>
              </a:p>
            </p:txBody>
          </p:sp>
          <p:sp>
            <p:nvSpPr>
              <p:cNvPr id="684119" name="Freeform 87"/>
              <p:cNvSpPr>
                <a:spLocks/>
              </p:cNvSpPr>
              <p:nvPr/>
            </p:nvSpPr>
            <p:spPr bwMode="auto">
              <a:xfrm>
                <a:off x="3925" y="2715"/>
                <a:ext cx="1133" cy="113"/>
              </a:xfrm>
              <a:custGeom>
                <a:avLst/>
                <a:gdLst/>
                <a:ahLst/>
                <a:cxnLst>
                  <a:cxn ang="0">
                    <a:pos x="1133" y="24"/>
                  </a:cxn>
                  <a:cxn ang="0">
                    <a:pos x="1133" y="51"/>
                  </a:cxn>
                  <a:cxn ang="0">
                    <a:pos x="1133" y="58"/>
                  </a:cxn>
                  <a:cxn ang="0">
                    <a:pos x="1127" y="61"/>
                  </a:cxn>
                  <a:cxn ang="0">
                    <a:pos x="1120" y="65"/>
                  </a:cxn>
                  <a:cxn ang="0">
                    <a:pos x="1113" y="72"/>
                  </a:cxn>
                  <a:cxn ang="0">
                    <a:pos x="1096" y="79"/>
                  </a:cxn>
                  <a:cxn ang="0">
                    <a:pos x="1079" y="82"/>
                  </a:cxn>
                  <a:cxn ang="0">
                    <a:pos x="1052" y="89"/>
                  </a:cxn>
                  <a:cxn ang="0">
                    <a:pos x="1021" y="92"/>
                  </a:cxn>
                  <a:cxn ang="0">
                    <a:pos x="987" y="99"/>
                  </a:cxn>
                  <a:cxn ang="0">
                    <a:pos x="929" y="103"/>
                  </a:cxn>
                  <a:cxn ang="0">
                    <a:pos x="868" y="106"/>
                  </a:cxn>
                  <a:cxn ang="0">
                    <a:pos x="803" y="109"/>
                  </a:cxn>
                  <a:cxn ang="0">
                    <a:pos x="725" y="113"/>
                  </a:cxn>
                  <a:cxn ang="0">
                    <a:pos x="562" y="113"/>
                  </a:cxn>
                  <a:cxn ang="0">
                    <a:pos x="504" y="109"/>
                  </a:cxn>
                  <a:cxn ang="0">
                    <a:pos x="463" y="109"/>
                  </a:cxn>
                  <a:cxn ang="0">
                    <a:pos x="415" y="106"/>
                  </a:cxn>
                  <a:cxn ang="0">
                    <a:pos x="358" y="103"/>
                  </a:cxn>
                  <a:cxn ang="0">
                    <a:pos x="286" y="96"/>
                  </a:cxn>
                  <a:cxn ang="0">
                    <a:pos x="228" y="92"/>
                  </a:cxn>
                  <a:cxn ang="0">
                    <a:pos x="157" y="82"/>
                  </a:cxn>
                  <a:cxn ang="0">
                    <a:pos x="102" y="75"/>
                  </a:cxn>
                  <a:cxn ang="0">
                    <a:pos x="65" y="65"/>
                  </a:cxn>
                  <a:cxn ang="0">
                    <a:pos x="38" y="58"/>
                  </a:cxn>
                  <a:cxn ang="0">
                    <a:pos x="17" y="51"/>
                  </a:cxn>
                  <a:cxn ang="0">
                    <a:pos x="4" y="41"/>
                  </a:cxn>
                  <a:cxn ang="0">
                    <a:pos x="0" y="31"/>
                  </a:cxn>
                  <a:cxn ang="0">
                    <a:pos x="0" y="0"/>
                  </a:cxn>
                  <a:cxn ang="0">
                    <a:pos x="1133" y="24"/>
                  </a:cxn>
                </a:cxnLst>
                <a:rect l="0" t="0" r="r" b="b"/>
                <a:pathLst>
                  <a:path w="1133" h="113">
                    <a:moveTo>
                      <a:pt x="1133" y="24"/>
                    </a:moveTo>
                    <a:lnTo>
                      <a:pt x="1133" y="51"/>
                    </a:lnTo>
                    <a:lnTo>
                      <a:pt x="1133" y="58"/>
                    </a:lnTo>
                    <a:lnTo>
                      <a:pt x="1127" y="61"/>
                    </a:lnTo>
                    <a:lnTo>
                      <a:pt x="1120" y="65"/>
                    </a:lnTo>
                    <a:lnTo>
                      <a:pt x="1113" y="72"/>
                    </a:lnTo>
                    <a:lnTo>
                      <a:pt x="1096" y="79"/>
                    </a:lnTo>
                    <a:lnTo>
                      <a:pt x="1079" y="82"/>
                    </a:lnTo>
                    <a:lnTo>
                      <a:pt x="1052" y="89"/>
                    </a:lnTo>
                    <a:lnTo>
                      <a:pt x="1021" y="92"/>
                    </a:lnTo>
                    <a:lnTo>
                      <a:pt x="987" y="99"/>
                    </a:lnTo>
                    <a:lnTo>
                      <a:pt x="929" y="103"/>
                    </a:lnTo>
                    <a:lnTo>
                      <a:pt x="868" y="106"/>
                    </a:lnTo>
                    <a:lnTo>
                      <a:pt x="803" y="109"/>
                    </a:lnTo>
                    <a:lnTo>
                      <a:pt x="725" y="113"/>
                    </a:lnTo>
                    <a:lnTo>
                      <a:pt x="562" y="113"/>
                    </a:lnTo>
                    <a:lnTo>
                      <a:pt x="504" y="109"/>
                    </a:lnTo>
                    <a:lnTo>
                      <a:pt x="463" y="109"/>
                    </a:lnTo>
                    <a:lnTo>
                      <a:pt x="415" y="106"/>
                    </a:lnTo>
                    <a:lnTo>
                      <a:pt x="358" y="103"/>
                    </a:lnTo>
                    <a:lnTo>
                      <a:pt x="286" y="96"/>
                    </a:lnTo>
                    <a:lnTo>
                      <a:pt x="228" y="92"/>
                    </a:lnTo>
                    <a:lnTo>
                      <a:pt x="157" y="82"/>
                    </a:lnTo>
                    <a:lnTo>
                      <a:pt x="102" y="75"/>
                    </a:lnTo>
                    <a:lnTo>
                      <a:pt x="65" y="65"/>
                    </a:lnTo>
                    <a:lnTo>
                      <a:pt x="38" y="58"/>
                    </a:lnTo>
                    <a:lnTo>
                      <a:pt x="17" y="51"/>
                    </a:lnTo>
                    <a:lnTo>
                      <a:pt x="4" y="41"/>
                    </a:lnTo>
                    <a:lnTo>
                      <a:pt x="0" y="31"/>
                    </a:lnTo>
                    <a:lnTo>
                      <a:pt x="0" y="0"/>
                    </a:lnTo>
                    <a:lnTo>
                      <a:pt x="1133" y="24"/>
                    </a:lnTo>
                    <a:close/>
                  </a:path>
                </a:pathLst>
              </a:custGeom>
              <a:solidFill>
                <a:srgbClr val="AA5500"/>
              </a:solidFill>
              <a:ln w="4763">
                <a:solidFill>
                  <a:srgbClr val="000000"/>
                </a:solidFill>
                <a:prstDash val="solid"/>
                <a:round/>
                <a:headEnd/>
                <a:tailEnd/>
              </a:ln>
            </p:spPr>
            <p:txBody>
              <a:bodyPr/>
              <a:lstStyle/>
              <a:p>
                <a:endParaRPr lang="en-US"/>
              </a:p>
            </p:txBody>
          </p:sp>
          <p:sp>
            <p:nvSpPr>
              <p:cNvPr id="684120" name="Freeform 88"/>
              <p:cNvSpPr>
                <a:spLocks/>
              </p:cNvSpPr>
              <p:nvPr/>
            </p:nvSpPr>
            <p:spPr bwMode="auto">
              <a:xfrm>
                <a:off x="4235" y="2818"/>
                <a:ext cx="61" cy="799"/>
              </a:xfrm>
              <a:custGeom>
                <a:avLst/>
                <a:gdLst/>
                <a:ahLst/>
                <a:cxnLst>
                  <a:cxn ang="0">
                    <a:pos x="20" y="0"/>
                  </a:cxn>
                  <a:cxn ang="0">
                    <a:pos x="0" y="799"/>
                  </a:cxn>
                  <a:cxn ang="0">
                    <a:pos x="37" y="799"/>
                  </a:cxn>
                  <a:cxn ang="0">
                    <a:pos x="61" y="3"/>
                  </a:cxn>
                  <a:cxn ang="0">
                    <a:pos x="20" y="0"/>
                  </a:cxn>
                </a:cxnLst>
                <a:rect l="0" t="0" r="r" b="b"/>
                <a:pathLst>
                  <a:path w="61" h="799">
                    <a:moveTo>
                      <a:pt x="20" y="0"/>
                    </a:moveTo>
                    <a:lnTo>
                      <a:pt x="0" y="799"/>
                    </a:lnTo>
                    <a:lnTo>
                      <a:pt x="37" y="799"/>
                    </a:lnTo>
                    <a:lnTo>
                      <a:pt x="61" y="3"/>
                    </a:lnTo>
                    <a:lnTo>
                      <a:pt x="20" y="0"/>
                    </a:lnTo>
                    <a:close/>
                  </a:path>
                </a:pathLst>
              </a:custGeom>
              <a:solidFill>
                <a:srgbClr val="AA5500"/>
              </a:solidFill>
              <a:ln w="4763">
                <a:solidFill>
                  <a:srgbClr val="000000"/>
                </a:solidFill>
                <a:prstDash val="solid"/>
                <a:round/>
                <a:headEnd/>
                <a:tailEnd/>
              </a:ln>
            </p:spPr>
            <p:txBody>
              <a:bodyPr/>
              <a:lstStyle/>
              <a:p>
                <a:endParaRPr lang="en-US"/>
              </a:p>
            </p:txBody>
          </p:sp>
          <p:sp>
            <p:nvSpPr>
              <p:cNvPr id="684121" name="Freeform 89"/>
              <p:cNvSpPr>
                <a:spLocks/>
              </p:cNvSpPr>
              <p:nvPr/>
            </p:nvSpPr>
            <p:spPr bwMode="auto">
              <a:xfrm>
                <a:off x="4718" y="2217"/>
                <a:ext cx="201" cy="381"/>
              </a:xfrm>
              <a:custGeom>
                <a:avLst/>
                <a:gdLst/>
                <a:ahLst/>
                <a:cxnLst>
                  <a:cxn ang="0">
                    <a:pos x="92" y="381"/>
                  </a:cxn>
                  <a:cxn ang="0">
                    <a:pos x="150" y="302"/>
                  </a:cxn>
                  <a:cxn ang="0">
                    <a:pos x="191" y="209"/>
                  </a:cxn>
                  <a:cxn ang="0">
                    <a:pos x="197" y="185"/>
                  </a:cxn>
                  <a:cxn ang="0">
                    <a:pos x="191" y="155"/>
                  </a:cxn>
                  <a:cxn ang="0">
                    <a:pos x="194" y="141"/>
                  </a:cxn>
                  <a:cxn ang="0">
                    <a:pos x="197" y="124"/>
                  </a:cxn>
                  <a:cxn ang="0">
                    <a:pos x="201" y="103"/>
                  </a:cxn>
                  <a:cxn ang="0">
                    <a:pos x="197" y="82"/>
                  </a:cxn>
                  <a:cxn ang="0">
                    <a:pos x="191" y="58"/>
                  </a:cxn>
                  <a:cxn ang="0">
                    <a:pos x="177" y="31"/>
                  </a:cxn>
                  <a:cxn ang="0">
                    <a:pos x="146" y="14"/>
                  </a:cxn>
                  <a:cxn ang="0">
                    <a:pos x="106" y="0"/>
                  </a:cxn>
                  <a:cxn ang="0">
                    <a:pos x="75" y="4"/>
                  </a:cxn>
                  <a:cxn ang="0">
                    <a:pos x="51" y="4"/>
                  </a:cxn>
                  <a:cxn ang="0">
                    <a:pos x="31" y="10"/>
                  </a:cxn>
                  <a:cxn ang="0">
                    <a:pos x="14" y="28"/>
                  </a:cxn>
                  <a:cxn ang="0">
                    <a:pos x="10" y="41"/>
                  </a:cxn>
                  <a:cxn ang="0">
                    <a:pos x="4" y="58"/>
                  </a:cxn>
                  <a:cxn ang="0">
                    <a:pos x="0" y="96"/>
                  </a:cxn>
                  <a:cxn ang="0">
                    <a:pos x="0" y="134"/>
                  </a:cxn>
                  <a:cxn ang="0">
                    <a:pos x="10" y="148"/>
                  </a:cxn>
                  <a:cxn ang="0">
                    <a:pos x="7" y="196"/>
                  </a:cxn>
                  <a:cxn ang="0">
                    <a:pos x="17" y="203"/>
                  </a:cxn>
                  <a:cxn ang="0">
                    <a:pos x="27" y="209"/>
                  </a:cxn>
                  <a:cxn ang="0">
                    <a:pos x="41" y="209"/>
                  </a:cxn>
                  <a:cxn ang="0">
                    <a:pos x="41" y="216"/>
                  </a:cxn>
                  <a:cxn ang="0">
                    <a:pos x="38" y="227"/>
                  </a:cxn>
                  <a:cxn ang="0">
                    <a:pos x="51" y="233"/>
                  </a:cxn>
                  <a:cxn ang="0">
                    <a:pos x="61" y="254"/>
                  </a:cxn>
                  <a:cxn ang="0">
                    <a:pos x="78" y="254"/>
                  </a:cxn>
                  <a:cxn ang="0">
                    <a:pos x="95" y="254"/>
                  </a:cxn>
                </a:cxnLst>
                <a:rect l="0" t="0" r="r" b="b"/>
                <a:pathLst>
                  <a:path w="201" h="381">
                    <a:moveTo>
                      <a:pt x="95" y="254"/>
                    </a:moveTo>
                    <a:lnTo>
                      <a:pt x="92" y="381"/>
                    </a:lnTo>
                    <a:lnTo>
                      <a:pt x="119" y="367"/>
                    </a:lnTo>
                    <a:lnTo>
                      <a:pt x="150" y="302"/>
                    </a:lnTo>
                    <a:lnTo>
                      <a:pt x="180" y="233"/>
                    </a:lnTo>
                    <a:lnTo>
                      <a:pt x="191" y="209"/>
                    </a:lnTo>
                    <a:lnTo>
                      <a:pt x="194" y="199"/>
                    </a:lnTo>
                    <a:lnTo>
                      <a:pt x="197" y="185"/>
                    </a:lnTo>
                    <a:lnTo>
                      <a:pt x="197" y="168"/>
                    </a:lnTo>
                    <a:lnTo>
                      <a:pt x="191" y="155"/>
                    </a:lnTo>
                    <a:lnTo>
                      <a:pt x="194" y="148"/>
                    </a:lnTo>
                    <a:lnTo>
                      <a:pt x="194" y="141"/>
                    </a:lnTo>
                    <a:lnTo>
                      <a:pt x="194" y="134"/>
                    </a:lnTo>
                    <a:lnTo>
                      <a:pt x="197" y="124"/>
                    </a:lnTo>
                    <a:lnTo>
                      <a:pt x="201" y="117"/>
                    </a:lnTo>
                    <a:lnTo>
                      <a:pt x="201" y="103"/>
                    </a:lnTo>
                    <a:lnTo>
                      <a:pt x="201" y="93"/>
                    </a:lnTo>
                    <a:lnTo>
                      <a:pt x="197" y="82"/>
                    </a:lnTo>
                    <a:lnTo>
                      <a:pt x="194" y="72"/>
                    </a:lnTo>
                    <a:lnTo>
                      <a:pt x="191" y="58"/>
                    </a:lnTo>
                    <a:lnTo>
                      <a:pt x="184" y="45"/>
                    </a:lnTo>
                    <a:lnTo>
                      <a:pt x="177" y="31"/>
                    </a:lnTo>
                    <a:lnTo>
                      <a:pt x="167" y="24"/>
                    </a:lnTo>
                    <a:lnTo>
                      <a:pt x="146" y="14"/>
                    </a:lnTo>
                    <a:lnTo>
                      <a:pt x="126" y="4"/>
                    </a:lnTo>
                    <a:lnTo>
                      <a:pt x="106" y="0"/>
                    </a:lnTo>
                    <a:lnTo>
                      <a:pt x="95" y="0"/>
                    </a:lnTo>
                    <a:lnTo>
                      <a:pt x="75" y="4"/>
                    </a:lnTo>
                    <a:lnTo>
                      <a:pt x="65" y="4"/>
                    </a:lnTo>
                    <a:lnTo>
                      <a:pt x="51" y="4"/>
                    </a:lnTo>
                    <a:lnTo>
                      <a:pt x="38" y="7"/>
                    </a:lnTo>
                    <a:lnTo>
                      <a:pt x="31" y="10"/>
                    </a:lnTo>
                    <a:lnTo>
                      <a:pt x="17" y="21"/>
                    </a:lnTo>
                    <a:lnTo>
                      <a:pt x="14" y="28"/>
                    </a:lnTo>
                    <a:lnTo>
                      <a:pt x="10" y="38"/>
                    </a:lnTo>
                    <a:lnTo>
                      <a:pt x="10" y="41"/>
                    </a:lnTo>
                    <a:lnTo>
                      <a:pt x="10" y="52"/>
                    </a:lnTo>
                    <a:lnTo>
                      <a:pt x="4" y="58"/>
                    </a:lnTo>
                    <a:lnTo>
                      <a:pt x="4" y="72"/>
                    </a:lnTo>
                    <a:lnTo>
                      <a:pt x="0" y="96"/>
                    </a:lnTo>
                    <a:lnTo>
                      <a:pt x="0" y="120"/>
                    </a:lnTo>
                    <a:lnTo>
                      <a:pt x="0" y="134"/>
                    </a:lnTo>
                    <a:lnTo>
                      <a:pt x="10" y="141"/>
                    </a:lnTo>
                    <a:lnTo>
                      <a:pt x="10" y="148"/>
                    </a:lnTo>
                    <a:lnTo>
                      <a:pt x="7" y="175"/>
                    </a:lnTo>
                    <a:lnTo>
                      <a:pt x="7" y="196"/>
                    </a:lnTo>
                    <a:lnTo>
                      <a:pt x="10" y="199"/>
                    </a:lnTo>
                    <a:lnTo>
                      <a:pt x="17" y="203"/>
                    </a:lnTo>
                    <a:lnTo>
                      <a:pt x="27" y="199"/>
                    </a:lnTo>
                    <a:lnTo>
                      <a:pt x="27" y="209"/>
                    </a:lnTo>
                    <a:lnTo>
                      <a:pt x="34" y="209"/>
                    </a:lnTo>
                    <a:lnTo>
                      <a:pt x="41" y="209"/>
                    </a:lnTo>
                    <a:lnTo>
                      <a:pt x="48" y="213"/>
                    </a:lnTo>
                    <a:lnTo>
                      <a:pt x="41" y="216"/>
                    </a:lnTo>
                    <a:lnTo>
                      <a:pt x="38" y="223"/>
                    </a:lnTo>
                    <a:lnTo>
                      <a:pt x="38" y="227"/>
                    </a:lnTo>
                    <a:lnTo>
                      <a:pt x="44" y="230"/>
                    </a:lnTo>
                    <a:lnTo>
                      <a:pt x="51" y="233"/>
                    </a:lnTo>
                    <a:lnTo>
                      <a:pt x="55" y="247"/>
                    </a:lnTo>
                    <a:lnTo>
                      <a:pt x="61" y="254"/>
                    </a:lnTo>
                    <a:lnTo>
                      <a:pt x="68" y="257"/>
                    </a:lnTo>
                    <a:lnTo>
                      <a:pt x="78" y="254"/>
                    </a:lnTo>
                    <a:lnTo>
                      <a:pt x="89" y="254"/>
                    </a:lnTo>
                    <a:lnTo>
                      <a:pt x="95" y="254"/>
                    </a:lnTo>
                    <a:close/>
                  </a:path>
                </a:pathLst>
              </a:custGeom>
              <a:solidFill>
                <a:srgbClr val="FFFFFF"/>
              </a:solidFill>
              <a:ln w="4763">
                <a:solidFill>
                  <a:srgbClr val="000000"/>
                </a:solidFill>
                <a:prstDash val="solid"/>
                <a:round/>
                <a:headEnd/>
                <a:tailEnd/>
              </a:ln>
            </p:spPr>
            <p:txBody>
              <a:bodyPr/>
              <a:lstStyle/>
              <a:p>
                <a:endParaRPr lang="en-US"/>
              </a:p>
            </p:txBody>
          </p:sp>
          <p:sp>
            <p:nvSpPr>
              <p:cNvPr id="684122" name="Freeform 90"/>
              <p:cNvSpPr>
                <a:spLocks/>
              </p:cNvSpPr>
              <p:nvPr/>
            </p:nvSpPr>
            <p:spPr bwMode="auto">
              <a:xfrm>
                <a:off x="4810" y="2468"/>
                <a:ext cx="41" cy="144"/>
              </a:xfrm>
              <a:custGeom>
                <a:avLst/>
                <a:gdLst/>
                <a:ahLst/>
                <a:cxnLst>
                  <a:cxn ang="0">
                    <a:pos x="41" y="27"/>
                  </a:cxn>
                  <a:cxn ang="0">
                    <a:pos x="34" y="34"/>
                  </a:cxn>
                  <a:cxn ang="0">
                    <a:pos x="34" y="41"/>
                  </a:cxn>
                  <a:cxn ang="0">
                    <a:pos x="34" y="55"/>
                  </a:cxn>
                  <a:cxn ang="0">
                    <a:pos x="41" y="85"/>
                  </a:cxn>
                  <a:cxn ang="0">
                    <a:pos x="27" y="116"/>
                  </a:cxn>
                  <a:cxn ang="0">
                    <a:pos x="24" y="144"/>
                  </a:cxn>
                  <a:cxn ang="0">
                    <a:pos x="0" y="144"/>
                  </a:cxn>
                  <a:cxn ang="0">
                    <a:pos x="3" y="92"/>
                  </a:cxn>
                  <a:cxn ang="0">
                    <a:pos x="3" y="75"/>
                  </a:cxn>
                  <a:cxn ang="0">
                    <a:pos x="7" y="58"/>
                  </a:cxn>
                  <a:cxn ang="0">
                    <a:pos x="14" y="41"/>
                  </a:cxn>
                  <a:cxn ang="0">
                    <a:pos x="10" y="27"/>
                  </a:cxn>
                  <a:cxn ang="0">
                    <a:pos x="17" y="0"/>
                  </a:cxn>
                  <a:cxn ang="0">
                    <a:pos x="24" y="0"/>
                  </a:cxn>
                  <a:cxn ang="0">
                    <a:pos x="31" y="0"/>
                  </a:cxn>
                  <a:cxn ang="0">
                    <a:pos x="34" y="10"/>
                  </a:cxn>
                  <a:cxn ang="0">
                    <a:pos x="41" y="27"/>
                  </a:cxn>
                </a:cxnLst>
                <a:rect l="0" t="0" r="r" b="b"/>
                <a:pathLst>
                  <a:path w="41" h="144">
                    <a:moveTo>
                      <a:pt x="41" y="27"/>
                    </a:moveTo>
                    <a:lnTo>
                      <a:pt x="34" y="34"/>
                    </a:lnTo>
                    <a:lnTo>
                      <a:pt x="34" y="41"/>
                    </a:lnTo>
                    <a:lnTo>
                      <a:pt x="34" y="55"/>
                    </a:lnTo>
                    <a:lnTo>
                      <a:pt x="41" y="85"/>
                    </a:lnTo>
                    <a:lnTo>
                      <a:pt x="27" y="116"/>
                    </a:lnTo>
                    <a:lnTo>
                      <a:pt x="24" y="144"/>
                    </a:lnTo>
                    <a:lnTo>
                      <a:pt x="0" y="144"/>
                    </a:lnTo>
                    <a:lnTo>
                      <a:pt x="3" y="92"/>
                    </a:lnTo>
                    <a:lnTo>
                      <a:pt x="3" y="75"/>
                    </a:lnTo>
                    <a:lnTo>
                      <a:pt x="7" y="58"/>
                    </a:lnTo>
                    <a:lnTo>
                      <a:pt x="14" y="41"/>
                    </a:lnTo>
                    <a:lnTo>
                      <a:pt x="10" y="27"/>
                    </a:lnTo>
                    <a:lnTo>
                      <a:pt x="17" y="0"/>
                    </a:lnTo>
                    <a:lnTo>
                      <a:pt x="24" y="0"/>
                    </a:lnTo>
                    <a:lnTo>
                      <a:pt x="31" y="0"/>
                    </a:lnTo>
                    <a:lnTo>
                      <a:pt x="34" y="10"/>
                    </a:lnTo>
                    <a:lnTo>
                      <a:pt x="41" y="27"/>
                    </a:lnTo>
                    <a:close/>
                  </a:path>
                </a:pathLst>
              </a:custGeom>
              <a:solidFill>
                <a:srgbClr val="AA0000"/>
              </a:solidFill>
              <a:ln w="4763">
                <a:solidFill>
                  <a:srgbClr val="000000"/>
                </a:solidFill>
                <a:prstDash val="solid"/>
                <a:round/>
                <a:headEnd/>
                <a:tailEnd/>
              </a:ln>
            </p:spPr>
            <p:txBody>
              <a:bodyPr/>
              <a:lstStyle/>
              <a:p>
                <a:endParaRPr lang="en-US"/>
              </a:p>
            </p:txBody>
          </p:sp>
          <p:sp>
            <p:nvSpPr>
              <p:cNvPr id="684123" name="Line 91"/>
              <p:cNvSpPr>
                <a:spLocks noChangeShapeType="1"/>
              </p:cNvSpPr>
              <p:nvPr/>
            </p:nvSpPr>
            <p:spPr bwMode="auto">
              <a:xfrm flipV="1">
                <a:off x="4742" y="2238"/>
                <a:ext cx="10" cy="10"/>
              </a:xfrm>
              <a:prstGeom prst="line">
                <a:avLst/>
              </a:prstGeom>
              <a:noFill/>
              <a:ln w="4763">
                <a:solidFill>
                  <a:srgbClr val="000000"/>
                </a:solidFill>
                <a:round/>
                <a:headEnd/>
                <a:tailEnd/>
              </a:ln>
            </p:spPr>
            <p:txBody>
              <a:bodyPr/>
              <a:lstStyle/>
              <a:p>
                <a:endParaRPr lang="en-US"/>
              </a:p>
            </p:txBody>
          </p:sp>
          <p:sp>
            <p:nvSpPr>
              <p:cNvPr id="684124" name="Line 92"/>
              <p:cNvSpPr>
                <a:spLocks noChangeShapeType="1"/>
              </p:cNvSpPr>
              <p:nvPr/>
            </p:nvSpPr>
            <p:spPr bwMode="auto">
              <a:xfrm flipV="1">
                <a:off x="4752" y="2231"/>
                <a:ext cx="10" cy="7"/>
              </a:xfrm>
              <a:prstGeom prst="line">
                <a:avLst/>
              </a:prstGeom>
              <a:noFill/>
              <a:ln w="4763">
                <a:solidFill>
                  <a:srgbClr val="000000"/>
                </a:solidFill>
                <a:round/>
                <a:headEnd/>
                <a:tailEnd/>
              </a:ln>
            </p:spPr>
            <p:txBody>
              <a:bodyPr/>
              <a:lstStyle/>
              <a:p>
                <a:endParaRPr lang="en-US"/>
              </a:p>
            </p:txBody>
          </p:sp>
          <p:sp>
            <p:nvSpPr>
              <p:cNvPr id="684125" name="Line 93"/>
              <p:cNvSpPr>
                <a:spLocks noChangeShapeType="1"/>
              </p:cNvSpPr>
              <p:nvPr/>
            </p:nvSpPr>
            <p:spPr bwMode="auto">
              <a:xfrm flipV="1">
                <a:off x="4762" y="2224"/>
                <a:ext cx="11" cy="7"/>
              </a:xfrm>
              <a:prstGeom prst="line">
                <a:avLst/>
              </a:prstGeom>
              <a:noFill/>
              <a:ln w="4763">
                <a:solidFill>
                  <a:srgbClr val="000000"/>
                </a:solidFill>
                <a:round/>
                <a:headEnd/>
                <a:tailEnd/>
              </a:ln>
            </p:spPr>
            <p:txBody>
              <a:bodyPr/>
              <a:lstStyle/>
              <a:p>
                <a:endParaRPr lang="en-US"/>
              </a:p>
            </p:txBody>
          </p:sp>
          <p:sp>
            <p:nvSpPr>
              <p:cNvPr id="684126" name="Line 94"/>
              <p:cNvSpPr>
                <a:spLocks noChangeShapeType="1"/>
              </p:cNvSpPr>
              <p:nvPr/>
            </p:nvSpPr>
            <p:spPr bwMode="auto">
              <a:xfrm flipV="1">
                <a:off x="4773" y="2221"/>
                <a:ext cx="20" cy="3"/>
              </a:xfrm>
              <a:prstGeom prst="line">
                <a:avLst/>
              </a:prstGeom>
              <a:noFill/>
              <a:ln w="4763">
                <a:solidFill>
                  <a:srgbClr val="000000"/>
                </a:solidFill>
                <a:round/>
                <a:headEnd/>
                <a:tailEnd/>
              </a:ln>
            </p:spPr>
            <p:txBody>
              <a:bodyPr/>
              <a:lstStyle/>
              <a:p>
                <a:endParaRPr lang="en-US"/>
              </a:p>
            </p:txBody>
          </p:sp>
          <p:sp>
            <p:nvSpPr>
              <p:cNvPr id="684127" name="Line 95"/>
              <p:cNvSpPr>
                <a:spLocks noChangeShapeType="1"/>
              </p:cNvSpPr>
              <p:nvPr/>
            </p:nvSpPr>
            <p:spPr bwMode="auto">
              <a:xfrm flipV="1">
                <a:off x="4742" y="2255"/>
                <a:ext cx="3" cy="10"/>
              </a:xfrm>
              <a:prstGeom prst="line">
                <a:avLst/>
              </a:prstGeom>
              <a:noFill/>
              <a:ln w="4763">
                <a:solidFill>
                  <a:srgbClr val="000000"/>
                </a:solidFill>
                <a:round/>
                <a:headEnd/>
                <a:tailEnd/>
              </a:ln>
            </p:spPr>
            <p:txBody>
              <a:bodyPr/>
              <a:lstStyle/>
              <a:p>
                <a:endParaRPr lang="en-US"/>
              </a:p>
            </p:txBody>
          </p:sp>
          <p:sp>
            <p:nvSpPr>
              <p:cNvPr id="684128" name="Line 96"/>
              <p:cNvSpPr>
                <a:spLocks noChangeShapeType="1"/>
              </p:cNvSpPr>
              <p:nvPr/>
            </p:nvSpPr>
            <p:spPr bwMode="auto">
              <a:xfrm flipV="1">
                <a:off x="4745" y="2248"/>
                <a:ext cx="7" cy="7"/>
              </a:xfrm>
              <a:prstGeom prst="line">
                <a:avLst/>
              </a:prstGeom>
              <a:noFill/>
              <a:ln w="4763">
                <a:solidFill>
                  <a:srgbClr val="000000"/>
                </a:solidFill>
                <a:round/>
                <a:headEnd/>
                <a:tailEnd/>
              </a:ln>
            </p:spPr>
            <p:txBody>
              <a:bodyPr/>
              <a:lstStyle/>
              <a:p>
                <a:endParaRPr lang="en-US"/>
              </a:p>
            </p:txBody>
          </p:sp>
          <p:sp>
            <p:nvSpPr>
              <p:cNvPr id="684129" name="Line 97"/>
              <p:cNvSpPr>
                <a:spLocks noChangeShapeType="1"/>
              </p:cNvSpPr>
              <p:nvPr/>
            </p:nvSpPr>
            <p:spPr bwMode="auto">
              <a:xfrm flipV="1">
                <a:off x="4752" y="2238"/>
                <a:ext cx="10" cy="10"/>
              </a:xfrm>
              <a:prstGeom prst="line">
                <a:avLst/>
              </a:prstGeom>
              <a:noFill/>
              <a:ln w="4763">
                <a:solidFill>
                  <a:srgbClr val="000000"/>
                </a:solidFill>
                <a:round/>
                <a:headEnd/>
                <a:tailEnd/>
              </a:ln>
            </p:spPr>
            <p:txBody>
              <a:bodyPr/>
              <a:lstStyle/>
              <a:p>
                <a:endParaRPr lang="en-US"/>
              </a:p>
            </p:txBody>
          </p:sp>
          <p:sp>
            <p:nvSpPr>
              <p:cNvPr id="684130" name="Line 98"/>
              <p:cNvSpPr>
                <a:spLocks noChangeShapeType="1"/>
              </p:cNvSpPr>
              <p:nvPr/>
            </p:nvSpPr>
            <p:spPr bwMode="auto">
              <a:xfrm flipV="1">
                <a:off x="4762" y="2231"/>
                <a:ext cx="11" cy="7"/>
              </a:xfrm>
              <a:prstGeom prst="line">
                <a:avLst/>
              </a:prstGeom>
              <a:noFill/>
              <a:ln w="4763">
                <a:solidFill>
                  <a:srgbClr val="000000"/>
                </a:solidFill>
                <a:round/>
                <a:headEnd/>
                <a:tailEnd/>
              </a:ln>
            </p:spPr>
            <p:txBody>
              <a:bodyPr/>
              <a:lstStyle/>
              <a:p>
                <a:endParaRPr lang="en-US"/>
              </a:p>
            </p:txBody>
          </p:sp>
          <p:sp>
            <p:nvSpPr>
              <p:cNvPr id="684131" name="Line 99"/>
              <p:cNvSpPr>
                <a:spLocks noChangeShapeType="1"/>
              </p:cNvSpPr>
              <p:nvPr/>
            </p:nvSpPr>
            <p:spPr bwMode="auto">
              <a:xfrm flipV="1">
                <a:off x="4773" y="2224"/>
                <a:ext cx="17" cy="7"/>
              </a:xfrm>
              <a:prstGeom prst="line">
                <a:avLst/>
              </a:prstGeom>
              <a:noFill/>
              <a:ln w="4763">
                <a:solidFill>
                  <a:srgbClr val="000000"/>
                </a:solidFill>
                <a:round/>
                <a:headEnd/>
                <a:tailEnd/>
              </a:ln>
            </p:spPr>
            <p:txBody>
              <a:bodyPr/>
              <a:lstStyle/>
              <a:p>
                <a:endParaRPr lang="en-US"/>
              </a:p>
            </p:txBody>
          </p:sp>
          <p:sp>
            <p:nvSpPr>
              <p:cNvPr id="684132" name="Line 100"/>
              <p:cNvSpPr>
                <a:spLocks noChangeShapeType="1"/>
              </p:cNvSpPr>
              <p:nvPr/>
            </p:nvSpPr>
            <p:spPr bwMode="auto">
              <a:xfrm flipV="1">
                <a:off x="4790" y="2221"/>
                <a:ext cx="17" cy="3"/>
              </a:xfrm>
              <a:prstGeom prst="line">
                <a:avLst/>
              </a:prstGeom>
              <a:noFill/>
              <a:ln w="4763">
                <a:solidFill>
                  <a:srgbClr val="000000"/>
                </a:solidFill>
                <a:round/>
                <a:headEnd/>
                <a:tailEnd/>
              </a:ln>
            </p:spPr>
            <p:txBody>
              <a:bodyPr/>
              <a:lstStyle/>
              <a:p>
                <a:endParaRPr lang="en-US"/>
              </a:p>
            </p:txBody>
          </p:sp>
          <p:sp>
            <p:nvSpPr>
              <p:cNvPr id="684133" name="Line 101"/>
              <p:cNvSpPr>
                <a:spLocks noChangeShapeType="1"/>
              </p:cNvSpPr>
              <p:nvPr/>
            </p:nvSpPr>
            <p:spPr bwMode="auto">
              <a:xfrm>
                <a:off x="4807" y="2221"/>
                <a:ext cx="13" cy="1"/>
              </a:xfrm>
              <a:prstGeom prst="line">
                <a:avLst/>
              </a:prstGeom>
              <a:noFill/>
              <a:ln w="4763">
                <a:solidFill>
                  <a:srgbClr val="000000"/>
                </a:solidFill>
                <a:round/>
                <a:headEnd/>
                <a:tailEnd/>
              </a:ln>
            </p:spPr>
            <p:txBody>
              <a:bodyPr/>
              <a:lstStyle/>
              <a:p>
                <a:endParaRPr lang="en-US"/>
              </a:p>
            </p:txBody>
          </p:sp>
          <p:sp>
            <p:nvSpPr>
              <p:cNvPr id="684134" name="Line 102"/>
              <p:cNvSpPr>
                <a:spLocks noChangeShapeType="1"/>
              </p:cNvSpPr>
              <p:nvPr/>
            </p:nvSpPr>
            <p:spPr bwMode="auto">
              <a:xfrm>
                <a:off x="4820" y="2221"/>
                <a:ext cx="24" cy="1"/>
              </a:xfrm>
              <a:prstGeom prst="line">
                <a:avLst/>
              </a:prstGeom>
              <a:noFill/>
              <a:ln w="4763">
                <a:solidFill>
                  <a:srgbClr val="000000"/>
                </a:solidFill>
                <a:round/>
                <a:headEnd/>
                <a:tailEnd/>
              </a:ln>
            </p:spPr>
            <p:txBody>
              <a:bodyPr/>
              <a:lstStyle/>
              <a:p>
                <a:endParaRPr lang="en-US"/>
              </a:p>
            </p:txBody>
          </p:sp>
          <p:sp>
            <p:nvSpPr>
              <p:cNvPr id="684135" name="Line 103"/>
              <p:cNvSpPr>
                <a:spLocks noChangeShapeType="1"/>
              </p:cNvSpPr>
              <p:nvPr/>
            </p:nvSpPr>
            <p:spPr bwMode="auto">
              <a:xfrm flipV="1">
                <a:off x="4766" y="2251"/>
                <a:ext cx="3" cy="11"/>
              </a:xfrm>
              <a:prstGeom prst="line">
                <a:avLst/>
              </a:prstGeom>
              <a:noFill/>
              <a:ln w="4763">
                <a:solidFill>
                  <a:srgbClr val="000000"/>
                </a:solidFill>
                <a:round/>
                <a:headEnd/>
                <a:tailEnd/>
              </a:ln>
            </p:spPr>
            <p:txBody>
              <a:bodyPr/>
              <a:lstStyle/>
              <a:p>
                <a:endParaRPr lang="en-US"/>
              </a:p>
            </p:txBody>
          </p:sp>
          <p:sp>
            <p:nvSpPr>
              <p:cNvPr id="684136" name="Line 104"/>
              <p:cNvSpPr>
                <a:spLocks noChangeShapeType="1"/>
              </p:cNvSpPr>
              <p:nvPr/>
            </p:nvSpPr>
            <p:spPr bwMode="auto">
              <a:xfrm flipV="1">
                <a:off x="4769" y="2245"/>
                <a:ext cx="10" cy="6"/>
              </a:xfrm>
              <a:prstGeom prst="line">
                <a:avLst/>
              </a:prstGeom>
              <a:noFill/>
              <a:ln w="4763">
                <a:solidFill>
                  <a:srgbClr val="000000"/>
                </a:solidFill>
                <a:round/>
                <a:headEnd/>
                <a:tailEnd/>
              </a:ln>
            </p:spPr>
            <p:txBody>
              <a:bodyPr/>
              <a:lstStyle/>
              <a:p>
                <a:endParaRPr lang="en-US"/>
              </a:p>
            </p:txBody>
          </p:sp>
          <p:sp>
            <p:nvSpPr>
              <p:cNvPr id="684137" name="Line 105"/>
              <p:cNvSpPr>
                <a:spLocks noChangeShapeType="1"/>
              </p:cNvSpPr>
              <p:nvPr/>
            </p:nvSpPr>
            <p:spPr bwMode="auto">
              <a:xfrm flipV="1">
                <a:off x="4779" y="2238"/>
                <a:ext cx="11" cy="7"/>
              </a:xfrm>
              <a:prstGeom prst="line">
                <a:avLst/>
              </a:prstGeom>
              <a:noFill/>
              <a:ln w="4763">
                <a:solidFill>
                  <a:srgbClr val="000000"/>
                </a:solidFill>
                <a:round/>
                <a:headEnd/>
                <a:tailEnd/>
              </a:ln>
            </p:spPr>
            <p:txBody>
              <a:bodyPr/>
              <a:lstStyle/>
              <a:p>
                <a:endParaRPr lang="en-US"/>
              </a:p>
            </p:txBody>
          </p:sp>
          <p:sp>
            <p:nvSpPr>
              <p:cNvPr id="684138" name="Line 106"/>
              <p:cNvSpPr>
                <a:spLocks noChangeShapeType="1"/>
              </p:cNvSpPr>
              <p:nvPr/>
            </p:nvSpPr>
            <p:spPr bwMode="auto">
              <a:xfrm flipV="1">
                <a:off x="4790" y="2231"/>
                <a:ext cx="10" cy="7"/>
              </a:xfrm>
              <a:prstGeom prst="line">
                <a:avLst/>
              </a:prstGeom>
              <a:noFill/>
              <a:ln w="4763">
                <a:solidFill>
                  <a:srgbClr val="000000"/>
                </a:solidFill>
                <a:round/>
                <a:headEnd/>
                <a:tailEnd/>
              </a:ln>
            </p:spPr>
            <p:txBody>
              <a:bodyPr/>
              <a:lstStyle/>
              <a:p>
                <a:endParaRPr lang="en-US"/>
              </a:p>
            </p:txBody>
          </p:sp>
          <p:sp>
            <p:nvSpPr>
              <p:cNvPr id="684139" name="Line 107"/>
              <p:cNvSpPr>
                <a:spLocks noChangeShapeType="1"/>
              </p:cNvSpPr>
              <p:nvPr/>
            </p:nvSpPr>
            <p:spPr bwMode="auto">
              <a:xfrm flipV="1">
                <a:off x="4800" y="2227"/>
                <a:ext cx="13" cy="4"/>
              </a:xfrm>
              <a:prstGeom prst="line">
                <a:avLst/>
              </a:prstGeom>
              <a:noFill/>
              <a:ln w="4763">
                <a:solidFill>
                  <a:srgbClr val="000000"/>
                </a:solidFill>
                <a:round/>
                <a:headEnd/>
                <a:tailEnd/>
              </a:ln>
            </p:spPr>
            <p:txBody>
              <a:bodyPr/>
              <a:lstStyle/>
              <a:p>
                <a:endParaRPr lang="en-US"/>
              </a:p>
            </p:txBody>
          </p:sp>
          <p:sp>
            <p:nvSpPr>
              <p:cNvPr id="684140" name="Line 108"/>
              <p:cNvSpPr>
                <a:spLocks noChangeShapeType="1"/>
              </p:cNvSpPr>
              <p:nvPr/>
            </p:nvSpPr>
            <p:spPr bwMode="auto">
              <a:xfrm flipV="1">
                <a:off x="4813" y="2224"/>
                <a:ext cx="17" cy="3"/>
              </a:xfrm>
              <a:prstGeom prst="line">
                <a:avLst/>
              </a:prstGeom>
              <a:noFill/>
              <a:ln w="4763">
                <a:solidFill>
                  <a:srgbClr val="000000"/>
                </a:solidFill>
                <a:round/>
                <a:headEnd/>
                <a:tailEnd/>
              </a:ln>
            </p:spPr>
            <p:txBody>
              <a:bodyPr/>
              <a:lstStyle/>
              <a:p>
                <a:endParaRPr lang="en-US"/>
              </a:p>
            </p:txBody>
          </p:sp>
          <p:sp>
            <p:nvSpPr>
              <p:cNvPr id="684141" name="Line 109"/>
              <p:cNvSpPr>
                <a:spLocks noChangeShapeType="1"/>
              </p:cNvSpPr>
              <p:nvPr/>
            </p:nvSpPr>
            <p:spPr bwMode="auto">
              <a:xfrm>
                <a:off x="4830" y="2224"/>
                <a:ext cx="14" cy="3"/>
              </a:xfrm>
              <a:prstGeom prst="line">
                <a:avLst/>
              </a:prstGeom>
              <a:noFill/>
              <a:ln w="4763">
                <a:solidFill>
                  <a:srgbClr val="000000"/>
                </a:solidFill>
                <a:round/>
                <a:headEnd/>
                <a:tailEnd/>
              </a:ln>
            </p:spPr>
            <p:txBody>
              <a:bodyPr/>
              <a:lstStyle/>
              <a:p>
                <a:endParaRPr lang="en-US"/>
              </a:p>
            </p:txBody>
          </p:sp>
          <p:sp>
            <p:nvSpPr>
              <p:cNvPr id="684142" name="Line 110"/>
              <p:cNvSpPr>
                <a:spLocks noChangeShapeType="1"/>
              </p:cNvSpPr>
              <p:nvPr/>
            </p:nvSpPr>
            <p:spPr bwMode="auto">
              <a:xfrm>
                <a:off x="4844" y="2227"/>
                <a:ext cx="14" cy="1"/>
              </a:xfrm>
              <a:prstGeom prst="line">
                <a:avLst/>
              </a:prstGeom>
              <a:noFill/>
              <a:ln w="4763">
                <a:solidFill>
                  <a:srgbClr val="000000"/>
                </a:solidFill>
                <a:round/>
                <a:headEnd/>
                <a:tailEnd/>
              </a:ln>
            </p:spPr>
            <p:txBody>
              <a:bodyPr/>
              <a:lstStyle/>
              <a:p>
                <a:endParaRPr lang="en-US"/>
              </a:p>
            </p:txBody>
          </p:sp>
          <p:sp>
            <p:nvSpPr>
              <p:cNvPr id="684143" name="Line 111"/>
              <p:cNvSpPr>
                <a:spLocks noChangeShapeType="1"/>
              </p:cNvSpPr>
              <p:nvPr/>
            </p:nvSpPr>
            <p:spPr bwMode="auto">
              <a:xfrm flipV="1">
                <a:off x="4796" y="2238"/>
                <a:ext cx="31" cy="7"/>
              </a:xfrm>
              <a:prstGeom prst="line">
                <a:avLst/>
              </a:prstGeom>
              <a:noFill/>
              <a:ln w="4763">
                <a:solidFill>
                  <a:srgbClr val="000000"/>
                </a:solidFill>
                <a:round/>
                <a:headEnd/>
                <a:tailEnd/>
              </a:ln>
            </p:spPr>
            <p:txBody>
              <a:bodyPr/>
              <a:lstStyle/>
              <a:p>
                <a:endParaRPr lang="en-US"/>
              </a:p>
            </p:txBody>
          </p:sp>
          <p:sp>
            <p:nvSpPr>
              <p:cNvPr id="684144" name="Line 112"/>
              <p:cNvSpPr>
                <a:spLocks noChangeShapeType="1"/>
              </p:cNvSpPr>
              <p:nvPr/>
            </p:nvSpPr>
            <p:spPr bwMode="auto">
              <a:xfrm flipV="1">
                <a:off x="4827" y="2234"/>
                <a:ext cx="20" cy="4"/>
              </a:xfrm>
              <a:prstGeom prst="line">
                <a:avLst/>
              </a:prstGeom>
              <a:noFill/>
              <a:ln w="4763">
                <a:solidFill>
                  <a:srgbClr val="000000"/>
                </a:solidFill>
                <a:round/>
                <a:headEnd/>
                <a:tailEnd/>
              </a:ln>
            </p:spPr>
            <p:txBody>
              <a:bodyPr/>
              <a:lstStyle/>
              <a:p>
                <a:endParaRPr lang="en-US"/>
              </a:p>
            </p:txBody>
          </p:sp>
          <p:sp>
            <p:nvSpPr>
              <p:cNvPr id="684145" name="Line 113"/>
              <p:cNvSpPr>
                <a:spLocks noChangeShapeType="1"/>
              </p:cNvSpPr>
              <p:nvPr/>
            </p:nvSpPr>
            <p:spPr bwMode="auto">
              <a:xfrm>
                <a:off x="4847" y="2234"/>
                <a:ext cx="11" cy="4"/>
              </a:xfrm>
              <a:prstGeom prst="line">
                <a:avLst/>
              </a:prstGeom>
              <a:noFill/>
              <a:ln w="4763">
                <a:solidFill>
                  <a:srgbClr val="000000"/>
                </a:solidFill>
                <a:round/>
                <a:headEnd/>
                <a:tailEnd/>
              </a:ln>
            </p:spPr>
            <p:txBody>
              <a:bodyPr/>
              <a:lstStyle/>
              <a:p>
                <a:endParaRPr lang="en-US"/>
              </a:p>
            </p:txBody>
          </p:sp>
          <p:sp>
            <p:nvSpPr>
              <p:cNvPr id="684146" name="Line 114"/>
              <p:cNvSpPr>
                <a:spLocks noChangeShapeType="1"/>
              </p:cNvSpPr>
              <p:nvPr/>
            </p:nvSpPr>
            <p:spPr bwMode="auto">
              <a:xfrm>
                <a:off x="4858" y="2238"/>
                <a:ext cx="13" cy="1"/>
              </a:xfrm>
              <a:prstGeom prst="line">
                <a:avLst/>
              </a:prstGeom>
              <a:noFill/>
              <a:ln w="4763">
                <a:solidFill>
                  <a:srgbClr val="000000"/>
                </a:solidFill>
                <a:round/>
                <a:headEnd/>
                <a:tailEnd/>
              </a:ln>
            </p:spPr>
            <p:txBody>
              <a:bodyPr/>
              <a:lstStyle/>
              <a:p>
                <a:endParaRPr lang="en-US"/>
              </a:p>
            </p:txBody>
          </p:sp>
          <p:sp>
            <p:nvSpPr>
              <p:cNvPr id="684147" name="Line 115"/>
              <p:cNvSpPr>
                <a:spLocks noChangeShapeType="1"/>
              </p:cNvSpPr>
              <p:nvPr/>
            </p:nvSpPr>
            <p:spPr bwMode="auto">
              <a:xfrm>
                <a:off x="4871" y="2238"/>
                <a:ext cx="14" cy="3"/>
              </a:xfrm>
              <a:prstGeom prst="line">
                <a:avLst/>
              </a:prstGeom>
              <a:noFill/>
              <a:ln w="4763">
                <a:solidFill>
                  <a:srgbClr val="000000"/>
                </a:solidFill>
                <a:round/>
                <a:headEnd/>
                <a:tailEnd/>
              </a:ln>
            </p:spPr>
            <p:txBody>
              <a:bodyPr/>
              <a:lstStyle/>
              <a:p>
                <a:endParaRPr lang="en-US"/>
              </a:p>
            </p:txBody>
          </p:sp>
          <p:sp>
            <p:nvSpPr>
              <p:cNvPr id="684148" name="Line 116"/>
              <p:cNvSpPr>
                <a:spLocks noChangeShapeType="1"/>
              </p:cNvSpPr>
              <p:nvPr/>
            </p:nvSpPr>
            <p:spPr bwMode="auto">
              <a:xfrm>
                <a:off x="4807" y="2258"/>
                <a:ext cx="23" cy="1"/>
              </a:xfrm>
              <a:prstGeom prst="line">
                <a:avLst/>
              </a:prstGeom>
              <a:noFill/>
              <a:ln w="4763">
                <a:solidFill>
                  <a:srgbClr val="000000"/>
                </a:solidFill>
                <a:round/>
                <a:headEnd/>
                <a:tailEnd/>
              </a:ln>
            </p:spPr>
            <p:txBody>
              <a:bodyPr/>
              <a:lstStyle/>
              <a:p>
                <a:endParaRPr lang="en-US"/>
              </a:p>
            </p:txBody>
          </p:sp>
          <p:sp>
            <p:nvSpPr>
              <p:cNvPr id="684149" name="Line 117"/>
              <p:cNvSpPr>
                <a:spLocks noChangeShapeType="1"/>
              </p:cNvSpPr>
              <p:nvPr/>
            </p:nvSpPr>
            <p:spPr bwMode="auto">
              <a:xfrm>
                <a:off x="4830" y="2258"/>
                <a:ext cx="34" cy="4"/>
              </a:xfrm>
              <a:prstGeom prst="line">
                <a:avLst/>
              </a:prstGeom>
              <a:noFill/>
              <a:ln w="4763">
                <a:solidFill>
                  <a:srgbClr val="000000"/>
                </a:solidFill>
                <a:round/>
                <a:headEnd/>
                <a:tailEnd/>
              </a:ln>
            </p:spPr>
            <p:txBody>
              <a:bodyPr/>
              <a:lstStyle/>
              <a:p>
                <a:endParaRPr lang="en-US"/>
              </a:p>
            </p:txBody>
          </p:sp>
          <p:sp>
            <p:nvSpPr>
              <p:cNvPr id="684150" name="Line 118"/>
              <p:cNvSpPr>
                <a:spLocks noChangeShapeType="1"/>
              </p:cNvSpPr>
              <p:nvPr/>
            </p:nvSpPr>
            <p:spPr bwMode="auto">
              <a:xfrm>
                <a:off x="4864" y="2262"/>
                <a:ext cx="17" cy="3"/>
              </a:xfrm>
              <a:prstGeom prst="line">
                <a:avLst/>
              </a:prstGeom>
              <a:noFill/>
              <a:ln w="4763">
                <a:solidFill>
                  <a:srgbClr val="000000"/>
                </a:solidFill>
                <a:round/>
                <a:headEnd/>
                <a:tailEnd/>
              </a:ln>
            </p:spPr>
            <p:txBody>
              <a:bodyPr/>
              <a:lstStyle/>
              <a:p>
                <a:endParaRPr lang="en-US"/>
              </a:p>
            </p:txBody>
          </p:sp>
          <p:sp>
            <p:nvSpPr>
              <p:cNvPr id="684151" name="Line 119"/>
              <p:cNvSpPr>
                <a:spLocks noChangeShapeType="1"/>
              </p:cNvSpPr>
              <p:nvPr/>
            </p:nvSpPr>
            <p:spPr bwMode="auto">
              <a:xfrm>
                <a:off x="4881" y="2265"/>
                <a:ext cx="17" cy="7"/>
              </a:xfrm>
              <a:prstGeom prst="line">
                <a:avLst/>
              </a:prstGeom>
              <a:noFill/>
              <a:ln w="4763">
                <a:solidFill>
                  <a:srgbClr val="000000"/>
                </a:solidFill>
                <a:round/>
                <a:headEnd/>
                <a:tailEnd/>
              </a:ln>
            </p:spPr>
            <p:txBody>
              <a:bodyPr/>
              <a:lstStyle/>
              <a:p>
                <a:endParaRPr lang="en-US"/>
              </a:p>
            </p:txBody>
          </p:sp>
          <p:sp>
            <p:nvSpPr>
              <p:cNvPr id="684152" name="Line 120"/>
              <p:cNvSpPr>
                <a:spLocks noChangeShapeType="1"/>
              </p:cNvSpPr>
              <p:nvPr/>
            </p:nvSpPr>
            <p:spPr bwMode="auto">
              <a:xfrm>
                <a:off x="4898" y="2272"/>
                <a:ext cx="11" cy="7"/>
              </a:xfrm>
              <a:prstGeom prst="line">
                <a:avLst/>
              </a:prstGeom>
              <a:noFill/>
              <a:ln w="4763">
                <a:solidFill>
                  <a:srgbClr val="000000"/>
                </a:solidFill>
                <a:round/>
                <a:headEnd/>
                <a:tailEnd/>
              </a:ln>
            </p:spPr>
            <p:txBody>
              <a:bodyPr/>
              <a:lstStyle/>
              <a:p>
                <a:endParaRPr lang="en-US"/>
              </a:p>
            </p:txBody>
          </p:sp>
          <p:sp>
            <p:nvSpPr>
              <p:cNvPr id="684153" name="Line 121"/>
              <p:cNvSpPr>
                <a:spLocks noChangeShapeType="1"/>
              </p:cNvSpPr>
              <p:nvPr/>
            </p:nvSpPr>
            <p:spPr bwMode="auto">
              <a:xfrm flipV="1">
                <a:off x="4810" y="2275"/>
                <a:ext cx="17" cy="4"/>
              </a:xfrm>
              <a:prstGeom prst="line">
                <a:avLst/>
              </a:prstGeom>
              <a:noFill/>
              <a:ln w="4763">
                <a:solidFill>
                  <a:srgbClr val="000000"/>
                </a:solidFill>
                <a:round/>
                <a:headEnd/>
                <a:tailEnd/>
              </a:ln>
            </p:spPr>
            <p:txBody>
              <a:bodyPr/>
              <a:lstStyle/>
              <a:p>
                <a:endParaRPr lang="en-US"/>
              </a:p>
            </p:txBody>
          </p:sp>
          <p:sp>
            <p:nvSpPr>
              <p:cNvPr id="684154" name="Line 122"/>
              <p:cNvSpPr>
                <a:spLocks noChangeShapeType="1"/>
              </p:cNvSpPr>
              <p:nvPr/>
            </p:nvSpPr>
            <p:spPr bwMode="auto">
              <a:xfrm flipV="1">
                <a:off x="4827" y="2272"/>
                <a:ext cx="17" cy="3"/>
              </a:xfrm>
              <a:prstGeom prst="line">
                <a:avLst/>
              </a:prstGeom>
              <a:noFill/>
              <a:ln w="4763">
                <a:solidFill>
                  <a:srgbClr val="000000"/>
                </a:solidFill>
                <a:round/>
                <a:headEnd/>
                <a:tailEnd/>
              </a:ln>
            </p:spPr>
            <p:txBody>
              <a:bodyPr/>
              <a:lstStyle/>
              <a:p>
                <a:endParaRPr lang="en-US"/>
              </a:p>
            </p:txBody>
          </p:sp>
          <p:sp>
            <p:nvSpPr>
              <p:cNvPr id="684155" name="Line 123"/>
              <p:cNvSpPr>
                <a:spLocks noChangeShapeType="1"/>
              </p:cNvSpPr>
              <p:nvPr/>
            </p:nvSpPr>
            <p:spPr bwMode="auto">
              <a:xfrm>
                <a:off x="4844" y="2272"/>
                <a:ext cx="20" cy="3"/>
              </a:xfrm>
              <a:prstGeom prst="line">
                <a:avLst/>
              </a:prstGeom>
              <a:noFill/>
              <a:ln w="4763">
                <a:solidFill>
                  <a:srgbClr val="000000"/>
                </a:solidFill>
                <a:round/>
                <a:headEnd/>
                <a:tailEnd/>
              </a:ln>
            </p:spPr>
            <p:txBody>
              <a:bodyPr/>
              <a:lstStyle/>
              <a:p>
                <a:endParaRPr lang="en-US"/>
              </a:p>
            </p:txBody>
          </p:sp>
          <p:sp>
            <p:nvSpPr>
              <p:cNvPr id="684156" name="Line 124"/>
              <p:cNvSpPr>
                <a:spLocks noChangeShapeType="1"/>
              </p:cNvSpPr>
              <p:nvPr/>
            </p:nvSpPr>
            <p:spPr bwMode="auto">
              <a:xfrm>
                <a:off x="4864" y="2275"/>
                <a:ext cx="17" cy="4"/>
              </a:xfrm>
              <a:prstGeom prst="line">
                <a:avLst/>
              </a:prstGeom>
              <a:noFill/>
              <a:ln w="4763">
                <a:solidFill>
                  <a:srgbClr val="000000"/>
                </a:solidFill>
                <a:round/>
                <a:headEnd/>
                <a:tailEnd/>
              </a:ln>
            </p:spPr>
            <p:txBody>
              <a:bodyPr/>
              <a:lstStyle/>
              <a:p>
                <a:endParaRPr lang="en-US"/>
              </a:p>
            </p:txBody>
          </p:sp>
          <p:sp>
            <p:nvSpPr>
              <p:cNvPr id="684157" name="Line 125"/>
              <p:cNvSpPr>
                <a:spLocks noChangeShapeType="1"/>
              </p:cNvSpPr>
              <p:nvPr/>
            </p:nvSpPr>
            <p:spPr bwMode="auto">
              <a:xfrm>
                <a:off x="4881" y="2279"/>
                <a:ext cx="17" cy="7"/>
              </a:xfrm>
              <a:prstGeom prst="line">
                <a:avLst/>
              </a:prstGeom>
              <a:noFill/>
              <a:ln w="4763">
                <a:solidFill>
                  <a:srgbClr val="000000"/>
                </a:solidFill>
                <a:round/>
                <a:headEnd/>
                <a:tailEnd/>
              </a:ln>
            </p:spPr>
            <p:txBody>
              <a:bodyPr/>
              <a:lstStyle/>
              <a:p>
                <a:endParaRPr lang="en-US"/>
              </a:p>
            </p:txBody>
          </p:sp>
          <p:sp>
            <p:nvSpPr>
              <p:cNvPr id="684158" name="Line 126"/>
              <p:cNvSpPr>
                <a:spLocks noChangeShapeType="1"/>
              </p:cNvSpPr>
              <p:nvPr/>
            </p:nvSpPr>
            <p:spPr bwMode="auto">
              <a:xfrm>
                <a:off x="4898" y="2286"/>
                <a:ext cx="14" cy="7"/>
              </a:xfrm>
              <a:prstGeom prst="line">
                <a:avLst/>
              </a:prstGeom>
              <a:noFill/>
              <a:ln w="4763">
                <a:solidFill>
                  <a:srgbClr val="000000"/>
                </a:solidFill>
                <a:round/>
                <a:headEnd/>
                <a:tailEnd/>
              </a:ln>
            </p:spPr>
            <p:txBody>
              <a:bodyPr/>
              <a:lstStyle/>
              <a:p>
                <a:endParaRPr lang="en-US"/>
              </a:p>
            </p:txBody>
          </p:sp>
          <p:sp>
            <p:nvSpPr>
              <p:cNvPr id="684159" name="Line 127"/>
              <p:cNvSpPr>
                <a:spLocks noChangeShapeType="1"/>
              </p:cNvSpPr>
              <p:nvPr/>
            </p:nvSpPr>
            <p:spPr bwMode="auto">
              <a:xfrm>
                <a:off x="4841" y="2306"/>
                <a:ext cx="17" cy="1"/>
              </a:xfrm>
              <a:prstGeom prst="line">
                <a:avLst/>
              </a:prstGeom>
              <a:noFill/>
              <a:ln w="4763">
                <a:solidFill>
                  <a:srgbClr val="000000"/>
                </a:solidFill>
                <a:round/>
                <a:headEnd/>
                <a:tailEnd/>
              </a:ln>
            </p:spPr>
            <p:txBody>
              <a:bodyPr/>
              <a:lstStyle/>
              <a:p>
                <a:endParaRPr lang="en-US"/>
              </a:p>
            </p:txBody>
          </p:sp>
          <p:sp>
            <p:nvSpPr>
              <p:cNvPr id="684160" name="Line 128"/>
              <p:cNvSpPr>
                <a:spLocks noChangeShapeType="1"/>
              </p:cNvSpPr>
              <p:nvPr/>
            </p:nvSpPr>
            <p:spPr bwMode="auto">
              <a:xfrm>
                <a:off x="4858" y="2306"/>
                <a:ext cx="17" cy="4"/>
              </a:xfrm>
              <a:prstGeom prst="line">
                <a:avLst/>
              </a:prstGeom>
              <a:noFill/>
              <a:ln w="4763">
                <a:solidFill>
                  <a:srgbClr val="000000"/>
                </a:solidFill>
                <a:round/>
                <a:headEnd/>
                <a:tailEnd/>
              </a:ln>
            </p:spPr>
            <p:txBody>
              <a:bodyPr/>
              <a:lstStyle/>
              <a:p>
                <a:endParaRPr lang="en-US"/>
              </a:p>
            </p:txBody>
          </p:sp>
          <p:sp>
            <p:nvSpPr>
              <p:cNvPr id="684161" name="Line 129"/>
              <p:cNvSpPr>
                <a:spLocks noChangeShapeType="1"/>
              </p:cNvSpPr>
              <p:nvPr/>
            </p:nvSpPr>
            <p:spPr bwMode="auto">
              <a:xfrm>
                <a:off x="4875" y="2310"/>
                <a:ext cx="10" cy="7"/>
              </a:xfrm>
              <a:prstGeom prst="line">
                <a:avLst/>
              </a:prstGeom>
              <a:noFill/>
              <a:ln w="4763">
                <a:solidFill>
                  <a:srgbClr val="000000"/>
                </a:solidFill>
                <a:round/>
                <a:headEnd/>
                <a:tailEnd/>
              </a:ln>
            </p:spPr>
            <p:txBody>
              <a:bodyPr/>
              <a:lstStyle/>
              <a:p>
                <a:endParaRPr lang="en-US"/>
              </a:p>
            </p:txBody>
          </p:sp>
          <p:sp>
            <p:nvSpPr>
              <p:cNvPr id="684162" name="Line 130"/>
              <p:cNvSpPr>
                <a:spLocks noChangeShapeType="1"/>
              </p:cNvSpPr>
              <p:nvPr/>
            </p:nvSpPr>
            <p:spPr bwMode="auto">
              <a:xfrm>
                <a:off x="4885" y="2317"/>
                <a:ext cx="10" cy="3"/>
              </a:xfrm>
              <a:prstGeom prst="line">
                <a:avLst/>
              </a:prstGeom>
              <a:noFill/>
              <a:ln w="4763">
                <a:solidFill>
                  <a:srgbClr val="000000"/>
                </a:solidFill>
                <a:round/>
                <a:headEnd/>
                <a:tailEnd/>
              </a:ln>
            </p:spPr>
            <p:txBody>
              <a:bodyPr/>
              <a:lstStyle/>
              <a:p>
                <a:endParaRPr lang="en-US"/>
              </a:p>
            </p:txBody>
          </p:sp>
          <p:sp>
            <p:nvSpPr>
              <p:cNvPr id="684163" name="Line 131"/>
              <p:cNvSpPr>
                <a:spLocks noChangeShapeType="1"/>
              </p:cNvSpPr>
              <p:nvPr/>
            </p:nvSpPr>
            <p:spPr bwMode="auto">
              <a:xfrm>
                <a:off x="4895" y="2320"/>
                <a:ext cx="7" cy="7"/>
              </a:xfrm>
              <a:prstGeom prst="line">
                <a:avLst/>
              </a:prstGeom>
              <a:noFill/>
              <a:ln w="4763">
                <a:solidFill>
                  <a:srgbClr val="000000"/>
                </a:solidFill>
                <a:round/>
                <a:headEnd/>
                <a:tailEnd/>
              </a:ln>
            </p:spPr>
            <p:txBody>
              <a:bodyPr/>
              <a:lstStyle/>
              <a:p>
                <a:endParaRPr lang="en-US"/>
              </a:p>
            </p:txBody>
          </p:sp>
          <p:sp>
            <p:nvSpPr>
              <p:cNvPr id="684164" name="Line 132"/>
              <p:cNvSpPr>
                <a:spLocks noChangeShapeType="1"/>
              </p:cNvSpPr>
              <p:nvPr/>
            </p:nvSpPr>
            <p:spPr bwMode="auto">
              <a:xfrm>
                <a:off x="4902" y="2327"/>
                <a:ext cx="3" cy="3"/>
              </a:xfrm>
              <a:prstGeom prst="line">
                <a:avLst/>
              </a:prstGeom>
              <a:noFill/>
              <a:ln w="4763">
                <a:solidFill>
                  <a:srgbClr val="000000"/>
                </a:solidFill>
                <a:round/>
                <a:headEnd/>
                <a:tailEnd/>
              </a:ln>
            </p:spPr>
            <p:txBody>
              <a:bodyPr/>
              <a:lstStyle/>
              <a:p>
                <a:endParaRPr lang="en-US"/>
              </a:p>
            </p:txBody>
          </p:sp>
          <p:sp>
            <p:nvSpPr>
              <p:cNvPr id="684165" name="Line 133"/>
              <p:cNvSpPr>
                <a:spLocks noChangeShapeType="1"/>
              </p:cNvSpPr>
              <p:nvPr/>
            </p:nvSpPr>
            <p:spPr bwMode="auto">
              <a:xfrm>
                <a:off x="4905" y="2330"/>
                <a:ext cx="4" cy="7"/>
              </a:xfrm>
              <a:prstGeom prst="line">
                <a:avLst/>
              </a:prstGeom>
              <a:noFill/>
              <a:ln w="4763">
                <a:solidFill>
                  <a:srgbClr val="000000"/>
                </a:solidFill>
                <a:round/>
                <a:headEnd/>
                <a:tailEnd/>
              </a:ln>
            </p:spPr>
            <p:txBody>
              <a:bodyPr/>
              <a:lstStyle/>
              <a:p>
                <a:endParaRPr lang="en-US"/>
              </a:p>
            </p:txBody>
          </p:sp>
          <p:sp>
            <p:nvSpPr>
              <p:cNvPr id="684166" name="Line 134"/>
              <p:cNvSpPr>
                <a:spLocks noChangeShapeType="1"/>
              </p:cNvSpPr>
              <p:nvPr/>
            </p:nvSpPr>
            <p:spPr bwMode="auto">
              <a:xfrm>
                <a:off x="4909" y="2337"/>
                <a:ext cx="3" cy="10"/>
              </a:xfrm>
              <a:prstGeom prst="line">
                <a:avLst/>
              </a:prstGeom>
              <a:noFill/>
              <a:ln w="4763">
                <a:solidFill>
                  <a:srgbClr val="000000"/>
                </a:solidFill>
                <a:round/>
                <a:headEnd/>
                <a:tailEnd/>
              </a:ln>
            </p:spPr>
            <p:txBody>
              <a:bodyPr/>
              <a:lstStyle/>
              <a:p>
                <a:endParaRPr lang="en-US"/>
              </a:p>
            </p:txBody>
          </p:sp>
          <p:sp>
            <p:nvSpPr>
              <p:cNvPr id="684167" name="Line 135"/>
              <p:cNvSpPr>
                <a:spLocks noChangeShapeType="1"/>
              </p:cNvSpPr>
              <p:nvPr/>
            </p:nvSpPr>
            <p:spPr bwMode="auto">
              <a:xfrm>
                <a:off x="4827" y="2317"/>
                <a:ext cx="7" cy="3"/>
              </a:xfrm>
              <a:prstGeom prst="line">
                <a:avLst/>
              </a:prstGeom>
              <a:noFill/>
              <a:ln w="4763">
                <a:solidFill>
                  <a:srgbClr val="000000"/>
                </a:solidFill>
                <a:round/>
                <a:headEnd/>
                <a:tailEnd/>
              </a:ln>
            </p:spPr>
            <p:txBody>
              <a:bodyPr/>
              <a:lstStyle/>
              <a:p>
                <a:endParaRPr lang="en-US"/>
              </a:p>
            </p:txBody>
          </p:sp>
          <p:sp>
            <p:nvSpPr>
              <p:cNvPr id="684168" name="Line 136"/>
              <p:cNvSpPr>
                <a:spLocks noChangeShapeType="1"/>
              </p:cNvSpPr>
              <p:nvPr/>
            </p:nvSpPr>
            <p:spPr bwMode="auto">
              <a:xfrm>
                <a:off x="4834" y="2320"/>
                <a:ext cx="13" cy="7"/>
              </a:xfrm>
              <a:prstGeom prst="line">
                <a:avLst/>
              </a:prstGeom>
              <a:noFill/>
              <a:ln w="4763">
                <a:solidFill>
                  <a:srgbClr val="000000"/>
                </a:solidFill>
                <a:round/>
                <a:headEnd/>
                <a:tailEnd/>
              </a:ln>
            </p:spPr>
            <p:txBody>
              <a:bodyPr/>
              <a:lstStyle/>
              <a:p>
                <a:endParaRPr lang="en-US"/>
              </a:p>
            </p:txBody>
          </p:sp>
          <p:sp>
            <p:nvSpPr>
              <p:cNvPr id="684169" name="Line 137"/>
              <p:cNvSpPr>
                <a:spLocks noChangeShapeType="1"/>
              </p:cNvSpPr>
              <p:nvPr/>
            </p:nvSpPr>
            <p:spPr bwMode="auto">
              <a:xfrm>
                <a:off x="4847" y="2327"/>
                <a:ext cx="21" cy="1"/>
              </a:xfrm>
              <a:prstGeom prst="line">
                <a:avLst/>
              </a:prstGeom>
              <a:noFill/>
              <a:ln w="4763">
                <a:solidFill>
                  <a:srgbClr val="000000"/>
                </a:solidFill>
                <a:round/>
                <a:headEnd/>
                <a:tailEnd/>
              </a:ln>
            </p:spPr>
            <p:txBody>
              <a:bodyPr/>
              <a:lstStyle/>
              <a:p>
                <a:endParaRPr lang="en-US"/>
              </a:p>
            </p:txBody>
          </p:sp>
          <p:sp>
            <p:nvSpPr>
              <p:cNvPr id="684170" name="Line 138"/>
              <p:cNvSpPr>
                <a:spLocks noChangeShapeType="1"/>
              </p:cNvSpPr>
              <p:nvPr/>
            </p:nvSpPr>
            <p:spPr bwMode="auto">
              <a:xfrm>
                <a:off x="4868" y="2327"/>
                <a:ext cx="17" cy="3"/>
              </a:xfrm>
              <a:prstGeom prst="line">
                <a:avLst/>
              </a:prstGeom>
              <a:noFill/>
              <a:ln w="4763">
                <a:solidFill>
                  <a:srgbClr val="000000"/>
                </a:solidFill>
                <a:round/>
                <a:headEnd/>
                <a:tailEnd/>
              </a:ln>
            </p:spPr>
            <p:txBody>
              <a:bodyPr/>
              <a:lstStyle/>
              <a:p>
                <a:endParaRPr lang="en-US"/>
              </a:p>
            </p:txBody>
          </p:sp>
          <p:sp>
            <p:nvSpPr>
              <p:cNvPr id="684171" name="Line 139"/>
              <p:cNvSpPr>
                <a:spLocks noChangeShapeType="1"/>
              </p:cNvSpPr>
              <p:nvPr/>
            </p:nvSpPr>
            <p:spPr bwMode="auto">
              <a:xfrm>
                <a:off x="4885" y="2330"/>
                <a:ext cx="13" cy="7"/>
              </a:xfrm>
              <a:prstGeom prst="line">
                <a:avLst/>
              </a:prstGeom>
              <a:noFill/>
              <a:ln w="4763">
                <a:solidFill>
                  <a:srgbClr val="000000"/>
                </a:solidFill>
                <a:round/>
                <a:headEnd/>
                <a:tailEnd/>
              </a:ln>
            </p:spPr>
            <p:txBody>
              <a:bodyPr/>
              <a:lstStyle/>
              <a:p>
                <a:endParaRPr lang="en-US"/>
              </a:p>
            </p:txBody>
          </p:sp>
          <p:sp>
            <p:nvSpPr>
              <p:cNvPr id="684172" name="Line 140"/>
              <p:cNvSpPr>
                <a:spLocks noChangeShapeType="1"/>
              </p:cNvSpPr>
              <p:nvPr/>
            </p:nvSpPr>
            <p:spPr bwMode="auto">
              <a:xfrm>
                <a:off x="4898" y="2337"/>
                <a:ext cx="11" cy="7"/>
              </a:xfrm>
              <a:prstGeom prst="line">
                <a:avLst/>
              </a:prstGeom>
              <a:noFill/>
              <a:ln w="4763">
                <a:solidFill>
                  <a:srgbClr val="000000"/>
                </a:solidFill>
                <a:round/>
                <a:headEnd/>
                <a:tailEnd/>
              </a:ln>
            </p:spPr>
            <p:txBody>
              <a:bodyPr/>
              <a:lstStyle/>
              <a:p>
                <a:endParaRPr lang="en-US"/>
              </a:p>
            </p:txBody>
          </p:sp>
          <p:sp>
            <p:nvSpPr>
              <p:cNvPr id="684173" name="Line 141"/>
              <p:cNvSpPr>
                <a:spLocks noChangeShapeType="1"/>
              </p:cNvSpPr>
              <p:nvPr/>
            </p:nvSpPr>
            <p:spPr bwMode="auto">
              <a:xfrm>
                <a:off x="4909" y="2344"/>
                <a:ext cx="3" cy="7"/>
              </a:xfrm>
              <a:prstGeom prst="line">
                <a:avLst/>
              </a:prstGeom>
              <a:noFill/>
              <a:ln w="4763">
                <a:solidFill>
                  <a:srgbClr val="000000"/>
                </a:solidFill>
                <a:round/>
                <a:headEnd/>
                <a:tailEnd/>
              </a:ln>
            </p:spPr>
            <p:txBody>
              <a:bodyPr/>
              <a:lstStyle/>
              <a:p>
                <a:endParaRPr lang="en-US"/>
              </a:p>
            </p:txBody>
          </p:sp>
          <p:sp>
            <p:nvSpPr>
              <p:cNvPr id="684174" name="Line 142"/>
              <p:cNvSpPr>
                <a:spLocks noChangeShapeType="1"/>
              </p:cNvSpPr>
              <p:nvPr/>
            </p:nvSpPr>
            <p:spPr bwMode="auto">
              <a:xfrm>
                <a:off x="4827" y="2320"/>
                <a:ext cx="3" cy="17"/>
              </a:xfrm>
              <a:prstGeom prst="line">
                <a:avLst/>
              </a:prstGeom>
              <a:noFill/>
              <a:ln w="4763">
                <a:solidFill>
                  <a:srgbClr val="000000"/>
                </a:solidFill>
                <a:round/>
                <a:headEnd/>
                <a:tailEnd/>
              </a:ln>
            </p:spPr>
            <p:txBody>
              <a:bodyPr/>
              <a:lstStyle/>
              <a:p>
                <a:endParaRPr lang="en-US"/>
              </a:p>
            </p:txBody>
          </p:sp>
          <p:sp>
            <p:nvSpPr>
              <p:cNvPr id="684175" name="Line 143"/>
              <p:cNvSpPr>
                <a:spLocks noChangeShapeType="1"/>
              </p:cNvSpPr>
              <p:nvPr/>
            </p:nvSpPr>
            <p:spPr bwMode="auto">
              <a:xfrm flipH="1">
                <a:off x="4827" y="2337"/>
                <a:ext cx="3" cy="10"/>
              </a:xfrm>
              <a:prstGeom prst="line">
                <a:avLst/>
              </a:prstGeom>
              <a:noFill/>
              <a:ln w="4763">
                <a:solidFill>
                  <a:srgbClr val="000000"/>
                </a:solidFill>
                <a:round/>
                <a:headEnd/>
                <a:tailEnd/>
              </a:ln>
            </p:spPr>
            <p:txBody>
              <a:bodyPr/>
              <a:lstStyle/>
              <a:p>
                <a:endParaRPr lang="en-US"/>
              </a:p>
            </p:txBody>
          </p:sp>
          <p:sp>
            <p:nvSpPr>
              <p:cNvPr id="684176" name="Line 144"/>
              <p:cNvSpPr>
                <a:spLocks noChangeShapeType="1"/>
              </p:cNvSpPr>
              <p:nvPr/>
            </p:nvSpPr>
            <p:spPr bwMode="auto">
              <a:xfrm>
                <a:off x="4827" y="2347"/>
                <a:ext cx="1" cy="7"/>
              </a:xfrm>
              <a:prstGeom prst="line">
                <a:avLst/>
              </a:prstGeom>
              <a:noFill/>
              <a:ln w="4763">
                <a:solidFill>
                  <a:srgbClr val="000000"/>
                </a:solidFill>
                <a:round/>
                <a:headEnd/>
                <a:tailEnd/>
              </a:ln>
            </p:spPr>
            <p:txBody>
              <a:bodyPr/>
              <a:lstStyle/>
              <a:p>
                <a:endParaRPr lang="en-US"/>
              </a:p>
            </p:txBody>
          </p:sp>
          <p:sp>
            <p:nvSpPr>
              <p:cNvPr id="684177" name="Line 145"/>
              <p:cNvSpPr>
                <a:spLocks noChangeShapeType="1"/>
              </p:cNvSpPr>
              <p:nvPr/>
            </p:nvSpPr>
            <p:spPr bwMode="auto">
              <a:xfrm>
                <a:off x="4830" y="2347"/>
                <a:ext cx="4" cy="4"/>
              </a:xfrm>
              <a:prstGeom prst="line">
                <a:avLst/>
              </a:prstGeom>
              <a:noFill/>
              <a:ln w="4763">
                <a:solidFill>
                  <a:srgbClr val="000000"/>
                </a:solidFill>
                <a:round/>
                <a:headEnd/>
                <a:tailEnd/>
              </a:ln>
            </p:spPr>
            <p:txBody>
              <a:bodyPr/>
              <a:lstStyle/>
              <a:p>
                <a:endParaRPr lang="en-US"/>
              </a:p>
            </p:txBody>
          </p:sp>
          <p:sp>
            <p:nvSpPr>
              <p:cNvPr id="684178" name="Line 146"/>
              <p:cNvSpPr>
                <a:spLocks noChangeShapeType="1"/>
              </p:cNvSpPr>
              <p:nvPr/>
            </p:nvSpPr>
            <p:spPr bwMode="auto">
              <a:xfrm>
                <a:off x="4834" y="2351"/>
                <a:ext cx="10" cy="3"/>
              </a:xfrm>
              <a:prstGeom prst="line">
                <a:avLst/>
              </a:prstGeom>
              <a:noFill/>
              <a:ln w="4763">
                <a:solidFill>
                  <a:srgbClr val="000000"/>
                </a:solidFill>
                <a:round/>
                <a:headEnd/>
                <a:tailEnd/>
              </a:ln>
            </p:spPr>
            <p:txBody>
              <a:bodyPr/>
              <a:lstStyle/>
              <a:p>
                <a:endParaRPr lang="en-US"/>
              </a:p>
            </p:txBody>
          </p:sp>
          <p:sp>
            <p:nvSpPr>
              <p:cNvPr id="684179" name="Line 147"/>
              <p:cNvSpPr>
                <a:spLocks noChangeShapeType="1"/>
              </p:cNvSpPr>
              <p:nvPr/>
            </p:nvSpPr>
            <p:spPr bwMode="auto">
              <a:xfrm>
                <a:off x="4824" y="2358"/>
                <a:ext cx="6" cy="3"/>
              </a:xfrm>
              <a:prstGeom prst="line">
                <a:avLst/>
              </a:prstGeom>
              <a:noFill/>
              <a:ln w="4763">
                <a:solidFill>
                  <a:srgbClr val="000000"/>
                </a:solidFill>
                <a:round/>
                <a:headEnd/>
                <a:tailEnd/>
              </a:ln>
            </p:spPr>
            <p:txBody>
              <a:bodyPr/>
              <a:lstStyle/>
              <a:p>
                <a:endParaRPr lang="en-US"/>
              </a:p>
            </p:txBody>
          </p:sp>
          <p:sp>
            <p:nvSpPr>
              <p:cNvPr id="684180" name="Line 148"/>
              <p:cNvSpPr>
                <a:spLocks noChangeShapeType="1"/>
              </p:cNvSpPr>
              <p:nvPr/>
            </p:nvSpPr>
            <p:spPr bwMode="auto">
              <a:xfrm>
                <a:off x="4830" y="2361"/>
                <a:ext cx="4" cy="1"/>
              </a:xfrm>
              <a:prstGeom prst="line">
                <a:avLst/>
              </a:prstGeom>
              <a:noFill/>
              <a:ln w="4763">
                <a:solidFill>
                  <a:srgbClr val="000000"/>
                </a:solidFill>
                <a:round/>
                <a:headEnd/>
                <a:tailEnd/>
              </a:ln>
            </p:spPr>
            <p:txBody>
              <a:bodyPr/>
              <a:lstStyle/>
              <a:p>
                <a:endParaRPr lang="en-US"/>
              </a:p>
            </p:txBody>
          </p:sp>
          <p:sp>
            <p:nvSpPr>
              <p:cNvPr id="684181" name="Line 149"/>
              <p:cNvSpPr>
                <a:spLocks noChangeShapeType="1"/>
              </p:cNvSpPr>
              <p:nvPr/>
            </p:nvSpPr>
            <p:spPr bwMode="auto">
              <a:xfrm>
                <a:off x="4834" y="2361"/>
                <a:ext cx="7" cy="1"/>
              </a:xfrm>
              <a:prstGeom prst="line">
                <a:avLst/>
              </a:prstGeom>
              <a:noFill/>
              <a:ln w="4763">
                <a:solidFill>
                  <a:srgbClr val="000000"/>
                </a:solidFill>
                <a:round/>
                <a:headEnd/>
                <a:tailEnd/>
              </a:ln>
            </p:spPr>
            <p:txBody>
              <a:bodyPr/>
              <a:lstStyle/>
              <a:p>
                <a:endParaRPr lang="en-US"/>
              </a:p>
            </p:txBody>
          </p:sp>
          <p:sp>
            <p:nvSpPr>
              <p:cNvPr id="684182" name="Line 150"/>
              <p:cNvSpPr>
                <a:spLocks noChangeShapeType="1"/>
              </p:cNvSpPr>
              <p:nvPr/>
            </p:nvSpPr>
            <p:spPr bwMode="auto">
              <a:xfrm flipV="1">
                <a:off x="4841" y="2347"/>
                <a:ext cx="6" cy="14"/>
              </a:xfrm>
              <a:prstGeom prst="line">
                <a:avLst/>
              </a:prstGeom>
              <a:noFill/>
              <a:ln w="4763">
                <a:solidFill>
                  <a:srgbClr val="000000"/>
                </a:solidFill>
                <a:round/>
                <a:headEnd/>
                <a:tailEnd/>
              </a:ln>
            </p:spPr>
            <p:txBody>
              <a:bodyPr/>
              <a:lstStyle/>
              <a:p>
                <a:endParaRPr lang="en-US"/>
              </a:p>
            </p:txBody>
          </p:sp>
          <p:sp>
            <p:nvSpPr>
              <p:cNvPr id="684183" name="Line 151"/>
              <p:cNvSpPr>
                <a:spLocks noChangeShapeType="1"/>
              </p:cNvSpPr>
              <p:nvPr/>
            </p:nvSpPr>
            <p:spPr bwMode="auto">
              <a:xfrm flipV="1">
                <a:off x="4847" y="2341"/>
                <a:ext cx="7" cy="6"/>
              </a:xfrm>
              <a:prstGeom prst="line">
                <a:avLst/>
              </a:prstGeom>
              <a:noFill/>
              <a:ln w="4763">
                <a:solidFill>
                  <a:srgbClr val="000000"/>
                </a:solidFill>
                <a:round/>
                <a:headEnd/>
                <a:tailEnd/>
              </a:ln>
            </p:spPr>
            <p:txBody>
              <a:bodyPr/>
              <a:lstStyle/>
              <a:p>
                <a:endParaRPr lang="en-US"/>
              </a:p>
            </p:txBody>
          </p:sp>
          <p:sp>
            <p:nvSpPr>
              <p:cNvPr id="684184" name="Line 152"/>
              <p:cNvSpPr>
                <a:spLocks noChangeShapeType="1"/>
              </p:cNvSpPr>
              <p:nvPr/>
            </p:nvSpPr>
            <p:spPr bwMode="auto">
              <a:xfrm>
                <a:off x="4854" y="2341"/>
                <a:ext cx="4" cy="1"/>
              </a:xfrm>
              <a:prstGeom prst="line">
                <a:avLst/>
              </a:prstGeom>
              <a:noFill/>
              <a:ln w="4763">
                <a:solidFill>
                  <a:srgbClr val="000000"/>
                </a:solidFill>
                <a:round/>
                <a:headEnd/>
                <a:tailEnd/>
              </a:ln>
            </p:spPr>
            <p:txBody>
              <a:bodyPr/>
              <a:lstStyle/>
              <a:p>
                <a:endParaRPr lang="en-US"/>
              </a:p>
            </p:txBody>
          </p:sp>
          <p:sp>
            <p:nvSpPr>
              <p:cNvPr id="684185" name="Line 153"/>
              <p:cNvSpPr>
                <a:spLocks noChangeShapeType="1"/>
              </p:cNvSpPr>
              <p:nvPr/>
            </p:nvSpPr>
            <p:spPr bwMode="auto">
              <a:xfrm>
                <a:off x="4858" y="2341"/>
                <a:ext cx="6" cy="1"/>
              </a:xfrm>
              <a:prstGeom prst="line">
                <a:avLst/>
              </a:prstGeom>
              <a:noFill/>
              <a:ln w="4763">
                <a:solidFill>
                  <a:srgbClr val="000000"/>
                </a:solidFill>
                <a:round/>
                <a:headEnd/>
                <a:tailEnd/>
              </a:ln>
            </p:spPr>
            <p:txBody>
              <a:bodyPr/>
              <a:lstStyle/>
              <a:p>
                <a:endParaRPr lang="en-US"/>
              </a:p>
            </p:txBody>
          </p:sp>
          <p:sp>
            <p:nvSpPr>
              <p:cNvPr id="684186" name="Line 154"/>
              <p:cNvSpPr>
                <a:spLocks noChangeShapeType="1"/>
              </p:cNvSpPr>
              <p:nvPr/>
            </p:nvSpPr>
            <p:spPr bwMode="auto">
              <a:xfrm>
                <a:off x="4864" y="2341"/>
                <a:ext cx="7" cy="3"/>
              </a:xfrm>
              <a:prstGeom prst="line">
                <a:avLst/>
              </a:prstGeom>
              <a:noFill/>
              <a:ln w="4763">
                <a:solidFill>
                  <a:srgbClr val="000000"/>
                </a:solidFill>
                <a:round/>
                <a:headEnd/>
                <a:tailEnd/>
              </a:ln>
            </p:spPr>
            <p:txBody>
              <a:bodyPr/>
              <a:lstStyle/>
              <a:p>
                <a:endParaRPr lang="en-US"/>
              </a:p>
            </p:txBody>
          </p:sp>
          <p:sp>
            <p:nvSpPr>
              <p:cNvPr id="684187" name="Line 155"/>
              <p:cNvSpPr>
                <a:spLocks noChangeShapeType="1"/>
              </p:cNvSpPr>
              <p:nvPr/>
            </p:nvSpPr>
            <p:spPr bwMode="auto">
              <a:xfrm>
                <a:off x="4871" y="2344"/>
                <a:ext cx="1" cy="7"/>
              </a:xfrm>
              <a:prstGeom prst="line">
                <a:avLst/>
              </a:prstGeom>
              <a:noFill/>
              <a:ln w="4763">
                <a:solidFill>
                  <a:srgbClr val="000000"/>
                </a:solidFill>
                <a:round/>
                <a:headEnd/>
                <a:tailEnd/>
              </a:ln>
            </p:spPr>
            <p:txBody>
              <a:bodyPr/>
              <a:lstStyle/>
              <a:p>
                <a:endParaRPr lang="en-US"/>
              </a:p>
            </p:txBody>
          </p:sp>
          <p:sp>
            <p:nvSpPr>
              <p:cNvPr id="684188" name="Line 156"/>
              <p:cNvSpPr>
                <a:spLocks noChangeShapeType="1"/>
              </p:cNvSpPr>
              <p:nvPr/>
            </p:nvSpPr>
            <p:spPr bwMode="auto">
              <a:xfrm>
                <a:off x="4871" y="2351"/>
                <a:ext cx="4" cy="7"/>
              </a:xfrm>
              <a:prstGeom prst="line">
                <a:avLst/>
              </a:prstGeom>
              <a:noFill/>
              <a:ln w="4763">
                <a:solidFill>
                  <a:srgbClr val="000000"/>
                </a:solidFill>
                <a:round/>
                <a:headEnd/>
                <a:tailEnd/>
              </a:ln>
            </p:spPr>
            <p:txBody>
              <a:bodyPr/>
              <a:lstStyle/>
              <a:p>
                <a:endParaRPr lang="en-US"/>
              </a:p>
            </p:txBody>
          </p:sp>
          <p:sp>
            <p:nvSpPr>
              <p:cNvPr id="684189" name="Line 157"/>
              <p:cNvSpPr>
                <a:spLocks noChangeShapeType="1"/>
              </p:cNvSpPr>
              <p:nvPr/>
            </p:nvSpPr>
            <p:spPr bwMode="auto">
              <a:xfrm flipH="1">
                <a:off x="4871" y="2358"/>
                <a:ext cx="4" cy="10"/>
              </a:xfrm>
              <a:prstGeom prst="line">
                <a:avLst/>
              </a:prstGeom>
              <a:noFill/>
              <a:ln w="4763">
                <a:solidFill>
                  <a:srgbClr val="000000"/>
                </a:solidFill>
                <a:round/>
                <a:headEnd/>
                <a:tailEnd/>
              </a:ln>
            </p:spPr>
            <p:txBody>
              <a:bodyPr/>
              <a:lstStyle/>
              <a:p>
                <a:endParaRPr lang="en-US"/>
              </a:p>
            </p:txBody>
          </p:sp>
          <p:sp>
            <p:nvSpPr>
              <p:cNvPr id="684190" name="Line 158"/>
              <p:cNvSpPr>
                <a:spLocks noChangeShapeType="1"/>
              </p:cNvSpPr>
              <p:nvPr/>
            </p:nvSpPr>
            <p:spPr bwMode="auto">
              <a:xfrm>
                <a:off x="4871" y="2368"/>
                <a:ext cx="1" cy="10"/>
              </a:xfrm>
              <a:prstGeom prst="line">
                <a:avLst/>
              </a:prstGeom>
              <a:noFill/>
              <a:ln w="4763">
                <a:solidFill>
                  <a:srgbClr val="000000"/>
                </a:solidFill>
                <a:round/>
                <a:headEnd/>
                <a:tailEnd/>
              </a:ln>
            </p:spPr>
            <p:txBody>
              <a:bodyPr/>
              <a:lstStyle/>
              <a:p>
                <a:endParaRPr lang="en-US"/>
              </a:p>
            </p:txBody>
          </p:sp>
          <p:sp>
            <p:nvSpPr>
              <p:cNvPr id="684191" name="Line 159"/>
              <p:cNvSpPr>
                <a:spLocks noChangeShapeType="1"/>
              </p:cNvSpPr>
              <p:nvPr/>
            </p:nvSpPr>
            <p:spPr bwMode="auto">
              <a:xfrm>
                <a:off x="4871" y="2378"/>
                <a:ext cx="1" cy="11"/>
              </a:xfrm>
              <a:prstGeom prst="line">
                <a:avLst/>
              </a:prstGeom>
              <a:noFill/>
              <a:ln w="4763">
                <a:solidFill>
                  <a:srgbClr val="000000"/>
                </a:solidFill>
                <a:round/>
                <a:headEnd/>
                <a:tailEnd/>
              </a:ln>
            </p:spPr>
            <p:txBody>
              <a:bodyPr/>
              <a:lstStyle/>
              <a:p>
                <a:endParaRPr lang="en-US"/>
              </a:p>
            </p:txBody>
          </p:sp>
          <p:sp>
            <p:nvSpPr>
              <p:cNvPr id="684192" name="Line 160"/>
              <p:cNvSpPr>
                <a:spLocks noChangeShapeType="1"/>
              </p:cNvSpPr>
              <p:nvPr/>
            </p:nvSpPr>
            <p:spPr bwMode="auto">
              <a:xfrm flipH="1">
                <a:off x="4868" y="2389"/>
                <a:ext cx="3" cy="3"/>
              </a:xfrm>
              <a:prstGeom prst="line">
                <a:avLst/>
              </a:prstGeom>
              <a:noFill/>
              <a:ln w="4763">
                <a:solidFill>
                  <a:srgbClr val="000000"/>
                </a:solidFill>
                <a:round/>
                <a:headEnd/>
                <a:tailEnd/>
              </a:ln>
            </p:spPr>
            <p:txBody>
              <a:bodyPr/>
              <a:lstStyle/>
              <a:p>
                <a:endParaRPr lang="en-US"/>
              </a:p>
            </p:txBody>
          </p:sp>
          <p:sp>
            <p:nvSpPr>
              <p:cNvPr id="684193" name="Line 161"/>
              <p:cNvSpPr>
                <a:spLocks noChangeShapeType="1"/>
              </p:cNvSpPr>
              <p:nvPr/>
            </p:nvSpPr>
            <p:spPr bwMode="auto">
              <a:xfrm flipH="1">
                <a:off x="4861" y="2392"/>
                <a:ext cx="7" cy="4"/>
              </a:xfrm>
              <a:prstGeom prst="line">
                <a:avLst/>
              </a:prstGeom>
              <a:noFill/>
              <a:ln w="4763">
                <a:solidFill>
                  <a:srgbClr val="000000"/>
                </a:solidFill>
                <a:round/>
                <a:headEnd/>
                <a:tailEnd/>
              </a:ln>
            </p:spPr>
            <p:txBody>
              <a:bodyPr/>
              <a:lstStyle/>
              <a:p>
                <a:endParaRPr lang="en-US"/>
              </a:p>
            </p:txBody>
          </p:sp>
          <p:sp>
            <p:nvSpPr>
              <p:cNvPr id="684194" name="Line 162"/>
              <p:cNvSpPr>
                <a:spLocks noChangeShapeType="1"/>
              </p:cNvSpPr>
              <p:nvPr/>
            </p:nvSpPr>
            <p:spPr bwMode="auto">
              <a:xfrm flipH="1">
                <a:off x="4858" y="2396"/>
                <a:ext cx="3" cy="1"/>
              </a:xfrm>
              <a:prstGeom prst="line">
                <a:avLst/>
              </a:prstGeom>
              <a:noFill/>
              <a:ln w="4763">
                <a:solidFill>
                  <a:srgbClr val="000000"/>
                </a:solidFill>
                <a:round/>
                <a:headEnd/>
                <a:tailEnd/>
              </a:ln>
            </p:spPr>
            <p:txBody>
              <a:bodyPr/>
              <a:lstStyle/>
              <a:p>
                <a:endParaRPr lang="en-US"/>
              </a:p>
            </p:txBody>
          </p:sp>
          <p:sp>
            <p:nvSpPr>
              <p:cNvPr id="684195" name="Line 163"/>
              <p:cNvSpPr>
                <a:spLocks noChangeShapeType="1"/>
              </p:cNvSpPr>
              <p:nvPr/>
            </p:nvSpPr>
            <p:spPr bwMode="auto">
              <a:xfrm flipH="1">
                <a:off x="4888" y="2378"/>
                <a:ext cx="14" cy="28"/>
              </a:xfrm>
              <a:prstGeom prst="line">
                <a:avLst/>
              </a:prstGeom>
              <a:noFill/>
              <a:ln w="4763">
                <a:solidFill>
                  <a:srgbClr val="000000"/>
                </a:solidFill>
                <a:round/>
                <a:headEnd/>
                <a:tailEnd/>
              </a:ln>
            </p:spPr>
            <p:txBody>
              <a:bodyPr/>
              <a:lstStyle/>
              <a:p>
                <a:endParaRPr lang="en-US"/>
              </a:p>
            </p:txBody>
          </p:sp>
          <p:sp>
            <p:nvSpPr>
              <p:cNvPr id="684196" name="Line 164"/>
              <p:cNvSpPr>
                <a:spLocks noChangeShapeType="1"/>
              </p:cNvSpPr>
              <p:nvPr/>
            </p:nvSpPr>
            <p:spPr bwMode="auto">
              <a:xfrm flipH="1">
                <a:off x="4875" y="2406"/>
                <a:ext cx="13" cy="20"/>
              </a:xfrm>
              <a:prstGeom prst="line">
                <a:avLst/>
              </a:prstGeom>
              <a:noFill/>
              <a:ln w="4763">
                <a:solidFill>
                  <a:srgbClr val="000000"/>
                </a:solidFill>
                <a:round/>
                <a:headEnd/>
                <a:tailEnd/>
              </a:ln>
            </p:spPr>
            <p:txBody>
              <a:bodyPr/>
              <a:lstStyle/>
              <a:p>
                <a:endParaRPr lang="en-US"/>
              </a:p>
            </p:txBody>
          </p:sp>
          <p:sp>
            <p:nvSpPr>
              <p:cNvPr id="684197" name="Line 165"/>
              <p:cNvSpPr>
                <a:spLocks noChangeShapeType="1"/>
              </p:cNvSpPr>
              <p:nvPr/>
            </p:nvSpPr>
            <p:spPr bwMode="auto">
              <a:xfrm flipH="1">
                <a:off x="4861" y="2426"/>
                <a:ext cx="14" cy="18"/>
              </a:xfrm>
              <a:prstGeom prst="line">
                <a:avLst/>
              </a:prstGeom>
              <a:noFill/>
              <a:ln w="4763">
                <a:solidFill>
                  <a:srgbClr val="000000"/>
                </a:solidFill>
                <a:round/>
                <a:headEnd/>
                <a:tailEnd/>
              </a:ln>
            </p:spPr>
            <p:txBody>
              <a:bodyPr/>
              <a:lstStyle/>
              <a:p>
                <a:endParaRPr lang="en-US"/>
              </a:p>
            </p:txBody>
          </p:sp>
          <p:sp>
            <p:nvSpPr>
              <p:cNvPr id="684198" name="Line 166"/>
              <p:cNvSpPr>
                <a:spLocks noChangeShapeType="1"/>
              </p:cNvSpPr>
              <p:nvPr/>
            </p:nvSpPr>
            <p:spPr bwMode="auto">
              <a:xfrm flipH="1">
                <a:off x="4847" y="2444"/>
                <a:ext cx="14" cy="17"/>
              </a:xfrm>
              <a:prstGeom prst="line">
                <a:avLst/>
              </a:prstGeom>
              <a:noFill/>
              <a:ln w="4763">
                <a:solidFill>
                  <a:srgbClr val="000000"/>
                </a:solidFill>
                <a:round/>
                <a:headEnd/>
                <a:tailEnd/>
              </a:ln>
            </p:spPr>
            <p:txBody>
              <a:bodyPr/>
              <a:lstStyle/>
              <a:p>
                <a:endParaRPr lang="en-US"/>
              </a:p>
            </p:txBody>
          </p:sp>
          <p:sp>
            <p:nvSpPr>
              <p:cNvPr id="684199" name="Line 167"/>
              <p:cNvSpPr>
                <a:spLocks noChangeShapeType="1"/>
              </p:cNvSpPr>
              <p:nvPr/>
            </p:nvSpPr>
            <p:spPr bwMode="auto">
              <a:xfrm flipH="1">
                <a:off x="4841" y="2461"/>
                <a:ext cx="6" cy="7"/>
              </a:xfrm>
              <a:prstGeom prst="line">
                <a:avLst/>
              </a:prstGeom>
              <a:noFill/>
              <a:ln w="4763">
                <a:solidFill>
                  <a:srgbClr val="000000"/>
                </a:solidFill>
                <a:round/>
                <a:headEnd/>
                <a:tailEnd/>
              </a:ln>
            </p:spPr>
            <p:txBody>
              <a:bodyPr/>
              <a:lstStyle/>
              <a:p>
                <a:endParaRPr lang="en-US"/>
              </a:p>
            </p:txBody>
          </p:sp>
          <p:sp>
            <p:nvSpPr>
              <p:cNvPr id="684200" name="Line 168"/>
              <p:cNvSpPr>
                <a:spLocks noChangeShapeType="1"/>
              </p:cNvSpPr>
              <p:nvPr/>
            </p:nvSpPr>
            <p:spPr bwMode="auto">
              <a:xfrm>
                <a:off x="4841" y="2468"/>
                <a:ext cx="3" cy="6"/>
              </a:xfrm>
              <a:prstGeom prst="line">
                <a:avLst/>
              </a:prstGeom>
              <a:noFill/>
              <a:ln w="4763">
                <a:solidFill>
                  <a:srgbClr val="000000"/>
                </a:solidFill>
                <a:round/>
                <a:headEnd/>
                <a:tailEnd/>
              </a:ln>
            </p:spPr>
            <p:txBody>
              <a:bodyPr/>
              <a:lstStyle/>
              <a:p>
                <a:endParaRPr lang="en-US"/>
              </a:p>
            </p:txBody>
          </p:sp>
          <p:sp>
            <p:nvSpPr>
              <p:cNvPr id="684201" name="Line 169"/>
              <p:cNvSpPr>
                <a:spLocks noChangeShapeType="1"/>
              </p:cNvSpPr>
              <p:nvPr/>
            </p:nvSpPr>
            <p:spPr bwMode="auto">
              <a:xfrm>
                <a:off x="4844" y="2474"/>
                <a:ext cx="3" cy="11"/>
              </a:xfrm>
              <a:prstGeom prst="line">
                <a:avLst/>
              </a:prstGeom>
              <a:noFill/>
              <a:ln w="4763">
                <a:solidFill>
                  <a:srgbClr val="000000"/>
                </a:solidFill>
                <a:round/>
                <a:headEnd/>
                <a:tailEnd/>
              </a:ln>
            </p:spPr>
            <p:txBody>
              <a:bodyPr/>
              <a:lstStyle/>
              <a:p>
                <a:endParaRPr lang="en-US"/>
              </a:p>
            </p:txBody>
          </p:sp>
          <p:sp>
            <p:nvSpPr>
              <p:cNvPr id="684202" name="Line 170"/>
              <p:cNvSpPr>
                <a:spLocks noChangeShapeType="1"/>
              </p:cNvSpPr>
              <p:nvPr/>
            </p:nvSpPr>
            <p:spPr bwMode="auto">
              <a:xfrm>
                <a:off x="4847" y="2485"/>
                <a:ext cx="7" cy="27"/>
              </a:xfrm>
              <a:prstGeom prst="line">
                <a:avLst/>
              </a:prstGeom>
              <a:noFill/>
              <a:ln w="4763">
                <a:solidFill>
                  <a:srgbClr val="000000"/>
                </a:solidFill>
                <a:round/>
                <a:headEnd/>
                <a:tailEnd/>
              </a:ln>
            </p:spPr>
            <p:txBody>
              <a:bodyPr/>
              <a:lstStyle/>
              <a:p>
                <a:endParaRPr lang="en-US"/>
              </a:p>
            </p:txBody>
          </p:sp>
          <p:sp>
            <p:nvSpPr>
              <p:cNvPr id="684203" name="Line 171"/>
              <p:cNvSpPr>
                <a:spLocks noChangeShapeType="1"/>
              </p:cNvSpPr>
              <p:nvPr/>
            </p:nvSpPr>
            <p:spPr bwMode="auto">
              <a:xfrm flipV="1">
                <a:off x="4854" y="2509"/>
                <a:ext cx="4" cy="3"/>
              </a:xfrm>
              <a:prstGeom prst="line">
                <a:avLst/>
              </a:prstGeom>
              <a:noFill/>
              <a:ln w="4763">
                <a:solidFill>
                  <a:srgbClr val="000000"/>
                </a:solidFill>
                <a:round/>
                <a:headEnd/>
                <a:tailEnd/>
              </a:ln>
            </p:spPr>
            <p:txBody>
              <a:bodyPr/>
              <a:lstStyle/>
              <a:p>
                <a:endParaRPr lang="en-US"/>
              </a:p>
            </p:txBody>
          </p:sp>
          <p:sp>
            <p:nvSpPr>
              <p:cNvPr id="684204" name="Line 172"/>
              <p:cNvSpPr>
                <a:spLocks noChangeShapeType="1"/>
              </p:cNvSpPr>
              <p:nvPr/>
            </p:nvSpPr>
            <p:spPr bwMode="auto">
              <a:xfrm flipV="1">
                <a:off x="4858" y="2488"/>
                <a:ext cx="17" cy="21"/>
              </a:xfrm>
              <a:prstGeom prst="line">
                <a:avLst/>
              </a:prstGeom>
              <a:noFill/>
              <a:ln w="4763">
                <a:solidFill>
                  <a:srgbClr val="000000"/>
                </a:solidFill>
                <a:round/>
                <a:headEnd/>
                <a:tailEnd/>
              </a:ln>
            </p:spPr>
            <p:txBody>
              <a:bodyPr/>
              <a:lstStyle/>
              <a:p>
                <a:endParaRPr lang="en-US"/>
              </a:p>
            </p:txBody>
          </p:sp>
          <p:sp>
            <p:nvSpPr>
              <p:cNvPr id="684205" name="Line 173"/>
              <p:cNvSpPr>
                <a:spLocks noChangeShapeType="1"/>
              </p:cNvSpPr>
              <p:nvPr/>
            </p:nvSpPr>
            <p:spPr bwMode="auto">
              <a:xfrm flipV="1">
                <a:off x="4875" y="2461"/>
                <a:ext cx="20" cy="27"/>
              </a:xfrm>
              <a:prstGeom prst="line">
                <a:avLst/>
              </a:prstGeom>
              <a:noFill/>
              <a:ln w="4763">
                <a:solidFill>
                  <a:srgbClr val="000000"/>
                </a:solidFill>
                <a:round/>
                <a:headEnd/>
                <a:tailEnd/>
              </a:ln>
            </p:spPr>
            <p:txBody>
              <a:bodyPr/>
              <a:lstStyle/>
              <a:p>
                <a:endParaRPr lang="en-US"/>
              </a:p>
            </p:txBody>
          </p:sp>
          <p:sp>
            <p:nvSpPr>
              <p:cNvPr id="684206" name="Line 174"/>
              <p:cNvSpPr>
                <a:spLocks noChangeShapeType="1"/>
              </p:cNvSpPr>
              <p:nvPr/>
            </p:nvSpPr>
            <p:spPr bwMode="auto">
              <a:xfrm>
                <a:off x="4824" y="2464"/>
                <a:ext cx="3" cy="1"/>
              </a:xfrm>
              <a:prstGeom prst="line">
                <a:avLst/>
              </a:prstGeom>
              <a:noFill/>
              <a:ln w="4763">
                <a:solidFill>
                  <a:srgbClr val="000000"/>
                </a:solidFill>
                <a:round/>
                <a:headEnd/>
                <a:tailEnd/>
              </a:ln>
            </p:spPr>
            <p:txBody>
              <a:bodyPr/>
              <a:lstStyle/>
              <a:p>
                <a:endParaRPr lang="en-US"/>
              </a:p>
            </p:txBody>
          </p:sp>
          <p:sp>
            <p:nvSpPr>
              <p:cNvPr id="684207" name="Line 175"/>
              <p:cNvSpPr>
                <a:spLocks noChangeShapeType="1"/>
              </p:cNvSpPr>
              <p:nvPr/>
            </p:nvSpPr>
            <p:spPr bwMode="auto">
              <a:xfrm flipH="1">
                <a:off x="4813" y="2464"/>
                <a:ext cx="14" cy="41"/>
              </a:xfrm>
              <a:prstGeom prst="line">
                <a:avLst/>
              </a:prstGeom>
              <a:noFill/>
              <a:ln w="4763">
                <a:solidFill>
                  <a:srgbClr val="000000"/>
                </a:solidFill>
                <a:round/>
                <a:headEnd/>
                <a:tailEnd/>
              </a:ln>
            </p:spPr>
            <p:txBody>
              <a:bodyPr/>
              <a:lstStyle/>
              <a:p>
                <a:endParaRPr lang="en-US"/>
              </a:p>
            </p:txBody>
          </p:sp>
          <p:sp>
            <p:nvSpPr>
              <p:cNvPr id="684208" name="Line 176"/>
              <p:cNvSpPr>
                <a:spLocks noChangeShapeType="1"/>
              </p:cNvSpPr>
              <p:nvPr/>
            </p:nvSpPr>
            <p:spPr bwMode="auto">
              <a:xfrm flipV="1">
                <a:off x="4813" y="2461"/>
                <a:ext cx="17" cy="10"/>
              </a:xfrm>
              <a:prstGeom prst="line">
                <a:avLst/>
              </a:prstGeom>
              <a:noFill/>
              <a:ln w="4763">
                <a:solidFill>
                  <a:srgbClr val="000000"/>
                </a:solidFill>
                <a:round/>
                <a:headEnd/>
                <a:tailEnd/>
              </a:ln>
            </p:spPr>
            <p:txBody>
              <a:bodyPr/>
              <a:lstStyle/>
              <a:p>
                <a:endParaRPr lang="en-US"/>
              </a:p>
            </p:txBody>
          </p:sp>
          <p:sp>
            <p:nvSpPr>
              <p:cNvPr id="684209" name="Line 177"/>
              <p:cNvSpPr>
                <a:spLocks noChangeShapeType="1"/>
              </p:cNvSpPr>
              <p:nvPr/>
            </p:nvSpPr>
            <p:spPr bwMode="auto">
              <a:xfrm flipV="1">
                <a:off x="4830" y="2454"/>
                <a:ext cx="11" cy="7"/>
              </a:xfrm>
              <a:prstGeom prst="line">
                <a:avLst/>
              </a:prstGeom>
              <a:noFill/>
              <a:ln w="4763">
                <a:solidFill>
                  <a:srgbClr val="000000"/>
                </a:solidFill>
                <a:round/>
                <a:headEnd/>
                <a:tailEnd/>
              </a:ln>
            </p:spPr>
            <p:txBody>
              <a:bodyPr/>
              <a:lstStyle/>
              <a:p>
                <a:endParaRPr lang="en-US"/>
              </a:p>
            </p:txBody>
          </p:sp>
          <p:sp>
            <p:nvSpPr>
              <p:cNvPr id="684210" name="Line 178"/>
              <p:cNvSpPr>
                <a:spLocks noChangeShapeType="1"/>
              </p:cNvSpPr>
              <p:nvPr/>
            </p:nvSpPr>
            <p:spPr bwMode="auto">
              <a:xfrm flipV="1">
                <a:off x="4841" y="2444"/>
                <a:ext cx="6" cy="10"/>
              </a:xfrm>
              <a:prstGeom prst="line">
                <a:avLst/>
              </a:prstGeom>
              <a:noFill/>
              <a:ln w="4763">
                <a:solidFill>
                  <a:srgbClr val="000000"/>
                </a:solidFill>
                <a:round/>
                <a:headEnd/>
                <a:tailEnd/>
              </a:ln>
            </p:spPr>
            <p:txBody>
              <a:bodyPr/>
              <a:lstStyle/>
              <a:p>
                <a:endParaRPr lang="en-US"/>
              </a:p>
            </p:txBody>
          </p:sp>
          <p:sp>
            <p:nvSpPr>
              <p:cNvPr id="684211" name="Line 179"/>
              <p:cNvSpPr>
                <a:spLocks noChangeShapeType="1"/>
              </p:cNvSpPr>
              <p:nvPr/>
            </p:nvSpPr>
            <p:spPr bwMode="auto">
              <a:xfrm flipV="1">
                <a:off x="4847" y="2433"/>
                <a:ext cx="7" cy="11"/>
              </a:xfrm>
              <a:prstGeom prst="line">
                <a:avLst/>
              </a:prstGeom>
              <a:noFill/>
              <a:ln w="4763">
                <a:solidFill>
                  <a:srgbClr val="000000"/>
                </a:solidFill>
                <a:round/>
                <a:headEnd/>
                <a:tailEnd/>
              </a:ln>
            </p:spPr>
            <p:txBody>
              <a:bodyPr/>
              <a:lstStyle/>
              <a:p>
                <a:endParaRPr lang="en-US"/>
              </a:p>
            </p:txBody>
          </p:sp>
          <p:sp>
            <p:nvSpPr>
              <p:cNvPr id="684212" name="Line 180"/>
              <p:cNvSpPr>
                <a:spLocks noChangeShapeType="1"/>
              </p:cNvSpPr>
              <p:nvPr/>
            </p:nvSpPr>
            <p:spPr bwMode="auto">
              <a:xfrm flipV="1">
                <a:off x="4854" y="2426"/>
                <a:ext cx="1" cy="7"/>
              </a:xfrm>
              <a:prstGeom prst="line">
                <a:avLst/>
              </a:prstGeom>
              <a:noFill/>
              <a:ln w="4763">
                <a:solidFill>
                  <a:srgbClr val="000000"/>
                </a:solidFill>
                <a:round/>
                <a:headEnd/>
                <a:tailEnd/>
              </a:ln>
            </p:spPr>
            <p:txBody>
              <a:bodyPr/>
              <a:lstStyle/>
              <a:p>
                <a:endParaRPr lang="en-US"/>
              </a:p>
            </p:txBody>
          </p:sp>
          <p:sp>
            <p:nvSpPr>
              <p:cNvPr id="684213" name="Line 181"/>
              <p:cNvSpPr>
                <a:spLocks noChangeShapeType="1"/>
              </p:cNvSpPr>
              <p:nvPr/>
            </p:nvSpPr>
            <p:spPr bwMode="auto">
              <a:xfrm flipV="1">
                <a:off x="4854" y="2420"/>
                <a:ext cx="1" cy="6"/>
              </a:xfrm>
              <a:prstGeom prst="line">
                <a:avLst/>
              </a:prstGeom>
              <a:noFill/>
              <a:ln w="4763">
                <a:solidFill>
                  <a:srgbClr val="000000"/>
                </a:solidFill>
                <a:round/>
                <a:headEnd/>
                <a:tailEnd/>
              </a:ln>
            </p:spPr>
            <p:txBody>
              <a:bodyPr/>
              <a:lstStyle/>
              <a:p>
                <a:endParaRPr lang="en-US"/>
              </a:p>
            </p:txBody>
          </p:sp>
          <p:sp>
            <p:nvSpPr>
              <p:cNvPr id="684214" name="Freeform 182"/>
              <p:cNvSpPr>
                <a:spLocks/>
              </p:cNvSpPr>
              <p:nvPr/>
            </p:nvSpPr>
            <p:spPr bwMode="auto">
              <a:xfrm>
                <a:off x="4742" y="2347"/>
                <a:ext cx="51" cy="18"/>
              </a:xfrm>
              <a:custGeom>
                <a:avLst/>
                <a:gdLst/>
                <a:ahLst/>
                <a:cxnLst>
                  <a:cxn ang="0">
                    <a:pos x="14" y="18"/>
                  </a:cxn>
                  <a:cxn ang="0">
                    <a:pos x="7" y="14"/>
                  </a:cxn>
                  <a:cxn ang="0">
                    <a:pos x="10" y="14"/>
                  </a:cxn>
                  <a:cxn ang="0">
                    <a:pos x="3" y="11"/>
                  </a:cxn>
                  <a:cxn ang="0">
                    <a:pos x="0" y="7"/>
                  </a:cxn>
                  <a:cxn ang="0">
                    <a:pos x="0" y="4"/>
                  </a:cxn>
                  <a:cxn ang="0">
                    <a:pos x="24" y="0"/>
                  </a:cxn>
                  <a:cxn ang="0">
                    <a:pos x="37" y="0"/>
                  </a:cxn>
                  <a:cxn ang="0">
                    <a:pos x="51" y="0"/>
                  </a:cxn>
                  <a:cxn ang="0">
                    <a:pos x="24" y="7"/>
                  </a:cxn>
                  <a:cxn ang="0">
                    <a:pos x="10" y="7"/>
                  </a:cxn>
                  <a:cxn ang="0">
                    <a:pos x="14" y="11"/>
                  </a:cxn>
                  <a:cxn ang="0">
                    <a:pos x="31" y="11"/>
                  </a:cxn>
                  <a:cxn ang="0">
                    <a:pos x="41" y="14"/>
                  </a:cxn>
                  <a:cxn ang="0">
                    <a:pos x="34" y="14"/>
                  </a:cxn>
                  <a:cxn ang="0">
                    <a:pos x="20" y="18"/>
                  </a:cxn>
                  <a:cxn ang="0">
                    <a:pos x="14" y="18"/>
                  </a:cxn>
                </a:cxnLst>
                <a:rect l="0" t="0" r="r" b="b"/>
                <a:pathLst>
                  <a:path w="51" h="18">
                    <a:moveTo>
                      <a:pt x="14" y="18"/>
                    </a:moveTo>
                    <a:lnTo>
                      <a:pt x="7" y="14"/>
                    </a:lnTo>
                    <a:lnTo>
                      <a:pt x="10" y="14"/>
                    </a:lnTo>
                    <a:lnTo>
                      <a:pt x="3" y="11"/>
                    </a:lnTo>
                    <a:lnTo>
                      <a:pt x="0" y="7"/>
                    </a:lnTo>
                    <a:lnTo>
                      <a:pt x="0" y="4"/>
                    </a:lnTo>
                    <a:lnTo>
                      <a:pt x="24" y="0"/>
                    </a:lnTo>
                    <a:lnTo>
                      <a:pt x="37" y="0"/>
                    </a:lnTo>
                    <a:lnTo>
                      <a:pt x="51" y="0"/>
                    </a:lnTo>
                    <a:lnTo>
                      <a:pt x="24" y="7"/>
                    </a:lnTo>
                    <a:lnTo>
                      <a:pt x="10" y="7"/>
                    </a:lnTo>
                    <a:lnTo>
                      <a:pt x="14" y="11"/>
                    </a:lnTo>
                    <a:lnTo>
                      <a:pt x="31" y="11"/>
                    </a:lnTo>
                    <a:lnTo>
                      <a:pt x="41" y="14"/>
                    </a:lnTo>
                    <a:lnTo>
                      <a:pt x="34" y="14"/>
                    </a:lnTo>
                    <a:lnTo>
                      <a:pt x="20" y="18"/>
                    </a:lnTo>
                    <a:lnTo>
                      <a:pt x="14" y="18"/>
                    </a:lnTo>
                    <a:close/>
                  </a:path>
                </a:pathLst>
              </a:custGeom>
              <a:solidFill>
                <a:srgbClr val="000000"/>
              </a:solidFill>
              <a:ln w="4763">
                <a:solidFill>
                  <a:srgbClr val="000000"/>
                </a:solidFill>
                <a:prstDash val="solid"/>
                <a:round/>
                <a:headEnd/>
                <a:tailEnd/>
              </a:ln>
            </p:spPr>
            <p:txBody>
              <a:bodyPr/>
              <a:lstStyle/>
              <a:p>
                <a:endParaRPr lang="en-US"/>
              </a:p>
            </p:txBody>
          </p:sp>
          <p:sp>
            <p:nvSpPr>
              <p:cNvPr id="684215" name="Freeform 183"/>
              <p:cNvSpPr>
                <a:spLocks/>
              </p:cNvSpPr>
              <p:nvPr/>
            </p:nvSpPr>
            <p:spPr bwMode="auto">
              <a:xfrm>
                <a:off x="4756" y="2420"/>
                <a:ext cx="34" cy="17"/>
              </a:xfrm>
              <a:custGeom>
                <a:avLst/>
                <a:gdLst/>
                <a:ahLst/>
                <a:cxnLst>
                  <a:cxn ang="0">
                    <a:pos x="0" y="6"/>
                  </a:cxn>
                  <a:cxn ang="0">
                    <a:pos x="13" y="6"/>
                  </a:cxn>
                  <a:cxn ang="0">
                    <a:pos x="27" y="3"/>
                  </a:cxn>
                  <a:cxn ang="0">
                    <a:pos x="30" y="0"/>
                  </a:cxn>
                  <a:cxn ang="0">
                    <a:pos x="34" y="3"/>
                  </a:cxn>
                  <a:cxn ang="0">
                    <a:pos x="27" y="6"/>
                  </a:cxn>
                  <a:cxn ang="0">
                    <a:pos x="20" y="13"/>
                  </a:cxn>
                  <a:cxn ang="0">
                    <a:pos x="17" y="17"/>
                  </a:cxn>
                  <a:cxn ang="0">
                    <a:pos x="10" y="17"/>
                  </a:cxn>
                  <a:cxn ang="0">
                    <a:pos x="6" y="17"/>
                  </a:cxn>
                  <a:cxn ang="0">
                    <a:pos x="0" y="6"/>
                  </a:cxn>
                </a:cxnLst>
                <a:rect l="0" t="0" r="r" b="b"/>
                <a:pathLst>
                  <a:path w="34" h="17">
                    <a:moveTo>
                      <a:pt x="0" y="6"/>
                    </a:moveTo>
                    <a:lnTo>
                      <a:pt x="13" y="6"/>
                    </a:lnTo>
                    <a:lnTo>
                      <a:pt x="27" y="3"/>
                    </a:lnTo>
                    <a:lnTo>
                      <a:pt x="30" y="0"/>
                    </a:lnTo>
                    <a:lnTo>
                      <a:pt x="34" y="3"/>
                    </a:lnTo>
                    <a:lnTo>
                      <a:pt x="27" y="6"/>
                    </a:lnTo>
                    <a:lnTo>
                      <a:pt x="20" y="13"/>
                    </a:lnTo>
                    <a:lnTo>
                      <a:pt x="17" y="17"/>
                    </a:lnTo>
                    <a:lnTo>
                      <a:pt x="10" y="17"/>
                    </a:lnTo>
                    <a:lnTo>
                      <a:pt x="6" y="17"/>
                    </a:lnTo>
                    <a:lnTo>
                      <a:pt x="0" y="6"/>
                    </a:lnTo>
                    <a:close/>
                  </a:path>
                </a:pathLst>
              </a:custGeom>
              <a:solidFill>
                <a:srgbClr val="000000"/>
              </a:solidFill>
              <a:ln w="4763">
                <a:solidFill>
                  <a:srgbClr val="000000"/>
                </a:solidFill>
                <a:prstDash val="solid"/>
                <a:round/>
                <a:headEnd/>
                <a:tailEnd/>
              </a:ln>
            </p:spPr>
            <p:txBody>
              <a:bodyPr/>
              <a:lstStyle/>
              <a:p>
                <a:endParaRPr lang="en-US"/>
              </a:p>
            </p:txBody>
          </p:sp>
          <p:sp>
            <p:nvSpPr>
              <p:cNvPr id="684216" name="Freeform 184"/>
              <p:cNvSpPr>
                <a:spLocks/>
              </p:cNvSpPr>
              <p:nvPr/>
            </p:nvSpPr>
            <p:spPr bwMode="auto">
              <a:xfrm>
                <a:off x="4742" y="2402"/>
                <a:ext cx="20" cy="11"/>
              </a:xfrm>
              <a:custGeom>
                <a:avLst/>
                <a:gdLst/>
                <a:ahLst/>
                <a:cxnLst>
                  <a:cxn ang="0">
                    <a:pos x="17" y="0"/>
                  </a:cxn>
                  <a:cxn ang="0">
                    <a:pos x="17" y="4"/>
                  </a:cxn>
                  <a:cxn ang="0">
                    <a:pos x="17" y="7"/>
                  </a:cxn>
                  <a:cxn ang="0">
                    <a:pos x="17" y="7"/>
                  </a:cxn>
                  <a:cxn ang="0">
                    <a:pos x="17" y="11"/>
                  </a:cxn>
                  <a:cxn ang="0">
                    <a:pos x="14" y="11"/>
                  </a:cxn>
                  <a:cxn ang="0">
                    <a:pos x="10" y="7"/>
                  </a:cxn>
                  <a:cxn ang="0">
                    <a:pos x="7" y="7"/>
                  </a:cxn>
                  <a:cxn ang="0">
                    <a:pos x="3" y="7"/>
                  </a:cxn>
                  <a:cxn ang="0">
                    <a:pos x="0" y="11"/>
                  </a:cxn>
                  <a:cxn ang="0">
                    <a:pos x="0" y="11"/>
                  </a:cxn>
                  <a:cxn ang="0">
                    <a:pos x="0" y="11"/>
                  </a:cxn>
                  <a:cxn ang="0">
                    <a:pos x="7" y="11"/>
                  </a:cxn>
                  <a:cxn ang="0">
                    <a:pos x="10" y="11"/>
                  </a:cxn>
                  <a:cxn ang="0">
                    <a:pos x="14" y="11"/>
                  </a:cxn>
                  <a:cxn ang="0">
                    <a:pos x="17" y="11"/>
                  </a:cxn>
                  <a:cxn ang="0">
                    <a:pos x="17" y="11"/>
                  </a:cxn>
                  <a:cxn ang="0">
                    <a:pos x="20" y="7"/>
                  </a:cxn>
                  <a:cxn ang="0">
                    <a:pos x="20" y="4"/>
                  </a:cxn>
                  <a:cxn ang="0">
                    <a:pos x="17" y="4"/>
                  </a:cxn>
                  <a:cxn ang="0">
                    <a:pos x="17" y="0"/>
                  </a:cxn>
                </a:cxnLst>
                <a:rect l="0" t="0" r="r" b="b"/>
                <a:pathLst>
                  <a:path w="20" h="11">
                    <a:moveTo>
                      <a:pt x="17" y="0"/>
                    </a:moveTo>
                    <a:lnTo>
                      <a:pt x="17" y="4"/>
                    </a:lnTo>
                    <a:lnTo>
                      <a:pt x="17" y="7"/>
                    </a:lnTo>
                    <a:lnTo>
                      <a:pt x="17" y="7"/>
                    </a:lnTo>
                    <a:lnTo>
                      <a:pt x="17" y="11"/>
                    </a:lnTo>
                    <a:lnTo>
                      <a:pt x="14" y="11"/>
                    </a:lnTo>
                    <a:lnTo>
                      <a:pt x="10" y="7"/>
                    </a:lnTo>
                    <a:lnTo>
                      <a:pt x="7" y="7"/>
                    </a:lnTo>
                    <a:lnTo>
                      <a:pt x="3" y="7"/>
                    </a:lnTo>
                    <a:lnTo>
                      <a:pt x="0" y="11"/>
                    </a:lnTo>
                    <a:lnTo>
                      <a:pt x="0" y="11"/>
                    </a:lnTo>
                    <a:lnTo>
                      <a:pt x="0" y="11"/>
                    </a:lnTo>
                    <a:lnTo>
                      <a:pt x="7" y="11"/>
                    </a:lnTo>
                    <a:lnTo>
                      <a:pt x="10" y="11"/>
                    </a:lnTo>
                    <a:lnTo>
                      <a:pt x="14" y="11"/>
                    </a:lnTo>
                    <a:lnTo>
                      <a:pt x="17" y="11"/>
                    </a:lnTo>
                    <a:lnTo>
                      <a:pt x="17" y="11"/>
                    </a:lnTo>
                    <a:lnTo>
                      <a:pt x="20" y="7"/>
                    </a:lnTo>
                    <a:lnTo>
                      <a:pt x="20" y="4"/>
                    </a:lnTo>
                    <a:lnTo>
                      <a:pt x="17" y="4"/>
                    </a:lnTo>
                    <a:lnTo>
                      <a:pt x="17" y="0"/>
                    </a:lnTo>
                    <a:close/>
                  </a:path>
                </a:pathLst>
              </a:custGeom>
              <a:solidFill>
                <a:srgbClr val="000000"/>
              </a:solidFill>
              <a:ln w="4763">
                <a:solidFill>
                  <a:srgbClr val="000000"/>
                </a:solidFill>
                <a:prstDash val="solid"/>
                <a:round/>
                <a:headEnd/>
                <a:tailEnd/>
              </a:ln>
            </p:spPr>
            <p:txBody>
              <a:bodyPr/>
              <a:lstStyle/>
              <a:p>
                <a:endParaRPr lang="en-US"/>
              </a:p>
            </p:txBody>
          </p:sp>
          <p:sp>
            <p:nvSpPr>
              <p:cNvPr id="684217" name="Freeform 185"/>
              <p:cNvSpPr>
                <a:spLocks/>
              </p:cNvSpPr>
              <p:nvPr/>
            </p:nvSpPr>
            <p:spPr bwMode="auto">
              <a:xfrm>
                <a:off x="4847" y="2347"/>
                <a:ext cx="21" cy="38"/>
              </a:xfrm>
              <a:custGeom>
                <a:avLst/>
                <a:gdLst/>
                <a:ahLst/>
                <a:cxnLst>
                  <a:cxn ang="0">
                    <a:pos x="4" y="4"/>
                  </a:cxn>
                  <a:cxn ang="0">
                    <a:pos x="11" y="0"/>
                  </a:cxn>
                  <a:cxn ang="0">
                    <a:pos x="14" y="0"/>
                  </a:cxn>
                  <a:cxn ang="0">
                    <a:pos x="17" y="4"/>
                  </a:cxn>
                  <a:cxn ang="0">
                    <a:pos x="21" y="7"/>
                  </a:cxn>
                  <a:cxn ang="0">
                    <a:pos x="21" y="14"/>
                  </a:cxn>
                  <a:cxn ang="0">
                    <a:pos x="17" y="21"/>
                  </a:cxn>
                  <a:cxn ang="0">
                    <a:pos x="17" y="14"/>
                  </a:cxn>
                  <a:cxn ang="0">
                    <a:pos x="17" y="7"/>
                  </a:cxn>
                  <a:cxn ang="0">
                    <a:pos x="14" y="7"/>
                  </a:cxn>
                  <a:cxn ang="0">
                    <a:pos x="11" y="7"/>
                  </a:cxn>
                  <a:cxn ang="0">
                    <a:pos x="7" y="11"/>
                  </a:cxn>
                  <a:cxn ang="0">
                    <a:pos x="7" y="11"/>
                  </a:cxn>
                  <a:cxn ang="0">
                    <a:pos x="7" y="18"/>
                  </a:cxn>
                  <a:cxn ang="0">
                    <a:pos x="11" y="25"/>
                  </a:cxn>
                  <a:cxn ang="0">
                    <a:pos x="7" y="28"/>
                  </a:cxn>
                  <a:cxn ang="0">
                    <a:pos x="7" y="28"/>
                  </a:cxn>
                  <a:cxn ang="0">
                    <a:pos x="7" y="38"/>
                  </a:cxn>
                  <a:cxn ang="0">
                    <a:pos x="4" y="28"/>
                  </a:cxn>
                  <a:cxn ang="0">
                    <a:pos x="7" y="25"/>
                  </a:cxn>
                  <a:cxn ang="0">
                    <a:pos x="7" y="21"/>
                  </a:cxn>
                  <a:cxn ang="0">
                    <a:pos x="0" y="18"/>
                  </a:cxn>
                  <a:cxn ang="0">
                    <a:pos x="0" y="11"/>
                  </a:cxn>
                  <a:cxn ang="0">
                    <a:pos x="4" y="4"/>
                  </a:cxn>
                </a:cxnLst>
                <a:rect l="0" t="0" r="r" b="b"/>
                <a:pathLst>
                  <a:path w="21" h="38">
                    <a:moveTo>
                      <a:pt x="4" y="4"/>
                    </a:moveTo>
                    <a:lnTo>
                      <a:pt x="11" y="0"/>
                    </a:lnTo>
                    <a:lnTo>
                      <a:pt x="14" y="0"/>
                    </a:lnTo>
                    <a:lnTo>
                      <a:pt x="17" y="4"/>
                    </a:lnTo>
                    <a:lnTo>
                      <a:pt x="21" y="7"/>
                    </a:lnTo>
                    <a:lnTo>
                      <a:pt x="21" y="14"/>
                    </a:lnTo>
                    <a:lnTo>
                      <a:pt x="17" y="21"/>
                    </a:lnTo>
                    <a:lnTo>
                      <a:pt x="17" y="14"/>
                    </a:lnTo>
                    <a:lnTo>
                      <a:pt x="17" y="7"/>
                    </a:lnTo>
                    <a:lnTo>
                      <a:pt x="14" y="7"/>
                    </a:lnTo>
                    <a:lnTo>
                      <a:pt x="11" y="7"/>
                    </a:lnTo>
                    <a:lnTo>
                      <a:pt x="7" y="11"/>
                    </a:lnTo>
                    <a:lnTo>
                      <a:pt x="7" y="11"/>
                    </a:lnTo>
                    <a:lnTo>
                      <a:pt x="7" y="18"/>
                    </a:lnTo>
                    <a:lnTo>
                      <a:pt x="11" y="25"/>
                    </a:lnTo>
                    <a:lnTo>
                      <a:pt x="7" y="28"/>
                    </a:lnTo>
                    <a:lnTo>
                      <a:pt x="7" y="28"/>
                    </a:lnTo>
                    <a:lnTo>
                      <a:pt x="7" y="38"/>
                    </a:lnTo>
                    <a:lnTo>
                      <a:pt x="4" y="28"/>
                    </a:lnTo>
                    <a:lnTo>
                      <a:pt x="7" y="25"/>
                    </a:lnTo>
                    <a:lnTo>
                      <a:pt x="7" y="21"/>
                    </a:lnTo>
                    <a:lnTo>
                      <a:pt x="0" y="18"/>
                    </a:lnTo>
                    <a:lnTo>
                      <a:pt x="0" y="11"/>
                    </a:lnTo>
                    <a:lnTo>
                      <a:pt x="4" y="4"/>
                    </a:lnTo>
                    <a:close/>
                  </a:path>
                </a:pathLst>
              </a:custGeom>
              <a:solidFill>
                <a:srgbClr val="000000"/>
              </a:solidFill>
              <a:ln w="4763">
                <a:solidFill>
                  <a:srgbClr val="000000"/>
                </a:solidFill>
                <a:prstDash val="solid"/>
                <a:round/>
                <a:headEnd/>
                <a:tailEnd/>
              </a:ln>
            </p:spPr>
            <p:txBody>
              <a:bodyPr/>
              <a:lstStyle/>
              <a:p>
                <a:endParaRPr lang="en-US"/>
              </a:p>
            </p:txBody>
          </p:sp>
          <p:sp>
            <p:nvSpPr>
              <p:cNvPr id="684218" name="Freeform 186"/>
              <p:cNvSpPr>
                <a:spLocks/>
              </p:cNvSpPr>
              <p:nvPr/>
            </p:nvSpPr>
            <p:spPr bwMode="auto">
              <a:xfrm>
                <a:off x="4728" y="2234"/>
                <a:ext cx="31" cy="35"/>
              </a:xfrm>
              <a:custGeom>
                <a:avLst/>
                <a:gdLst/>
                <a:ahLst/>
                <a:cxnLst>
                  <a:cxn ang="0">
                    <a:pos x="0" y="35"/>
                  </a:cxn>
                  <a:cxn ang="0">
                    <a:pos x="0" y="28"/>
                  </a:cxn>
                  <a:cxn ang="0">
                    <a:pos x="4" y="21"/>
                  </a:cxn>
                  <a:cxn ang="0">
                    <a:pos x="11" y="14"/>
                  </a:cxn>
                  <a:cxn ang="0">
                    <a:pos x="31" y="0"/>
                  </a:cxn>
                  <a:cxn ang="0">
                    <a:pos x="17" y="11"/>
                  </a:cxn>
                  <a:cxn ang="0">
                    <a:pos x="11" y="21"/>
                  </a:cxn>
                  <a:cxn ang="0">
                    <a:pos x="7" y="28"/>
                  </a:cxn>
                  <a:cxn ang="0">
                    <a:pos x="4" y="31"/>
                  </a:cxn>
                  <a:cxn ang="0">
                    <a:pos x="4" y="31"/>
                  </a:cxn>
                  <a:cxn ang="0">
                    <a:pos x="0" y="35"/>
                  </a:cxn>
                </a:cxnLst>
                <a:rect l="0" t="0" r="r" b="b"/>
                <a:pathLst>
                  <a:path w="31" h="35">
                    <a:moveTo>
                      <a:pt x="0" y="35"/>
                    </a:moveTo>
                    <a:lnTo>
                      <a:pt x="0" y="28"/>
                    </a:lnTo>
                    <a:lnTo>
                      <a:pt x="4" y="21"/>
                    </a:lnTo>
                    <a:lnTo>
                      <a:pt x="11" y="14"/>
                    </a:lnTo>
                    <a:lnTo>
                      <a:pt x="31" y="0"/>
                    </a:lnTo>
                    <a:lnTo>
                      <a:pt x="17" y="11"/>
                    </a:lnTo>
                    <a:lnTo>
                      <a:pt x="11" y="21"/>
                    </a:lnTo>
                    <a:lnTo>
                      <a:pt x="7" y="28"/>
                    </a:lnTo>
                    <a:lnTo>
                      <a:pt x="4" y="31"/>
                    </a:lnTo>
                    <a:lnTo>
                      <a:pt x="4" y="31"/>
                    </a:lnTo>
                    <a:lnTo>
                      <a:pt x="0" y="35"/>
                    </a:lnTo>
                    <a:close/>
                  </a:path>
                </a:pathLst>
              </a:custGeom>
              <a:solidFill>
                <a:srgbClr val="000000"/>
              </a:solidFill>
              <a:ln w="4763">
                <a:solidFill>
                  <a:srgbClr val="000000"/>
                </a:solidFill>
                <a:prstDash val="solid"/>
                <a:round/>
                <a:headEnd/>
                <a:tailEnd/>
              </a:ln>
            </p:spPr>
            <p:txBody>
              <a:bodyPr/>
              <a:lstStyle/>
              <a:p>
                <a:endParaRPr lang="en-US"/>
              </a:p>
            </p:txBody>
          </p:sp>
          <p:sp>
            <p:nvSpPr>
              <p:cNvPr id="684219" name="Freeform 187"/>
              <p:cNvSpPr>
                <a:spLocks/>
              </p:cNvSpPr>
              <p:nvPr/>
            </p:nvSpPr>
            <p:spPr bwMode="auto">
              <a:xfrm>
                <a:off x="4773" y="2238"/>
                <a:ext cx="64" cy="27"/>
              </a:xfrm>
              <a:custGeom>
                <a:avLst/>
                <a:gdLst/>
                <a:ahLst/>
                <a:cxnLst>
                  <a:cxn ang="0">
                    <a:pos x="0" y="20"/>
                  </a:cxn>
                  <a:cxn ang="0">
                    <a:pos x="6" y="13"/>
                  </a:cxn>
                  <a:cxn ang="0">
                    <a:pos x="17" y="7"/>
                  </a:cxn>
                  <a:cxn ang="0">
                    <a:pos x="30" y="3"/>
                  </a:cxn>
                  <a:cxn ang="0">
                    <a:pos x="54" y="0"/>
                  </a:cxn>
                  <a:cxn ang="0">
                    <a:pos x="30" y="7"/>
                  </a:cxn>
                  <a:cxn ang="0">
                    <a:pos x="20" y="10"/>
                  </a:cxn>
                  <a:cxn ang="0">
                    <a:pos x="17" y="13"/>
                  </a:cxn>
                  <a:cxn ang="0">
                    <a:pos x="27" y="10"/>
                  </a:cxn>
                  <a:cxn ang="0">
                    <a:pos x="47" y="10"/>
                  </a:cxn>
                  <a:cxn ang="0">
                    <a:pos x="64" y="13"/>
                  </a:cxn>
                  <a:cxn ang="0">
                    <a:pos x="51" y="10"/>
                  </a:cxn>
                  <a:cxn ang="0">
                    <a:pos x="37" y="13"/>
                  </a:cxn>
                  <a:cxn ang="0">
                    <a:pos x="23" y="20"/>
                  </a:cxn>
                  <a:cxn ang="0">
                    <a:pos x="20" y="24"/>
                  </a:cxn>
                  <a:cxn ang="0">
                    <a:pos x="30" y="20"/>
                  </a:cxn>
                  <a:cxn ang="0">
                    <a:pos x="44" y="20"/>
                  </a:cxn>
                  <a:cxn ang="0">
                    <a:pos x="30" y="24"/>
                  </a:cxn>
                  <a:cxn ang="0">
                    <a:pos x="23" y="27"/>
                  </a:cxn>
                  <a:cxn ang="0">
                    <a:pos x="20" y="24"/>
                  </a:cxn>
                  <a:cxn ang="0">
                    <a:pos x="20" y="24"/>
                  </a:cxn>
                  <a:cxn ang="0">
                    <a:pos x="13" y="20"/>
                  </a:cxn>
                  <a:cxn ang="0">
                    <a:pos x="13" y="20"/>
                  </a:cxn>
                  <a:cxn ang="0">
                    <a:pos x="10" y="20"/>
                  </a:cxn>
                  <a:cxn ang="0">
                    <a:pos x="6" y="20"/>
                  </a:cxn>
                  <a:cxn ang="0">
                    <a:pos x="0" y="24"/>
                  </a:cxn>
                  <a:cxn ang="0">
                    <a:pos x="0" y="20"/>
                  </a:cxn>
                </a:cxnLst>
                <a:rect l="0" t="0" r="r" b="b"/>
                <a:pathLst>
                  <a:path w="64" h="27">
                    <a:moveTo>
                      <a:pt x="0" y="20"/>
                    </a:moveTo>
                    <a:lnTo>
                      <a:pt x="6" y="13"/>
                    </a:lnTo>
                    <a:lnTo>
                      <a:pt x="17" y="7"/>
                    </a:lnTo>
                    <a:lnTo>
                      <a:pt x="30" y="3"/>
                    </a:lnTo>
                    <a:lnTo>
                      <a:pt x="54" y="0"/>
                    </a:lnTo>
                    <a:lnTo>
                      <a:pt x="30" y="7"/>
                    </a:lnTo>
                    <a:lnTo>
                      <a:pt x="20" y="10"/>
                    </a:lnTo>
                    <a:lnTo>
                      <a:pt x="17" y="13"/>
                    </a:lnTo>
                    <a:lnTo>
                      <a:pt x="27" y="10"/>
                    </a:lnTo>
                    <a:lnTo>
                      <a:pt x="47" y="10"/>
                    </a:lnTo>
                    <a:lnTo>
                      <a:pt x="64" y="13"/>
                    </a:lnTo>
                    <a:lnTo>
                      <a:pt x="51" y="10"/>
                    </a:lnTo>
                    <a:lnTo>
                      <a:pt x="37" y="13"/>
                    </a:lnTo>
                    <a:lnTo>
                      <a:pt x="23" y="20"/>
                    </a:lnTo>
                    <a:lnTo>
                      <a:pt x="20" y="24"/>
                    </a:lnTo>
                    <a:lnTo>
                      <a:pt x="30" y="20"/>
                    </a:lnTo>
                    <a:lnTo>
                      <a:pt x="44" y="20"/>
                    </a:lnTo>
                    <a:lnTo>
                      <a:pt x="30" y="24"/>
                    </a:lnTo>
                    <a:lnTo>
                      <a:pt x="23" y="27"/>
                    </a:lnTo>
                    <a:lnTo>
                      <a:pt x="20" y="24"/>
                    </a:lnTo>
                    <a:lnTo>
                      <a:pt x="20" y="24"/>
                    </a:lnTo>
                    <a:lnTo>
                      <a:pt x="13" y="20"/>
                    </a:lnTo>
                    <a:lnTo>
                      <a:pt x="13" y="20"/>
                    </a:lnTo>
                    <a:lnTo>
                      <a:pt x="10" y="20"/>
                    </a:lnTo>
                    <a:lnTo>
                      <a:pt x="6" y="20"/>
                    </a:lnTo>
                    <a:lnTo>
                      <a:pt x="0" y="24"/>
                    </a:lnTo>
                    <a:lnTo>
                      <a:pt x="0" y="20"/>
                    </a:lnTo>
                    <a:close/>
                  </a:path>
                </a:pathLst>
              </a:custGeom>
              <a:solidFill>
                <a:srgbClr val="000000"/>
              </a:solidFill>
              <a:ln w="4763">
                <a:solidFill>
                  <a:srgbClr val="000000"/>
                </a:solidFill>
                <a:prstDash val="solid"/>
                <a:round/>
                <a:headEnd/>
                <a:tailEnd/>
              </a:ln>
            </p:spPr>
            <p:txBody>
              <a:bodyPr/>
              <a:lstStyle/>
              <a:p>
                <a:endParaRPr lang="en-US"/>
              </a:p>
            </p:txBody>
          </p:sp>
          <p:sp>
            <p:nvSpPr>
              <p:cNvPr id="684220" name="Freeform 188"/>
              <p:cNvSpPr>
                <a:spLocks/>
              </p:cNvSpPr>
              <p:nvPr/>
            </p:nvSpPr>
            <p:spPr bwMode="auto">
              <a:xfrm>
                <a:off x="4807" y="2282"/>
                <a:ext cx="57" cy="52"/>
              </a:xfrm>
              <a:custGeom>
                <a:avLst/>
                <a:gdLst/>
                <a:ahLst/>
                <a:cxnLst>
                  <a:cxn ang="0">
                    <a:pos x="0" y="0"/>
                  </a:cxn>
                  <a:cxn ang="0">
                    <a:pos x="0" y="7"/>
                  </a:cxn>
                  <a:cxn ang="0">
                    <a:pos x="0" y="14"/>
                  </a:cxn>
                  <a:cxn ang="0">
                    <a:pos x="3" y="21"/>
                  </a:cxn>
                  <a:cxn ang="0">
                    <a:pos x="13" y="31"/>
                  </a:cxn>
                  <a:cxn ang="0">
                    <a:pos x="20" y="41"/>
                  </a:cxn>
                  <a:cxn ang="0">
                    <a:pos x="20" y="52"/>
                  </a:cxn>
                  <a:cxn ang="0">
                    <a:pos x="27" y="45"/>
                  </a:cxn>
                  <a:cxn ang="0">
                    <a:pos x="37" y="45"/>
                  </a:cxn>
                  <a:cxn ang="0">
                    <a:pos x="57" y="45"/>
                  </a:cxn>
                  <a:cxn ang="0">
                    <a:pos x="37" y="45"/>
                  </a:cxn>
                  <a:cxn ang="0">
                    <a:pos x="23" y="38"/>
                  </a:cxn>
                  <a:cxn ang="0">
                    <a:pos x="13" y="24"/>
                  </a:cxn>
                  <a:cxn ang="0">
                    <a:pos x="10" y="21"/>
                  </a:cxn>
                  <a:cxn ang="0">
                    <a:pos x="20" y="24"/>
                  </a:cxn>
                  <a:cxn ang="0">
                    <a:pos x="34" y="24"/>
                  </a:cxn>
                  <a:cxn ang="0">
                    <a:pos x="44" y="24"/>
                  </a:cxn>
                  <a:cxn ang="0">
                    <a:pos x="57" y="24"/>
                  </a:cxn>
                  <a:cxn ang="0">
                    <a:pos x="47" y="24"/>
                  </a:cxn>
                  <a:cxn ang="0">
                    <a:pos x="40" y="21"/>
                  </a:cxn>
                  <a:cxn ang="0">
                    <a:pos x="30" y="17"/>
                  </a:cxn>
                  <a:cxn ang="0">
                    <a:pos x="17" y="17"/>
                  </a:cxn>
                  <a:cxn ang="0">
                    <a:pos x="10" y="14"/>
                  </a:cxn>
                  <a:cxn ang="0">
                    <a:pos x="3" y="11"/>
                  </a:cxn>
                  <a:cxn ang="0">
                    <a:pos x="17" y="14"/>
                  </a:cxn>
                  <a:cxn ang="0">
                    <a:pos x="20" y="14"/>
                  </a:cxn>
                  <a:cxn ang="0">
                    <a:pos x="13" y="11"/>
                  </a:cxn>
                  <a:cxn ang="0">
                    <a:pos x="6" y="7"/>
                  </a:cxn>
                  <a:cxn ang="0">
                    <a:pos x="6" y="4"/>
                  </a:cxn>
                  <a:cxn ang="0">
                    <a:pos x="13" y="4"/>
                  </a:cxn>
                  <a:cxn ang="0">
                    <a:pos x="6" y="0"/>
                  </a:cxn>
                  <a:cxn ang="0">
                    <a:pos x="3" y="0"/>
                  </a:cxn>
                  <a:cxn ang="0">
                    <a:pos x="0" y="0"/>
                  </a:cxn>
                </a:cxnLst>
                <a:rect l="0" t="0" r="r" b="b"/>
                <a:pathLst>
                  <a:path w="57" h="52">
                    <a:moveTo>
                      <a:pt x="0" y="0"/>
                    </a:moveTo>
                    <a:lnTo>
                      <a:pt x="0" y="7"/>
                    </a:lnTo>
                    <a:lnTo>
                      <a:pt x="0" y="14"/>
                    </a:lnTo>
                    <a:lnTo>
                      <a:pt x="3" y="21"/>
                    </a:lnTo>
                    <a:lnTo>
                      <a:pt x="13" y="31"/>
                    </a:lnTo>
                    <a:lnTo>
                      <a:pt x="20" y="41"/>
                    </a:lnTo>
                    <a:lnTo>
                      <a:pt x="20" y="52"/>
                    </a:lnTo>
                    <a:lnTo>
                      <a:pt x="27" y="45"/>
                    </a:lnTo>
                    <a:lnTo>
                      <a:pt x="37" y="45"/>
                    </a:lnTo>
                    <a:lnTo>
                      <a:pt x="57" y="45"/>
                    </a:lnTo>
                    <a:lnTo>
                      <a:pt x="37" y="45"/>
                    </a:lnTo>
                    <a:lnTo>
                      <a:pt x="23" y="38"/>
                    </a:lnTo>
                    <a:lnTo>
                      <a:pt x="13" y="24"/>
                    </a:lnTo>
                    <a:lnTo>
                      <a:pt x="10" y="21"/>
                    </a:lnTo>
                    <a:lnTo>
                      <a:pt x="20" y="24"/>
                    </a:lnTo>
                    <a:lnTo>
                      <a:pt x="34" y="24"/>
                    </a:lnTo>
                    <a:lnTo>
                      <a:pt x="44" y="24"/>
                    </a:lnTo>
                    <a:lnTo>
                      <a:pt x="57" y="24"/>
                    </a:lnTo>
                    <a:lnTo>
                      <a:pt x="47" y="24"/>
                    </a:lnTo>
                    <a:lnTo>
                      <a:pt x="40" y="21"/>
                    </a:lnTo>
                    <a:lnTo>
                      <a:pt x="30" y="17"/>
                    </a:lnTo>
                    <a:lnTo>
                      <a:pt x="17" y="17"/>
                    </a:lnTo>
                    <a:lnTo>
                      <a:pt x="10" y="14"/>
                    </a:lnTo>
                    <a:lnTo>
                      <a:pt x="3" y="11"/>
                    </a:lnTo>
                    <a:lnTo>
                      <a:pt x="17" y="14"/>
                    </a:lnTo>
                    <a:lnTo>
                      <a:pt x="20" y="14"/>
                    </a:lnTo>
                    <a:lnTo>
                      <a:pt x="13" y="11"/>
                    </a:lnTo>
                    <a:lnTo>
                      <a:pt x="6" y="7"/>
                    </a:lnTo>
                    <a:lnTo>
                      <a:pt x="6" y="4"/>
                    </a:lnTo>
                    <a:lnTo>
                      <a:pt x="13" y="4"/>
                    </a:lnTo>
                    <a:lnTo>
                      <a:pt x="6" y="0"/>
                    </a:lnTo>
                    <a:lnTo>
                      <a:pt x="3" y="0"/>
                    </a:lnTo>
                    <a:lnTo>
                      <a:pt x="0" y="0"/>
                    </a:lnTo>
                    <a:close/>
                  </a:path>
                </a:pathLst>
              </a:custGeom>
              <a:solidFill>
                <a:srgbClr val="000000"/>
              </a:solidFill>
              <a:ln w="4763">
                <a:solidFill>
                  <a:srgbClr val="000000"/>
                </a:solidFill>
                <a:prstDash val="solid"/>
                <a:round/>
                <a:headEnd/>
                <a:tailEnd/>
              </a:ln>
            </p:spPr>
            <p:txBody>
              <a:bodyPr/>
              <a:lstStyle/>
              <a:p>
                <a:endParaRPr lang="en-US"/>
              </a:p>
            </p:txBody>
          </p:sp>
          <p:sp>
            <p:nvSpPr>
              <p:cNvPr id="684221" name="Line 189"/>
              <p:cNvSpPr>
                <a:spLocks noChangeShapeType="1"/>
              </p:cNvSpPr>
              <p:nvPr/>
            </p:nvSpPr>
            <p:spPr bwMode="auto">
              <a:xfrm>
                <a:off x="4830" y="2351"/>
                <a:ext cx="1" cy="3"/>
              </a:xfrm>
              <a:prstGeom prst="line">
                <a:avLst/>
              </a:prstGeom>
              <a:noFill/>
              <a:ln w="4763">
                <a:solidFill>
                  <a:srgbClr val="000000"/>
                </a:solidFill>
                <a:round/>
                <a:headEnd/>
                <a:tailEnd/>
              </a:ln>
            </p:spPr>
            <p:txBody>
              <a:bodyPr/>
              <a:lstStyle/>
              <a:p>
                <a:endParaRPr lang="en-US"/>
              </a:p>
            </p:txBody>
          </p:sp>
          <p:sp>
            <p:nvSpPr>
              <p:cNvPr id="684222" name="Line 190"/>
              <p:cNvSpPr>
                <a:spLocks noChangeShapeType="1"/>
              </p:cNvSpPr>
              <p:nvPr/>
            </p:nvSpPr>
            <p:spPr bwMode="auto">
              <a:xfrm>
                <a:off x="4830" y="2354"/>
                <a:ext cx="4" cy="4"/>
              </a:xfrm>
              <a:prstGeom prst="line">
                <a:avLst/>
              </a:prstGeom>
              <a:noFill/>
              <a:ln w="4763">
                <a:solidFill>
                  <a:srgbClr val="000000"/>
                </a:solidFill>
                <a:round/>
                <a:headEnd/>
                <a:tailEnd/>
              </a:ln>
            </p:spPr>
            <p:txBody>
              <a:bodyPr/>
              <a:lstStyle/>
              <a:p>
                <a:endParaRPr lang="en-US"/>
              </a:p>
            </p:txBody>
          </p:sp>
          <p:sp>
            <p:nvSpPr>
              <p:cNvPr id="684223" name="Line 191"/>
              <p:cNvSpPr>
                <a:spLocks noChangeShapeType="1"/>
              </p:cNvSpPr>
              <p:nvPr/>
            </p:nvSpPr>
            <p:spPr bwMode="auto">
              <a:xfrm>
                <a:off x="4834" y="2358"/>
                <a:ext cx="7" cy="3"/>
              </a:xfrm>
              <a:prstGeom prst="line">
                <a:avLst/>
              </a:prstGeom>
              <a:noFill/>
              <a:ln w="4763">
                <a:solidFill>
                  <a:srgbClr val="000000"/>
                </a:solidFill>
                <a:round/>
                <a:headEnd/>
                <a:tailEnd/>
              </a:ln>
            </p:spPr>
            <p:txBody>
              <a:bodyPr/>
              <a:lstStyle/>
              <a:p>
                <a:endParaRPr lang="en-US"/>
              </a:p>
            </p:txBody>
          </p:sp>
          <p:sp>
            <p:nvSpPr>
              <p:cNvPr id="684224" name="Freeform 192"/>
              <p:cNvSpPr>
                <a:spLocks/>
              </p:cNvSpPr>
              <p:nvPr/>
            </p:nvSpPr>
            <p:spPr bwMode="auto">
              <a:xfrm>
                <a:off x="4875" y="2372"/>
                <a:ext cx="34" cy="41"/>
              </a:xfrm>
              <a:custGeom>
                <a:avLst/>
                <a:gdLst/>
                <a:ahLst/>
                <a:cxnLst>
                  <a:cxn ang="0">
                    <a:pos x="6" y="13"/>
                  </a:cxn>
                  <a:cxn ang="0">
                    <a:pos x="13" y="10"/>
                  </a:cxn>
                  <a:cxn ang="0">
                    <a:pos x="20" y="10"/>
                  </a:cxn>
                  <a:cxn ang="0">
                    <a:pos x="27" y="3"/>
                  </a:cxn>
                  <a:cxn ang="0">
                    <a:pos x="34" y="0"/>
                  </a:cxn>
                  <a:cxn ang="0">
                    <a:pos x="27" y="10"/>
                  </a:cxn>
                  <a:cxn ang="0">
                    <a:pos x="23" y="20"/>
                  </a:cxn>
                  <a:cxn ang="0">
                    <a:pos x="17" y="30"/>
                  </a:cxn>
                  <a:cxn ang="0">
                    <a:pos x="6" y="41"/>
                  </a:cxn>
                  <a:cxn ang="0">
                    <a:pos x="17" y="24"/>
                  </a:cxn>
                  <a:cxn ang="0">
                    <a:pos x="20" y="20"/>
                  </a:cxn>
                  <a:cxn ang="0">
                    <a:pos x="20" y="17"/>
                  </a:cxn>
                  <a:cxn ang="0">
                    <a:pos x="17" y="17"/>
                  </a:cxn>
                  <a:cxn ang="0">
                    <a:pos x="13" y="13"/>
                  </a:cxn>
                  <a:cxn ang="0">
                    <a:pos x="10" y="13"/>
                  </a:cxn>
                  <a:cxn ang="0">
                    <a:pos x="6" y="13"/>
                  </a:cxn>
                  <a:cxn ang="0">
                    <a:pos x="0" y="13"/>
                  </a:cxn>
                  <a:cxn ang="0">
                    <a:pos x="6" y="13"/>
                  </a:cxn>
                </a:cxnLst>
                <a:rect l="0" t="0" r="r" b="b"/>
                <a:pathLst>
                  <a:path w="34" h="41">
                    <a:moveTo>
                      <a:pt x="6" y="13"/>
                    </a:moveTo>
                    <a:lnTo>
                      <a:pt x="13" y="10"/>
                    </a:lnTo>
                    <a:lnTo>
                      <a:pt x="20" y="10"/>
                    </a:lnTo>
                    <a:lnTo>
                      <a:pt x="27" y="3"/>
                    </a:lnTo>
                    <a:lnTo>
                      <a:pt x="34" y="0"/>
                    </a:lnTo>
                    <a:lnTo>
                      <a:pt x="27" y="10"/>
                    </a:lnTo>
                    <a:lnTo>
                      <a:pt x="23" y="20"/>
                    </a:lnTo>
                    <a:lnTo>
                      <a:pt x="17" y="30"/>
                    </a:lnTo>
                    <a:lnTo>
                      <a:pt x="6" y="41"/>
                    </a:lnTo>
                    <a:lnTo>
                      <a:pt x="17" y="24"/>
                    </a:lnTo>
                    <a:lnTo>
                      <a:pt x="20" y="20"/>
                    </a:lnTo>
                    <a:lnTo>
                      <a:pt x="20" y="17"/>
                    </a:lnTo>
                    <a:lnTo>
                      <a:pt x="17" y="17"/>
                    </a:lnTo>
                    <a:lnTo>
                      <a:pt x="13" y="13"/>
                    </a:lnTo>
                    <a:lnTo>
                      <a:pt x="10" y="13"/>
                    </a:lnTo>
                    <a:lnTo>
                      <a:pt x="6" y="13"/>
                    </a:lnTo>
                    <a:lnTo>
                      <a:pt x="0" y="13"/>
                    </a:lnTo>
                    <a:lnTo>
                      <a:pt x="6" y="13"/>
                    </a:lnTo>
                    <a:close/>
                  </a:path>
                </a:pathLst>
              </a:custGeom>
              <a:solidFill>
                <a:srgbClr val="000000"/>
              </a:solidFill>
              <a:ln w="4763">
                <a:solidFill>
                  <a:srgbClr val="000000"/>
                </a:solidFill>
                <a:prstDash val="solid"/>
                <a:round/>
                <a:headEnd/>
                <a:tailEnd/>
              </a:ln>
            </p:spPr>
            <p:txBody>
              <a:bodyPr/>
              <a:lstStyle/>
              <a:p>
                <a:endParaRPr lang="en-US"/>
              </a:p>
            </p:txBody>
          </p:sp>
          <p:sp>
            <p:nvSpPr>
              <p:cNvPr id="684225" name="Freeform 193"/>
              <p:cNvSpPr>
                <a:spLocks/>
              </p:cNvSpPr>
              <p:nvPr/>
            </p:nvSpPr>
            <p:spPr bwMode="auto">
              <a:xfrm>
                <a:off x="4858" y="2392"/>
                <a:ext cx="6" cy="14"/>
              </a:xfrm>
              <a:custGeom>
                <a:avLst/>
                <a:gdLst/>
                <a:ahLst/>
                <a:cxnLst>
                  <a:cxn ang="0">
                    <a:pos x="0" y="4"/>
                  </a:cxn>
                  <a:cxn ang="0">
                    <a:pos x="0" y="14"/>
                  </a:cxn>
                  <a:cxn ang="0">
                    <a:pos x="0" y="10"/>
                  </a:cxn>
                  <a:cxn ang="0">
                    <a:pos x="6" y="0"/>
                  </a:cxn>
                  <a:cxn ang="0">
                    <a:pos x="0" y="4"/>
                  </a:cxn>
                </a:cxnLst>
                <a:rect l="0" t="0" r="r" b="b"/>
                <a:pathLst>
                  <a:path w="6" h="14">
                    <a:moveTo>
                      <a:pt x="0" y="4"/>
                    </a:moveTo>
                    <a:lnTo>
                      <a:pt x="0" y="14"/>
                    </a:lnTo>
                    <a:lnTo>
                      <a:pt x="0" y="10"/>
                    </a:lnTo>
                    <a:lnTo>
                      <a:pt x="6" y="0"/>
                    </a:lnTo>
                    <a:lnTo>
                      <a:pt x="0" y="4"/>
                    </a:lnTo>
                    <a:close/>
                  </a:path>
                </a:pathLst>
              </a:custGeom>
              <a:solidFill>
                <a:srgbClr val="000000"/>
              </a:solidFill>
              <a:ln w="4763">
                <a:solidFill>
                  <a:srgbClr val="000000"/>
                </a:solidFill>
                <a:prstDash val="solid"/>
                <a:round/>
                <a:headEnd/>
                <a:tailEnd/>
              </a:ln>
            </p:spPr>
            <p:txBody>
              <a:bodyPr/>
              <a:lstStyle/>
              <a:p>
                <a:endParaRPr lang="en-US"/>
              </a:p>
            </p:txBody>
          </p:sp>
          <p:sp>
            <p:nvSpPr>
              <p:cNvPr id="684226" name="Freeform 194"/>
              <p:cNvSpPr>
                <a:spLocks/>
              </p:cNvSpPr>
              <p:nvPr/>
            </p:nvSpPr>
            <p:spPr bwMode="auto">
              <a:xfrm>
                <a:off x="5069" y="2917"/>
                <a:ext cx="61" cy="55"/>
              </a:xfrm>
              <a:custGeom>
                <a:avLst/>
                <a:gdLst/>
                <a:ahLst/>
                <a:cxnLst>
                  <a:cxn ang="0">
                    <a:pos x="54" y="0"/>
                  </a:cxn>
                  <a:cxn ang="0">
                    <a:pos x="44" y="17"/>
                  </a:cxn>
                  <a:cxn ang="0">
                    <a:pos x="20" y="41"/>
                  </a:cxn>
                  <a:cxn ang="0">
                    <a:pos x="0" y="55"/>
                  </a:cxn>
                  <a:cxn ang="0">
                    <a:pos x="23" y="41"/>
                  </a:cxn>
                  <a:cxn ang="0">
                    <a:pos x="44" y="28"/>
                  </a:cxn>
                  <a:cxn ang="0">
                    <a:pos x="54" y="17"/>
                  </a:cxn>
                  <a:cxn ang="0">
                    <a:pos x="61" y="7"/>
                  </a:cxn>
                  <a:cxn ang="0">
                    <a:pos x="54" y="0"/>
                  </a:cxn>
                </a:cxnLst>
                <a:rect l="0" t="0" r="r" b="b"/>
                <a:pathLst>
                  <a:path w="61" h="55">
                    <a:moveTo>
                      <a:pt x="54" y="0"/>
                    </a:moveTo>
                    <a:lnTo>
                      <a:pt x="44" y="17"/>
                    </a:lnTo>
                    <a:lnTo>
                      <a:pt x="20" y="41"/>
                    </a:lnTo>
                    <a:lnTo>
                      <a:pt x="0" y="55"/>
                    </a:lnTo>
                    <a:lnTo>
                      <a:pt x="23" y="41"/>
                    </a:lnTo>
                    <a:lnTo>
                      <a:pt x="44" y="28"/>
                    </a:lnTo>
                    <a:lnTo>
                      <a:pt x="54" y="17"/>
                    </a:lnTo>
                    <a:lnTo>
                      <a:pt x="61" y="7"/>
                    </a:lnTo>
                    <a:lnTo>
                      <a:pt x="54" y="0"/>
                    </a:lnTo>
                    <a:close/>
                  </a:path>
                </a:pathLst>
              </a:custGeom>
              <a:solidFill>
                <a:srgbClr val="000000"/>
              </a:solidFill>
              <a:ln w="4763">
                <a:solidFill>
                  <a:srgbClr val="000000"/>
                </a:solidFill>
                <a:prstDash val="solid"/>
                <a:round/>
                <a:headEnd/>
                <a:tailEnd/>
              </a:ln>
            </p:spPr>
            <p:txBody>
              <a:bodyPr/>
              <a:lstStyle/>
              <a:p>
                <a:endParaRPr lang="en-US"/>
              </a:p>
            </p:txBody>
          </p:sp>
          <p:sp>
            <p:nvSpPr>
              <p:cNvPr id="684227" name="Freeform 195"/>
              <p:cNvSpPr>
                <a:spLocks/>
              </p:cNvSpPr>
              <p:nvPr/>
            </p:nvSpPr>
            <p:spPr bwMode="auto">
              <a:xfrm>
                <a:off x="5103" y="2965"/>
                <a:ext cx="37" cy="21"/>
              </a:xfrm>
              <a:custGeom>
                <a:avLst/>
                <a:gdLst/>
                <a:ahLst/>
                <a:cxnLst>
                  <a:cxn ang="0">
                    <a:pos x="37" y="4"/>
                  </a:cxn>
                  <a:cxn ang="0">
                    <a:pos x="27" y="7"/>
                  </a:cxn>
                  <a:cxn ang="0">
                    <a:pos x="0" y="21"/>
                  </a:cxn>
                  <a:cxn ang="0">
                    <a:pos x="30" y="0"/>
                  </a:cxn>
                  <a:cxn ang="0">
                    <a:pos x="37" y="4"/>
                  </a:cxn>
                </a:cxnLst>
                <a:rect l="0" t="0" r="r" b="b"/>
                <a:pathLst>
                  <a:path w="37" h="21">
                    <a:moveTo>
                      <a:pt x="37" y="4"/>
                    </a:moveTo>
                    <a:lnTo>
                      <a:pt x="27" y="7"/>
                    </a:lnTo>
                    <a:lnTo>
                      <a:pt x="0" y="21"/>
                    </a:lnTo>
                    <a:lnTo>
                      <a:pt x="30" y="0"/>
                    </a:lnTo>
                    <a:lnTo>
                      <a:pt x="37" y="4"/>
                    </a:lnTo>
                    <a:close/>
                  </a:path>
                </a:pathLst>
              </a:custGeom>
              <a:solidFill>
                <a:srgbClr val="000000"/>
              </a:solidFill>
              <a:ln w="4763">
                <a:solidFill>
                  <a:srgbClr val="000000"/>
                </a:solidFill>
                <a:prstDash val="solid"/>
                <a:round/>
                <a:headEnd/>
                <a:tailEnd/>
              </a:ln>
            </p:spPr>
            <p:txBody>
              <a:bodyPr/>
              <a:lstStyle/>
              <a:p>
                <a:endParaRPr lang="en-US"/>
              </a:p>
            </p:txBody>
          </p:sp>
          <p:sp>
            <p:nvSpPr>
              <p:cNvPr id="684228" name="Freeform 196"/>
              <p:cNvSpPr>
                <a:spLocks/>
              </p:cNvSpPr>
              <p:nvPr/>
            </p:nvSpPr>
            <p:spPr bwMode="auto">
              <a:xfrm>
                <a:off x="5150" y="3106"/>
                <a:ext cx="28" cy="31"/>
              </a:xfrm>
              <a:custGeom>
                <a:avLst/>
                <a:gdLst/>
                <a:ahLst/>
                <a:cxnLst>
                  <a:cxn ang="0">
                    <a:pos x="4" y="7"/>
                  </a:cxn>
                  <a:cxn ang="0">
                    <a:pos x="28" y="0"/>
                  </a:cxn>
                  <a:cxn ang="0">
                    <a:pos x="14" y="14"/>
                  </a:cxn>
                  <a:cxn ang="0">
                    <a:pos x="0" y="31"/>
                  </a:cxn>
                  <a:cxn ang="0">
                    <a:pos x="4" y="7"/>
                  </a:cxn>
                </a:cxnLst>
                <a:rect l="0" t="0" r="r" b="b"/>
                <a:pathLst>
                  <a:path w="28" h="31">
                    <a:moveTo>
                      <a:pt x="4" y="7"/>
                    </a:moveTo>
                    <a:lnTo>
                      <a:pt x="28" y="0"/>
                    </a:lnTo>
                    <a:lnTo>
                      <a:pt x="14" y="14"/>
                    </a:lnTo>
                    <a:lnTo>
                      <a:pt x="0" y="31"/>
                    </a:lnTo>
                    <a:lnTo>
                      <a:pt x="4" y="7"/>
                    </a:lnTo>
                    <a:close/>
                  </a:path>
                </a:pathLst>
              </a:custGeom>
              <a:solidFill>
                <a:srgbClr val="000000"/>
              </a:solidFill>
              <a:ln w="4763">
                <a:solidFill>
                  <a:srgbClr val="000000"/>
                </a:solidFill>
                <a:prstDash val="solid"/>
                <a:round/>
                <a:headEnd/>
                <a:tailEnd/>
              </a:ln>
            </p:spPr>
            <p:txBody>
              <a:bodyPr/>
              <a:lstStyle/>
              <a:p>
                <a:endParaRPr lang="en-US"/>
              </a:p>
            </p:txBody>
          </p:sp>
          <p:sp>
            <p:nvSpPr>
              <p:cNvPr id="684229" name="Freeform 197"/>
              <p:cNvSpPr>
                <a:spLocks/>
              </p:cNvSpPr>
              <p:nvPr/>
            </p:nvSpPr>
            <p:spPr bwMode="auto">
              <a:xfrm>
                <a:off x="3925" y="2660"/>
                <a:ext cx="1137" cy="137"/>
              </a:xfrm>
              <a:custGeom>
                <a:avLst/>
                <a:gdLst/>
                <a:ahLst/>
                <a:cxnLst>
                  <a:cxn ang="0">
                    <a:pos x="1127" y="65"/>
                  </a:cxn>
                  <a:cxn ang="0">
                    <a:pos x="1106" y="55"/>
                  </a:cxn>
                  <a:cxn ang="0">
                    <a:pos x="1082" y="48"/>
                  </a:cxn>
                  <a:cxn ang="0">
                    <a:pos x="1059" y="41"/>
                  </a:cxn>
                  <a:cxn ang="0">
                    <a:pos x="1025" y="34"/>
                  </a:cxn>
                  <a:cxn ang="0">
                    <a:pos x="990" y="31"/>
                  </a:cxn>
                  <a:cxn ang="0">
                    <a:pos x="950" y="24"/>
                  </a:cxn>
                  <a:cxn ang="0">
                    <a:pos x="905" y="20"/>
                  </a:cxn>
                  <a:cxn ang="0">
                    <a:pos x="858" y="13"/>
                  </a:cxn>
                  <a:cxn ang="0">
                    <a:pos x="807" y="10"/>
                  </a:cxn>
                  <a:cxn ang="0">
                    <a:pos x="752" y="7"/>
                  </a:cxn>
                  <a:cxn ang="0">
                    <a:pos x="698" y="3"/>
                  </a:cxn>
                  <a:cxn ang="0">
                    <a:pos x="640" y="3"/>
                  </a:cxn>
                  <a:cxn ang="0">
                    <a:pos x="586" y="0"/>
                  </a:cxn>
                  <a:cxn ang="0">
                    <a:pos x="528" y="0"/>
                  </a:cxn>
                  <a:cxn ang="0">
                    <a:pos x="470" y="0"/>
                  </a:cxn>
                  <a:cxn ang="0">
                    <a:pos x="415" y="0"/>
                  </a:cxn>
                  <a:cxn ang="0">
                    <a:pos x="361" y="0"/>
                  </a:cxn>
                  <a:cxn ang="0">
                    <a:pos x="307" y="3"/>
                  </a:cxn>
                  <a:cxn ang="0">
                    <a:pos x="259" y="7"/>
                  </a:cxn>
                  <a:cxn ang="0">
                    <a:pos x="211" y="10"/>
                  </a:cxn>
                  <a:cxn ang="0">
                    <a:pos x="170" y="13"/>
                  </a:cxn>
                  <a:cxn ang="0">
                    <a:pos x="130" y="17"/>
                  </a:cxn>
                  <a:cxn ang="0">
                    <a:pos x="96" y="20"/>
                  </a:cxn>
                  <a:cxn ang="0">
                    <a:pos x="68" y="27"/>
                  </a:cxn>
                  <a:cxn ang="0">
                    <a:pos x="41" y="34"/>
                  </a:cxn>
                  <a:cxn ang="0">
                    <a:pos x="21" y="41"/>
                  </a:cxn>
                  <a:cxn ang="0">
                    <a:pos x="4" y="51"/>
                  </a:cxn>
                  <a:cxn ang="0">
                    <a:pos x="7" y="68"/>
                  </a:cxn>
                  <a:cxn ang="0">
                    <a:pos x="28" y="82"/>
                  </a:cxn>
                  <a:cxn ang="0">
                    <a:pos x="48" y="86"/>
                  </a:cxn>
                  <a:cxn ang="0">
                    <a:pos x="75" y="92"/>
                  </a:cxn>
                  <a:cxn ang="0">
                    <a:pos x="106" y="99"/>
                  </a:cxn>
                  <a:cxn ang="0">
                    <a:pos x="143" y="106"/>
                  </a:cxn>
                  <a:cxn ang="0">
                    <a:pos x="181" y="113"/>
                  </a:cxn>
                  <a:cxn ang="0">
                    <a:pos x="225" y="116"/>
                  </a:cxn>
                  <a:cxn ang="0">
                    <a:pos x="273" y="123"/>
                  </a:cxn>
                  <a:cxn ang="0">
                    <a:pos x="324" y="127"/>
                  </a:cxn>
                  <a:cxn ang="0">
                    <a:pos x="375" y="130"/>
                  </a:cxn>
                  <a:cxn ang="0">
                    <a:pos x="429" y="134"/>
                  </a:cxn>
                  <a:cxn ang="0">
                    <a:pos x="487" y="134"/>
                  </a:cxn>
                  <a:cxn ang="0">
                    <a:pos x="545" y="137"/>
                  </a:cxn>
                  <a:cxn ang="0">
                    <a:pos x="599" y="137"/>
                  </a:cxn>
                  <a:cxn ang="0">
                    <a:pos x="657" y="137"/>
                  </a:cxn>
                  <a:cxn ang="0">
                    <a:pos x="715" y="137"/>
                  </a:cxn>
                  <a:cxn ang="0">
                    <a:pos x="769" y="137"/>
                  </a:cxn>
                  <a:cxn ang="0">
                    <a:pos x="820" y="134"/>
                  </a:cxn>
                  <a:cxn ang="0">
                    <a:pos x="871" y="130"/>
                  </a:cxn>
                  <a:cxn ang="0">
                    <a:pos x="919" y="130"/>
                  </a:cxn>
                  <a:cxn ang="0">
                    <a:pos x="960" y="123"/>
                  </a:cxn>
                  <a:cxn ang="0">
                    <a:pos x="1001" y="120"/>
                  </a:cxn>
                  <a:cxn ang="0">
                    <a:pos x="1035" y="116"/>
                  </a:cxn>
                  <a:cxn ang="0">
                    <a:pos x="1065" y="110"/>
                  </a:cxn>
                  <a:cxn ang="0">
                    <a:pos x="1089" y="106"/>
                  </a:cxn>
                  <a:cxn ang="0">
                    <a:pos x="1113" y="96"/>
                  </a:cxn>
                  <a:cxn ang="0">
                    <a:pos x="1130" y="89"/>
                  </a:cxn>
                </a:cxnLst>
                <a:rect l="0" t="0" r="r" b="b"/>
                <a:pathLst>
                  <a:path w="1137" h="137">
                    <a:moveTo>
                      <a:pt x="1137" y="79"/>
                    </a:moveTo>
                    <a:lnTo>
                      <a:pt x="1137" y="75"/>
                    </a:lnTo>
                    <a:lnTo>
                      <a:pt x="1133" y="72"/>
                    </a:lnTo>
                    <a:lnTo>
                      <a:pt x="1133" y="68"/>
                    </a:lnTo>
                    <a:lnTo>
                      <a:pt x="1130" y="68"/>
                    </a:lnTo>
                    <a:lnTo>
                      <a:pt x="1127" y="65"/>
                    </a:lnTo>
                    <a:lnTo>
                      <a:pt x="1123" y="65"/>
                    </a:lnTo>
                    <a:lnTo>
                      <a:pt x="1120" y="62"/>
                    </a:lnTo>
                    <a:lnTo>
                      <a:pt x="1116" y="58"/>
                    </a:lnTo>
                    <a:lnTo>
                      <a:pt x="1113" y="58"/>
                    </a:lnTo>
                    <a:lnTo>
                      <a:pt x="1110" y="55"/>
                    </a:lnTo>
                    <a:lnTo>
                      <a:pt x="1106" y="55"/>
                    </a:lnTo>
                    <a:lnTo>
                      <a:pt x="1103" y="55"/>
                    </a:lnTo>
                    <a:lnTo>
                      <a:pt x="1099" y="51"/>
                    </a:lnTo>
                    <a:lnTo>
                      <a:pt x="1096" y="51"/>
                    </a:lnTo>
                    <a:lnTo>
                      <a:pt x="1093" y="51"/>
                    </a:lnTo>
                    <a:lnTo>
                      <a:pt x="1089" y="51"/>
                    </a:lnTo>
                    <a:lnTo>
                      <a:pt x="1082" y="48"/>
                    </a:lnTo>
                    <a:lnTo>
                      <a:pt x="1079" y="48"/>
                    </a:lnTo>
                    <a:lnTo>
                      <a:pt x="1076" y="48"/>
                    </a:lnTo>
                    <a:lnTo>
                      <a:pt x="1072" y="44"/>
                    </a:lnTo>
                    <a:lnTo>
                      <a:pt x="1065" y="44"/>
                    </a:lnTo>
                    <a:lnTo>
                      <a:pt x="1062" y="44"/>
                    </a:lnTo>
                    <a:lnTo>
                      <a:pt x="1059" y="41"/>
                    </a:lnTo>
                    <a:lnTo>
                      <a:pt x="1052" y="41"/>
                    </a:lnTo>
                    <a:lnTo>
                      <a:pt x="1048" y="41"/>
                    </a:lnTo>
                    <a:lnTo>
                      <a:pt x="1042" y="38"/>
                    </a:lnTo>
                    <a:lnTo>
                      <a:pt x="1038" y="38"/>
                    </a:lnTo>
                    <a:lnTo>
                      <a:pt x="1031" y="38"/>
                    </a:lnTo>
                    <a:lnTo>
                      <a:pt x="1025" y="34"/>
                    </a:lnTo>
                    <a:lnTo>
                      <a:pt x="1021" y="34"/>
                    </a:lnTo>
                    <a:lnTo>
                      <a:pt x="1014" y="34"/>
                    </a:lnTo>
                    <a:lnTo>
                      <a:pt x="1008" y="34"/>
                    </a:lnTo>
                    <a:lnTo>
                      <a:pt x="1001" y="31"/>
                    </a:lnTo>
                    <a:lnTo>
                      <a:pt x="994" y="31"/>
                    </a:lnTo>
                    <a:lnTo>
                      <a:pt x="990" y="31"/>
                    </a:lnTo>
                    <a:lnTo>
                      <a:pt x="984" y="27"/>
                    </a:lnTo>
                    <a:lnTo>
                      <a:pt x="977" y="27"/>
                    </a:lnTo>
                    <a:lnTo>
                      <a:pt x="970" y="27"/>
                    </a:lnTo>
                    <a:lnTo>
                      <a:pt x="963" y="27"/>
                    </a:lnTo>
                    <a:lnTo>
                      <a:pt x="956" y="24"/>
                    </a:lnTo>
                    <a:lnTo>
                      <a:pt x="950" y="24"/>
                    </a:lnTo>
                    <a:lnTo>
                      <a:pt x="943" y="24"/>
                    </a:lnTo>
                    <a:lnTo>
                      <a:pt x="933" y="24"/>
                    </a:lnTo>
                    <a:lnTo>
                      <a:pt x="926" y="20"/>
                    </a:lnTo>
                    <a:lnTo>
                      <a:pt x="919" y="20"/>
                    </a:lnTo>
                    <a:lnTo>
                      <a:pt x="912" y="20"/>
                    </a:lnTo>
                    <a:lnTo>
                      <a:pt x="905" y="20"/>
                    </a:lnTo>
                    <a:lnTo>
                      <a:pt x="895" y="17"/>
                    </a:lnTo>
                    <a:lnTo>
                      <a:pt x="888" y="17"/>
                    </a:lnTo>
                    <a:lnTo>
                      <a:pt x="882" y="17"/>
                    </a:lnTo>
                    <a:lnTo>
                      <a:pt x="871" y="17"/>
                    </a:lnTo>
                    <a:lnTo>
                      <a:pt x="865" y="13"/>
                    </a:lnTo>
                    <a:lnTo>
                      <a:pt x="858" y="13"/>
                    </a:lnTo>
                    <a:lnTo>
                      <a:pt x="848" y="13"/>
                    </a:lnTo>
                    <a:lnTo>
                      <a:pt x="841" y="13"/>
                    </a:lnTo>
                    <a:lnTo>
                      <a:pt x="831" y="13"/>
                    </a:lnTo>
                    <a:lnTo>
                      <a:pt x="824" y="10"/>
                    </a:lnTo>
                    <a:lnTo>
                      <a:pt x="814" y="10"/>
                    </a:lnTo>
                    <a:lnTo>
                      <a:pt x="807" y="10"/>
                    </a:lnTo>
                    <a:lnTo>
                      <a:pt x="797" y="10"/>
                    </a:lnTo>
                    <a:lnTo>
                      <a:pt x="790" y="10"/>
                    </a:lnTo>
                    <a:lnTo>
                      <a:pt x="780" y="7"/>
                    </a:lnTo>
                    <a:lnTo>
                      <a:pt x="769" y="7"/>
                    </a:lnTo>
                    <a:lnTo>
                      <a:pt x="763" y="7"/>
                    </a:lnTo>
                    <a:lnTo>
                      <a:pt x="752" y="7"/>
                    </a:lnTo>
                    <a:lnTo>
                      <a:pt x="742" y="7"/>
                    </a:lnTo>
                    <a:lnTo>
                      <a:pt x="735" y="7"/>
                    </a:lnTo>
                    <a:lnTo>
                      <a:pt x="725" y="7"/>
                    </a:lnTo>
                    <a:lnTo>
                      <a:pt x="715" y="3"/>
                    </a:lnTo>
                    <a:lnTo>
                      <a:pt x="708" y="3"/>
                    </a:lnTo>
                    <a:lnTo>
                      <a:pt x="698" y="3"/>
                    </a:lnTo>
                    <a:lnTo>
                      <a:pt x="688" y="3"/>
                    </a:lnTo>
                    <a:lnTo>
                      <a:pt x="677" y="3"/>
                    </a:lnTo>
                    <a:lnTo>
                      <a:pt x="671" y="3"/>
                    </a:lnTo>
                    <a:lnTo>
                      <a:pt x="660" y="3"/>
                    </a:lnTo>
                    <a:lnTo>
                      <a:pt x="650" y="3"/>
                    </a:lnTo>
                    <a:lnTo>
                      <a:pt x="640" y="3"/>
                    </a:lnTo>
                    <a:lnTo>
                      <a:pt x="633" y="0"/>
                    </a:lnTo>
                    <a:lnTo>
                      <a:pt x="623" y="0"/>
                    </a:lnTo>
                    <a:lnTo>
                      <a:pt x="613" y="0"/>
                    </a:lnTo>
                    <a:lnTo>
                      <a:pt x="603" y="0"/>
                    </a:lnTo>
                    <a:lnTo>
                      <a:pt x="592" y="0"/>
                    </a:lnTo>
                    <a:lnTo>
                      <a:pt x="586" y="0"/>
                    </a:lnTo>
                    <a:lnTo>
                      <a:pt x="575" y="0"/>
                    </a:lnTo>
                    <a:lnTo>
                      <a:pt x="565" y="0"/>
                    </a:lnTo>
                    <a:lnTo>
                      <a:pt x="555" y="0"/>
                    </a:lnTo>
                    <a:lnTo>
                      <a:pt x="545" y="0"/>
                    </a:lnTo>
                    <a:lnTo>
                      <a:pt x="538" y="0"/>
                    </a:lnTo>
                    <a:lnTo>
                      <a:pt x="528" y="0"/>
                    </a:lnTo>
                    <a:lnTo>
                      <a:pt x="518" y="0"/>
                    </a:lnTo>
                    <a:lnTo>
                      <a:pt x="507" y="0"/>
                    </a:lnTo>
                    <a:lnTo>
                      <a:pt x="497" y="0"/>
                    </a:lnTo>
                    <a:lnTo>
                      <a:pt x="490" y="0"/>
                    </a:lnTo>
                    <a:lnTo>
                      <a:pt x="480" y="0"/>
                    </a:lnTo>
                    <a:lnTo>
                      <a:pt x="470" y="0"/>
                    </a:lnTo>
                    <a:lnTo>
                      <a:pt x="460" y="0"/>
                    </a:lnTo>
                    <a:lnTo>
                      <a:pt x="453" y="0"/>
                    </a:lnTo>
                    <a:lnTo>
                      <a:pt x="443" y="0"/>
                    </a:lnTo>
                    <a:lnTo>
                      <a:pt x="432" y="0"/>
                    </a:lnTo>
                    <a:lnTo>
                      <a:pt x="422" y="0"/>
                    </a:lnTo>
                    <a:lnTo>
                      <a:pt x="415" y="0"/>
                    </a:lnTo>
                    <a:lnTo>
                      <a:pt x="405" y="0"/>
                    </a:lnTo>
                    <a:lnTo>
                      <a:pt x="395" y="0"/>
                    </a:lnTo>
                    <a:lnTo>
                      <a:pt x="388" y="0"/>
                    </a:lnTo>
                    <a:lnTo>
                      <a:pt x="378" y="0"/>
                    </a:lnTo>
                    <a:lnTo>
                      <a:pt x="368" y="0"/>
                    </a:lnTo>
                    <a:lnTo>
                      <a:pt x="361" y="0"/>
                    </a:lnTo>
                    <a:lnTo>
                      <a:pt x="351" y="0"/>
                    </a:lnTo>
                    <a:lnTo>
                      <a:pt x="344" y="3"/>
                    </a:lnTo>
                    <a:lnTo>
                      <a:pt x="334" y="3"/>
                    </a:lnTo>
                    <a:lnTo>
                      <a:pt x="324" y="3"/>
                    </a:lnTo>
                    <a:lnTo>
                      <a:pt x="317" y="3"/>
                    </a:lnTo>
                    <a:lnTo>
                      <a:pt x="307" y="3"/>
                    </a:lnTo>
                    <a:lnTo>
                      <a:pt x="300" y="3"/>
                    </a:lnTo>
                    <a:lnTo>
                      <a:pt x="290" y="3"/>
                    </a:lnTo>
                    <a:lnTo>
                      <a:pt x="283" y="3"/>
                    </a:lnTo>
                    <a:lnTo>
                      <a:pt x="276" y="3"/>
                    </a:lnTo>
                    <a:lnTo>
                      <a:pt x="266" y="7"/>
                    </a:lnTo>
                    <a:lnTo>
                      <a:pt x="259" y="7"/>
                    </a:lnTo>
                    <a:lnTo>
                      <a:pt x="252" y="7"/>
                    </a:lnTo>
                    <a:lnTo>
                      <a:pt x="242" y="7"/>
                    </a:lnTo>
                    <a:lnTo>
                      <a:pt x="235" y="7"/>
                    </a:lnTo>
                    <a:lnTo>
                      <a:pt x="228" y="7"/>
                    </a:lnTo>
                    <a:lnTo>
                      <a:pt x="218" y="7"/>
                    </a:lnTo>
                    <a:lnTo>
                      <a:pt x="211" y="10"/>
                    </a:lnTo>
                    <a:lnTo>
                      <a:pt x="204" y="10"/>
                    </a:lnTo>
                    <a:lnTo>
                      <a:pt x="198" y="10"/>
                    </a:lnTo>
                    <a:lnTo>
                      <a:pt x="191" y="10"/>
                    </a:lnTo>
                    <a:lnTo>
                      <a:pt x="184" y="10"/>
                    </a:lnTo>
                    <a:lnTo>
                      <a:pt x="177" y="13"/>
                    </a:lnTo>
                    <a:lnTo>
                      <a:pt x="170" y="13"/>
                    </a:lnTo>
                    <a:lnTo>
                      <a:pt x="164" y="13"/>
                    </a:lnTo>
                    <a:lnTo>
                      <a:pt x="157" y="13"/>
                    </a:lnTo>
                    <a:lnTo>
                      <a:pt x="150" y="13"/>
                    </a:lnTo>
                    <a:lnTo>
                      <a:pt x="143" y="17"/>
                    </a:lnTo>
                    <a:lnTo>
                      <a:pt x="136" y="17"/>
                    </a:lnTo>
                    <a:lnTo>
                      <a:pt x="130" y="17"/>
                    </a:lnTo>
                    <a:lnTo>
                      <a:pt x="126" y="17"/>
                    </a:lnTo>
                    <a:lnTo>
                      <a:pt x="119" y="20"/>
                    </a:lnTo>
                    <a:lnTo>
                      <a:pt x="113" y="20"/>
                    </a:lnTo>
                    <a:lnTo>
                      <a:pt x="106" y="20"/>
                    </a:lnTo>
                    <a:lnTo>
                      <a:pt x="102" y="20"/>
                    </a:lnTo>
                    <a:lnTo>
                      <a:pt x="96" y="20"/>
                    </a:lnTo>
                    <a:lnTo>
                      <a:pt x="92" y="24"/>
                    </a:lnTo>
                    <a:lnTo>
                      <a:pt x="85" y="24"/>
                    </a:lnTo>
                    <a:lnTo>
                      <a:pt x="82" y="24"/>
                    </a:lnTo>
                    <a:lnTo>
                      <a:pt x="75" y="27"/>
                    </a:lnTo>
                    <a:lnTo>
                      <a:pt x="72" y="27"/>
                    </a:lnTo>
                    <a:lnTo>
                      <a:pt x="68" y="27"/>
                    </a:lnTo>
                    <a:lnTo>
                      <a:pt x="62" y="27"/>
                    </a:lnTo>
                    <a:lnTo>
                      <a:pt x="58" y="31"/>
                    </a:lnTo>
                    <a:lnTo>
                      <a:pt x="55" y="31"/>
                    </a:lnTo>
                    <a:lnTo>
                      <a:pt x="51" y="31"/>
                    </a:lnTo>
                    <a:lnTo>
                      <a:pt x="48" y="31"/>
                    </a:lnTo>
                    <a:lnTo>
                      <a:pt x="41" y="34"/>
                    </a:lnTo>
                    <a:lnTo>
                      <a:pt x="38" y="34"/>
                    </a:lnTo>
                    <a:lnTo>
                      <a:pt x="34" y="34"/>
                    </a:lnTo>
                    <a:lnTo>
                      <a:pt x="31" y="38"/>
                    </a:lnTo>
                    <a:lnTo>
                      <a:pt x="28" y="38"/>
                    </a:lnTo>
                    <a:lnTo>
                      <a:pt x="24" y="41"/>
                    </a:lnTo>
                    <a:lnTo>
                      <a:pt x="21" y="41"/>
                    </a:lnTo>
                    <a:lnTo>
                      <a:pt x="17" y="41"/>
                    </a:lnTo>
                    <a:lnTo>
                      <a:pt x="17" y="44"/>
                    </a:lnTo>
                    <a:lnTo>
                      <a:pt x="14" y="44"/>
                    </a:lnTo>
                    <a:lnTo>
                      <a:pt x="10" y="44"/>
                    </a:lnTo>
                    <a:lnTo>
                      <a:pt x="7" y="48"/>
                    </a:lnTo>
                    <a:lnTo>
                      <a:pt x="4" y="51"/>
                    </a:lnTo>
                    <a:lnTo>
                      <a:pt x="0" y="55"/>
                    </a:lnTo>
                    <a:lnTo>
                      <a:pt x="0" y="58"/>
                    </a:lnTo>
                    <a:lnTo>
                      <a:pt x="0" y="62"/>
                    </a:lnTo>
                    <a:lnTo>
                      <a:pt x="4" y="65"/>
                    </a:lnTo>
                    <a:lnTo>
                      <a:pt x="4" y="68"/>
                    </a:lnTo>
                    <a:lnTo>
                      <a:pt x="7" y="68"/>
                    </a:lnTo>
                    <a:lnTo>
                      <a:pt x="10" y="72"/>
                    </a:lnTo>
                    <a:lnTo>
                      <a:pt x="14" y="72"/>
                    </a:lnTo>
                    <a:lnTo>
                      <a:pt x="17" y="75"/>
                    </a:lnTo>
                    <a:lnTo>
                      <a:pt x="21" y="79"/>
                    </a:lnTo>
                    <a:lnTo>
                      <a:pt x="24" y="79"/>
                    </a:lnTo>
                    <a:lnTo>
                      <a:pt x="28" y="82"/>
                    </a:lnTo>
                    <a:lnTo>
                      <a:pt x="31" y="82"/>
                    </a:lnTo>
                    <a:lnTo>
                      <a:pt x="34" y="82"/>
                    </a:lnTo>
                    <a:lnTo>
                      <a:pt x="38" y="86"/>
                    </a:lnTo>
                    <a:lnTo>
                      <a:pt x="41" y="86"/>
                    </a:lnTo>
                    <a:lnTo>
                      <a:pt x="45" y="86"/>
                    </a:lnTo>
                    <a:lnTo>
                      <a:pt x="48" y="86"/>
                    </a:lnTo>
                    <a:lnTo>
                      <a:pt x="55" y="89"/>
                    </a:lnTo>
                    <a:lnTo>
                      <a:pt x="58" y="89"/>
                    </a:lnTo>
                    <a:lnTo>
                      <a:pt x="62" y="89"/>
                    </a:lnTo>
                    <a:lnTo>
                      <a:pt x="65" y="92"/>
                    </a:lnTo>
                    <a:lnTo>
                      <a:pt x="72" y="92"/>
                    </a:lnTo>
                    <a:lnTo>
                      <a:pt x="75" y="92"/>
                    </a:lnTo>
                    <a:lnTo>
                      <a:pt x="79" y="96"/>
                    </a:lnTo>
                    <a:lnTo>
                      <a:pt x="85" y="96"/>
                    </a:lnTo>
                    <a:lnTo>
                      <a:pt x="89" y="96"/>
                    </a:lnTo>
                    <a:lnTo>
                      <a:pt x="96" y="99"/>
                    </a:lnTo>
                    <a:lnTo>
                      <a:pt x="99" y="99"/>
                    </a:lnTo>
                    <a:lnTo>
                      <a:pt x="106" y="99"/>
                    </a:lnTo>
                    <a:lnTo>
                      <a:pt x="113" y="103"/>
                    </a:lnTo>
                    <a:lnTo>
                      <a:pt x="116" y="103"/>
                    </a:lnTo>
                    <a:lnTo>
                      <a:pt x="123" y="103"/>
                    </a:lnTo>
                    <a:lnTo>
                      <a:pt x="130" y="103"/>
                    </a:lnTo>
                    <a:lnTo>
                      <a:pt x="136" y="106"/>
                    </a:lnTo>
                    <a:lnTo>
                      <a:pt x="143" y="106"/>
                    </a:lnTo>
                    <a:lnTo>
                      <a:pt x="147" y="106"/>
                    </a:lnTo>
                    <a:lnTo>
                      <a:pt x="153" y="110"/>
                    </a:lnTo>
                    <a:lnTo>
                      <a:pt x="160" y="110"/>
                    </a:lnTo>
                    <a:lnTo>
                      <a:pt x="167" y="110"/>
                    </a:lnTo>
                    <a:lnTo>
                      <a:pt x="174" y="110"/>
                    </a:lnTo>
                    <a:lnTo>
                      <a:pt x="181" y="113"/>
                    </a:lnTo>
                    <a:lnTo>
                      <a:pt x="187" y="113"/>
                    </a:lnTo>
                    <a:lnTo>
                      <a:pt x="194" y="113"/>
                    </a:lnTo>
                    <a:lnTo>
                      <a:pt x="204" y="113"/>
                    </a:lnTo>
                    <a:lnTo>
                      <a:pt x="211" y="116"/>
                    </a:lnTo>
                    <a:lnTo>
                      <a:pt x="218" y="116"/>
                    </a:lnTo>
                    <a:lnTo>
                      <a:pt x="225" y="116"/>
                    </a:lnTo>
                    <a:lnTo>
                      <a:pt x="232" y="116"/>
                    </a:lnTo>
                    <a:lnTo>
                      <a:pt x="242" y="120"/>
                    </a:lnTo>
                    <a:lnTo>
                      <a:pt x="249" y="120"/>
                    </a:lnTo>
                    <a:lnTo>
                      <a:pt x="255" y="120"/>
                    </a:lnTo>
                    <a:lnTo>
                      <a:pt x="266" y="120"/>
                    </a:lnTo>
                    <a:lnTo>
                      <a:pt x="273" y="123"/>
                    </a:lnTo>
                    <a:lnTo>
                      <a:pt x="279" y="123"/>
                    </a:lnTo>
                    <a:lnTo>
                      <a:pt x="290" y="123"/>
                    </a:lnTo>
                    <a:lnTo>
                      <a:pt x="296" y="123"/>
                    </a:lnTo>
                    <a:lnTo>
                      <a:pt x="307" y="123"/>
                    </a:lnTo>
                    <a:lnTo>
                      <a:pt x="313" y="127"/>
                    </a:lnTo>
                    <a:lnTo>
                      <a:pt x="324" y="127"/>
                    </a:lnTo>
                    <a:lnTo>
                      <a:pt x="330" y="127"/>
                    </a:lnTo>
                    <a:lnTo>
                      <a:pt x="341" y="127"/>
                    </a:lnTo>
                    <a:lnTo>
                      <a:pt x="347" y="127"/>
                    </a:lnTo>
                    <a:lnTo>
                      <a:pt x="358" y="130"/>
                    </a:lnTo>
                    <a:lnTo>
                      <a:pt x="368" y="130"/>
                    </a:lnTo>
                    <a:lnTo>
                      <a:pt x="375" y="130"/>
                    </a:lnTo>
                    <a:lnTo>
                      <a:pt x="385" y="130"/>
                    </a:lnTo>
                    <a:lnTo>
                      <a:pt x="395" y="130"/>
                    </a:lnTo>
                    <a:lnTo>
                      <a:pt x="402" y="130"/>
                    </a:lnTo>
                    <a:lnTo>
                      <a:pt x="412" y="130"/>
                    </a:lnTo>
                    <a:lnTo>
                      <a:pt x="422" y="134"/>
                    </a:lnTo>
                    <a:lnTo>
                      <a:pt x="429" y="134"/>
                    </a:lnTo>
                    <a:lnTo>
                      <a:pt x="439" y="134"/>
                    </a:lnTo>
                    <a:lnTo>
                      <a:pt x="449" y="134"/>
                    </a:lnTo>
                    <a:lnTo>
                      <a:pt x="460" y="134"/>
                    </a:lnTo>
                    <a:lnTo>
                      <a:pt x="466" y="134"/>
                    </a:lnTo>
                    <a:lnTo>
                      <a:pt x="477" y="134"/>
                    </a:lnTo>
                    <a:lnTo>
                      <a:pt x="487" y="134"/>
                    </a:lnTo>
                    <a:lnTo>
                      <a:pt x="497" y="134"/>
                    </a:lnTo>
                    <a:lnTo>
                      <a:pt x="504" y="137"/>
                    </a:lnTo>
                    <a:lnTo>
                      <a:pt x="514" y="137"/>
                    </a:lnTo>
                    <a:lnTo>
                      <a:pt x="524" y="137"/>
                    </a:lnTo>
                    <a:lnTo>
                      <a:pt x="535" y="137"/>
                    </a:lnTo>
                    <a:lnTo>
                      <a:pt x="545" y="137"/>
                    </a:lnTo>
                    <a:lnTo>
                      <a:pt x="552" y="137"/>
                    </a:lnTo>
                    <a:lnTo>
                      <a:pt x="562" y="137"/>
                    </a:lnTo>
                    <a:lnTo>
                      <a:pt x="572" y="137"/>
                    </a:lnTo>
                    <a:lnTo>
                      <a:pt x="582" y="137"/>
                    </a:lnTo>
                    <a:lnTo>
                      <a:pt x="592" y="137"/>
                    </a:lnTo>
                    <a:lnTo>
                      <a:pt x="599" y="137"/>
                    </a:lnTo>
                    <a:lnTo>
                      <a:pt x="609" y="137"/>
                    </a:lnTo>
                    <a:lnTo>
                      <a:pt x="620" y="137"/>
                    </a:lnTo>
                    <a:lnTo>
                      <a:pt x="630" y="137"/>
                    </a:lnTo>
                    <a:lnTo>
                      <a:pt x="640" y="137"/>
                    </a:lnTo>
                    <a:lnTo>
                      <a:pt x="647" y="137"/>
                    </a:lnTo>
                    <a:lnTo>
                      <a:pt x="657" y="137"/>
                    </a:lnTo>
                    <a:lnTo>
                      <a:pt x="667" y="137"/>
                    </a:lnTo>
                    <a:lnTo>
                      <a:pt x="677" y="137"/>
                    </a:lnTo>
                    <a:lnTo>
                      <a:pt x="684" y="137"/>
                    </a:lnTo>
                    <a:lnTo>
                      <a:pt x="694" y="137"/>
                    </a:lnTo>
                    <a:lnTo>
                      <a:pt x="705" y="137"/>
                    </a:lnTo>
                    <a:lnTo>
                      <a:pt x="715" y="137"/>
                    </a:lnTo>
                    <a:lnTo>
                      <a:pt x="722" y="137"/>
                    </a:lnTo>
                    <a:lnTo>
                      <a:pt x="732" y="137"/>
                    </a:lnTo>
                    <a:lnTo>
                      <a:pt x="742" y="137"/>
                    </a:lnTo>
                    <a:lnTo>
                      <a:pt x="749" y="137"/>
                    </a:lnTo>
                    <a:lnTo>
                      <a:pt x="759" y="137"/>
                    </a:lnTo>
                    <a:lnTo>
                      <a:pt x="769" y="137"/>
                    </a:lnTo>
                    <a:lnTo>
                      <a:pt x="776" y="137"/>
                    </a:lnTo>
                    <a:lnTo>
                      <a:pt x="786" y="137"/>
                    </a:lnTo>
                    <a:lnTo>
                      <a:pt x="793" y="134"/>
                    </a:lnTo>
                    <a:lnTo>
                      <a:pt x="803" y="134"/>
                    </a:lnTo>
                    <a:lnTo>
                      <a:pt x="814" y="134"/>
                    </a:lnTo>
                    <a:lnTo>
                      <a:pt x="820" y="134"/>
                    </a:lnTo>
                    <a:lnTo>
                      <a:pt x="831" y="134"/>
                    </a:lnTo>
                    <a:lnTo>
                      <a:pt x="837" y="134"/>
                    </a:lnTo>
                    <a:lnTo>
                      <a:pt x="848" y="134"/>
                    </a:lnTo>
                    <a:lnTo>
                      <a:pt x="854" y="134"/>
                    </a:lnTo>
                    <a:lnTo>
                      <a:pt x="861" y="134"/>
                    </a:lnTo>
                    <a:lnTo>
                      <a:pt x="871" y="130"/>
                    </a:lnTo>
                    <a:lnTo>
                      <a:pt x="878" y="130"/>
                    </a:lnTo>
                    <a:lnTo>
                      <a:pt x="885" y="130"/>
                    </a:lnTo>
                    <a:lnTo>
                      <a:pt x="895" y="130"/>
                    </a:lnTo>
                    <a:lnTo>
                      <a:pt x="902" y="130"/>
                    </a:lnTo>
                    <a:lnTo>
                      <a:pt x="909" y="130"/>
                    </a:lnTo>
                    <a:lnTo>
                      <a:pt x="919" y="130"/>
                    </a:lnTo>
                    <a:lnTo>
                      <a:pt x="926" y="127"/>
                    </a:lnTo>
                    <a:lnTo>
                      <a:pt x="933" y="127"/>
                    </a:lnTo>
                    <a:lnTo>
                      <a:pt x="939" y="127"/>
                    </a:lnTo>
                    <a:lnTo>
                      <a:pt x="946" y="127"/>
                    </a:lnTo>
                    <a:lnTo>
                      <a:pt x="953" y="127"/>
                    </a:lnTo>
                    <a:lnTo>
                      <a:pt x="960" y="123"/>
                    </a:lnTo>
                    <a:lnTo>
                      <a:pt x="967" y="123"/>
                    </a:lnTo>
                    <a:lnTo>
                      <a:pt x="973" y="123"/>
                    </a:lnTo>
                    <a:lnTo>
                      <a:pt x="980" y="123"/>
                    </a:lnTo>
                    <a:lnTo>
                      <a:pt x="987" y="123"/>
                    </a:lnTo>
                    <a:lnTo>
                      <a:pt x="994" y="120"/>
                    </a:lnTo>
                    <a:lnTo>
                      <a:pt x="1001" y="120"/>
                    </a:lnTo>
                    <a:lnTo>
                      <a:pt x="1008" y="120"/>
                    </a:lnTo>
                    <a:lnTo>
                      <a:pt x="1011" y="120"/>
                    </a:lnTo>
                    <a:lnTo>
                      <a:pt x="1018" y="116"/>
                    </a:lnTo>
                    <a:lnTo>
                      <a:pt x="1025" y="116"/>
                    </a:lnTo>
                    <a:lnTo>
                      <a:pt x="1031" y="116"/>
                    </a:lnTo>
                    <a:lnTo>
                      <a:pt x="1035" y="116"/>
                    </a:lnTo>
                    <a:lnTo>
                      <a:pt x="1042" y="116"/>
                    </a:lnTo>
                    <a:lnTo>
                      <a:pt x="1045" y="113"/>
                    </a:lnTo>
                    <a:lnTo>
                      <a:pt x="1052" y="113"/>
                    </a:lnTo>
                    <a:lnTo>
                      <a:pt x="1055" y="113"/>
                    </a:lnTo>
                    <a:lnTo>
                      <a:pt x="1062" y="110"/>
                    </a:lnTo>
                    <a:lnTo>
                      <a:pt x="1065" y="110"/>
                    </a:lnTo>
                    <a:lnTo>
                      <a:pt x="1069" y="110"/>
                    </a:lnTo>
                    <a:lnTo>
                      <a:pt x="1076" y="110"/>
                    </a:lnTo>
                    <a:lnTo>
                      <a:pt x="1079" y="106"/>
                    </a:lnTo>
                    <a:lnTo>
                      <a:pt x="1082" y="106"/>
                    </a:lnTo>
                    <a:lnTo>
                      <a:pt x="1086" y="106"/>
                    </a:lnTo>
                    <a:lnTo>
                      <a:pt x="1089" y="106"/>
                    </a:lnTo>
                    <a:lnTo>
                      <a:pt x="1096" y="103"/>
                    </a:lnTo>
                    <a:lnTo>
                      <a:pt x="1099" y="103"/>
                    </a:lnTo>
                    <a:lnTo>
                      <a:pt x="1103" y="103"/>
                    </a:lnTo>
                    <a:lnTo>
                      <a:pt x="1106" y="99"/>
                    </a:lnTo>
                    <a:lnTo>
                      <a:pt x="1110" y="99"/>
                    </a:lnTo>
                    <a:lnTo>
                      <a:pt x="1113" y="96"/>
                    </a:lnTo>
                    <a:lnTo>
                      <a:pt x="1116" y="96"/>
                    </a:lnTo>
                    <a:lnTo>
                      <a:pt x="1120" y="96"/>
                    </a:lnTo>
                    <a:lnTo>
                      <a:pt x="1120" y="92"/>
                    </a:lnTo>
                    <a:lnTo>
                      <a:pt x="1123" y="92"/>
                    </a:lnTo>
                    <a:lnTo>
                      <a:pt x="1127" y="92"/>
                    </a:lnTo>
                    <a:lnTo>
                      <a:pt x="1130" y="89"/>
                    </a:lnTo>
                    <a:lnTo>
                      <a:pt x="1133" y="86"/>
                    </a:lnTo>
                    <a:lnTo>
                      <a:pt x="1137" y="82"/>
                    </a:lnTo>
                    <a:lnTo>
                      <a:pt x="1137" y="79"/>
                    </a:lnTo>
                    <a:lnTo>
                      <a:pt x="1137" y="79"/>
                    </a:lnTo>
                    <a:close/>
                  </a:path>
                </a:pathLst>
              </a:custGeom>
              <a:solidFill>
                <a:srgbClr val="AAAAAA"/>
              </a:solidFill>
              <a:ln w="4763">
                <a:solidFill>
                  <a:srgbClr val="000000"/>
                </a:solidFill>
                <a:prstDash val="solid"/>
                <a:round/>
                <a:headEnd/>
                <a:tailEnd/>
              </a:ln>
            </p:spPr>
            <p:txBody>
              <a:bodyPr/>
              <a:lstStyle/>
              <a:p>
                <a:endParaRPr lang="en-US"/>
              </a:p>
            </p:txBody>
          </p:sp>
          <p:sp>
            <p:nvSpPr>
              <p:cNvPr id="684230" name="Freeform 198"/>
              <p:cNvSpPr>
                <a:spLocks/>
              </p:cNvSpPr>
              <p:nvPr/>
            </p:nvSpPr>
            <p:spPr bwMode="auto">
              <a:xfrm>
                <a:off x="4497" y="2656"/>
                <a:ext cx="289" cy="127"/>
              </a:xfrm>
              <a:custGeom>
                <a:avLst/>
                <a:gdLst/>
                <a:ahLst/>
                <a:cxnLst>
                  <a:cxn ang="0">
                    <a:pos x="105" y="0"/>
                  </a:cxn>
                  <a:cxn ang="0">
                    <a:pos x="0" y="79"/>
                  </a:cxn>
                  <a:cxn ang="0">
                    <a:pos x="231" y="127"/>
                  </a:cxn>
                  <a:cxn ang="0">
                    <a:pos x="289" y="24"/>
                  </a:cxn>
                  <a:cxn ang="0">
                    <a:pos x="105" y="0"/>
                  </a:cxn>
                </a:cxnLst>
                <a:rect l="0" t="0" r="r" b="b"/>
                <a:pathLst>
                  <a:path w="289" h="127">
                    <a:moveTo>
                      <a:pt x="105" y="0"/>
                    </a:moveTo>
                    <a:lnTo>
                      <a:pt x="0" y="79"/>
                    </a:lnTo>
                    <a:lnTo>
                      <a:pt x="231" y="127"/>
                    </a:lnTo>
                    <a:lnTo>
                      <a:pt x="289" y="24"/>
                    </a:lnTo>
                    <a:lnTo>
                      <a:pt x="105" y="0"/>
                    </a:lnTo>
                    <a:close/>
                  </a:path>
                </a:pathLst>
              </a:custGeom>
              <a:solidFill>
                <a:srgbClr val="FFFFFF"/>
              </a:solidFill>
              <a:ln w="4763">
                <a:solidFill>
                  <a:srgbClr val="000000"/>
                </a:solidFill>
                <a:prstDash val="solid"/>
                <a:round/>
                <a:headEnd/>
                <a:tailEnd/>
              </a:ln>
            </p:spPr>
            <p:txBody>
              <a:bodyPr/>
              <a:lstStyle/>
              <a:p>
                <a:endParaRPr lang="en-US"/>
              </a:p>
            </p:txBody>
          </p:sp>
          <p:sp>
            <p:nvSpPr>
              <p:cNvPr id="684231" name="Freeform 199"/>
              <p:cNvSpPr>
                <a:spLocks/>
              </p:cNvSpPr>
              <p:nvPr/>
            </p:nvSpPr>
            <p:spPr bwMode="auto">
              <a:xfrm>
                <a:off x="4177" y="2533"/>
                <a:ext cx="412" cy="213"/>
              </a:xfrm>
              <a:custGeom>
                <a:avLst/>
                <a:gdLst/>
                <a:ahLst/>
                <a:cxnLst>
                  <a:cxn ang="0">
                    <a:pos x="0" y="3"/>
                  </a:cxn>
                  <a:cxn ang="0">
                    <a:pos x="194" y="0"/>
                  </a:cxn>
                  <a:cxn ang="0">
                    <a:pos x="255" y="113"/>
                  </a:cxn>
                  <a:cxn ang="0">
                    <a:pos x="412" y="182"/>
                  </a:cxn>
                  <a:cxn ang="0">
                    <a:pos x="109" y="213"/>
                  </a:cxn>
                  <a:cxn ang="0">
                    <a:pos x="0" y="3"/>
                  </a:cxn>
                </a:cxnLst>
                <a:rect l="0" t="0" r="r" b="b"/>
                <a:pathLst>
                  <a:path w="412" h="213">
                    <a:moveTo>
                      <a:pt x="0" y="3"/>
                    </a:moveTo>
                    <a:lnTo>
                      <a:pt x="194" y="0"/>
                    </a:lnTo>
                    <a:lnTo>
                      <a:pt x="255" y="113"/>
                    </a:lnTo>
                    <a:lnTo>
                      <a:pt x="412" y="182"/>
                    </a:lnTo>
                    <a:lnTo>
                      <a:pt x="109" y="213"/>
                    </a:lnTo>
                    <a:lnTo>
                      <a:pt x="0" y="3"/>
                    </a:lnTo>
                    <a:close/>
                  </a:path>
                </a:pathLst>
              </a:custGeom>
              <a:solidFill>
                <a:srgbClr val="FFFFFF"/>
              </a:solidFill>
              <a:ln w="4763">
                <a:solidFill>
                  <a:srgbClr val="000000"/>
                </a:solidFill>
                <a:prstDash val="solid"/>
                <a:round/>
                <a:headEnd/>
                <a:tailEnd/>
              </a:ln>
            </p:spPr>
            <p:txBody>
              <a:bodyPr/>
              <a:lstStyle/>
              <a:p>
                <a:endParaRPr lang="en-US"/>
              </a:p>
            </p:txBody>
          </p:sp>
          <p:sp>
            <p:nvSpPr>
              <p:cNvPr id="684232" name="Line 200"/>
              <p:cNvSpPr>
                <a:spLocks noChangeShapeType="1"/>
              </p:cNvSpPr>
              <p:nvPr/>
            </p:nvSpPr>
            <p:spPr bwMode="auto">
              <a:xfrm flipH="1">
                <a:off x="4327" y="2649"/>
                <a:ext cx="81" cy="7"/>
              </a:xfrm>
              <a:prstGeom prst="line">
                <a:avLst/>
              </a:prstGeom>
              <a:noFill/>
              <a:ln w="4763">
                <a:solidFill>
                  <a:srgbClr val="000000"/>
                </a:solidFill>
                <a:round/>
                <a:headEnd/>
                <a:tailEnd/>
              </a:ln>
            </p:spPr>
            <p:txBody>
              <a:bodyPr/>
              <a:lstStyle/>
              <a:p>
                <a:endParaRPr lang="en-US"/>
              </a:p>
            </p:txBody>
          </p:sp>
          <p:sp>
            <p:nvSpPr>
              <p:cNvPr id="684233" name="Freeform 201"/>
              <p:cNvSpPr>
                <a:spLocks/>
              </p:cNvSpPr>
              <p:nvPr/>
            </p:nvSpPr>
            <p:spPr bwMode="auto">
              <a:xfrm>
                <a:off x="4364" y="2550"/>
                <a:ext cx="204" cy="89"/>
              </a:xfrm>
              <a:custGeom>
                <a:avLst/>
                <a:gdLst/>
                <a:ahLst/>
                <a:cxnLst>
                  <a:cxn ang="0">
                    <a:pos x="187" y="34"/>
                  </a:cxn>
                  <a:cxn ang="0">
                    <a:pos x="170" y="31"/>
                  </a:cxn>
                  <a:cxn ang="0">
                    <a:pos x="167" y="34"/>
                  </a:cxn>
                  <a:cxn ang="0">
                    <a:pos x="136" y="24"/>
                  </a:cxn>
                  <a:cxn ang="0">
                    <a:pos x="92" y="3"/>
                  </a:cxn>
                  <a:cxn ang="0">
                    <a:pos x="82" y="3"/>
                  </a:cxn>
                  <a:cxn ang="0">
                    <a:pos x="65" y="3"/>
                  </a:cxn>
                  <a:cxn ang="0">
                    <a:pos x="34" y="0"/>
                  </a:cxn>
                  <a:cxn ang="0">
                    <a:pos x="31" y="0"/>
                  </a:cxn>
                  <a:cxn ang="0">
                    <a:pos x="17" y="0"/>
                  </a:cxn>
                  <a:cxn ang="0">
                    <a:pos x="24" y="14"/>
                  </a:cxn>
                  <a:cxn ang="0">
                    <a:pos x="0" y="14"/>
                  </a:cxn>
                  <a:cxn ang="0">
                    <a:pos x="0" y="21"/>
                  </a:cxn>
                  <a:cxn ang="0">
                    <a:pos x="4" y="31"/>
                  </a:cxn>
                  <a:cxn ang="0">
                    <a:pos x="14" y="34"/>
                  </a:cxn>
                  <a:cxn ang="0">
                    <a:pos x="24" y="38"/>
                  </a:cxn>
                  <a:cxn ang="0">
                    <a:pos x="34" y="38"/>
                  </a:cxn>
                  <a:cxn ang="0">
                    <a:pos x="65" y="89"/>
                  </a:cxn>
                  <a:cxn ang="0">
                    <a:pos x="204" y="86"/>
                  </a:cxn>
                  <a:cxn ang="0">
                    <a:pos x="201" y="69"/>
                  </a:cxn>
                  <a:cxn ang="0">
                    <a:pos x="198" y="51"/>
                  </a:cxn>
                  <a:cxn ang="0">
                    <a:pos x="194" y="41"/>
                  </a:cxn>
                  <a:cxn ang="0">
                    <a:pos x="187" y="34"/>
                  </a:cxn>
                </a:cxnLst>
                <a:rect l="0" t="0" r="r" b="b"/>
                <a:pathLst>
                  <a:path w="204" h="89">
                    <a:moveTo>
                      <a:pt x="187" y="34"/>
                    </a:moveTo>
                    <a:lnTo>
                      <a:pt x="170" y="31"/>
                    </a:lnTo>
                    <a:lnTo>
                      <a:pt x="167" y="34"/>
                    </a:lnTo>
                    <a:lnTo>
                      <a:pt x="136" y="24"/>
                    </a:lnTo>
                    <a:lnTo>
                      <a:pt x="92" y="3"/>
                    </a:lnTo>
                    <a:lnTo>
                      <a:pt x="82" y="3"/>
                    </a:lnTo>
                    <a:lnTo>
                      <a:pt x="65" y="3"/>
                    </a:lnTo>
                    <a:lnTo>
                      <a:pt x="34" y="0"/>
                    </a:lnTo>
                    <a:lnTo>
                      <a:pt x="31" y="0"/>
                    </a:lnTo>
                    <a:lnTo>
                      <a:pt x="17" y="0"/>
                    </a:lnTo>
                    <a:lnTo>
                      <a:pt x="24" y="14"/>
                    </a:lnTo>
                    <a:lnTo>
                      <a:pt x="0" y="14"/>
                    </a:lnTo>
                    <a:lnTo>
                      <a:pt x="0" y="21"/>
                    </a:lnTo>
                    <a:lnTo>
                      <a:pt x="4" y="31"/>
                    </a:lnTo>
                    <a:lnTo>
                      <a:pt x="14" y="34"/>
                    </a:lnTo>
                    <a:lnTo>
                      <a:pt x="24" y="38"/>
                    </a:lnTo>
                    <a:lnTo>
                      <a:pt x="34" y="38"/>
                    </a:lnTo>
                    <a:lnTo>
                      <a:pt x="65" y="89"/>
                    </a:lnTo>
                    <a:lnTo>
                      <a:pt x="204" y="86"/>
                    </a:lnTo>
                    <a:lnTo>
                      <a:pt x="201" y="69"/>
                    </a:lnTo>
                    <a:lnTo>
                      <a:pt x="198" y="51"/>
                    </a:lnTo>
                    <a:lnTo>
                      <a:pt x="194" y="41"/>
                    </a:lnTo>
                    <a:lnTo>
                      <a:pt x="187" y="34"/>
                    </a:lnTo>
                    <a:close/>
                  </a:path>
                </a:pathLst>
              </a:custGeom>
              <a:solidFill>
                <a:srgbClr val="FFFFFF"/>
              </a:solidFill>
              <a:ln w="4763">
                <a:solidFill>
                  <a:srgbClr val="000000"/>
                </a:solidFill>
                <a:prstDash val="solid"/>
                <a:round/>
                <a:headEnd/>
                <a:tailEnd/>
              </a:ln>
            </p:spPr>
            <p:txBody>
              <a:bodyPr/>
              <a:lstStyle/>
              <a:p>
                <a:endParaRPr lang="en-US"/>
              </a:p>
            </p:txBody>
          </p:sp>
          <p:sp>
            <p:nvSpPr>
              <p:cNvPr id="684234" name="Line 202"/>
              <p:cNvSpPr>
                <a:spLocks noChangeShapeType="1"/>
              </p:cNvSpPr>
              <p:nvPr/>
            </p:nvSpPr>
            <p:spPr bwMode="auto">
              <a:xfrm flipV="1">
                <a:off x="4388" y="2560"/>
                <a:ext cx="14" cy="4"/>
              </a:xfrm>
              <a:prstGeom prst="line">
                <a:avLst/>
              </a:prstGeom>
              <a:noFill/>
              <a:ln w="4763">
                <a:solidFill>
                  <a:srgbClr val="000000"/>
                </a:solidFill>
                <a:round/>
                <a:headEnd/>
                <a:tailEnd/>
              </a:ln>
            </p:spPr>
            <p:txBody>
              <a:bodyPr/>
              <a:lstStyle/>
              <a:p>
                <a:endParaRPr lang="en-US"/>
              </a:p>
            </p:txBody>
          </p:sp>
          <p:sp>
            <p:nvSpPr>
              <p:cNvPr id="684235" name="Line 203"/>
              <p:cNvSpPr>
                <a:spLocks noChangeShapeType="1"/>
              </p:cNvSpPr>
              <p:nvPr/>
            </p:nvSpPr>
            <p:spPr bwMode="auto">
              <a:xfrm>
                <a:off x="4402" y="2560"/>
                <a:ext cx="23" cy="1"/>
              </a:xfrm>
              <a:prstGeom prst="line">
                <a:avLst/>
              </a:prstGeom>
              <a:noFill/>
              <a:ln w="4763">
                <a:solidFill>
                  <a:srgbClr val="000000"/>
                </a:solidFill>
                <a:round/>
                <a:headEnd/>
                <a:tailEnd/>
              </a:ln>
            </p:spPr>
            <p:txBody>
              <a:bodyPr/>
              <a:lstStyle/>
              <a:p>
                <a:endParaRPr lang="en-US"/>
              </a:p>
            </p:txBody>
          </p:sp>
          <p:sp>
            <p:nvSpPr>
              <p:cNvPr id="684236" name="Line 204"/>
              <p:cNvSpPr>
                <a:spLocks noChangeShapeType="1"/>
              </p:cNvSpPr>
              <p:nvPr/>
            </p:nvSpPr>
            <p:spPr bwMode="auto">
              <a:xfrm flipV="1">
                <a:off x="4425" y="2557"/>
                <a:ext cx="18" cy="3"/>
              </a:xfrm>
              <a:prstGeom prst="line">
                <a:avLst/>
              </a:prstGeom>
              <a:noFill/>
              <a:ln w="4763">
                <a:solidFill>
                  <a:srgbClr val="000000"/>
                </a:solidFill>
                <a:round/>
                <a:headEnd/>
                <a:tailEnd/>
              </a:ln>
            </p:spPr>
            <p:txBody>
              <a:bodyPr/>
              <a:lstStyle/>
              <a:p>
                <a:endParaRPr lang="en-US"/>
              </a:p>
            </p:txBody>
          </p:sp>
          <p:sp>
            <p:nvSpPr>
              <p:cNvPr id="684237" name="Line 205"/>
              <p:cNvSpPr>
                <a:spLocks noChangeShapeType="1"/>
              </p:cNvSpPr>
              <p:nvPr/>
            </p:nvSpPr>
            <p:spPr bwMode="auto">
              <a:xfrm flipV="1">
                <a:off x="4398" y="2584"/>
                <a:ext cx="10" cy="4"/>
              </a:xfrm>
              <a:prstGeom prst="line">
                <a:avLst/>
              </a:prstGeom>
              <a:noFill/>
              <a:ln w="4763">
                <a:solidFill>
                  <a:srgbClr val="000000"/>
                </a:solidFill>
                <a:round/>
                <a:headEnd/>
                <a:tailEnd/>
              </a:ln>
            </p:spPr>
            <p:txBody>
              <a:bodyPr/>
              <a:lstStyle/>
              <a:p>
                <a:endParaRPr lang="en-US"/>
              </a:p>
            </p:txBody>
          </p:sp>
          <p:sp>
            <p:nvSpPr>
              <p:cNvPr id="684238" name="Line 206"/>
              <p:cNvSpPr>
                <a:spLocks noChangeShapeType="1"/>
              </p:cNvSpPr>
              <p:nvPr/>
            </p:nvSpPr>
            <p:spPr bwMode="auto">
              <a:xfrm>
                <a:off x="4408" y="2584"/>
                <a:ext cx="11" cy="1"/>
              </a:xfrm>
              <a:prstGeom prst="line">
                <a:avLst/>
              </a:prstGeom>
              <a:noFill/>
              <a:ln w="4763">
                <a:solidFill>
                  <a:srgbClr val="000000"/>
                </a:solidFill>
                <a:round/>
                <a:headEnd/>
                <a:tailEnd/>
              </a:ln>
            </p:spPr>
            <p:txBody>
              <a:bodyPr/>
              <a:lstStyle/>
              <a:p>
                <a:endParaRPr lang="en-US"/>
              </a:p>
            </p:txBody>
          </p:sp>
          <p:sp>
            <p:nvSpPr>
              <p:cNvPr id="684239" name="Line 207"/>
              <p:cNvSpPr>
                <a:spLocks noChangeShapeType="1"/>
              </p:cNvSpPr>
              <p:nvPr/>
            </p:nvSpPr>
            <p:spPr bwMode="auto">
              <a:xfrm>
                <a:off x="4419" y="2584"/>
                <a:ext cx="10" cy="7"/>
              </a:xfrm>
              <a:prstGeom prst="line">
                <a:avLst/>
              </a:prstGeom>
              <a:noFill/>
              <a:ln w="4763">
                <a:solidFill>
                  <a:srgbClr val="000000"/>
                </a:solidFill>
                <a:round/>
                <a:headEnd/>
                <a:tailEnd/>
              </a:ln>
            </p:spPr>
            <p:txBody>
              <a:bodyPr/>
              <a:lstStyle/>
              <a:p>
                <a:endParaRPr lang="en-US"/>
              </a:p>
            </p:txBody>
          </p:sp>
          <p:sp>
            <p:nvSpPr>
              <p:cNvPr id="684240" name="Line 208"/>
              <p:cNvSpPr>
                <a:spLocks noChangeShapeType="1"/>
              </p:cNvSpPr>
              <p:nvPr/>
            </p:nvSpPr>
            <p:spPr bwMode="auto">
              <a:xfrm>
                <a:off x="4429" y="2591"/>
                <a:ext cx="14" cy="7"/>
              </a:xfrm>
              <a:prstGeom prst="line">
                <a:avLst/>
              </a:prstGeom>
              <a:noFill/>
              <a:ln w="4763">
                <a:solidFill>
                  <a:srgbClr val="000000"/>
                </a:solidFill>
                <a:round/>
                <a:headEnd/>
                <a:tailEnd/>
              </a:ln>
            </p:spPr>
            <p:txBody>
              <a:bodyPr/>
              <a:lstStyle/>
              <a:p>
                <a:endParaRPr lang="en-US"/>
              </a:p>
            </p:txBody>
          </p:sp>
          <p:sp>
            <p:nvSpPr>
              <p:cNvPr id="684241" name="Line 209"/>
              <p:cNvSpPr>
                <a:spLocks noChangeShapeType="1"/>
              </p:cNvSpPr>
              <p:nvPr/>
            </p:nvSpPr>
            <p:spPr bwMode="auto">
              <a:xfrm>
                <a:off x="4443" y="2598"/>
                <a:ext cx="10" cy="7"/>
              </a:xfrm>
              <a:prstGeom prst="line">
                <a:avLst/>
              </a:prstGeom>
              <a:noFill/>
              <a:ln w="4763">
                <a:solidFill>
                  <a:srgbClr val="000000"/>
                </a:solidFill>
                <a:round/>
                <a:headEnd/>
                <a:tailEnd/>
              </a:ln>
            </p:spPr>
            <p:txBody>
              <a:bodyPr/>
              <a:lstStyle/>
              <a:p>
                <a:endParaRPr lang="en-US"/>
              </a:p>
            </p:txBody>
          </p:sp>
          <p:sp>
            <p:nvSpPr>
              <p:cNvPr id="684242" name="Line 210"/>
              <p:cNvSpPr>
                <a:spLocks noChangeShapeType="1"/>
              </p:cNvSpPr>
              <p:nvPr/>
            </p:nvSpPr>
            <p:spPr bwMode="auto">
              <a:xfrm>
                <a:off x="4453" y="2605"/>
                <a:ext cx="10" cy="1"/>
              </a:xfrm>
              <a:prstGeom prst="line">
                <a:avLst/>
              </a:prstGeom>
              <a:noFill/>
              <a:ln w="4763">
                <a:solidFill>
                  <a:srgbClr val="000000"/>
                </a:solidFill>
                <a:round/>
                <a:headEnd/>
                <a:tailEnd/>
              </a:ln>
            </p:spPr>
            <p:txBody>
              <a:bodyPr/>
              <a:lstStyle/>
              <a:p>
                <a:endParaRPr lang="en-US"/>
              </a:p>
            </p:txBody>
          </p:sp>
        </p:grpSp>
        <p:grpSp>
          <p:nvGrpSpPr>
            <p:cNvPr id="4" name="Group 412"/>
            <p:cNvGrpSpPr>
              <a:grpSpLocks/>
            </p:cNvGrpSpPr>
            <p:nvPr/>
          </p:nvGrpSpPr>
          <p:grpSpPr bwMode="auto">
            <a:xfrm>
              <a:off x="3381" y="2179"/>
              <a:ext cx="1705" cy="1490"/>
              <a:chOff x="3381" y="2179"/>
              <a:chExt cx="1705" cy="1490"/>
            </a:xfrm>
          </p:grpSpPr>
          <p:sp>
            <p:nvSpPr>
              <p:cNvPr id="684244" name="Freeform 212"/>
              <p:cNvSpPr>
                <a:spLocks/>
              </p:cNvSpPr>
              <p:nvPr/>
            </p:nvSpPr>
            <p:spPr bwMode="auto">
              <a:xfrm>
                <a:off x="4391" y="2605"/>
                <a:ext cx="232" cy="93"/>
              </a:xfrm>
              <a:custGeom>
                <a:avLst/>
                <a:gdLst/>
                <a:ahLst/>
                <a:cxnLst>
                  <a:cxn ang="0">
                    <a:pos x="232" y="14"/>
                  </a:cxn>
                  <a:cxn ang="0">
                    <a:pos x="215" y="14"/>
                  </a:cxn>
                  <a:cxn ang="0">
                    <a:pos x="211" y="17"/>
                  </a:cxn>
                  <a:cxn ang="0">
                    <a:pos x="174" y="14"/>
                  </a:cxn>
                  <a:cxn ang="0">
                    <a:pos x="157" y="14"/>
                  </a:cxn>
                  <a:cxn ang="0">
                    <a:pos x="140" y="10"/>
                  </a:cxn>
                  <a:cxn ang="0">
                    <a:pos x="106" y="0"/>
                  </a:cxn>
                  <a:cxn ang="0">
                    <a:pos x="96" y="0"/>
                  </a:cxn>
                  <a:cxn ang="0">
                    <a:pos x="92" y="0"/>
                  </a:cxn>
                  <a:cxn ang="0">
                    <a:pos x="31" y="27"/>
                  </a:cxn>
                  <a:cxn ang="0">
                    <a:pos x="4" y="58"/>
                  </a:cxn>
                  <a:cxn ang="0">
                    <a:pos x="0" y="65"/>
                  </a:cxn>
                  <a:cxn ang="0">
                    <a:pos x="7" y="68"/>
                  </a:cxn>
                  <a:cxn ang="0">
                    <a:pos x="17" y="65"/>
                  </a:cxn>
                  <a:cxn ang="0">
                    <a:pos x="21" y="65"/>
                  </a:cxn>
                  <a:cxn ang="0">
                    <a:pos x="38" y="48"/>
                  </a:cxn>
                  <a:cxn ang="0">
                    <a:pos x="55" y="44"/>
                  </a:cxn>
                  <a:cxn ang="0">
                    <a:pos x="48" y="55"/>
                  </a:cxn>
                  <a:cxn ang="0">
                    <a:pos x="45" y="58"/>
                  </a:cxn>
                  <a:cxn ang="0">
                    <a:pos x="48" y="62"/>
                  </a:cxn>
                  <a:cxn ang="0">
                    <a:pos x="52" y="65"/>
                  </a:cxn>
                  <a:cxn ang="0">
                    <a:pos x="58" y="68"/>
                  </a:cxn>
                  <a:cxn ang="0">
                    <a:pos x="62" y="75"/>
                  </a:cxn>
                  <a:cxn ang="0">
                    <a:pos x="65" y="79"/>
                  </a:cxn>
                  <a:cxn ang="0">
                    <a:pos x="69" y="82"/>
                  </a:cxn>
                  <a:cxn ang="0">
                    <a:pos x="75" y="82"/>
                  </a:cxn>
                  <a:cxn ang="0">
                    <a:pos x="79" y="89"/>
                  </a:cxn>
                  <a:cxn ang="0">
                    <a:pos x="89" y="93"/>
                  </a:cxn>
                  <a:cxn ang="0">
                    <a:pos x="116" y="93"/>
                  </a:cxn>
                  <a:cxn ang="0">
                    <a:pos x="123" y="89"/>
                  </a:cxn>
                  <a:cxn ang="0">
                    <a:pos x="126" y="86"/>
                  </a:cxn>
                  <a:cxn ang="0">
                    <a:pos x="130" y="79"/>
                  </a:cxn>
                  <a:cxn ang="0">
                    <a:pos x="126" y="75"/>
                  </a:cxn>
                  <a:cxn ang="0">
                    <a:pos x="164" y="75"/>
                  </a:cxn>
                  <a:cxn ang="0">
                    <a:pos x="177" y="72"/>
                  </a:cxn>
                  <a:cxn ang="0">
                    <a:pos x="184" y="68"/>
                  </a:cxn>
                  <a:cxn ang="0">
                    <a:pos x="191" y="65"/>
                  </a:cxn>
                  <a:cxn ang="0">
                    <a:pos x="198" y="65"/>
                  </a:cxn>
                  <a:cxn ang="0">
                    <a:pos x="208" y="65"/>
                  </a:cxn>
                  <a:cxn ang="0">
                    <a:pos x="208" y="86"/>
                  </a:cxn>
                  <a:cxn ang="0">
                    <a:pos x="232" y="86"/>
                  </a:cxn>
                  <a:cxn ang="0">
                    <a:pos x="232" y="14"/>
                  </a:cxn>
                </a:cxnLst>
                <a:rect l="0" t="0" r="r" b="b"/>
                <a:pathLst>
                  <a:path w="232" h="93">
                    <a:moveTo>
                      <a:pt x="232" y="14"/>
                    </a:moveTo>
                    <a:lnTo>
                      <a:pt x="215" y="14"/>
                    </a:lnTo>
                    <a:lnTo>
                      <a:pt x="211" y="17"/>
                    </a:lnTo>
                    <a:lnTo>
                      <a:pt x="174" y="14"/>
                    </a:lnTo>
                    <a:lnTo>
                      <a:pt x="157" y="14"/>
                    </a:lnTo>
                    <a:lnTo>
                      <a:pt x="140" y="10"/>
                    </a:lnTo>
                    <a:lnTo>
                      <a:pt x="106" y="0"/>
                    </a:lnTo>
                    <a:lnTo>
                      <a:pt x="96" y="0"/>
                    </a:lnTo>
                    <a:lnTo>
                      <a:pt x="92" y="0"/>
                    </a:lnTo>
                    <a:lnTo>
                      <a:pt x="31" y="27"/>
                    </a:lnTo>
                    <a:lnTo>
                      <a:pt x="4" y="58"/>
                    </a:lnTo>
                    <a:lnTo>
                      <a:pt x="0" y="65"/>
                    </a:lnTo>
                    <a:lnTo>
                      <a:pt x="7" y="68"/>
                    </a:lnTo>
                    <a:lnTo>
                      <a:pt x="17" y="65"/>
                    </a:lnTo>
                    <a:lnTo>
                      <a:pt x="21" y="65"/>
                    </a:lnTo>
                    <a:lnTo>
                      <a:pt x="38" y="48"/>
                    </a:lnTo>
                    <a:lnTo>
                      <a:pt x="55" y="44"/>
                    </a:lnTo>
                    <a:lnTo>
                      <a:pt x="48" y="55"/>
                    </a:lnTo>
                    <a:lnTo>
                      <a:pt x="45" y="58"/>
                    </a:lnTo>
                    <a:lnTo>
                      <a:pt x="48" y="62"/>
                    </a:lnTo>
                    <a:lnTo>
                      <a:pt x="52" y="65"/>
                    </a:lnTo>
                    <a:lnTo>
                      <a:pt x="58" y="68"/>
                    </a:lnTo>
                    <a:lnTo>
                      <a:pt x="62" y="75"/>
                    </a:lnTo>
                    <a:lnTo>
                      <a:pt x="65" y="79"/>
                    </a:lnTo>
                    <a:lnTo>
                      <a:pt x="69" y="82"/>
                    </a:lnTo>
                    <a:lnTo>
                      <a:pt x="75" y="82"/>
                    </a:lnTo>
                    <a:lnTo>
                      <a:pt x="79" y="89"/>
                    </a:lnTo>
                    <a:lnTo>
                      <a:pt x="89" y="93"/>
                    </a:lnTo>
                    <a:lnTo>
                      <a:pt x="116" y="93"/>
                    </a:lnTo>
                    <a:lnTo>
                      <a:pt x="123" y="89"/>
                    </a:lnTo>
                    <a:lnTo>
                      <a:pt x="126" y="86"/>
                    </a:lnTo>
                    <a:lnTo>
                      <a:pt x="130" y="79"/>
                    </a:lnTo>
                    <a:lnTo>
                      <a:pt x="126" y="75"/>
                    </a:lnTo>
                    <a:lnTo>
                      <a:pt x="164" y="75"/>
                    </a:lnTo>
                    <a:lnTo>
                      <a:pt x="177" y="72"/>
                    </a:lnTo>
                    <a:lnTo>
                      <a:pt x="184" y="68"/>
                    </a:lnTo>
                    <a:lnTo>
                      <a:pt x="191" y="65"/>
                    </a:lnTo>
                    <a:lnTo>
                      <a:pt x="198" y="65"/>
                    </a:lnTo>
                    <a:lnTo>
                      <a:pt x="208" y="65"/>
                    </a:lnTo>
                    <a:lnTo>
                      <a:pt x="208" y="86"/>
                    </a:lnTo>
                    <a:lnTo>
                      <a:pt x="232" y="86"/>
                    </a:lnTo>
                    <a:lnTo>
                      <a:pt x="232" y="14"/>
                    </a:lnTo>
                    <a:close/>
                  </a:path>
                </a:pathLst>
              </a:custGeom>
              <a:solidFill>
                <a:srgbClr val="FFFFFF"/>
              </a:solidFill>
              <a:ln w="4763">
                <a:solidFill>
                  <a:srgbClr val="000000"/>
                </a:solidFill>
                <a:prstDash val="solid"/>
                <a:round/>
                <a:headEnd/>
                <a:tailEnd/>
              </a:ln>
            </p:spPr>
            <p:txBody>
              <a:bodyPr/>
              <a:lstStyle/>
              <a:p>
                <a:endParaRPr lang="en-US"/>
              </a:p>
            </p:txBody>
          </p:sp>
          <p:sp>
            <p:nvSpPr>
              <p:cNvPr id="684245" name="Line 213"/>
              <p:cNvSpPr>
                <a:spLocks noChangeShapeType="1"/>
              </p:cNvSpPr>
              <p:nvPr/>
            </p:nvSpPr>
            <p:spPr bwMode="auto">
              <a:xfrm flipV="1">
                <a:off x="4443" y="2622"/>
                <a:ext cx="34" cy="27"/>
              </a:xfrm>
              <a:prstGeom prst="line">
                <a:avLst/>
              </a:prstGeom>
              <a:noFill/>
              <a:ln w="4763">
                <a:solidFill>
                  <a:srgbClr val="000000"/>
                </a:solidFill>
                <a:round/>
                <a:headEnd/>
                <a:tailEnd/>
              </a:ln>
            </p:spPr>
            <p:txBody>
              <a:bodyPr/>
              <a:lstStyle/>
              <a:p>
                <a:endParaRPr lang="en-US"/>
              </a:p>
            </p:txBody>
          </p:sp>
          <p:sp>
            <p:nvSpPr>
              <p:cNvPr id="684246" name="Line 214"/>
              <p:cNvSpPr>
                <a:spLocks noChangeShapeType="1"/>
              </p:cNvSpPr>
              <p:nvPr/>
            </p:nvSpPr>
            <p:spPr bwMode="auto">
              <a:xfrm flipV="1">
                <a:off x="4477" y="2619"/>
                <a:ext cx="1" cy="3"/>
              </a:xfrm>
              <a:prstGeom prst="line">
                <a:avLst/>
              </a:prstGeom>
              <a:noFill/>
              <a:ln w="4763">
                <a:solidFill>
                  <a:srgbClr val="000000"/>
                </a:solidFill>
                <a:round/>
                <a:headEnd/>
                <a:tailEnd/>
              </a:ln>
            </p:spPr>
            <p:txBody>
              <a:bodyPr/>
              <a:lstStyle/>
              <a:p>
                <a:endParaRPr lang="en-US"/>
              </a:p>
            </p:txBody>
          </p:sp>
          <p:sp>
            <p:nvSpPr>
              <p:cNvPr id="684247" name="Line 215"/>
              <p:cNvSpPr>
                <a:spLocks noChangeShapeType="1"/>
              </p:cNvSpPr>
              <p:nvPr/>
            </p:nvSpPr>
            <p:spPr bwMode="auto">
              <a:xfrm>
                <a:off x="4480" y="2636"/>
                <a:ext cx="1" cy="7"/>
              </a:xfrm>
              <a:prstGeom prst="line">
                <a:avLst/>
              </a:prstGeom>
              <a:noFill/>
              <a:ln w="4763">
                <a:solidFill>
                  <a:srgbClr val="000000"/>
                </a:solidFill>
                <a:round/>
                <a:headEnd/>
                <a:tailEnd/>
              </a:ln>
            </p:spPr>
            <p:txBody>
              <a:bodyPr/>
              <a:lstStyle/>
              <a:p>
                <a:endParaRPr lang="en-US"/>
              </a:p>
            </p:txBody>
          </p:sp>
          <p:sp>
            <p:nvSpPr>
              <p:cNvPr id="684248" name="Line 216"/>
              <p:cNvSpPr>
                <a:spLocks noChangeShapeType="1"/>
              </p:cNvSpPr>
              <p:nvPr/>
            </p:nvSpPr>
            <p:spPr bwMode="auto">
              <a:xfrm flipH="1">
                <a:off x="4449" y="2643"/>
                <a:ext cx="31" cy="30"/>
              </a:xfrm>
              <a:prstGeom prst="line">
                <a:avLst/>
              </a:prstGeom>
              <a:noFill/>
              <a:ln w="4763">
                <a:solidFill>
                  <a:srgbClr val="000000"/>
                </a:solidFill>
                <a:round/>
                <a:headEnd/>
                <a:tailEnd/>
              </a:ln>
            </p:spPr>
            <p:txBody>
              <a:bodyPr/>
              <a:lstStyle/>
              <a:p>
                <a:endParaRPr lang="en-US"/>
              </a:p>
            </p:txBody>
          </p:sp>
          <p:sp>
            <p:nvSpPr>
              <p:cNvPr id="684249" name="Line 217"/>
              <p:cNvSpPr>
                <a:spLocks noChangeShapeType="1"/>
              </p:cNvSpPr>
              <p:nvPr/>
            </p:nvSpPr>
            <p:spPr bwMode="auto">
              <a:xfrm>
                <a:off x="4487" y="2653"/>
                <a:ext cx="1" cy="7"/>
              </a:xfrm>
              <a:prstGeom prst="line">
                <a:avLst/>
              </a:prstGeom>
              <a:noFill/>
              <a:ln w="4763">
                <a:solidFill>
                  <a:srgbClr val="000000"/>
                </a:solidFill>
                <a:round/>
                <a:headEnd/>
                <a:tailEnd/>
              </a:ln>
            </p:spPr>
            <p:txBody>
              <a:bodyPr/>
              <a:lstStyle/>
              <a:p>
                <a:endParaRPr lang="en-US"/>
              </a:p>
            </p:txBody>
          </p:sp>
          <p:sp>
            <p:nvSpPr>
              <p:cNvPr id="684250" name="Line 218"/>
              <p:cNvSpPr>
                <a:spLocks noChangeShapeType="1"/>
              </p:cNvSpPr>
              <p:nvPr/>
            </p:nvSpPr>
            <p:spPr bwMode="auto">
              <a:xfrm flipH="1">
                <a:off x="4470" y="2660"/>
                <a:ext cx="17" cy="20"/>
              </a:xfrm>
              <a:prstGeom prst="line">
                <a:avLst/>
              </a:prstGeom>
              <a:noFill/>
              <a:ln w="4763">
                <a:solidFill>
                  <a:srgbClr val="000000"/>
                </a:solidFill>
                <a:round/>
                <a:headEnd/>
                <a:tailEnd/>
              </a:ln>
            </p:spPr>
            <p:txBody>
              <a:bodyPr/>
              <a:lstStyle/>
              <a:p>
                <a:endParaRPr lang="en-US"/>
              </a:p>
            </p:txBody>
          </p:sp>
          <p:sp>
            <p:nvSpPr>
              <p:cNvPr id="684251" name="Line 219"/>
              <p:cNvSpPr>
                <a:spLocks noChangeShapeType="1"/>
              </p:cNvSpPr>
              <p:nvPr/>
            </p:nvSpPr>
            <p:spPr bwMode="auto">
              <a:xfrm flipH="1">
                <a:off x="4466" y="2680"/>
                <a:ext cx="4" cy="7"/>
              </a:xfrm>
              <a:prstGeom prst="line">
                <a:avLst/>
              </a:prstGeom>
              <a:noFill/>
              <a:ln w="4763">
                <a:solidFill>
                  <a:srgbClr val="000000"/>
                </a:solidFill>
                <a:round/>
                <a:headEnd/>
                <a:tailEnd/>
              </a:ln>
            </p:spPr>
            <p:txBody>
              <a:bodyPr/>
              <a:lstStyle/>
              <a:p>
                <a:endParaRPr lang="en-US"/>
              </a:p>
            </p:txBody>
          </p:sp>
          <p:sp>
            <p:nvSpPr>
              <p:cNvPr id="684252" name="Line 220"/>
              <p:cNvSpPr>
                <a:spLocks noChangeShapeType="1"/>
              </p:cNvSpPr>
              <p:nvPr/>
            </p:nvSpPr>
            <p:spPr bwMode="auto">
              <a:xfrm flipV="1">
                <a:off x="4490" y="2680"/>
                <a:ext cx="10" cy="7"/>
              </a:xfrm>
              <a:prstGeom prst="line">
                <a:avLst/>
              </a:prstGeom>
              <a:noFill/>
              <a:ln w="4763">
                <a:solidFill>
                  <a:srgbClr val="000000"/>
                </a:solidFill>
                <a:round/>
                <a:headEnd/>
                <a:tailEnd/>
              </a:ln>
            </p:spPr>
            <p:txBody>
              <a:bodyPr/>
              <a:lstStyle/>
              <a:p>
                <a:endParaRPr lang="en-US"/>
              </a:p>
            </p:txBody>
          </p:sp>
          <p:sp>
            <p:nvSpPr>
              <p:cNvPr id="684253" name="Line 221"/>
              <p:cNvSpPr>
                <a:spLocks noChangeShapeType="1"/>
              </p:cNvSpPr>
              <p:nvPr/>
            </p:nvSpPr>
            <p:spPr bwMode="auto">
              <a:xfrm>
                <a:off x="4500" y="2680"/>
                <a:ext cx="11" cy="1"/>
              </a:xfrm>
              <a:prstGeom prst="line">
                <a:avLst/>
              </a:prstGeom>
              <a:noFill/>
              <a:ln w="4763">
                <a:solidFill>
                  <a:srgbClr val="000000"/>
                </a:solidFill>
                <a:round/>
                <a:headEnd/>
                <a:tailEnd/>
              </a:ln>
            </p:spPr>
            <p:txBody>
              <a:bodyPr/>
              <a:lstStyle/>
              <a:p>
                <a:endParaRPr lang="en-US"/>
              </a:p>
            </p:txBody>
          </p:sp>
          <p:sp>
            <p:nvSpPr>
              <p:cNvPr id="684254" name="Line 222"/>
              <p:cNvSpPr>
                <a:spLocks noChangeShapeType="1"/>
              </p:cNvSpPr>
              <p:nvPr/>
            </p:nvSpPr>
            <p:spPr bwMode="auto">
              <a:xfrm>
                <a:off x="4511" y="2680"/>
                <a:ext cx="17" cy="1"/>
              </a:xfrm>
              <a:prstGeom prst="line">
                <a:avLst/>
              </a:prstGeom>
              <a:noFill/>
              <a:ln w="4763">
                <a:solidFill>
                  <a:srgbClr val="000000"/>
                </a:solidFill>
                <a:round/>
                <a:headEnd/>
                <a:tailEnd/>
              </a:ln>
            </p:spPr>
            <p:txBody>
              <a:bodyPr/>
              <a:lstStyle/>
              <a:p>
                <a:endParaRPr lang="en-US"/>
              </a:p>
            </p:txBody>
          </p:sp>
          <p:sp>
            <p:nvSpPr>
              <p:cNvPr id="684255" name="Line 223"/>
              <p:cNvSpPr>
                <a:spLocks noChangeShapeType="1"/>
              </p:cNvSpPr>
              <p:nvPr/>
            </p:nvSpPr>
            <p:spPr bwMode="auto">
              <a:xfrm flipH="1">
                <a:off x="4599" y="2622"/>
                <a:ext cx="3" cy="14"/>
              </a:xfrm>
              <a:prstGeom prst="line">
                <a:avLst/>
              </a:prstGeom>
              <a:noFill/>
              <a:ln w="4763">
                <a:solidFill>
                  <a:srgbClr val="000000"/>
                </a:solidFill>
                <a:round/>
                <a:headEnd/>
                <a:tailEnd/>
              </a:ln>
            </p:spPr>
            <p:txBody>
              <a:bodyPr/>
              <a:lstStyle/>
              <a:p>
                <a:endParaRPr lang="en-US"/>
              </a:p>
            </p:txBody>
          </p:sp>
          <p:sp>
            <p:nvSpPr>
              <p:cNvPr id="684256" name="Line 224"/>
              <p:cNvSpPr>
                <a:spLocks noChangeShapeType="1"/>
              </p:cNvSpPr>
              <p:nvPr/>
            </p:nvSpPr>
            <p:spPr bwMode="auto">
              <a:xfrm>
                <a:off x="4599" y="2636"/>
                <a:ext cx="1" cy="13"/>
              </a:xfrm>
              <a:prstGeom prst="line">
                <a:avLst/>
              </a:prstGeom>
              <a:noFill/>
              <a:ln w="4763">
                <a:solidFill>
                  <a:srgbClr val="000000"/>
                </a:solidFill>
                <a:round/>
                <a:headEnd/>
                <a:tailEnd/>
              </a:ln>
            </p:spPr>
            <p:txBody>
              <a:bodyPr/>
              <a:lstStyle/>
              <a:p>
                <a:endParaRPr lang="en-US"/>
              </a:p>
            </p:txBody>
          </p:sp>
          <p:sp>
            <p:nvSpPr>
              <p:cNvPr id="684257" name="Line 225"/>
              <p:cNvSpPr>
                <a:spLocks noChangeShapeType="1"/>
              </p:cNvSpPr>
              <p:nvPr/>
            </p:nvSpPr>
            <p:spPr bwMode="auto">
              <a:xfrm>
                <a:off x="4599" y="2649"/>
                <a:ext cx="1" cy="14"/>
              </a:xfrm>
              <a:prstGeom prst="line">
                <a:avLst/>
              </a:prstGeom>
              <a:noFill/>
              <a:ln w="4763">
                <a:solidFill>
                  <a:srgbClr val="000000"/>
                </a:solidFill>
                <a:round/>
                <a:headEnd/>
                <a:tailEnd/>
              </a:ln>
            </p:spPr>
            <p:txBody>
              <a:bodyPr/>
              <a:lstStyle/>
              <a:p>
                <a:endParaRPr lang="en-US"/>
              </a:p>
            </p:txBody>
          </p:sp>
          <p:sp>
            <p:nvSpPr>
              <p:cNvPr id="684258" name="Line 226"/>
              <p:cNvSpPr>
                <a:spLocks noChangeShapeType="1"/>
              </p:cNvSpPr>
              <p:nvPr/>
            </p:nvSpPr>
            <p:spPr bwMode="auto">
              <a:xfrm>
                <a:off x="4599" y="2663"/>
                <a:ext cx="1" cy="10"/>
              </a:xfrm>
              <a:prstGeom prst="line">
                <a:avLst/>
              </a:prstGeom>
              <a:noFill/>
              <a:ln w="4763">
                <a:solidFill>
                  <a:srgbClr val="000000"/>
                </a:solidFill>
                <a:round/>
                <a:headEnd/>
                <a:tailEnd/>
              </a:ln>
            </p:spPr>
            <p:txBody>
              <a:bodyPr/>
              <a:lstStyle/>
              <a:p>
                <a:endParaRPr lang="en-US"/>
              </a:p>
            </p:txBody>
          </p:sp>
          <p:sp>
            <p:nvSpPr>
              <p:cNvPr id="684259" name="Freeform 227"/>
              <p:cNvSpPr>
                <a:spLocks/>
              </p:cNvSpPr>
              <p:nvPr/>
            </p:nvSpPr>
            <p:spPr bwMode="auto">
              <a:xfrm>
                <a:off x="4613" y="2447"/>
                <a:ext cx="469" cy="268"/>
              </a:xfrm>
              <a:custGeom>
                <a:avLst/>
                <a:gdLst/>
                <a:ahLst/>
                <a:cxnLst>
                  <a:cxn ang="0">
                    <a:pos x="394" y="192"/>
                  </a:cxn>
                  <a:cxn ang="0">
                    <a:pos x="415" y="182"/>
                  </a:cxn>
                  <a:cxn ang="0">
                    <a:pos x="439" y="165"/>
                  </a:cxn>
                  <a:cxn ang="0">
                    <a:pos x="456" y="148"/>
                  </a:cxn>
                  <a:cxn ang="0">
                    <a:pos x="466" y="127"/>
                  </a:cxn>
                  <a:cxn ang="0">
                    <a:pos x="469" y="117"/>
                  </a:cxn>
                  <a:cxn ang="0">
                    <a:pos x="469" y="103"/>
                  </a:cxn>
                  <a:cxn ang="0">
                    <a:pos x="466" y="86"/>
                  </a:cxn>
                  <a:cxn ang="0">
                    <a:pos x="466" y="62"/>
                  </a:cxn>
                  <a:cxn ang="0">
                    <a:pos x="459" y="38"/>
                  </a:cxn>
                  <a:cxn ang="0">
                    <a:pos x="459" y="31"/>
                  </a:cxn>
                  <a:cxn ang="0">
                    <a:pos x="452" y="17"/>
                  </a:cxn>
                  <a:cxn ang="0">
                    <a:pos x="445" y="7"/>
                  </a:cxn>
                  <a:cxn ang="0">
                    <a:pos x="432" y="3"/>
                  </a:cxn>
                  <a:cxn ang="0">
                    <a:pos x="418" y="0"/>
                  </a:cxn>
                  <a:cxn ang="0">
                    <a:pos x="401" y="0"/>
                  </a:cxn>
                  <a:cxn ang="0">
                    <a:pos x="384" y="7"/>
                  </a:cxn>
                  <a:cxn ang="0">
                    <a:pos x="367" y="17"/>
                  </a:cxn>
                  <a:cxn ang="0">
                    <a:pos x="357" y="31"/>
                  </a:cxn>
                  <a:cxn ang="0">
                    <a:pos x="343" y="45"/>
                  </a:cxn>
                  <a:cxn ang="0">
                    <a:pos x="337" y="58"/>
                  </a:cxn>
                  <a:cxn ang="0">
                    <a:pos x="330" y="72"/>
                  </a:cxn>
                  <a:cxn ang="0">
                    <a:pos x="299" y="89"/>
                  </a:cxn>
                  <a:cxn ang="0">
                    <a:pos x="282" y="110"/>
                  </a:cxn>
                  <a:cxn ang="0">
                    <a:pos x="268" y="110"/>
                  </a:cxn>
                  <a:cxn ang="0">
                    <a:pos x="248" y="124"/>
                  </a:cxn>
                  <a:cxn ang="0">
                    <a:pos x="211" y="148"/>
                  </a:cxn>
                  <a:cxn ang="0">
                    <a:pos x="200" y="158"/>
                  </a:cxn>
                  <a:cxn ang="0">
                    <a:pos x="180" y="154"/>
                  </a:cxn>
                  <a:cxn ang="0">
                    <a:pos x="160" y="158"/>
                  </a:cxn>
                  <a:cxn ang="0">
                    <a:pos x="95" y="165"/>
                  </a:cxn>
                  <a:cxn ang="0">
                    <a:pos x="51" y="168"/>
                  </a:cxn>
                  <a:cxn ang="0">
                    <a:pos x="13" y="168"/>
                  </a:cxn>
                  <a:cxn ang="0">
                    <a:pos x="6" y="182"/>
                  </a:cxn>
                  <a:cxn ang="0">
                    <a:pos x="3" y="202"/>
                  </a:cxn>
                  <a:cxn ang="0">
                    <a:pos x="0" y="226"/>
                  </a:cxn>
                  <a:cxn ang="0">
                    <a:pos x="3" y="247"/>
                  </a:cxn>
                  <a:cxn ang="0">
                    <a:pos x="6" y="261"/>
                  </a:cxn>
                  <a:cxn ang="0">
                    <a:pos x="207" y="268"/>
                  </a:cxn>
                  <a:cxn ang="0">
                    <a:pos x="245" y="268"/>
                  </a:cxn>
                  <a:cxn ang="0">
                    <a:pos x="272" y="251"/>
                  </a:cxn>
                  <a:cxn ang="0">
                    <a:pos x="323" y="220"/>
                  </a:cxn>
                  <a:cxn ang="0">
                    <a:pos x="364" y="202"/>
                  </a:cxn>
                  <a:cxn ang="0">
                    <a:pos x="394" y="192"/>
                  </a:cxn>
                </a:cxnLst>
                <a:rect l="0" t="0" r="r" b="b"/>
                <a:pathLst>
                  <a:path w="469" h="268">
                    <a:moveTo>
                      <a:pt x="394" y="192"/>
                    </a:moveTo>
                    <a:lnTo>
                      <a:pt x="415" y="182"/>
                    </a:lnTo>
                    <a:lnTo>
                      <a:pt x="439" y="165"/>
                    </a:lnTo>
                    <a:lnTo>
                      <a:pt x="456" y="148"/>
                    </a:lnTo>
                    <a:lnTo>
                      <a:pt x="466" y="127"/>
                    </a:lnTo>
                    <a:lnTo>
                      <a:pt x="469" y="117"/>
                    </a:lnTo>
                    <a:lnTo>
                      <a:pt x="469" y="103"/>
                    </a:lnTo>
                    <a:lnTo>
                      <a:pt x="466" y="86"/>
                    </a:lnTo>
                    <a:lnTo>
                      <a:pt x="466" y="62"/>
                    </a:lnTo>
                    <a:lnTo>
                      <a:pt x="459" y="38"/>
                    </a:lnTo>
                    <a:lnTo>
                      <a:pt x="459" y="31"/>
                    </a:lnTo>
                    <a:lnTo>
                      <a:pt x="452" y="17"/>
                    </a:lnTo>
                    <a:lnTo>
                      <a:pt x="445" y="7"/>
                    </a:lnTo>
                    <a:lnTo>
                      <a:pt x="432" y="3"/>
                    </a:lnTo>
                    <a:lnTo>
                      <a:pt x="418" y="0"/>
                    </a:lnTo>
                    <a:lnTo>
                      <a:pt x="401" y="0"/>
                    </a:lnTo>
                    <a:lnTo>
                      <a:pt x="384" y="7"/>
                    </a:lnTo>
                    <a:lnTo>
                      <a:pt x="367" y="17"/>
                    </a:lnTo>
                    <a:lnTo>
                      <a:pt x="357" y="31"/>
                    </a:lnTo>
                    <a:lnTo>
                      <a:pt x="343" y="45"/>
                    </a:lnTo>
                    <a:lnTo>
                      <a:pt x="337" y="58"/>
                    </a:lnTo>
                    <a:lnTo>
                      <a:pt x="330" y="72"/>
                    </a:lnTo>
                    <a:lnTo>
                      <a:pt x="299" y="89"/>
                    </a:lnTo>
                    <a:lnTo>
                      <a:pt x="282" y="110"/>
                    </a:lnTo>
                    <a:lnTo>
                      <a:pt x="268" y="110"/>
                    </a:lnTo>
                    <a:lnTo>
                      <a:pt x="248" y="124"/>
                    </a:lnTo>
                    <a:lnTo>
                      <a:pt x="211" y="148"/>
                    </a:lnTo>
                    <a:lnTo>
                      <a:pt x="200" y="158"/>
                    </a:lnTo>
                    <a:lnTo>
                      <a:pt x="180" y="154"/>
                    </a:lnTo>
                    <a:lnTo>
                      <a:pt x="160" y="158"/>
                    </a:lnTo>
                    <a:lnTo>
                      <a:pt x="95" y="165"/>
                    </a:lnTo>
                    <a:lnTo>
                      <a:pt x="51" y="168"/>
                    </a:lnTo>
                    <a:lnTo>
                      <a:pt x="13" y="168"/>
                    </a:lnTo>
                    <a:lnTo>
                      <a:pt x="6" y="182"/>
                    </a:lnTo>
                    <a:lnTo>
                      <a:pt x="3" y="202"/>
                    </a:lnTo>
                    <a:lnTo>
                      <a:pt x="0" y="226"/>
                    </a:lnTo>
                    <a:lnTo>
                      <a:pt x="3" y="247"/>
                    </a:lnTo>
                    <a:lnTo>
                      <a:pt x="6" y="261"/>
                    </a:lnTo>
                    <a:lnTo>
                      <a:pt x="207" y="268"/>
                    </a:lnTo>
                    <a:lnTo>
                      <a:pt x="245" y="268"/>
                    </a:lnTo>
                    <a:lnTo>
                      <a:pt x="272" y="251"/>
                    </a:lnTo>
                    <a:lnTo>
                      <a:pt x="323" y="220"/>
                    </a:lnTo>
                    <a:lnTo>
                      <a:pt x="364" y="202"/>
                    </a:lnTo>
                    <a:lnTo>
                      <a:pt x="394" y="192"/>
                    </a:lnTo>
                    <a:close/>
                  </a:path>
                </a:pathLst>
              </a:custGeom>
              <a:solidFill>
                <a:srgbClr val="5555FF"/>
              </a:solidFill>
              <a:ln w="4763">
                <a:solidFill>
                  <a:srgbClr val="000000"/>
                </a:solidFill>
                <a:prstDash val="solid"/>
                <a:round/>
                <a:headEnd/>
                <a:tailEnd/>
              </a:ln>
            </p:spPr>
            <p:txBody>
              <a:bodyPr/>
              <a:lstStyle/>
              <a:p>
                <a:endParaRPr lang="en-US"/>
              </a:p>
            </p:txBody>
          </p:sp>
          <p:sp>
            <p:nvSpPr>
              <p:cNvPr id="684260" name="Line 228"/>
              <p:cNvSpPr>
                <a:spLocks noChangeShapeType="1"/>
              </p:cNvSpPr>
              <p:nvPr/>
            </p:nvSpPr>
            <p:spPr bwMode="auto">
              <a:xfrm flipV="1">
                <a:off x="4987" y="2646"/>
                <a:ext cx="24" cy="3"/>
              </a:xfrm>
              <a:prstGeom prst="line">
                <a:avLst/>
              </a:prstGeom>
              <a:noFill/>
              <a:ln w="4763">
                <a:solidFill>
                  <a:srgbClr val="000000"/>
                </a:solidFill>
                <a:round/>
                <a:headEnd/>
                <a:tailEnd/>
              </a:ln>
            </p:spPr>
            <p:txBody>
              <a:bodyPr/>
              <a:lstStyle/>
              <a:p>
                <a:endParaRPr lang="en-US"/>
              </a:p>
            </p:txBody>
          </p:sp>
          <p:sp>
            <p:nvSpPr>
              <p:cNvPr id="684261" name="Line 229"/>
              <p:cNvSpPr>
                <a:spLocks noChangeShapeType="1"/>
              </p:cNvSpPr>
              <p:nvPr/>
            </p:nvSpPr>
            <p:spPr bwMode="auto">
              <a:xfrm>
                <a:off x="5011" y="2646"/>
                <a:ext cx="24" cy="3"/>
              </a:xfrm>
              <a:prstGeom prst="line">
                <a:avLst/>
              </a:prstGeom>
              <a:noFill/>
              <a:ln w="4763">
                <a:solidFill>
                  <a:srgbClr val="000000"/>
                </a:solidFill>
                <a:round/>
                <a:headEnd/>
                <a:tailEnd/>
              </a:ln>
            </p:spPr>
            <p:txBody>
              <a:bodyPr/>
              <a:lstStyle/>
              <a:p>
                <a:endParaRPr lang="en-US"/>
              </a:p>
            </p:txBody>
          </p:sp>
          <p:sp>
            <p:nvSpPr>
              <p:cNvPr id="684262" name="Line 230"/>
              <p:cNvSpPr>
                <a:spLocks noChangeShapeType="1"/>
              </p:cNvSpPr>
              <p:nvPr/>
            </p:nvSpPr>
            <p:spPr bwMode="auto">
              <a:xfrm>
                <a:off x="5035" y="2649"/>
                <a:ext cx="23" cy="4"/>
              </a:xfrm>
              <a:prstGeom prst="line">
                <a:avLst/>
              </a:prstGeom>
              <a:noFill/>
              <a:ln w="4763">
                <a:solidFill>
                  <a:srgbClr val="000000"/>
                </a:solidFill>
                <a:round/>
                <a:headEnd/>
                <a:tailEnd/>
              </a:ln>
            </p:spPr>
            <p:txBody>
              <a:bodyPr/>
              <a:lstStyle/>
              <a:p>
                <a:endParaRPr lang="en-US"/>
              </a:p>
            </p:txBody>
          </p:sp>
          <p:sp>
            <p:nvSpPr>
              <p:cNvPr id="684263" name="Line 231"/>
              <p:cNvSpPr>
                <a:spLocks noChangeShapeType="1"/>
              </p:cNvSpPr>
              <p:nvPr/>
            </p:nvSpPr>
            <p:spPr bwMode="auto">
              <a:xfrm>
                <a:off x="5058" y="2653"/>
                <a:ext cx="14" cy="1"/>
              </a:xfrm>
              <a:prstGeom prst="line">
                <a:avLst/>
              </a:prstGeom>
              <a:noFill/>
              <a:ln w="4763">
                <a:solidFill>
                  <a:srgbClr val="000000"/>
                </a:solidFill>
                <a:round/>
                <a:headEnd/>
                <a:tailEnd/>
              </a:ln>
            </p:spPr>
            <p:txBody>
              <a:bodyPr/>
              <a:lstStyle/>
              <a:p>
                <a:endParaRPr lang="en-US"/>
              </a:p>
            </p:txBody>
          </p:sp>
          <p:sp>
            <p:nvSpPr>
              <p:cNvPr id="684264" name="Line 232"/>
              <p:cNvSpPr>
                <a:spLocks noChangeShapeType="1"/>
              </p:cNvSpPr>
              <p:nvPr/>
            </p:nvSpPr>
            <p:spPr bwMode="auto">
              <a:xfrm>
                <a:off x="5072" y="2653"/>
                <a:ext cx="14" cy="1"/>
              </a:xfrm>
              <a:prstGeom prst="line">
                <a:avLst/>
              </a:prstGeom>
              <a:noFill/>
              <a:ln w="4763">
                <a:solidFill>
                  <a:srgbClr val="000000"/>
                </a:solidFill>
                <a:round/>
                <a:headEnd/>
                <a:tailEnd/>
              </a:ln>
            </p:spPr>
            <p:txBody>
              <a:bodyPr/>
              <a:lstStyle/>
              <a:p>
                <a:endParaRPr lang="en-US"/>
              </a:p>
            </p:txBody>
          </p:sp>
          <p:sp>
            <p:nvSpPr>
              <p:cNvPr id="684265" name="Line 233"/>
              <p:cNvSpPr>
                <a:spLocks noChangeShapeType="1"/>
              </p:cNvSpPr>
              <p:nvPr/>
            </p:nvSpPr>
            <p:spPr bwMode="auto">
              <a:xfrm>
                <a:off x="4881" y="2557"/>
                <a:ext cx="52" cy="1"/>
              </a:xfrm>
              <a:prstGeom prst="line">
                <a:avLst/>
              </a:prstGeom>
              <a:noFill/>
              <a:ln w="4763">
                <a:solidFill>
                  <a:srgbClr val="000000"/>
                </a:solidFill>
                <a:round/>
                <a:headEnd/>
                <a:tailEnd/>
              </a:ln>
            </p:spPr>
            <p:txBody>
              <a:bodyPr/>
              <a:lstStyle/>
              <a:p>
                <a:endParaRPr lang="en-US"/>
              </a:p>
            </p:txBody>
          </p:sp>
          <p:sp>
            <p:nvSpPr>
              <p:cNvPr id="684266" name="Line 234"/>
              <p:cNvSpPr>
                <a:spLocks noChangeShapeType="1"/>
              </p:cNvSpPr>
              <p:nvPr/>
            </p:nvSpPr>
            <p:spPr bwMode="auto">
              <a:xfrm>
                <a:off x="4933" y="2557"/>
                <a:ext cx="30" cy="1"/>
              </a:xfrm>
              <a:prstGeom prst="line">
                <a:avLst/>
              </a:prstGeom>
              <a:noFill/>
              <a:ln w="4763">
                <a:solidFill>
                  <a:srgbClr val="000000"/>
                </a:solidFill>
                <a:round/>
                <a:headEnd/>
                <a:tailEnd/>
              </a:ln>
            </p:spPr>
            <p:txBody>
              <a:bodyPr/>
              <a:lstStyle/>
              <a:p>
                <a:endParaRPr lang="en-US"/>
              </a:p>
            </p:txBody>
          </p:sp>
          <p:sp>
            <p:nvSpPr>
              <p:cNvPr id="684267" name="Line 235"/>
              <p:cNvSpPr>
                <a:spLocks noChangeShapeType="1"/>
              </p:cNvSpPr>
              <p:nvPr/>
            </p:nvSpPr>
            <p:spPr bwMode="auto">
              <a:xfrm flipV="1">
                <a:off x="4963" y="2553"/>
                <a:ext cx="21" cy="4"/>
              </a:xfrm>
              <a:prstGeom prst="line">
                <a:avLst/>
              </a:prstGeom>
              <a:noFill/>
              <a:ln w="4763">
                <a:solidFill>
                  <a:srgbClr val="000000"/>
                </a:solidFill>
                <a:round/>
                <a:headEnd/>
                <a:tailEnd/>
              </a:ln>
            </p:spPr>
            <p:txBody>
              <a:bodyPr/>
              <a:lstStyle/>
              <a:p>
                <a:endParaRPr lang="en-US"/>
              </a:p>
            </p:txBody>
          </p:sp>
          <p:sp>
            <p:nvSpPr>
              <p:cNvPr id="684268" name="Line 236"/>
              <p:cNvSpPr>
                <a:spLocks noChangeShapeType="1"/>
              </p:cNvSpPr>
              <p:nvPr/>
            </p:nvSpPr>
            <p:spPr bwMode="auto">
              <a:xfrm flipV="1">
                <a:off x="4984" y="2550"/>
                <a:ext cx="17" cy="3"/>
              </a:xfrm>
              <a:prstGeom prst="line">
                <a:avLst/>
              </a:prstGeom>
              <a:noFill/>
              <a:ln w="4763">
                <a:solidFill>
                  <a:srgbClr val="000000"/>
                </a:solidFill>
                <a:round/>
                <a:headEnd/>
                <a:tailEnd/>
              </a:ln>
            </p:spPr>
            <p:txBody>
              <a:bodyPr/>
              <a:lstStyle/>
              <a:p>
                <a:endParaRPr lang="en-US"/>
              </a:p>
            </p:txBody>
          </p:sp>
          <p:sp>
            <p:nvSpPr>
              <p:cNvPr id="684269" name="Line 237"/>
              <p:cNvSpPr>
                <a:spLocks noChangeShapeType="1"/>
              </p:cNvSpPr>
              <p:nvPr/>
            </p:nvSpPr>
            <p:spPr bwMode="auto">
              <a:xfrm flipV="1">
                <a:off x="5001" y="2543"/>
                <a:ext cx="17" cy="7"/>
              </a:xfrm>
              <a:prstGeom prst="line">
                <a:avLst/>
              </a:prstGeom>
              <a:noFill/>
              <a:ln w="4763">
                <a:solidFill>
                  <a:srgbClr val="000000"/>
                </a:solidFill>
                <a:round/>
                <a:headEnd/>
                <a:tailEnd/>
              </a:ln>
            </p:spPr>
            <p:txBody>
              <a:bodyPr/>
              <a:lstStyle/>
              <a:p>
                <a:endParaRPr lang="en-US"/>
              </a:p>
            </p:txBody>
          </p:sp>
          <p:sp>
            <p:nvSpPr>
              <p:cNvPr id="684270" name="Line 238"/>
              <p:cNvSpPr>
                <a:spLocks noChangeShapeType="1"/>
              </p:cNvSpPr>
              <p:nvPr/>
            </p:nvSpPr>
            <p:spPr bwMode="auto">
              <a:xfrm flipV="1">
                <a:off x="5018" y="2533"/>
                <a:ext cx="13" cy="10"/>
              </a:xfrm>
              <a:prstGeom prst="line">
                <a:avLst/>
              </a:prstGeom>
              <a:noFill/>
              <a:ln w="4763">
                <a:solidFill>
                  <a:srgbClr val="000000"/>
                </a:solidFill>
                <a:round/>
                <a:headEnd/>
                <a:tailEnd/>
              </a:ln>
            </p:spPr>
            <p:txBody>
              <a:bodyPr/>
              <a:lstStyle/>
              <a:p>
                <a:endParaRPr lang="en-US"/>
              </a:p>
            </p:txBody>
          </p:sp>
          <p:sp>
            <p:nvSpPr>
              <p:cNvPr id="684271" name="Line 239"/>
              <p:cNvSpPr>
                <a:spLocks noChangeShapeType="1"/>
              </p:cNvSpPr>
              <p:nvPr/>
            </p:nvSpPr>
            <p:spPr bwMode="auto">
              <a:xfrm flipV="1">
                <a:off x="5031" y="2523"/>
                <a:ext cx="14" cy="10"/>
              </a:xfrm>
              <a:prstGeom prst="line">
                <a:avLst/>
              </a:prstGeom>
              <a:noFill/>
              <a:ln w="4763">
                <a:solidFill>
                  <a:srgbClr val="000000"/>
                </a:solidFill>
                <a:round/>
                <a:headEnd/>
                <a:tailEnd/>
              </a:ln>
            </p:spPr>
            <p:txBody>
              <a:bodyPr/>
              <a:lstStyle/>
              <a:p>
                <a:endParaRPr lang="en-US"/>
              </a:p>
            </p:txBody>
          </p:sp>
          <p:sp>
            <p:nvSpPr>
              <p:cNvPr id="684272" name="Line 240"/>
              <p:cNvSpPr>
                <a:spLocks noChangeShapeType="1"/>
              </p:cNvSpPr>
              <p:nvPr/>
            </p:nvSpPr>
            <p:spPr bwMode="auto">
              <a:xfrm flipV="1">
                <a:off x="5045" y="2509"/>
                <a:ext cx="13" cy="14"/>
              </a:xfrm>
              <a:prstGeom prst="line">
                <a:avLst/>
              </a:prstGeom>
              <a:noFill/>
              <a:ln w="4763">
                <a:solidFill>
                  <a:srgbClr val="000000"/>
                </a:solidFill>
                <a:round/>
                <a:headEnd/>
                <a:tailEnd/>
              </a:ln>
            </p:spPr>
            <p:txBody>
              <a:bodyPr/>
              <a:lstStyle/>
              <a:p>
                <a:endParaRPr lang="en-US"/>
              </a:p>
            </p:txBody>
          </p:sp>
          <p:sp>
            <p:nvSpPr>
              <p:cNvPr id="684273" name="Line 241"/>
              <p:cNvSpPr>
                <a:spLocks noChangeShapeType="1"/>
              </p:cNvSpPr>
              <p:nvPr/>
            </p:nvSpPr>
            <p:spPr bwMode="auto">
              <a:xfrm flipV="1">
                <a:off x="5058" y="2481"/>
                <a:ext cx="14" cy="28"/>
              </a:xfrm>
              <a:prstGeom prst="line">
                <a:avLst/>
              </a:prstGeom>
              <a:noFill/>
              <a:ln w="4763">
                <a:solidFill>
                  <a:srgbClr val="000000"/>
                </a:solidFill>
                <a:round/>
                <a:headEnd/>
                <a:tailEnd/>
              </a:ln>
            </p:spPr>
            <p:txBody>
              <a:bodyPr/>
              <a:lstStyle/>
              <a:p>
                <a:endParaRPr lang="en-US"/>
              </a:p>
            </p:txBody>
          </p:sp>
          <p:sp>
            <p:nvSpPr>
              <p:cNvPr id="684274" name="Line 242"/>
              <p:cNvSpPr>
                <a:spLocks noChangeShapeType="1"/>
              </p:cNvSpPr>
              <p:nvPr/>
            </p:nvSpPr>
            <p:spPr bwMode="auto">
              <a:xfrm flipH="1">
                <a:off x="4756" y="2608"/>
                <a:ext cx="54" cy="28"/>
              </a:xfrm>
              <a:prstGeom prst="line">
                <a:avLst/>
              </a:prstGeom>
              <a:noFill/>
              <a:ln w="4763">
                <a:solidFill>
                  <a:srgbClr val="000000"/>
                </a:solidFill>
                <a:round/>
                <a:headEnd/>
                <a:tailEnd/>
              </a:ln>
            </p:spPr>
            <p:txBody>
              <a:bodyPr/>
              <a:lstStyle/>
              <a:p>
                <a:endParaRPr lang="en-US"/>
              </a:p>
            </p:txBody>
          </p:sp>
          <p:sp>
            <p:nvSpPr>
              <p:cNvPr id="684275" name="Line 243"/>
              <p:cNvSpPr>
                <a:spLocks noChangeShapeType="1"/>
              </p:cNvSpPr>
              <p:nvPr/>
            </p:nvSpPr>
            <p:spPr bwMode="auto">
              <a:xfrm flipH="1">
                <a:off x="4745" y="2636"/>
                <a:ext cx="11" cy="7"/>
              </a:xfrm>
              <a:prstGeom prst="line">
                <a:avLst/>
              </a:prstGeom>
              <a:noFill/>
              <a:ln w="4763">
                <a:solidFill>
                  <a:srgbClr val="000000"/>
                </a:solidFill>
                <a:round/>
                <a:headEnd/>
                <a:tailEnd/>
              </a:ln>
            </p:spPr>
            <p:txBody>
              <a:bodyPr/>
              <a:lstStyle/>
              <a:p>
                <a:endParaRPr lang="en-US"/>
              </a:p>
            </p:txBody>
          </p:sp>
          <p:sp>
            <p:nvSpPr>
              <p:cNvPr id="684276" name="Line 244"/>
              <p:cNvSpPr>
                <a:spLocks noChangeShapeType="1"/>
              </p:cNvSpPr>
              <p:nvPr/>
            </p:nvSpPr>
            <p:spPr bwMode="auto">
              <a:xfrm flipH="1">
                <a:off x="4742" y="2643"/>
                <a:ext cx="3" cy="10"/>
              </a:xfrm>
              <a:prstGeom prst="line">
                <a:avLst/>
              </a:prstGeom>
              <a:noFill/>
              <a:ln w="4763">
                <a:solidFill>
                  <a:srgbClr val="000000"/>
                </a:solidFill>
                <a:round/>
                <a:headEnd/>
                <a:tailEnd/>
              </a:ln>
            </p:spPr>
            <p:txBody>
              <a:bodyPr/>
              <a:lstStyle/>
              <a:p>
                <a:endParaRPr lang="en-US"/>
              </a:p>
            </p:txBody>
          </p:sp>
          <p:sp>
            <p:nvSpPr>
              <p:cNvPr id="684277" name="Line 245"/>
              <p:cNvSpPr>
                <a:spLocks noChangeShapeType="1"/>
              </p:cNvSpPr>
              <p:nvPr/>
            </p:nvSpPr>
            <p:spPr bwMode="auto">
              <a:xfrm>
                <a:off x="4742" y="2653"/>
                <a:ext cx="1" cy="7"/>
              </a:xfrm>
              <a:prstGeom prst="line">
                <a:avLst/>
              </a:prstGeom>
              <a:noFill/>
              <a:ln w="4763">
                <a:solidFill>
                  <a:srgbClr val="000000"/>
                </a:solidFill>
                <a:round/>
                <a:headEnd/>
                <a:tailEnd/>
              </a:ln>
            </p:spPr>
            <p:txBody>
              <a:bodyPr/>
              <a:lstStyle/>
              <a:p>
                <a:endParaRPr lang="en-US"/>
              </a:p>
            </p:txBody>
          </p:sp>
          <p:sp>
            <p:nvSpPr>
              <p:cNvPr id="684278" name="Line 246"/>
              <p:cNvSpPr>
                <a:spLocks noChangeShapeType="1"/>
              </p:cNvSpPr>
              <p:nvPr/>
            </p:nvSpPr>
            <p:spPr bwMode="auto">
              <a:xfrm>
                <a:off x="4742" y="2660"/>
                <a:ext cx="3" cy="10"/>
              </a:xfrm>
              <a:prstGeom prst="line">
                <a:avLst/>
              </a:prstGeom>
              <a:noFill/>
              <a:ln w="4763">
                <a:solidFill>
                  <a:srgbClr val="000000"/>
                </a:solidFill>
                <a:round/>
                <a:headEnd/>
                <a:tailEnd/>
              </a:ln>
            </p:spPr>
            <p:txBody>
              <a:bodyPr/>
              <a:lstStyle/>
              <a:p>
                <a:endParaRPr lang="en-US"/>
              </a:p>
            </p:txBody>
          </p:sp>
          <p:sp>
            <p:nvSpPr>
              <p:cNvPr id="684279" name="Line 247"/>
              <p:cNvSpPr>
                <a:spLocks noChangeShapeType="1"/>
              </p:cNvSpPr>
              <p:nvPr/>
            </p:nvSpPr>
            <p:spPr bwMode="auto">
              <a:xfrm>
                <a:off x="4745" y="2670"/>
                <a:ext cx="11" cy="7"/>
              </a:xfrm>
              <a:prstGeom prst="line">
                <a:avLst/>
              </a:prstGeom>
              <a:noFill/>
              <a:ln w="4763">
                <a:solidFill>
                  <a:srgbClr val="000000"/>
                </a:solidFill>
                <a:round/>
                <a:headEnd/>
                <a:tailEnd/>
              </a:ln>
            </p:spPr>
            <p:txBody>
              <a:bodyPr/>
              <a:lstStyle/>
              <a:p>
                <a:endParaRPr lang="en-US"/>
              </a:p>
            </p:txBody>
          </p:sp>
          <p:sp>
            <p:nvSpPr>
              <p:cNvPr id="684280" name="Line 248"/>
              <p:cNvSpPr>
                <a:spLocks noChangeShapeType="1"/>
              </p:cNvSpPr>
              <p:nvPr/>
            </p:nvSpPr>
            <p:spPr bwMode="auto">
              <a:xfrm>
                <a:off x="4756" y="2677"/>
                <a:ext cx="17" cy="10"/>
              </a:xfrm>
              <a:prstGeom prst="line">
                <a:avLst/>
              </a:prstGeom>
              <a:noFill/>
              <a:ln w="4763">
                <a:solidFill>
                  <a:srgbClr val="000000"/>
                </a:solidFill>
                <a:round/>
                <a:headEnd/>
                <a:tailEnd/>
              </a:ln>
            </p:spPr>
            <p:txBody>
              <a:bodyPr/>
              <a:lstStyle/>
              <a:p>
                <a:endParaRPr lang="en-US"/>
              </a:p>
            </p:txBody>
          </p:sp>
          <p:sp>
            <p:nvSpPr>
              <p:cNvPr id="684281" name="Line 249"/>
              <p:cNvSpPr>
                <a:spLocks noChangeShapeType="1"/>
              </p:cNvSpPr>
              <p:nvPr/>
            </p:nvSpPr>
            <p:spPr bwMode="auto">
              <a:xfrm>
                <a:off x="4773" y="2687"/>
                <a:ext cx="27" cy="7"/>
              </a:xfrm>
              <a:prstGeom prst="line">
                <a:avLst/>
              </a:prstGeom>
              <a:noFill/>
              <a:ln w="4763">
                <a:solidFill>
                  <a:srgbClr val="000000"/>
                </a:solidFill>
                <a:round/>
                <a:headEnd/>
                <a:tailEnd/>
              </a:ln>
            </p:spPr>
            <p:txBody>
              <a:bodyPr/>
              <a:lstStyle/>
              <a:p>
                <a:endParaRPr lang="en-US"/>
              </a:p>
            </p:txBody>
          </p:sp>
          <p:sp>
            <p:nvSpPr>
              <p:cNvPr id="684282" name="Line 250"/>
              <p:cNvSpPr>
                <a:spLocks noChangeShapeType="1"/>
              </p:cNvSpPr>
              <p:nvPr/>
            </p:nvSpPr>
            <p:spPr bwMode="auto">
              <a:xfrm>
                <a:off x="4800" y="2694"/>
                <a:ext cx="30" cy="7"/>
              </a:xfrm>
              <a:prstGeom prst="line">
                <a:avLst/>
              </a:prstGeom>
              <a:noFill/>
              <a:ln w="4763">
                <a:solidFill>
                  <a:srgbClr val="000000"/>
                </a:solidFill>
                <a:round/>
                <a:headEnd/>
                <a:tailEnd/>
              </a:ln>
            </p:spPr>
            <p:txBody>
              <a:bodyPr/>
              <a:lstStyle/>
              <a:p>
                <a:endParaRPr lang="en-US"/>
              </a:p>
            </p:txBody>
          </p:sp>
          <p:sp>
            <p:nvSpPr>
              <p:cNvPr id="684283" name="Line 251"/>
              <p:cNvSpPr>
                <a:spLocks noChangeShapeType="1"/>
              </p:cNvSpPr>
              <p:nvPr/>
            </p:nvSpPr>
            <p:spPr bwMode="auto">
              <a:xfrm>
                <a:off x="4830" y="2701"/>
                <a:ext cx="24" cy="1"/>
              </a:xfrm>
              <a:prstGeom prst="line">
                <a:avLst/>
              </a:prstGeom>
              <a:noFill/>
              <a:ln w="4763">
                <a:solidFill>
                  <a:srgbClr val="000000"/>
                </a:solidFill>
                <a:round/>
                <a:headEnd/>
                <a:tailEnd/>
              </a:ln>
            </p:spPr>
            <p:txBody>
              <a:bodyPr/>
              <a:lstStyle/>
              <a:p>
                <a:endParaRPr lang="en-US"/>
              </a:p>
            </p:txBody>
          </p:sp>
          <p:sp>
            <p:nvSpPr>
              <p:cNvPr id="684284" name="Line 252"/>
              <p:cNvSpPr>
                <a:spLocks noChangeShapeType="1"/>
              </p:cNvSpPr>
              <p:nvPr/>
            </p:nvSpPr>
            <p:spPr bwMode="auto">
              <a:xfrm flipV="1">
                <a:off x="4854" y="2694"/>
                <a:ext cx="27" cy="7"/>
              </a:xfrm>
              <a:prstGeom prst="line">
                <a:avLst/>
              </a:prstGeom>
              <a:noFill/>
              <a:ln w="4763">
                <a:solidFill>
                  <a:srgbClr val="000000"/>
                </a:solidFill>
                <a:round/>
                <a:headEnd/>
                <a:tailEnd/>
              </a:ln>
            </p:spPr>
            <p:txBody>
              <a:bodyPr/>
              <a:lstStyle/>
              <a:p>
                <a:endParaRPr lang="en-US"/>
              </a:p>
            </p:txBody>
          </p:sp>
          <p:sp>
            <p:nvSpPr>
              <p:cNvPr id="684285" name="Line 253"/>
              <p:cNvSpPr>
                <a:spLocks noChangeShapeType="1"/>
              </p:cNvSpPr>
              <p:nvPr/>
            </p:nvSpPr>
            <p:spPr bwMode="auto">
              <a:xfrm flipV="1">
                <a:off x="4881" y="2687"/>
                <a:ext cx="21" cy="7"/>
              </a:xfrm>
              <a:prstGeom prst="line">
                <a:avLst/>
              </a:prstGeom>
              <a:noFill/>
              <a:ln w="4763">
                <a:solidFill>
                  <a:srgbClr val="000000"/>
                </a:solidFill>
                <a:round/>
                <a:headEnd/>
                <a:tailEnd/>
              </a:ln>
            </p:spPr>
            <p:txBody>
              <a:bodyPr/>
              <a:lstStyle/>
              <a:p>
                <a:endParaRPr lang="en-US"/>
              </a:p>
            </p:txBody>
          </p:sp>
          <p:sp>
            <p:nvSpPr>
              <p:cNvPr id="684286" name="Line 254"/>
              <p:cNvSpPr>
                <a:spLocks noChangeShapeType="1"/>
              </p:cNvSpPr>
              <p:nvPr/>
            </p:nvSpPr>
            <p:spPr bwMode="auto">
              <a:xfrm>
                <a:off x="5004" y="2639"/>
                <a:ext cx="24" cy="1"/>
              </a:xfrm>
              <a:prstGeom prst="line">
                <a:avLst/>
              </a:prstGeom>
              <a:noFill/>
              <a:ln w="4763">
                <a:solidFill>
                  <a:srgbClr val="000000"/>
                </a:solidFill>
                <a:round/>
                <a:headEnd/>
                <a:tailEnd/>
              </a:ln>
            </p:spPr>
            <p:txBody>
              <a:bodyPr/>
              <a:lstStyle/>
              <a:p>
                <a:endParaRPr lang="en-US"/>
              </a:p>
            </p:txBody>
          </p:sp>
          <p:sp>
            <p:nvSpPr>
              <p:cNvPr id="684287" name="Line 255"/>
              <p:cNvSpPr>
                <a:spLocks noChangeShapeType="1"/>
              </p:cNvSpPr>
              <p:nvPr/>
            </p:nvSpPr>
            <p:spPr bwMode="auto">
              <a:xfrm flipV="1">
                <a:off x="5028" y="2632"/>
                <a:ext cx="20" cy="7"/>
              </a:xfrm>
              <a:prstGeom prst="line">
                <a:avLst/>
              </a:prstGeom>
              <a:noFill/>
              <a:ln w="4763">
                <a:solidFill>
                  <a:srgbClr val="000000"/>
                </a:solidFill>
                <a:round/>
                <a:headEnd/>
                <a:tailEnd/>
              </a:ln>
            </p:spPr>
            <p:txBody>
              <a:bodyPr/>
              <a:lstStyle/>
              <a:p>
                <a:endParaRPr lang="en-US"/>
              </a:p>
            </p:txBody>
          </p:sp>
          <p:sp>
            <p:nvSpPr>
              <p:cNvPr id="684288" name="Line 256"/>
              <p:cNvSpPr>
                <a:spLocks noChangeShapeType="1"/>
              </p:cNvSpPr>
              <p:nvPr/>
            </p:nvSpPr>
            <p:spPr bwMode="auto">
              <a:xfrm flipV="1">
                <a:off x="5048" y="2629"/>
                <a:ext cx="14" cy="3"/>
              </a:xfrm>
              <a:prstGeom prst="line">
                <a:avLst/>
              </a:prstGeom>
              <a:noFill/>
              <a:ln w="4763">
                <a:solidFill>
                  <a:srgbClr val="000000"/>
                </a:solidFill>
                <a:round/>
                <a:headEnd/>
                <a:tailEnd/>
              </a:ln>
            </p:spPr>
            <p:txBody>
              <a:bodyPr/>
              <a:lstStyle/>
              <a:p>
                <a:endParaRPr lang="en-US"/>
              </a:p>
            </p:txBody>
          </p:sp>
          <p:sp>
            <p:nvSpPr>
              <p:cNvPr id="684289" name="Line 257"/>
              <p:cNvSpPr>
                <a:spLocks noChangeShapeType="1"/>
              </p:cNvSpPr>
              <p:nvPr/>
            </p:nvSpPr>
            <p:spPr bwMode="auto">
              <a:xfrm flipV="1">
                <a:off x="5062" y="2622"/>
                <a:ext cx="7" cy="7"/>
              </a:xfrm>
              <a:prstGeom prst="line">
                <a:avLst/>
              </a:prstGeom>
              <a:noFill/>
              <a:ln w="4763">
                <a:solidFill>
                  <a:srgbClr val="000000"/>
                </a:solidFill>
                <a:round/>
                <a:headEnd/>
                <a:tailEnd/>
              </a:ln>
            </p:spPr>
            <p:txBody>
              <a:bodyPr/>
              <a:lstStyle/>
              <a:p>
                <a:endParaRPr lang="en-US"/>
              </a:p>
            </p:txBody>
          </p:sp>
          <p:sp>
            <p:nvSpPr>
              <p:cNvPr id="684290" name="Line 258"/>
              <p:cNvSpPr>
                <a:spLocks noChangeShapeType="1"/>
              </p:cNvSpPr>
              <p:nvPr/>
            </p:nvSpPr>
            <p:spPr bwMode="auto">
              <a:xfrm flipV="1">
                <a:off x="5069" y="2612"/>
                <a:ext cx="6" cy="10"/>
              </a:xfrm>
              <a:prstGeom prst="line">
                <a:avLst/>
              </a:prstGeom>
              <a:noFill/>
              <a:ln w="4763">
                <a:solidFill>
                  <a:srgbClr val="000000"/>
                </a:solidFill>
                <a:round/>
                <a:headEnd/>
                <a:tailEnd/>
              </a:ln>
            </p:spPr>
            <p:txBody>
              <a:bodyPr/>
              <a:lstStyle/>
              <a:p>
                <a:endParaRPr lang="en-US"/>
              </a:p>
            </p:txBody>
          </p:sp>
          <p:sp>
            <p:nvSpPr>
              <p:cNvPr id="684291" name="Line 259"/>
              <p:cNvSpPr>
                <a:spLocks noChangeShapeType="1"/>
              </p:cNvSpPr>
              <p:nvPr/>
            </p:nvSpPr>
            <p:spPr bwMode="auto">
              <a:xfrm flipV="1">
                <a:off x="5075" y="2591"/>
                <a:ext cx="11" cy="21"/>
              </a:xfrm>
              <a:prstGeom prst="line">
                <a:avLst/>
              </a:prstGeom>
              <a:noFill/>
              <a:ln w="4763">
                <a:solidFill>
                  <a:srgbClr val="000000"/>
                </a:solidFill>
                <a:round/>
                <a:headEnd/>
                <a:tailEnd/>
              </a:ln>
            </p:spPr>
            <p:txBody>
              <a:bodyPr/>
              <a:lstStyle/>
              <a:p>
                <a:endParaRPr lang="en-US"/>
              </a:p>
            </p:txBody>
          </p:sp>
          <p:sp>
            <p:nvSpPr>
              <p:cNvPr id="684292" name="Freeform 260"/>
              <p:cNvSpPr>
                <a:spLocks/>
              </p:cNvSpPr>
              <p:nvPr/>
            </p:nvSpPr>
            <p:spPr bwMode="auto">
              <a:xfrm>
                <a:off x="4943" y="2498"/>
                <a:ext cx="37" cy="25"/>
              </a:xfrm>
              <a:custGeom>
                <a:avLst/>
                <a:gdLst/>
                <a:ahLst/>
                <a:cxnLst>
                  <a:cxn ang="0">
                    <a:pos x="0" y="25"/>
                  </a:cxn>
                  <a:cxn ang="0">
                    <a:pos x="7" y="21"/>
                  </a:cxn>
                  <a:cxn ang="0">
                    <a:pos x="24" y="11"/>
                  </a:cxn>
                  <a:cxn ang="0">
                    <a:pos x="37" y="0"/>
                  </a:cxn>
                  <a:cxn ang="0">
                    <a:pos x="27" y="7"/>
                  </a:cxn>
                  <a:cxn ang="0">
                    <a:pos x="13" y="11"/>
                  </a:cxn>
                  <a:cxn ang="0">
                    <a:pos x="7" y="14"/>
                  </a:cxn>
                  <a:cxn ang="0">
                    <a:pos x="0" y="25"/>
                  </a:cxn>
                </a:cxnLst>
                <a:rect l="0" t="0" r="r" b="b"/>
                <a:pathLst>
                  <a:path w="37" h="25">
                    <a:moveTo>
                      <a:pt x="0" y="25"/>
                    </a:moveTo>
                    <a:lnTo>
                      <a:pt x="7" y="21"/>
                    </a:lnTo>
                    <a:lnTo>
                      <a:pt x="24" y="11"/>
                    </a:lnTo>
                    <a:lnTo>
                      <a:pt x="37" y="0"/>
                    </a:lnTo>
                    <a:lnTo>
                      <a:pt x="27" y="7"/>
                    </a:lnTo>
                    <a:lnTo>
                      <a:pt x="13" y="11"/>
                    </a:lnTo>
                    <a:lnTo>
                      <a:pt x="7" y="14"/>
                    </a:lnTo>
                    <a:lnTo>
                      <a:pt x="0" y="25"/>
                    </a:lnTo>
                    <a:close/>
                  </a:path>
                </a:pathLst>
              </a:custGeom>
              <a:solidFill>
                <a:srgbClr val="000000"/>
              </a:solidFill>
              <a:ln w="4763">
                <a:solidFill>
                  <a:srgbClr val="000000"/>
                </a:solidFill>
                <a:prstDash val="solid"/>
                <a:round/>
                <a:headEnd/>
                <a:tailEnd/>
              </a:ln>
            </p:spPr>
            <p:txBody>
              <a:bodyPr/>
              <a:lstStyle/>
              <a:p>
                <a:endParaRPr lang="en-US"/>
              </a:p>
            </p:txBody>
          </p:sp>
          <p:sp>
            <p:nvSpPr>
              <p:cNvPr id="684293" name="Freeform 261"/>
              <p:cNvSpPr>
                <a:spLocks/>
              </p:cNvSpPr>
              <p:nvPr/>
            </p:nvSpPr>
            <p:spPr bwMode="auto">
              <a:xfrm>
                <a:off x="4963" y="2646"/>
                <a:ext cx="61" cy="14"/>
              </a:xfrm>
              <a:custGeom>
                <a:avLst/>
                <a:gdLst/>
                <a:ahLst/>
                <a:cxnLst>
                  <a:cxn ang="0">
                    <a:pos x="0" y="14"/>
                  </a:cxn>
                  <a:cxn ang="0">
                    <a:pos x="21" y="7"/>
                  </a:cxn>
                  <a:cxn ang="0">
                    <a:pos x="38" y="3"/>
                  </a:cxn>
                  <a:cxn ang="0">
                    <a:pos x="48" y="3"/>
                  </a:cxn>
                  <a:cxn ang="0">
                    <a:pos x="61" y="3"/>
                  </a:cxn>
                  <a:cxn ang="0">
                    <a:pos x="48" y="0"/>
                  </a:cxn>
                  <a:cxn ang="0">
                    <a:pos x="38" y="3"/>
                  </a:cxn>
                  <a:cxn ang="0">
                    <a:pos x="17" y="3"/>
                  </a:cxn>
                  <a:cxn ang="0">
                    <a:pos x="0" y="14"/>
                  </a:cxn>
                </a:cxnLst>
                <a:rect l="0" t="0" r="r" b="b"/>
                <a:pathLst>
                  <a:path w="61" h="14">
                    <a:moveTo>
                      <a:pt x="0" y="14"/>
                    </a:moveTo>
                    <a:lnTo>
                      <a:pt x="21" y="7"/>
                    </a:lnTo>
                    <a:lnTo>
                      <a:pt x="38" y="3"/>
                    </a:lnTo>
                    <a:lnTo>
                      <a:pt x="48" y="3"/>
                    </a:lnTo>
                    <a:lnTo>
                      <a:pt x="61" y="3"/>
                    </a:lnTo>
                    <a:lnTo>
                      <a:pt x="48" y="0"/>
                    </a:lnTo>
                    <a:lnTo>
                      <a:pt x="38" y="3"/>
                    </a:lnTo>
                    <a:lnTo>
                      <a:pt x="17" y="3"/>
                    </a:lnTo>
                    <a:lnTo>
                      <a:pt x="0" y="14"/>
                    </a:lnTo>
                    <a:close/>
                  </a:path>
                </a:pathLst>
              </a:custGeom>
              <a:solidFill>
                <a:srgbClr val="000000"/>
              </a:solidFill>
              <a:ln w="4763">
                <a:solidFill>
                  <a:srgbClr val="000000"/>
                </a:solidFill>
                <a:prstDash val="solid"/>
                <a:round/>
                <a:headEnd/>
                <a:tailEnd/>
              </a:ln>
            </p:spPr>
            <p:txBody>
              <a:bodyPr/>
              <a:lstStyle/>
              <a:p>
                <a:endParaRPr lang="en-US"/>
              </a:p>
            </p:txBody>
          </p:sp>
          <p:sp>
            <p:nvSpPr>
              <p:cNvPr id="684294" name="Freeform 262"/>
              <p:cNvSpPr>
                <a:spLocks/>
              </p:cNvSpPr>
              <p:nvPr/>
            </p:nvSpPr>
            <p:spPr bwMode="auto">
              <a:xfrm>
                <a:off x="4895" y="2553"/>
                <a:ext cx="44" cy="4"/>
              </a:xfrm>
              <a:custGeom>
                <a:avLst/>
                <a:gdLst/>
                <a:ahLst/>
                <a:cxnLst>
                  <a:cxn ang="0">
                    <a:pos x="3" y="0"/>
                  </a:cxn>
                  <a:cxn ang="0">
                    <a:pos x="20" y="0"/>
                  </a:cxn>
                  <a:cxn ang="0">
                    <a:pos x="44" y="4"/>
                  </a:cxn>
                  <a:cxn ang="0">
                    <a:pos x="0" y="4"/>
                  </a:cxn>
                  <a:cxn ang="0">
                    <a:pos x="3" y="0"/>
                  </a:cxn>
                </a:cxnLst>
                <a:rect l="0" t="0" r="r" b="b"/>
                <a:pathLst>
                  <a:path w="44" h="4">
                    <a:moveTo>
                      <a:pt x="3" y="0"/>
                    </a:moveTo>
                    <a:lnTo>
                      <a:pt x="20" y="0"/>
                    </a:lnTo>
                    <a:lnTo>
                      <a:pt x="44" y="4"/>
                    </a:lnTo>
                    <a:lnTo>
                      <a:pt x="0" y="4"/>
                    </a:lnTo>
                    <a:lnTo>
                      <a:pt x="3" y="0"/>
                    </a:lnTo>
                    <a:close/>
                  </a:path>
                </a:pathLst>
              </a:custGeom>
              <a:solidFill>
                <a:srgbClr val="000000"/>
              </a:solidFill>
              <a:ln w="4763">
                <a:solidFill>
                  <a:srgbClr val="000000"/>
                </a:solidFill>
                <a:prstDash val="solid"/>
                <a:round/>
                <a:headEnd/>
                <a:tailEnd/>
              </a:ln>
            </p:spPr>
            <p:txBody>
              <a:bodyPr/>
              <a:lstStyle/>
              <a:p>
                <a:endParaRPr lang="en-US"/>
              </a:p>
            </p:txBody>
          </p:sp>
          <p:sp>
            <p:nvSpPr>
              <p:cNvPr id="684295" name="Freeform 263"/>
              <p:cNvSpPr>
                <a:spLocks/>
              </p:cNvSpPr>
              <p:nvPr/>
            </p:nvSpPr>
            <p:spPr bwMode="auto">
              <a:xfrm>
                <a:off x="4776" y="2605"/>
                <a:ext cx="41" cy="20"/>
              </a:xfrm>
              <a:custGeom>
                <a:avLst/>
                <a:gdLst/>
                <a:ahLst/>
                <a:cxnLst>
                  <a:cxn ang="0">
                    <a:pos x="31" y="0"/>
                  </a:cxn>
                  <a:cxn ang="0">
                    <a:pos x="20" y="7"/>
                  </a:cxn>
                  <a:cxn ang="0">
                    <a:pos x="7" y="17"/>
                  </a:cxn>
                  <a:cxn ang="0">
                    <a:pos x="0" y="20"/>
                  </a:cxn>
                  <a:cxn ang="0">
                    <a:pos x="24" y="10"/>
                  </a:cxn>
                  <a:cxn ang="0">
                    <a:pos x="34" y="3"/>
                  </a:cxn>
                  <a:cxn ang="0">
                    <a:pos x="41" y="0"/>
                  </a:cxn>
                  <a:cxn ang="0">
                    <a:pos x="31" y="0"/>
                  </a:cxn>
                </a:cxnLst>
                <a:rect l="0" t="0" r="r" b="b"/>
                <a:pathLst>
                  <a:path w="41" h="20">
                    <a:moveTo>
                      <a:pt x="31" y="0"/>
                    </a:moveTo>
                    <a:lnTo>
                      <a:pt x="20" y="7"/>
                    </a:lnTo>
                    <a:lnTo>
                      <a:pt x="7" y="17"/>
                    </a:lnTo>
                    <a:lnTo>
                      <a:pt x="0" y="20"/>
                    </a:lnTo>
                    <a:lnTo>
                      <a:pt x="24" y="10"/>
                    </a:lnTo>
                    <a:lnTo>
                      <a:pt x="34" y="3"/>
                    </a:lnTo>
                    <a:lnTo>
                      <a:pt x="41" y="0"/>
                    </a:lnTo>
                    <a:lnTo>
                      <a:pt x="31" y="0"/>
                    </a:lnTo>
                    <a:close/>
                  </a:path>
                </a:pathLst>
              </a:custGeom>
              <a:solidFill>
                <a:srgbClr val="000000"/>
              </a:solidFill>
              <a:ln w="4763">
                <a:solidFill>
                  <a:srgbClr val="000000"/>
                </a:solidFill>
                <a:prstDash val="solid"/>
                <a:round/>
                <a:headEnd/>
                <a:tailEnd/>
              </a:ln>
            </p:spPr>
            <p:txBody>
              <a:bodyPr/>
              <a:lstStyle/>
              <a:p>
                <a:endParaRPr lang="en-US"/>
              </a:p>
            </p:txBody>
          </p:sp>
          <p:sp>
            <p:nvSpPr>
              <p:cNvPr id="684296" name="Freeform 264"/>
              <p:cNvSpPr>
                <a:spLocks/>
              </p:cNvSpPr>
              <p:nvPr/>
            </p:nvSpPr>
            <p:spPr bwMode="auto">
              <a:xfrm>
                <a:off x="3956" y="2269"/>
                <a:ext cx="221" cy="171"/>
              </a:xfrm>
              <a:custGeom>
                <a:avLst/>
                <a:gdLst/>
                <a:ahLst/>
                <a:cxnLst>
                  <a:cxn ang="0">
                    <a:pos x="170" y="171"/>
                  </a:cxn>
                  <a:cxn ang="0">
                    <a:pos x="187" y="151"/>
                  </a:cxn>
                  <a:cxn ang="0">
                    <a:pos x="197" y="133"/>
                  </a:cxn>
                  <a:cxn ang="0">
                    <a:pos x="204" y="116"/>
                  </a:cxn>
                  <a:cxn ang="0">
                    <a:pos x="207" y="96"/>
                  </a:cxn>
                  <a:cxn ang="0">
                    <a:pos x="211" y="85"/>
                  </a:cxn>
                  <a:cxn ang="0">
                    <a:pos x="211" y="75"/>
                  </a:cxn>
                  <a:cxn ang="0">
                    <a:pos x="218" y="65"/>
                  </a:cxn>
                  <a:cxn ang="0">
                    <a:pos x="221" y="61"/>
                  </a:cxn>
                  <a:cxn ang="0">
                    <a:pos x="221" y="37"/>
                  </a:cxn>
                  <a:cxn ang="0">
                    <a:pos x="221" y="10"/>
                  </a:cxn>
                  <a:cxn ang="0">
                    <a:pos x="218" y="0"/>
                  </a:cxn>
                  <a:cxn ang="0">
                    <a:pos x="37" y="20"/>
                  </a:cxn>
                  <a:cxn ang="0">
                    <a:pos x="0" y="151"/>
                  </a:cxn>
                  <a:cxn ang="0">
                    <a:pos x="170" y="171"/>
                  </a:cxn>
                </a:cxnLst>
                <a:rect l="0" t="0" r="r" b="b"/>
                <a:pathLst>
                  <a:path w="221" h="171">
                    <a:moveTo>
                      <a:pt x="170" y="171"/>
                    </a:moveTo>
                    <a:lnTo>
                      <a:pt x="187" y="151"/>
                    </a:lnTo>
                    <a:lnTo>
                      <a:pt x="197" y="133"/>
                    </a:lnTo>
                    <a:lnTo>
                      <a:pt x="204" y="116"/>
                    </a:lnTo>
                    <a:lnTo>
                      <a:pt x="207" y="96"/>
                    </a:lnTo>
                    <a:lnTo>
                      <a:pt x="211" y="85"/>
                    </a:lnTo>
                    <a:lnTo>
                      <a:pt x="211" y="75"/>
                    </a:lnTo>
                    <a:lnTo>
                      <a:pt x="218" y="65"/>
                    </a:lnTo>
                    <a:lnTo>
                      <a:pt x="221" y="61"/>
                    </a:lnTo>
                    <a:lnTo>
                      <a:pt x="221" y="37"/>
                    </a:lnTo>
                    <a:lnTo>
                      <a:pt x="221" y="10"/>
                    </a:lnTo>
                    <a:lnTo>
                      <a:pt x="218" y="0"/>
                    </a:lnTo>
                    <a:lnTo>
                      <a:pt x="37" y="20"/>
                    </a:lnTo>
                    <a:lnTo>
                      <a:pt x="0" y="151"/>
                    </a:lnTo>
                    <a:lnTo>
                      <a:pt x="170" y="171"/>
                    </a:lnTo>
                    <a:close/>
                  </a:path>
                </a:pathLst>
              </a:custGeom>
              <a:solidFill>
                <a:srgbClr val="FFFFFF"/>
              </a:solidFill>
              <a:ln w="4763">
                <a:solidFill>
                  <a:srgbClr val="000000"/>
                </a:solidFill>
                <a:prstDash val="solid"/>
                <a:round/>
                <a:headEnd/>
                <a:tailEnd/>
              </a:ln>
            </p:spPr>
            <p:txBody>
              <a:bodyPr/>
              <a:lstStyle/>
              <a:p>
                <a:endParaRPr lang="en-US"/>
              </a:p>
            </p:txBody>
          </p:sp>
          <p:sp>
            <p:nvSpPr>
              <p:cNvPr id="684297" name="Freeform 265"/>
              <p:cNvSpPr>
                <a:spLocks/>
              </p:cNvSpPr>
              <p:nvPr/>
            </p:nvSpPr>
            <p:spPr bwMode="auto">
              <a:xfrm>
                <a:off x="3966" y="2179"/>
                <a:ext cx="214" cy="206"/>
              </a:xfrm>
              <a:custGeom>
                <a:avLst/>
                <a:gdLst/>
                <a:ahLst/>
                <a:cxnLst>
                  <a:cxn ang="0">
                    <a:pos x="85" y="206"/>
                  </a:cxn>
                  <a:cxn ang="0">
                    <a:pos x="95" y="203"/>
                  </a:cxn>
                  <a:cxn ang="0">
                    <a:pos x="112" y="196"/>
                  </a:cxn>
                  <a:cxn ang="0">
                    <a:pos x="129" y="182"/>
                  </a:cxn>
                  <a:cxn ang="0">
                    <a:pos x="136" y="172"/>
                  </a:cxn>
                  <a:cxn ang="0">
                    <a:pos x="140" y="158"/>
                  </a:cxn>
                  <a:cxn ang="0">
                    <a:pos x="143" y="148"/>
                  </a:cxn>
                  <a:cxn ang="0">
                    <a:pos x="146" y="141"/>
                  </a:cxn>
                  <a:cxn ang="0">
                    <a:pos x="150" y="138"/>
                  </a:cxn>
                  <a:cxn ang="0">
                    <a:pos x="160" y="138"/>
                  </a:cxn>
                  <a:cxn ang="0">
                    <a:pos x="163" y="138"/>
                  </a:cxn>
                  <a:cxn ang="0">
                    <a:pos x="167" y="141"/>
                  </a:cxn>
                  <a:cxn ang="0">
                    <a:pos x="170" y="155"/>
                  </a:cxn>
                  <a:cxn ang="0">
                    <a:pos x="170" y="165"/>
                  </a:cxn>
                  <a:cxn ang="0">
                    <a:pos x="177" y="151"/>
                  </a:cxn>
                  <a:cxn ang="0">
                    <a:pos x="180" y="138"/>
                  </a:cxn>
                  <a:cxn ang="0">
                    <a:pos x="187" y="127"/>
                  </a:cxn>
                  <a:cxn ang="0">
                    <a:pos x="191" y="117"/>
                  </a:cxn>
                  <a:cxn ang="0">
                    <a:pos x="194" y="107"/>
                  </a:cxn>
                  <a:cxn ang="0">
                    <a:pos x="197" y="100"/>
                  </a:cxn>
                  <a:cxn ang="0">
                    <a:pos x="208" y="96"/>
                  </a:cxn>
                  <a:cxn ang="0">
                    <a:pos x="214" y="93"/>
                  </a:cxn>
                  <a:cxn ang="0">
                    <a:pos x="214" y="90"/>
                  </a:cxn>
                  <a:cxn ang="0">
                    <a:pos x="214" y="79"/>
                  </a:cxn>
                  <a:cxn ang="0">
                    <a:pos x="211" y="69"/>
                  </a:cxn>
                  <a:cxn ang="0">
                    <a:pos x="204" y="59"/>
                  </a:cxn>
                  <a:cxn ang="0">
                    <a:pos x="197" y="45"/>
                  </a:cxn>
                  <a:cxn ang="0">
                    <a:pos x="187" y="35"/>
                  </a:cxn>
                  <a:cxn ang="0">
                    <a:pos x="177" y="28"/>
                  </a:cxn>
                  <a:cxn ang="0">
                    <a:pos x="167" y="21"/>
                  </a:cxn>
                  <a:cxn ang="0">
                    <a:pos x="160" y="14"/>
                  </a:cxn>
                  <a:cxn ang="0">
                    <a:pos x="146" y="7"/>
                  </a:cxn>
                  <a:cxn ang="0">
                    <a:pos x="129" y="4"/>
                  </a:cxn>
                  <a:cxn ang="0">
                    <a:pos x="106" y="0"/>
                  </a:cxn>
                  <a:cxn ang="0">
                    <a:pos x="85" y="0"/>
                  </a:cxn>
                  <a:cxn ang="0">
                    <a:pos x="65" y="7"/>
                  </a:cxn>
                  <a:cxn ang="0">
                    <a:pos x="48" y="14"/>
                  </a:cxn>
                  <a:cxn ang="0">
                    <a:pos x="34" y="28"/>
                  </a:cxn>
                  <a:cxn ang="0">
                    <a:pos x="27" y="35"/>
                  </a:cxn>
                  <a:cxn ang="0">
                    <a:pos x="17" y="48"/>
                  </a:cxn>
                  <a:cxn ang="0">
                    <a:pos x="7" y="66"/>
                  </a:cxn>
                  <a:cxn ang="0">
                    <a:pos x="0" y="86"/>
                  </a:cxn>
                  <a:cxn ang="0">
                    <a:pos x="0" y="100"/>
                  </a:cxn>
                  <a:cxn ang="0">
                    <a:pos x="0" y="127"/>
                  </a:cxn>
                  <a:cxn ang="0">
                    <a:pos x="4" y="144"/>
                  </a:cxn>
                  <a:cxn ang="0">
                    <a:pos x="4" y="162"/>
                  </a:cxn>
                  <a:cxn ang="0">
                    <a:pos x="0" y="168"/>
                  </a:cxn>
                  <a:cxn ang="0">
                    <a:pos x="7" y="175"/>
                  </a:cxn>
                  <a:cxn ang="0">
                    <a:pos x="24" y="189"/>
                  </a:cxn>
                  <a:cxn ang="0">
                    <a:pos x="31" y="189"/>
                  </a:cxn>
                  <a:cxn ang="0">
                    <a:pos x="58" y="196"/>
                  </a:cxn>
                  <a:cxn ang="0">
                    <a:pos x="75" y="206"/>
                  </a:cxn>
                  <a:cxn ang="0">
                    <a:pos x="85" y="206"/>
                  </a:cxn>
                </a:cxnLst>
                <a:rect l="0" t="0" r="r" b="b"/>
                <a:pathLst>
                  <a:path w="214" h="206">
                    <a:moveTo>
                      <a:pt x="85" y="206"/>
                    </a:moveTo>
                    <a:lnTo>
                      <a:pt x="95" y="203"/>
                    </a:lnTo>
                    <a:lnTo>
                      <a:pt x="112" y="196"/>
                    </a:lnTo>
                    <a:lnTo>
                      <a:pt x="129" y="182"/>
                    </a:lnTo>
                    <a:lnTo>
                      <a:pt x="136" y="172"/>
                    </a:lnTo>
                    <a:lnTo>
                      <a:pt x="140" y="158"/>
                    </a:lnTo>
                    <a:lnTo>
                      <a:pt x="143" y="148"/>
                    </a:lnTo>
                    <a:lnTo>
                      <a:pt x="146" y="141"/>
                    </a:lnTo>
                    <a:lnTo>
                      <a:pt x="150" y="138"/>
                    </a:lnTo>
                    <a:lnTo>
                      <a:pt x="160" y="138"/>
                    </a:lnTo>
                    <a:lnTo>
                      <a:pt x="163" y="138"/>
                    </a:lnTo>
                    <a:lnTo>
                      <a:pt x="167" y="141"/>
                    </a:lnTo>
                    <a:lnTo>
                      <a:pt x="170" y="155"/>
                    </a:lnTo>
                    <a:lnTo>
                      <a:pt x="170" y="165"/>
                    </a:lnTo>
                    <a:lnTo>
                      <a:pt x="177" y="151"/>
                    </a:lnTo>
                    <a:lnTo>
                      <a:pt x="180" y="138"/>
                    </a:lnTo>
                    <a:lnTo>
                      <a:pt x="187" y="127"/>
                    </a:lnTo>
                    <a:lnTo>
                      <a:pt x="191" y="117"/>
                    </a:lnTo>
                    <a:lnTo>
                      <a:pt x="194" y="107"/>
                    </a:lnTo>
                    <a:lnTo>
                      <a:pt x="197" y="100"/>
                    </a:lnTo>
                    <a:lnTo>
                      <a:pt x="208" y="96"/>
                    </a:lnTo>
                    <a:lnTo>
                      <a:pt x="214" y="93"/>
                    </a:lnTo>
                    <a:lnTo>
                      <a:pt x="214" y="90"/>
                    </a:lnTo>
                    <a:lnTo>
                      <a:pt x="214" y="79"/>
                    </a:lnTo>
                    <a:lnTo>
                      <a:pt x="211" y="69"/>
                    </a:lnTo>
                    <a:lnTo>
                      <a:pt x="204" y="59"/>
                    </a:lnTo>
                    <a:lnTo>
                      <a:pt x="197" y="45"/>
                    </a:lnTo>
                    <a:lnTo>
                      <a:pt x="187" y="35"/>
                    </a:lnTo>
                    <a:lnTo>
                      <a:pt x="177" y="28"/>
                    </a:lnTo>
                    <a:lnTo>
                      <a:pt x="167" y="21"/>
                    </a:lnTo>
                    <a:lnTo>
                      <a:pt x="160" y="14"/>
                    </a:lnTo>
                    <a:lnTo>
                      <a:pt x="146" y="7"/>
                    </a:lnTo>
                    <a:lnTo>
                      <a:pt x="129" y="4"/>
                    </a:lnTo>
                    <a:lnTo>
                      <a:pt x="106" y="0"/>
                    </a:lnTo>
                    <a:lnTo>
                      <a:pt x="85" y="0"/>
                    </a:lnTo>
                    <a:lnTo>
                      <a:pt x="65" y="7"/>
                    </a:lnTo>
                    <a:lnTo>
                      <a:pt x="48" y="14"/>
                    </a:lnTo>
                    <a:lnTo>
                      <a:pt x="34" y="28"/>
                    </a:lnTo>
                    <a:lnTo>
                      <a:pt x="27" y="35"/>
                    </a:lnTo>
                    <a:lnTo>
                      <a:pt x="17" y="48"/>
                    </a:lnTo>
                    <a:lnTo>
                      <a:pt x="7" y="66"/>
                    </a:lnTo>
                    <a:lnTo>
                      <a:pt x="0" y="86"/>
                    </a:lnTo>
                    <a:lnTo>
                      <a:pt x="0" y="100"/>
                    </a:lnTo>
                    <a:lnTo>
                      <a:pt x="0" y="127"/>
                    </a:lnTo>
                    <a:lnTo>
                      <a:pt x="4" y="144"/>
                    </a:lnTo>
                    <a:lnTo>
                      <a:pt x="4" y="162"/>
                    </a:lnTo>
                    <a:lnTo>
                      <a:pt x="0" y="168"/>
                    </a:lnTo>
                    <a:lnTo>
                      <a:pt x="7" y="175"/>
                    </a:lnTo>
                    <a:lnTo>
                      <a:pt x="24" y="189"/>
                    </a:lnTo>
                    <a:lnTo>
                      <a:pt x="31" y="189"/>
                    </a:lnTo>
                    <a:lnTo>
                      <a:pt x="58" y="196"/>
                    </a:lnTo>
                    <a:lnTo>
                      <a:pt x="75" y="206"/>
                    </a:lnTo>
                    <a:lnTo>
                      <a:pt x="85" y="206"/>
                    </a:lnTo>
                    <a:close/>
                  </a:path>
                </a:pathLst>
              </a:custGeom>
              <a:solidFill>
                <a:srgbClr val="AA5500"/>
              </a:solidFill>
              <a:ln w="4763">
                <a:solidFill>
                  <a:srgbClr val="000000"/>
                </a:solidFill>
                <a:prstDash val="solid"/>
                <a:round/>
                <a:headEnd/>
                <a:tailEnd/>
              </a:ln>
            </p:spPr>
            <p:txBody>
              <a:bodyPr/>
              <a:lstStyle/>
              <a:p>
                <a:endParaRPr lang="en-US"/>
              </a:p>
            </p:txBody>
          </p:sp>
          <p:sp>
            <p:nvSpPr>
              <p:cNvPr id="684298" name="Line 266"/>
              <p:cNvSpPr>
                <a:spLocks noChangeShapeType="1"/>
              </p:cNvSpPr>
              <p:nvPr/>
            </p:nvSpPr>
            <p:spPr bwMode="auto">
              <a:xfrm flipH="1" flipV="1">
                <a:off x="4150" y="2214"/>
                <a:ext cx="10" cy="10"/>
              </a:xfrm>
              <a:prstGeom prst="line">
                <a:avLst/>
              </a:prstGeom>
              <a:noFill/>
              <a:ln w="4763">
                <a:solidFill>
                  <a:srgbClr val="000000"/>
                </a:solidFill>
                <a:round/>
                <a:headEnd/>
                <a:tailEnd/>
              </a:ln>
            </p:spPr>
            <p:txBody>
              <a:bodyPr/>
              <a:lstStyle/>
              <a:p>
                <a:endParaRPr lang="en-US"/>
              </a:p>
            </p:txBody>
          </p:sp>
          <p:sp>
            <p:nvSpPr>
              <p:cNvPr id="684299" name="Line 267"/>
              <p:cNvSpPr>
                <a:spLocks noChangeShapeType="1"/>
              </p:cNvSpPr>
              <p:nvPr/>
            </p:nvSpPr>
            <p:spPr bwMode="auto">
              <a:xfrm flipH="1" flipV="1">
                <a:off x="4140" y="2210"/>
                <a:ext cx="10" cy="4"/>
              </a:xfrm>
              <a:prstGeom prst="line">
                <a:avLst/>
              </a:prstGeom>
              <a:noFill/>
              <a:ln w="4763">
                <a:solidFill>
                  <a:srgbClr val="000000"/>
                </a:solidFill>
                <a:round/>
                <a:headEnd/>
                <a:tailEnd/>
              </a:ln>
            </p:spPr>
            <p:txBody>
              <a:bodyPr/>
              <a:lstStyle/>
              <a:p>
                <a:endParaRPr lang="en-US"/>
              </a:p>
            </p:txBody>
          </p:sp>
          <p:sp>
            <p:nvSpPr>
              <p:cNvPr id="684300" name="Line 268"/>
              <p:cNvSpPr>
                <a:spLocks noChangeShapeType="1"/>
              </p:cNvSpPr>
              <p:nvPr/>
            </p:nvSpPr>
            <p:spPr bwMode="auto">
              <a:xfrm flipH="1" flipV="1">
                <a:off x="4116" y="2207"/>
                <a:ext cx="24" cy="3"/>
              </a:xfrm>
              <a:prstGeom prst="line">
                <a:avLst/>
              </a:prstGeom>
              <a:noFill/>
              <a:ln w="4763">
                <a:solidFill>
                  <a:srgbClr val="000000"/>
                </a:solidFill>
                <a:round/>
                <a:headEnd/>
                <a:tailEnd/>
              </a:ln>
            </p:spPr>
            <p:txBody>
              <a:bodyPr/>
              <a:lstStyle/>
              <a:p>
                <a:endParaRPr lang="en-US"/>
              </a:p>
            </p:txBody>
          </p:sp>
          <p:sp>
            <p:nvSpPr>
              <p:cNvPr id="684301" name="Line 269"/>
              <p:cNvSpPr>
                <a:spLocks noChangeShapeType="1"/>
              </p:cNvSpPr>
              <p:nvPr/>
            </p:nvSpPr>
            <p:spPr bwMode="auto">
              <a:xfrm flipH="1">
                <a:off x="4092" y="2207"/>
                <a:ext cx="24" cy="3"/>
              </a:xfrm>
              <a:prstGeom prst="line">
                <a:avLst/>
              </a:prstGeom>
              <a:noFill/>
              <a:ln w="4763">
                <a:solidFill>
                  <a:srgbClr val="000000"/>
                </a:solidFill>
                <a:round/>
                <a:headEnd/>
                <a:tailEnd/>
              </a:ln>
            </p:spPr>
            <p:txBody>
              <a:bodyPr/>
              <a:lstStyle/>
              <a:p>
                <a:endParaRPr lang="en-US"/>
              </a:p>
            </p:txBody>
          </p:sp>
          <p:sp>
            <p:nvSpPr>
              <p:cNvPr id="684302" name="Line 270"/>
              <p:cNvSpPr>
                <a:spLocks noChangeShapeType="1"/>
              </p:cNvSpPr>
              <p:nvPr/>
            </p:nvSpPr>
            <p:spPr bwMode="auto">
              <a:xfrm flipH="1">
                <a:off x="4068" y="2210"/>
                <a:ext cx="24" cy="7"/>
              </a:xfrm>
              <a:prstGeom prst="line">
                <a:avLst/>
              </a:prstGeom>
              <a:noFill/>
              <a:ln w="4763">
                <a:solidFill>
                  <a:srgbClr val="000000"/>
                </a:solidFill>
                <a:round/>
                <a:headEnd/>
                <a:tailEnd/>
              </a:ln>
            </p:spPr>
            <p:txBody>
              <a:bodyPr/>
              <a:lstStyle/>
              <a:p>
                <a:endParaRPr lang="en-US"/>
              </a:p>
            </p:txBody>
          </p:sp>
          <p:sp>
            <p:nvSpPr>
              <p:cNvPr id="684303" name="Line 271"/>
              <p:cNvSpPr>
                <a:spLocks noChangeShapeType="1"/>
              </p:cNvSpPr>
              <p:nvPr/>
            </p:nvSpPr>
            <p:spPr bwMode="auto">
              <a:xfrm flipH="1">
                <a:off x="4044" y="2217"/>
                <a:ext cx="24" cy="14"/>
              </a:xfrm>
              <a:prstGeom prst="line">
                <a:avLst/>
              </a:prstGeom>
              <a:noFill/>
              <a:ln w="4763">
                <a:solidFill>
                  <a:srgbClr val="000000"/>
                </a:solidFill>
                <a:round/>
                <a:headEnd/>
                <a:tailEnd/>
              </a:ln>
            </p:spPr>
            <p:txBody>
              <a:bodyPr/>
              <a:lstStyle/>
              <a:p>
                <a:endParaRPr lang="en-US"/>
              </a:p>
            </p:txBody>
          </p:sp>
          <p:sp>
            <p:nvSpPr>
              <p:cNvPr id="684304" name="Line 272"/>
              <p:cNvSpPr>
                <a:spLocks noChangeShapeType="1"/>
              </p:cNvSpPr>
              <p:nvPr/>
            </p:nvSpPr>
            <p:spPr bwMode="auto">
              <a:xfrm flipH="1">
                <a:off x="4027" y="2231"/>
                <a:ext cx="17" cy="14"/>
              </a:xfrm>
              <a:prstGeom prst="line">
                <a:avLst/>
              </a:prstGeom>
              <a:noFill/>
              <a:ln w="4763">
                <a:solidFill>
                  <a:srgbClr val="000000"/>
                </a:solidFill>
                <a:round/>
                <a:headEnd/>
                <a:tailEnd/>
              </a:ln>
            </p:spPr>
            <p:txBody>
              <a:bodyPr/>
              <a:lstStyle/>
              <a:p>
                <a:endParaRPr lang="en-US"/>
              </a:p>
            </p:txBody>
          </p:sp>
          <p:sp>
            <p:nvSpPr>
              <p:cNvPr id="684305" name="Line 273"/>
              <p:cNvSpPr>
                <a:spLocks noChangeShapeType="1"/>
              </p:cNvSpPr>
              <p:nvPr/>
            </p:nvSpPr>
            <p:spPr bwMode="auto">
              <a:xfrm flipH="1">
                <a:off x="4017" y="2245"/>
                <a:ext cx="10" cy="17"/>
              </a:xfrm>
              <a:prstGeom prst="line">
                <a:avLst/>
              </a:prstGeom>
              <a:noFill/>
              <a:ln w="4763">
                <a:solidFill>
                  <a:srgbClr val="000000"/>
                </a:solidFill>
                <a:round/>
                <a:headEnd/>
                <a:tailEnd/>
              </a:ln>
            </p:spPr>
            <p:txBody>
              <a:bodyPr/>
              <a:lstStyle/>
              <a:p>
                <a:endParaRPr lang="en-US"/>
              </a:p>
            </p:txBody>
          </p:sp>
          <p:sp>
            <p:nvSpPr>
              <p:cNvPr id="684306" name="Line 274"/>
              <p:cNvSpPr>
                <a:spLocks noChangeShapeType="1"/>
              </p:cNvSpPr>
              <p:nvPr/>
            </p:nvSpPr>
            <p:spPr bwMode="auto">
              <a:xfrm flipH="1">
                <a:off x="4007" y="2262"/>
                <a:ext cx="10" cy="17"/>
              </a:xfrm>
              <a:prstGeom prst="line">
                <a:avLst/>
              </a:prstGeom>
              <a:noFill/>
              <a:ln w="4763">
                <a:solidFill>
                  <a:srgbClr val="000000"/>
                </a:solidFill>
                <a:round/>
                <a:headEnd/>
                <a:tailEnd/>
              </a:ln>
            </p:spPr>
            <p:txBody>
              <a:bodyPr/>
              <a:lstStyle/>
              <a:p>
                <a:endParaRPr lang="en-US"/>
              </a:p>
            </p:txBody>
          </p:sp>
          <p:sp>
            <p:nvSpPr>
              <p:cNvPr id="684307" name="Line 275"/>
              <p:cNvSpPr>
                <a:spLocks noChangeShapeType="1"/>
              </p:cNvSpPr>
              <p:nvPr/>
            </p:nvSpPr>
            <p:spPr bwMode="auto">
              <a:xfrm flipH="1">
                <a:off x="4000" y="2279"/>
                <a:ext cx="7" cy="20"/>
              </a:xfrm>
              <a:prstGeom prst="line">
                <a:avLst/>
              </a:prstGeom>
              <a:noFill/>
              <a:ln w="4763">
                <a:solidFill>
                  <a:srgbClr val="000000"/>
                </a:solidFill>
                <a:round/>
                <a:headEnd/>
                <a:tailEnd/>
              </a:ln>
            </p:spPr>
            <p:txBody>
              <a:bodyPr/>
              <a:lstStyle/>
              <a:p>
                <a:endParaRPr lang="en-US"/>
              </a:p>
            </p:txBody>
          </p:sp>
          <p:sp>
            <p:nvSpPr>
              <p:cNvPr id="684308" name="Line 276"/>
              <p:cNvSpPr>
                <a:spLocks noChangeShapeType="1"/>
              </p:cNvSpPr>
              <p:nvPr/>
            </p:nvSpPr>
            <p:spPr bwMode="auto">
              <a:xfrm flipH="1">
                <a:off x="3997" y="2299"/>
                <a:ext cx="3" cy="21"/>
              </a:xfrm>
              <a:prstGeom prst="line">
                <a:avLst/>
              </a:prstGeom>
              <a:noFill/>
              <a:ln w="4763">
                <a:solidFill>
                  <a:srgbClr val="000000"/>
                </a:solidFill>
                <a:round/>
                <a:headEnd/>
                <a:tailEnd/>
              </a:ln>
            </p:spPr>
            <p:txBody>
              <a:bodyPr/>
              <a:lstStyle/>
              <a:p>
                <a:endParaRPr lang="en-US"/>
              </a:p>
            </p:txBody>
          </p:sp>
          <p:sp>
            <p:nvSpPr>
              <p:cNvPr id="684309" name="Line 277"/>
              <p:cNvSpPr>
                <a:spLocks noChangeShapeType="1"/>
              </p:cNvSpPr>
              <p:nvPr/>
            </p:nvSpPr>
            <p:spPr bwMode="auto">
              <a:xfrm>
                <a:off x="3997" y="2320"/>
                <a:ext cx="1" cy="27"/>
              </a:xfrm>
              <a:prstGeom prst="line">
                <a:avLst/>
              </a:prstGeom>
              <a:noFill/>
              <a:ln w="4763">
                <a:solidFill>
                  <a:srgbClr val="000000"/>
                </a:solidFill>
                <a:round/>
                <a:headEnd/>
                <a:tailEnd/>
              </a:ln>
            </p:spPr>
            <p:txBody>
              <a:bodyPr/>
              <a:lstStyle/>
              <a:p>
                <a:endParaRPr lang="en-US"/>
              </a:p>
            </p:txBody>
          </p:sp>
          <p:sp>
            <p:nvSpPr>
              <p:cNvPr id="684310" name="Line 278"/>
              <p:cNvSpPr>
                <a:spLocks noChangeShapeType="1"/>
              </p:cNvSpPr>
              <p:nvPr/>
            </p:nvSpPr>
            <p:spPr bwMode="auto">
              <a:xfrm>
                <a:off x="3997" y="2347"/>
                <a:ext cx="1" cy="21"/>
              </a:xfrm>
              <a:prstGeom prst="line">
                <a:avLst/>
              </a:prstGeom>
              <a:noFill/>
              <a:ln w="4763">
                <a:solidFill>
                  <a:srgbClr val="000000"/>
                </a:solidFill>
                <a:round/>
                <a:headEnd/>
                <a:tailEnd/>
              </a:ln>
            </p:spPr>
            <p:txBody>
              <a:bodyPr/>
              <a:lstStyle/>
              <a:p>
                <a:endParaRPr lang="en-US"/>
              </a:p>
            </p:txBody>
          </p:sp>
          <p:sp>
            <p:nvSpPr>
              <p:cNvPr id="684311" name="Line 279"/>
              <p:cNvSpPr>
                <a:spLocks noChangeShapeType="1"/>
              </p:cNvSpPr>
              <p:nvPr/>
            </p:nvSpPr>
            <p:spPr bwMode="auto">
              <a:xfrm flipH="1" flipV="1">
                <a:off x="3973" y="2306"/>
                <a:ext cx="3" cy="52"/>
              </a:xfrm>
              <a:prstGeom prst="line">
                <a:avLst/>
              </a:prstGeom>
              <a:noFill/>
              <a:ln w="4763">
                <a:solidFill>
                  <a:srgbClr val="000000"/>
                </a:solidFill>
                <a:round/>
                <a:headEnd/>
                <a:tailEnd/>
              </a:ln>
            </p:spPr>
            <p:txBody>
              <a:bodyPr/>
              <a:lstStyle/>
              <a:p>
                <a:endParaRPr lang="en-US"/>
              </a:p>
            </p:txBody>
          </p:sp>
          <p:sp>
            <p:nvSpPr>
              <p:cNvPr id="684312" name="Line 280"/>
              <p:cNvSpPr>
                <a:spLocks noChangeShapeType="1"/>
              </p:cNvSpPr>
              <p:nvPr/>
            </p:nvSpPr>
            <p:spPr bwMode="auto">
              <a:xfrm flipV="1">
                <a:off x="3973" y="2286"/>
                <a:ext cx="1" cy="20"/>
              </a:xfrm>
              <a:prstGeom prst="line">
                <a:avLst/>
              </a:prstGeom>
              <a:noFill/>
              <a:ln w="4763">
                <a:solidFill>
                  <a:srgbClr val="000000"/>
                </a:solidFill>
                <a:round/>
                <a:headEnd/>
                <a:tailEnd/>
              </a:ln>
            </p:spPr>
            <p:txBody>
              <a:bodyPr/>
              <a:lstStyle/>
              <a:p>
                <a:endParaRPr lang="en-US"/>
              </a:p>
            </p:txBody>
          </p:sp>
          <p:sp>
            <p:nvSpPr>
              <p:cNvPr id="684313" name="Line 281"/>
              <p:cNvSpPr>
                <a:spLocks noChangeShapeType="1"/>
              </p:cNvSpPr>
              <p:nvPr/>
            </p:nvSpPr>
            <p:spPr bwMode="auto">
              <a:xfrm flipV="1">
                <a:off x="3973" y="2258"/>
                <a:ext cx="7" cy="28"/>
              </a:xfrm>
              <a:prstGeom prst="line">
                <a:avLst/>
              </a:prstGeom>
              <a:noFill/>
              <a:ln w="4763">
                <a:solidFill>
                  <a:srgbClr val="000000"/>
                </a:solidFill>
                <a:round/>
                <a:headEnd/>
                <a:tailEnd/>
              </a:ln>
            </p:spPr>
            <p:txBody>
              <a:bodyPr/>
              <a:lstStyle/>
              <a:p>
                <a:endParaRPr lang="en-US"/>
              </a:p>
            </p:txBody>
          </p:sp>
          <p:sp>
            <p:nvSpPr>
              <p:cNvPr id="684314" name="Line 282"/>
              <p:cNvSpPr>
                <a:spLocks noChangeShapeType="1"/>
              </p:cNvSpPr>
              <p:nvPr/>
            </p:nvSpPr>
            <p:spPr bwMode="auto">
              <a:xfrm flipV="1">
                <a:off x="3980" y="2238"/>
                <a:ext cx="7" cy="20"/>
              </a:xfrm>
              <a:prstGeom prst="line">
                <a:avLst/>
              </a:prstGeom>
              <a:noFill/>
              <a:ln w="4763">
                <a:solidFill>
                  <a:srgbClr val="000000"/>
                </a:solidFill>
                <a:round/>
                <a:headEnd/>
                <a:tailEnd/>
              </a:ln>
            </p:spPr>
            <p:txBody>
              <a:bodyPr/>
              <a:lstStyle/>
              <a:p>
                <a:endParaRPr lang="en-US"/>
              </a:p>
            </p:txBody>
          </p:sp>
          <p:sp>
            <p:nvSpPr>
              <p:cNvPr id="684315" name="Line 283"/>
              <p:cNvSpPr>
                <a:spLocks noChangeShapeType="1"/>
              </p:cNvSpPr>
              <p:nvPr/>
            </p:nvSpPr>
            <p:spPr bwMode="auto">
              <a:xfrm flipV="1">
                <a:off x="3987" y="2227"/>
                <a:ext cx="10" cy="11"/>
              </a:xfrm>
              <a:prstGeom prst="line">
                <a:avLst/>
              </a:prstGeom>
              <a:noFill/>
              <a:ln w="4763">
                <a:solidFill>
                  <a:srgbClr val="000000"/>
                </a:solidFill>
                <a:round/>
                <a:headEnd/>
                <a:tailEnd/>
              </a:ln>
            </p:spPr>
            <p:txBody>
              <a:bodyPr/>
              <a:lstStyle/>
              <a:p>
                <a:endParaRPr lang="en-US"/>
              </a:p>
            </p:txBody>
          </p:sp>
          <p:sp>
            <p:nvSpPr>
              <p:cNvPr id="684316" name="Line 284"/>
              <p:cNvSpPr>
                <a:spLocks noChangeShapeType="1"/>
              </p:cNvSpPr>
              <p:nvPr/>
            </p:nvSpPr>
            <p:spPr bwMode="auto">
              <a:xfrm flipV="1">
                <a:off x="3997" y="2210"/>
                <a:ext cx="13" cy="17"/>
              </a:xfrm>
              <a:prstGeom prst="line">
                <a:avLst/>
              </a:prstGeom>
              <a:noFill/>
              <a:ln w="4763">
                <a:solidFill>
                  <a:srgbClr val="000000"/>
                </a:solidFill>
                <a:round/>
                <a:headEnd/>
                <a:tailEnd/>
              </a:ln>
            </p:spPr>
            <p:txBody>
              <a:bodyPr/>
              <a:lstStyle/>
              <a:p>
                <a:endParaRPr lang="en-US"/>
              </a:p>
            </p:txBody>
          </p:sp>
          <p:sp>
            <p:nvSpPr>
              <p:cNvPr id="684317" name="Line 285"/>
              <p:cNvSpPr>
                <a:spLocks noChangeShapeType="1"/>
              </p:cNvSpPr>
              <p:nvPr/>
            </p:nvSpPr>
            <p:spPr bwMode="auto">
              <a:xfrm flipV="1">
                <a:off x="4010" y="2200"/>
                <a:ext cx="14" cy="10"/>
              </a:xfrm>
              <a:prstGeom prst="line">
                <a:avLst/>
              </a:prstGeom>
              <a:noFill/>
              <a:ln w="4763">
                <a:solidFill>
                  <a:srgbClr val="000000"/>
                </a:solidFill>
                <a:round/>
                <a:headEnd/>
                <a:tailEnd/>
              </a:ln>
            </p:spPr>
            <p:txBody>
              <a:bodyPr/>
              <a:lstStyle/>
              <a:p>
                <a:endParaRPr lang="en-US"/>
              </a:p>
            </p:txBody>
          </p:sp>
          <p:sp>
            <p:nvSpPr>
              <p:cNvPr id="684318" name="Line 286"/>
              <p:cNvSpPr>
                <a:spLocks noChangeShapeType="1"/>
              </p:cNvSpPr>
              <p:nvPr/>
            </p:nvSpPr>
            <p:spPr bwMode="auto">
              <a:xfrm flipV="1">
                <a:off x="4024" y="2190"/>
                <a:ext cx="14" cy="10"/>
              </a:xfrm>
              <a:prstGeom prst="line">
                <a:avLst/>
              </a:prstGeom>
              <a:noFill/>
              <a:ln w="4763">
                <a:solidFill>
                  <a:srgbClr val="000000"/>
                </a:solidFill>
                <a:round/>
                <a:headEnd/>
                <a:tailEnd/>
              </a:ln>
            </p:spPr>
            <p:txBody>
              <a:bodyPr/>
              <a:lstStyle/>
              <a:p>
                <a:endParaRPr lang="en-US"/>
              </a:p>
            </p:txBody>
          </p:sp>
          <p:sp>
            <p:nvSpPr>
              <p:cNvPr id="684319" name="Line 287"/>
              <p:cNvSpPr>
                <a:spLocks noChangeShapeType="1"/>
              </p:cNvSpPr>
              <p:nvPr/>
            </p:nvSpPr>
            <p:spPr bwMode="auto">
              <a:xfrm flipV="1">
                <a:off x="4038" y="2179"/>
                <a:ext cx="20" cy="11"/>
              </a:xfrm>
              <a:prstGeom prst="line">
                <a:avLst/>
              </a:prstGeom>
              <a:noFill/>
              <a:ln w="4763">
                <a:solidFill>
                  <a:srgbClr val="000000"/>
                </a:solidFill>
                <a:round/>
                <a:headEnd/>
                <a:tailEnd/>
              </a:ln>
            </p:spPr>
            <p:txBody>
              <a:bodyPr/>
              <a:lstStyle/>
              <a:p>
                <a:endParaRPr lang="en-US"/>
              </a:p>
            </p:txBody>
          </p:sp>
          <p:sp>
            <p:nvSpPr>
              <p:cNvPr id="684320" name="Line 288"/>
              <p:cNvSpPr>
                <a:spLocks noChangeShapeType="1"/>
              </p:cNvSpPr>
              <p:nvPr/>
            </p:nvSpPr>
            <p:spPr bwMode="auto">
              <a:xfrm flipV="1">
                <a:off x="4007" y="2354"/>
                <a:ext cx="3" cy="18"/>
              </a:xfrm>
              <a:prstGeom prst="line">
                <a:avLst/>
              </a:prstGeom>
              <a:noFill/>
              <a:ln w="4763">
                <a:solidFill>
                  <a:srgbClr val="000000"/>
                </a:solidFill>
                <a:round/>
                <a:headEnd/>
                <a:tailEnd/>
              </a:ln>
            </p:spPr>
            <p:txBody>
              <a:bodyPr/>
              <a:lstStyle/>
              <a:p>
                <a:endParaRPr lang="en-US"/>
              </a:p>
            </p:txBody>
          </p:sp>
          <p:sp>
            <p:nvSpPr>
              <p:cNvPr id="684321" name="Line 289"/>
              <p:cNvSpPr>
                <a:spLocks noChangeShapeType="1"/>
              </p:cNvSpPr>
              <p:nvPr/>
            </p:nvSpPr>
            <p:spPr bwMode="auto">
              <a:xfrm flipV="1">
                <a:off x="4010" y="2344"/>
                <a:ext cx="4" cy="10"/>
              </a:xfrm>
              <a:prstGeom prst="line">
                <a:avLst/>
              </a:prstGeom>
              <a:noFill/>
              <a:ln w="4763">
                <a:solidFill>
                  <a:srgbClr val="000000"/>
                </a:solidFill>
                <a:round/>
                <a:headEnd/>
                <a:tailEnd/>
              </a:ln>
            </p:spPr>
            <p:txBody>
              <a:bodyPr/>
              <a:lstStyle/>
              <a:p>
                <a:endParaRPr lang="en-US"/>
              </a:p>
            </p:txBody>
          </p:sp>
          <p:sp>
            <p:nvSpPr>
              <p:cNvPr id="684322" name="Line 290"/>
              <p:cNvSpPr>
                <a:spLocks noChangeShapeType="1"/>
              </p:cNvSpPr>
              <p:nvPr/>
            </p:nvSpPr>
            <p:spPr bwMode="auto">
              <a:xfrm flipV="1">
                <a:off x="4014" y="2330"/>
                <a:ext cx="7" cy="14"/>
              </a:xfrm>
              <a:prstGeom prst="line">
                <a:avLst/>
              </a:prstGeom>
              <a:noFill/>
              <a:ln w="4763">
                <a:solidFill>
                  <a:srgbClr val="000000"/>
                </a:solidFill>
                <a:round/>
                <a:headEnd/>
                <a:tailEnd/>
              </a:ln>
            </p:spPr>
            <p:txBody>
              <a:bodyPr/>
              <a:lstStyle/>
              <a:p>
                <a:endParaRPr lang="en-US"/>
              </a:p>
            </p:txBody>
          </p:sp>
          <p:sp>
            <p:nvSpPr>
              <p:cNvPr id="684323" name="Line 291"/>
              <p:cNvSpPr>
                <a:spLocks noChangeShapeType="1"/>
              </p:cNvSpPr>
              <p:nvPr/>
            </p:nvSpPr>
            <p:spPr bwMode="auto">
              <a:xfrm flipV="1">
                <a:off x="4021" y="2313"/>
                <a:ext cx="10" cy="17"/>
              </a:xfrm>
              <a:prstGeom prst="line">
                <a:avLst/>
              </a:prstGeom>
              <a:noFill/>
              <a:ln w="4763">
                <a:solidFill>
                  <a:srgbClr val="000000"/>
                </a:solidFill>
                <a:round/>
                <a:headEnd/>
                <a:tailEnd/>
              </a:ln>
            </p:spPr>
            <p:txBody>
              <a:bodyPr/>
              <a:lstStyle/>
              <a:p>
                <a:endParaRPr lang="en-US"/>
              </a:p>
            </p:txBody>
          </p:sp>
          <p:sp>
            <p:nvSpPr>
              <p:cNvPr id="684324" name="Line 292"/>
              <p:cNvSpPr>
                <a:spLocks noChangeShapeType="1"/>
              </p:cNvSpPr>
              <p:nvPr/>
            </p:nvSpPr>
            <p:spPr bwMode="auto">
              <a:xfrm flipV="1">
                <a:off x="4031" y="2303"/>
                <a:ext cx="13" cy="10"/>
              </a:xfrm>
              <a:prstGeom prst="line">
                <a:avLst/>
              </a:prstGeom>
              <a:noFill/>
              <a:ln w="4763">
                <a:solidFill>
                  <a:srgbClr val="000000"/>
                </a:solidFill>
                <a:round/>
                <a:headEnd/>
                <a:tailEnd/>
              </a:ln>
            </p:spPr>
            <p:txBody>
              <a:bodyPr/>
              <a:lstStyle/>
              <a:p>
                <a:endParaRPr lang="en-US"/>
              </a:p>
            </p:txBody>
          </p:sp>
          <p:sp>
            <p:nvSpPr>
              <p:cNvPr id="684325" name="Line 293"/>
              <p:cNvSpPr>
                <a:spLocks noChangeShapeType="1"/>
              </p:cNvSpPr>
              <p:nvPr/>
            </p:nvSpPr>
            <p:spPr bwMode="auto">
              <a:xfrm flipV="1">
                <a:off x="4044" y="2296"/>
                <a:ext cx="17" cy="7"/>
              </a:xfrm>
              <a:prstGeom prst="line">
                <a:avLst/>
              </a:prstGeom>
              <a:noFill/>
              <a:ln w="4763">
                <a:solidFill>
                  <a:srgbClr val="000000"/>
                </a:solidFill>
                <a:round/>
                <a:headEnd/>
                <a:tailEnd/>
              </a:ln>
            </p:spPr>
            <p:txBody>
              <a:bodyPr/>
              <a:lstStyle/>
              <a:p>
                <a:endParaRPr lang="en-US"/>
              </a:p>
            </p:txBody>
          </p:sp>
          <p:sp>
            <p:nvSpPr>
              <p:cNvPr id="684326" name="Line 294"/>
              <p:cNvSpPr>
                <a:spLocks noChangeShapeType="1"/>
              </p:cNvSpPr>
              <p:nvPr/>
            </p:nvSpPr>
            <p:spPr bwMode="auto">
              <a:xfrm flipV="1">
                <a:off x="4061" y="2293"/>
                <a:ext cx="21" cy="3"/>
              </a:xfrm>
              <a:prstGeom prst="line">
                <a:avLst/>
              </a:prstGeom>
              <a:noFill/>
              <a:ln w="4763">
                <a:solidFill>
                  <a:srgbClr val="000000"/>
                </a:solidFill>
                <a:round/>
                <a:headEnd/>
                <a:tailEnd/>
              </a:ln>
            </p:spPr>
            <p:txBody>
              <a:bodyPr/>
              <a:lstStyle/>
              <a:p>
                <a:endParaRPr lang="en-US"/>
              </a:p>
            </p:txBody>
          </p:sp>
          <p:sp>
            <p:nvSpPr>
              <p:cNvPr id="684327" name="Line 295"/>
              <p:cNvSpPr>
                <a:spLocks noChangeShapeType="1"/>
              </p:cNvSpPr>
              <p:nvPr/>
            </p:nvSpPr>
            <p:spPr bwMode="auto">
              <a:xfrm flipV="1">
                <a:off x="4082" y="2289"/>
                <a:ext cx="24" cy="4"/>
              </a:xfrm>
              <a:prstGeom prst="line">
                <a:avLst/>
              </a:prstGeom>
              <a:noFill/>
              <a:ln w="4763">
                <a:solidFill>
                  <a:srgbClr val="000000"/>
                </a:solidFill>
                <a:round/>
                <a:headEnd/>
                <a:tailEnd/>
              </a:ln>
            </p:spPr>
            <p:txBody>
              <a:bodyPr/>
              <a:lstStyle/>
              <a:p>
                <a:endParaRPr lang="en-US"/>
              </a:p>
            </p:txBody>
          </p:sp>
          <p:sp>
            <p:nvSpPr>
              <p:cNvPr id="684328" name="Line 296"/>
              <p:cNvSpPr>
                <a:spLocks noChangeShapeType="1"/>
              </p:cNvSpPr>
              <p:nvPr/>
            </p:nvSpPr>
            <p:spPr bwMode="auto">
              <a:xfrm flipV="1">
                <a:off x="4106" y="2286"/>
                <a:ext cx="30" cy="3"/>
              </a:xfrm>
              <a:prstGeom prst="line">
                <a:avLst/>
              </a:prstGeom>
              <a:noFill/>
              <a:ln w="4763">
                <a:solidFill>
                  <a:srgbClr val="000000"/>
                </a:solidFill>
                <a:round/>
                <a:headEnd/>
                <a:tailEnd/>
              </a:ln>
            </p:spPr>
            <p:txBody>
              <a:bodyPr/>
              <a:lstStyle/>
              <a:p>
                <a:endParaRPr lang="en-US"/>
              </a:p>
            </p:txBody>
          </p:sp>
          <p:sp>
            <p:nvSpPr>
              <p:cNvPr id="684329" name="Line 297"/>
              <p:cNvSpPr>
                <a:spLocks noChangeShapeType="1"/>
              </p:cNvSpPr>
              <p:nvPr/>
            </p:nvSpPr>
            <p:spPr bwMode="auto">
              <a:xfrm>
                <a:off x="4136" y="2286"/>
                <a:ext cx="10" cy="1"/>
              </a:xfrm>
              <a:prstGeom prst="line">
                <a:avLst/>
              </a:prstGeom>
              <a:noFill/>
              <a:ln w="4763">
                <a:solidFill>
                  <a:srgbClr val="000000"/>
                </a:solidFill>
                <a:round/>
                <a:headEnd/>
                <a:tailEnd/>
              </a:ln>
            </p:spPr>
            <p:txBody>
              <a:bodyPr/>
              <a:lstStyle/>
              <a:p>
                <a:endParaRPr lang="en-US"/>
              </a:p>
            </p:txBody>
          </p:sp>
          <p:sp>
            <p:nvSpPr>
              <p:cNvPr id="684330" name="Line 298"/>
              <p:cNvSpPr>
                <a:spLocks noChangeShapeType="1"/>
              </p:cNvSpPr>
              <p:nvPr/>
            </p:nvSpPr>
            <p:spPr bwMode="auto">
              <a:xfrm flipV="1">
                <a:off x="4146" y="2282"/>
                <a:ext cx="11" cy="4"/>
              </a:xfrm>
              <a:prstGeom prst="line">
                <a:avLst/>
              </a:prstGeom>
              <a:noFill/>
              <a:ln w="4763">
                <a:solidFill>
                  <a:srgbClr val="000000"/>
                </a:solidFill>
                <a:round/>
                <a:headEnd/>
                <a:tailEnd/>
              </a:ln>
            </p:spPr>
            <p:txBody>
              <a:bodyPr/>
              <a:lstStyle/>
              <a:p>
                <a:endParaRPr lang="en-US"/>
              </a:p>
            </p:txBody>
          </p:sp>
          <p:sp>
            <p:nvSpPr>
              <p:cNvPr id="684331" name="Line 299"/>
              <p:cNvSpPr>
                <a:spLocks noChangeShapeType="1"/>
              </p:cNvSpPr>
              <p:nvPr/>
            </p:nvSpPr>
            <p:spPr bwMode="auto">
              <a:xfrm flipV="1">
                <a:off x="4157" y="2275"/>
                <a:ext cx="10" cy="7"/>
              </a:xfrm>
              <a:prstGeom prst="line">
                <a:avLst/>
              </a:prstGeom>
              <a:noFill/>
              <a:ln w="4763">
                <a:solidFill>
                  <a:srgbClr val="000000"/>
                </a:solidFill>
                <a:round/>
                <a:headEnd/>
                <a:tailEnd/>
              </a:ln>
            </p:spPr>
            <p:txBody>
              <a:bodyPr/>
              <a:lstStyle/>
              <a:p>
                <a:endParaRPr lang="en-US"/>
              </a:p>
            </p:txBody>
          </p:sp>
          <p:sp>
            <p:nvSpPr>
              <p:cNvPr id="684332" name="Line 300"/>
              <p:cNvSpPr>
                <a:spLocks noChangeShapeType="1"/>
              </p:cNvSpPr>
              <p:nvPr/>
            </p:nvSpPr>
            <p:spPr bwMode="auto">
              <a:xfrm flipH="1">
                <a:off x="4140" y="2286"/>
                <a:ext cx="20" cy="13"/>
              </a:xfrm>
              <a:prstGeom prst="line">
                <a:avLst/>
              </a:prstGeom>
              <a:noFill/>
              <a:ln w="4763">
                <a:solidFill>
                  <a:srgbClr val="000000"/>
                </a:solidFill>
                <a:round/>
                <a:headEnd/>
                <a:tailEnd/>
              </a:ln>
            </p:spPr>
            <p:txBody>
              <a:bodyPr/>
              <a:lstStyle/>
              <a:p>
                <a:endParaRPr lang="en-US"/>
              </a:p>
            </p:txBody>
          </p:sp>
          <p:sp>
            <p:nvSpPr>
              <p:cNvPr id="684333" name="Line 301"/>
              <p:cNvSpPr>
                <a:spLocks noChangeShapeType="1"/>
              </p:cNvSpPr>
              <p:nvPr/>
            </p:nvSpPr>
            <p:spPr bwMode="auto">
              <a:xfrm flipH="1">
                <a:off x="4129" y="2299"/>
                <a:ext cx="11" cy="4"/>
              </a:xfrm>
              <a:prstGeom prst="line">
                <a:avLst/>
              </a:prstGeom>
              <a:noFill/>
              <a:ln w="4763">
                <a:solidFill>
                  <a:srgbClr val="000000"/>
                </a:solidFill>
                <a:round/>
                <a:headEnd/>
                <a:tailEnd/>
              </a:ln>
            </p:spPr>
            <p:txBody>
              <a:bodyPr/>
              <a:lstStyle/>
              <a:p>
                <a:endParaRPr lang="en-US"/>
              </a:p>
            </p:txBody>
          </p:sp>
          <p:sp>
            <p:nvSpPr>
              <p:cNvPr id="684334" name="Line 302"/>
              <p:cNvSpPr>
                <a:spLocks noChangeShapeType="1"/>
              </p:cNvSpPr>
              <p:nvPr/>
            </p:nvSpPr>
            <p:spPr bwMode="auto">
              <a:xfrm flipH="1">
                <a:off x="4112" y="2303"/>
                <a:ext cx="17" cy="7"/>
              </a:xfrm>
              <a:prstGeom prst="line">
                <a:avLst/>
              </a:prstGeom>
              <a:noFill/>
              <a:ln w="4763">
                <a:solidFill>
                  <a:srgbClr val="000000"/>
                </a:solidFill>
                <a:round/>
                <a:headEnd/>
                <a:tailEnd/>
              </a:ln>
            </p:spPr>
            <p:txBody>
              <a:bodyPr/>
              <a:lstStyle/>
              <a:p>
                <a:endParaRPr lang="en-US"/>
              </a:p>
            </p:txBody>
          </p:sp>
          <p:sp>
            <p:nvSpPr>
              <p:cNvPr id="684335" name="Line 303"/>
              <p:cNvSpPr>
                <a:spLocks noChangeShapeType="1"/>
              </p:cNvSpPr>
              <p:nvPr/>
            </p:nvSpPr>
            <p:spPr bwMode="auto">
              <a:xfrm flipH="1">
                <a:off x="4085" y="2310"/>
                <a:ext cx="27" cy="7"/>
              </a:xfrm>
              <a:prstGeom prst="line">
                <a:avLst/>
              </a:prstGeom>
              <a:noFill/>
              <a:ln w="4763">
                <a:solidFill>
                  <a:srgbClr val="000000"/>
                </a:solidFill>
                <a:round/>
                <a:headEnd/>
                <a:tailEnd/>
              </a:ln>
            </p:spPr>
            <p:txBody>
              <a:bodyPr/>
              <a:lstStyle/>
              <a:p>
                <a:endParaRPr lang="en-US"/>
              </a:p>
            </p:txBody>
          </p:sp>
          <p:sp>
            <p:nvSpPr>
              <p:cNvPr id="684336" name="Line 304"/>
              <p:cNvSpPr>
                <a:spLocks noChangeShapeType="1"/>
              </p:cNvSpPr>
              <p:nvPr/>
            </p:nvSpPr>
            <p:spPr bwMode="auto">
              <a:xfrm flipH="1">
                <a:off x="4068" y="2317"/>
                <a:ext cx="17" cy="6"/>
              </a:xfrm>
              <a:prstGeom prst="line">
                <a:avLst/>
              </a:prstGeom>
              <a:noFill/>
              <a:ln w="4763">
                <a:solidFill>
                  <a:srgbClr val="000000"/>
                </a:solidFill>
                <a:round/>
                <a:headEnd/>
                <a:tailEnd/>
              </a:ln>
            </p:spPr>
            <p:txBody>
              <a:bodyPr/>
              <a:lstStyle/>
              <a:p>
                <a:endParaRPr lang="en-US"/>
              </a:p>
            </p:txBody>
          </p:sp>
          <p:sp>
            <p:nvSpPr>
              <p:cNvPr id="684337" name="Line 305"/>
              <p:cNvSpPr>
                <a:spLocks noChangeShapeType="1"/>
              </p:cNvSpPr>
              <p:nvPr/>
            </p:nvSpPr>
            <p:spPr bwMode="auto">
              <a:xfrm flipH="1">
                <a:off x="4055" y="2323"/>
                <a:ext cx="13" cy="7"/>
              </a:xfrm>
              <a:prstGeom prst="line">
                <a:avLst/>
              </a:prstGeom>
              <a:noFill/>
              <a:ln w="4763">
                <a:solidFill>
                  <a:srgbClr val="000000"/>
                </a:solidFill>
                <a:round/>
                <a:headEnd/>
                <a:tailEnd/>
              </a:ln>
            </p:spPr>
            <p:txBody>
              <a:bodyPr/>
              <a:lstStyle/>
              <a:p>
                <a:endParaRPr lang="en-US"/>
              </a:p>
            </p:txBody>
          </p:sp>
          <p:sp>
            <p:nvSpPr>
              <p:cNvPr id="684338" name="Line 306"/>
              <p:cNvSpPr>
                <a:spLocks noChangeShapeType="1"/>
              </p:cNvSpPr>
              <p:nvPr/>
            </p:nvSpPr>
            <p:spPr bwMode="auto">
              <a:xfrm flipH="1">
                <a:off x="4048" y="2330"/>
                <a:ext cx="7" cy="7"/>
              </a:xfrm>
              <a:prstGeom prst="line">
                <a:avLst/>
              </a:prstGeom>
              <a:noFill/>
              <a:ln w="4763">
                <a:solidFill>
                  <a:srgbClr val="000000"/>
                </a:solidFill>
                <a:round/>
                <a:headEnd/>
                <a:tailEnd/>
              </a:ln>
            </p:spPr>
            <p:txBody>
              <a:bodyPr/>
              <a:lstStyle/>
              <a:p>
                <a:endParaRPr lang="en-US"/>
              </a:p>
            </p:txBody>
          </p:sp>
          <p:sp>
            <p:nvSpPr>
              <p:cNvPr id="684339" name="Line 307"/>
              <p:cNvSpPr>
                <a:spLocks noChangeShapeType="1"/>
              </p:cNvSpPr>
              <p:nvPr/>
            </p:nvSpPr>
            <p:spPr bwMode="auto">
              <a:xfrm flipH="1">
                <a:off x="4041" y="2337"/>
                <a:ext cx="7" cy="10"/>
              </a:xfrm>
              <a:prstGeom prst="line">
                <a:avLst/>
              </a:prstGeom>
              <a:noFill/>
              <a:ln w="4763">
                <a:solidFill>
                  <a:srgbClr val="000000"/>
                </a:solidFill>
                <a:round/>
                <a:headEnd/>
                <a:tailEnd/>
              </a:ln>
            </p:spPr>
            <p:txBody>
              <a:bodyPr/>
              <a:lstStyle/>
              <a:p>
                <a:endParaRPr lang="en-US"/>
              </a:p>
            </p:txBody>
          </p:sp>
          <p:sp>
            <p:nvSpPr>
              <p:cNvPr id="684340" name="Line 308"/>
              <p:cNvSpPr>
                <a:spLocks noChangeShapeType="1"/>
              </p:cNvSpPr>
              <p:nvPr/>
            </p:nvSpPr>
            <p:spPr bwMode="auto">
              <a:xfrm flipH="1">
                <a:off x="4034" y="2347"/>
                <a:ext cx="7" cy="14"/>
              </a:xfrm>
              <a:prstGeom prst="line">
                <a:avLst/>
              </a:prstGeom>
              <a:noFill/>
              <a:ln w="4763">
                <a:solidFill>
                  <a:srgbClr val="000000"/>
                </a:solidFill>
                <a:round/>
                <a:headEnd/>
                <a:tailEnd/>
              </a:ln>
            </p:spPr>
            <p:txBody>
              <a:bodyPr/>
              <a:lstStyle/>
              <a:p>
                <a:endParaRPr lang="en-US"/>
              </a:p>
            </p:txBody>
          </p:sp>
          <p:sp>
            <p:nvSpPr>
              <p:cNvPr id="684341" name="Line 309"/>
              <p:cNvSpPr>
                <a:spLocks noChangeShapeType="1"/>
              </p:cNvSpPr>
              <p:nvPr/>
            </p:nvSpPr>
            <p:spPr bwMode="auto">
              <a:xfrm flipH="1">
                <a:off x="4031" y="2361"/>
                <a:ext cx="3" cy="17"/>
              </a:xfrm>
              <a:prstGeom prst="line">
                <a:avLst/>
              </a:prstGeom>
              <a:noFill/>
              <a:ln w="4763">
                <a:solidFill>
                  <a:srgbClr val="000000"/>
                </a:solidFill>
                <a:round/>
                <a:headEnd/>
                <a:tailEnd/>
              </a:ln>
            </p:spPr>
            <p:txBody>
              <a:bodyPr/>
              <a:lstStyle/>
              <a:p>
                <a:endParaRPr lang="en-US"/>
              </a:p>
            </p:txBody>
          </p:sp>
          <p:sp>
            <p:nvSpPr>
              <p:cNvPr id="684342" name="Line 310"/>
              <p:cNvSpPr>
                <a:spLocks noChangeShapeType="1"/>
              </p:cNvSpPr>
              <p:nvPr/>
            </p:nvSpPr>
            <p:spPr bwMode="auto">
              <a:xfrm flipH="1">
                <a:off x="4102" y="2337"/>
                <a:ext cx="4" cy="14"/>
              </a:xfrm>
              <a:prstGeom prst="line">
                <a:avLst/>
              </a:prstGeom>
              <a:noFill/>
              <a:ln w="4763">
                <a:solidFill>
                  <a:srgbClr val="000000"/>
                </a:solidFill>
                <a:round/>
                <a:headEnd/>
                <a:tailEnd/>
              </a:ln>
            </p:spPr>
            <p:txBody>
              <a:bodyPr/>
              <a:lstStyle/>
              <a:p>
                <a:endParaRPr lang="en-US"/>
              </a:p>
            </p:txBody>
          </p:sp>
          <p:sp>
            <p:nvSpPr>
              <p:cNvPr id="684343" name="Line 311"/>
              <p:cNvSpPr>
                <a:spLocks noChangeShapeType="1"/>
              </p:cNvSpPr>
              <p:nvPr/>
            </p:nvSpPr>
            <p:spPr bwMode="auto">
              <a:xfrm>
                <a:off x="4102" y="2351"/>
                <a:ext cx="4" cy="10"/>
              </a:xfrm>
              <a:prstGeom prst="line">
                <a:avLst/>
              </a:prstGeom>
              <a:noFill/>
              <a:ln w="4763">
                <a:solidFill>
                  <a:srgbClr val="000000"/>
                </a:solidFill>
                <a:round/>
                <a:headEnd/>
                <a:tailEnd/>
              </a:ln>
            </p:spPr>
            <p:txBody>
              <a:bodyPr/>
              <a:lstStyle/>
              <a:p>
                <a:endParaRPr lang="en-US"/>
              </a:p>
            </p:txBody>
          </p:sp>
          <p:sp>
            <p:nvSpPr>
              <p:cNvPr id="684344" name="Line 312"/>
              <p:cNvSpPr>
                <a:spLocks noChangeShapeType="1"/>
              </p:cNvSpPr>
              <p:nvPr/>
            </p:nvSpPr>
            <p:spPr bwMode="auto">
              <a:xfrm>
                <a:off x="4106" y="2361"/>
                <a:ext cx="1" cy="11"/>
              </a:xfrm>
              <a:prstGeom prst="line">
                <a:avLst/>
              </a:prstGeom>
              <a:noFill/>
              <a:ln w="4763">
                <a:solidFill>
                  <a:srgbClr val="000000"/>
                </a:solidFill>
                <a:round/>
                <a:headEnd/>
                <a:tailEnd/>
              </a:ln>
            </p:spPr>
            <p:txBody>
              <a:bodyPr/>
              <a:lstStyle/>
              <a:p>
                <a:endParaRPr lang="en-US"/>
              </a:p>
            </p:txBody>
          </p:sp>
          <p:sp>
            <p:nvSpPr>
              <p:cNvPr id="684345" name="Line 313"/>
              <p:cNvSpPr>
                <a:spLocks noChangeShapeType="1"/>
              </p:cNvSpPr>
              <p:nvPr/>
            </p:nvSpPr>
            <p:spPr bwMode="auto">
              <a:xfrm>
                <a:off x="4106" y="2372"/>
                <a:ext cx="3" cy="3"/>
              </a:xfrm>
              <a:prstGeom prst="line">
                <a:avLst/>
              </a:prstGeom>
              <a:noFill/>
              <a:ln w="4763">
                <a:solidFill>
                  <a:srgbClr val="000000"/>
                </a:solidFill>
                <a:round/>
                <a:headEnd/>
                <a:tailEnd/>
              </a:ln>
            </p:spPr>
            <p:txBody>
              <a:bodyPr/>
              <a:lstStyle/>
              <a:p>
                <a:endParaRPr lang="en-US"/>
              </a:p>
            </p:txBody>
          </p:sp>
          <p:sp>
            <p:nvSpPr>
              <p:cNvPr id="684346" name="Line 314"/>
              <p:cNvSpPr>
                <a:spLocks noChangeShapeType="1"/>
              </p:cNvSpPr>
              <p:nvPr/>
            </p:nvSpPr>
            <p:spPr bwMode="auto">
              <a:xfrm>
                <a:off x="4109" y="2375"/>
                <a:ext cx="3" cy="3"/>
              </a:xfrm>
              <a:prstGeom prst="line">
                <a:avLst/>
              </a:prstGeom>
              <a:noFill/>
              <a:ln w="4763">
                <a:solidFill>
                  <a:srgbClr val="000000"/>
                </a:solidFill>
                <a:round/>
                <a:headEnd/>
                <a:tailEnd/>
              </a:ln>
            </p:spPr>
            <p:txBody>
              <a:bodyPr/>
              <a:lstStyle/>
              <a:p>
                <a:endParaRPr lang="en-US"/>
              </a:p>
            </p:txBody>
          </p:sp>
          <p:sp>
            <p:nvSpPr>
              <p:cNvPr id="684347" name="Line 315"/>
              <p:cNvSpPr>
                <a:spLocks noChangeShapeType="1"/>
              </p:cNvSpPr>
              <p:nvPr/>
            </p:nvSpPr>
            <p:spPr bwMode="auto">
              <a:xfrm>
                <a:off x="4112" y="2378"/>
                <a:ext cx="7" cy="1"/>
              </a:xfrm>
              <a:prstGeom prst="line">
                <a:avLst/>
              </a:prstGeom>
              <a:noFill/>
              <a:ln w="4763">
                <a:solidFill>
                  <a:srgbClr val="000000"/>
                </a:solidFill>
                <a:round/>
                <a:headEnd/>
                <a:tailEnd/>
              </a:ln>
            </p:spPr>
            <p:txBody>
              <a:bodyPr/>
              <a:lstStyle/>
              <a:p>
                <a:endParaRPr lang="en-US"/>
              </a:p>
            </p:txBody>
          </p:sp>
          <p:sp>
            <p:nvSpPr>
              <p:cNvPr id="684348" name="Line 316"/>
              <p:cNvSpPr>
                <a:spLocks noChangeShapeType="1"/>
              </p:cNvSpPr>
              <p:nvPr/>
            </p:nvSpPr>
            <p:spPr bwMode="auto">
              <a:xfrm flipV="1">
                <a:off x="4119" y="2375"/>
                <a:ext cx="4" cy="3"/>
              </a:xfrm>
              <a:prstGeom prst="line">
                <a:avLst/>
              </a:prstGeom>
              <a:noFill/>
              <a:ln w="4763">
                <a:solidFill>
                  <a:srgbClr val="000000"/>
                </a:solidFill>
                <a:round/>
                <a:headEnd/>
                <a:tailEnd/>
              </a:ln>
            </p:spPr>
            <p:txBody>
              <a:bodyPr/>
              <a:lstStyle/>
              <a:p>
                <a:endParaRPr lang="en-US"/>
              </a:p>
            </p:txBody>
          </p:sp>
          <p:sp>
            <p:nvSpPr>
              <p:cNvPr id="684349" name="Line 317"/>
              <p:cNvSpPr>
                <a:spLocks noChangeShapeType="1"/>
              </p:cNvSpPr>
              <p:nvPr/>
            </p:nvSpPr>
            <p:spPr bwMode="auto">
              <a:xfrm flipV="1">
                <a:off x="4123" y="2372"/>
                <a:ext cx="1" cy="3"/>
              </a:xfrm>
              <a:prstGeom prst="line">
                <a:avLst/>
              </a:prstGeom>
              <a:noFill/>
              <a:ln w="4763">
                <a:solidFill>
                  <a:srgbClr val="000000"/>
                </a:solidFill>
                <a:round/>
                <a:headEnd/>
                <a:tailEnd/>
              </a:ln>
            </p:spPr>
            <p:txBody>
              <a:bodyPr/>
              <a:lstStyle/>
              <a:p>
                <a:endParaRPr lang="en-US"/>
              </a:p>
            </p:txBody>
          </p:sp>
          <p:sp>
            <p:nvSpPr>
              <p:cNvPr id="684350" name="Line 318"/>
              <p:cNvSpPr>
                <a:spLocks noChangeShapeType="1"/>
              </p:cNvSpPr>
              <p:nvPr/>
            </p:nvSpPr>
            <p:spPr bwMode="auto">
              <a:xfrm flipV="1">
                <a:off x="4123" y="2368"/>
                <a:ext cx="1" cy="4"/>
              </a:xfrm>
              <a:prstGeom prst="line">
                <a:avLst/>
              </a:prstGeom>
              <a:noFill/>
              <a:ln w="4763">
                <a:solidFill>
                  <a:srgbClr val="000000"/>
                </a:solidFill>
                <a:round/>
                <a:headEnd/>
                <a:tailEnd/>
              </a:ln>
            </p:spPr>
            <p:txBody>
              <a:bodyPr/>
              <a:lstStyle/>
              <a:p>
                <a:endParaRPr lang="en-US"/>
              </a:p>
            </p:txBody>
          </p:sp>
          <p:sp>
            <p:nvSpPr>
              <p:cNvPr id="684351" name="Line 319"/>
              <p:cNvSpPr>
                <a:spLocks noChangeShapeType="1"/>
              </p:cNvSpPr>
              <p:nvPr/>
            </p:nvSpPr>
            <p:spPr bwMode="auto">
              <a:xfrm flipV="1">
                <a:off x="4123" y="2365"/>
                <a:ext cx="1" cy="3"/>
              </a:xfrm>
              <a:prstGeom prst="line">
                <a:avLst/>
              </a:prstGeom>
              <a:noFill/>
              <a:ln w="4763">
                <a:solidFill>
                  <a:srgbClr val="000000"/>
                </a:solidFill>
                <a:round/>
                <a:headEnd/>
                <a:tailEnd/>
              </a:ln>
            </p:spPr>
            <p:txBody>
              <a:bodyPr/>
              <a:lstStyle/>
              <a:p>
                <a:endParaRPr lang="en-US"/>
              </a:p>
            </p:txBody>
          </p:sp>
          <p:sp>
            <p:nvSpPr>
              <p:cNvPr id="684352" name="Line 320"/>
              <p:cNvSpPr>
                <a:spLocks noChangeShapeType="1"/>
              </p:cNvSpPr>
              <p:nvPr/>
            </p:nvSpPr>
            <p:spPr bwMode="auto">
              <a:xfrm>
                <a:off x="4177" y="2330"/>
                <a:ext cx="3" cy="4"/>
              </a:xfrm>
              <a:prstGeom prst="line">
                <a:avLst/>
              </a:prstGeom>
              <a:noFill/>
              <a:ln w="4763">
                <a:solidFill>
                  <a:srgbClr val="000000"/>
                </a:solidFill>
                <a:round/>
                <a:headEnd/>
                <a:tailEnd/>
              </a:ln>
            </p:spPr>
            <p:txBody>
              <a:bodyPr/>
              <a:lstStyle/>
              <a:p>
                <a:endParaRPr lang="en-US"/>
              </a:p>
            </p:txBody>
          </p:sp>
          <p:sp>
            <p:nvSpPr>
              <p:cNvPr id="684353" name="Line 321"/>
              <p:cNvSpPr>
                <a:spLocks noChangeShapeType="1"/>
              </p:cNvSpPr>
              <p:nvPr/>
            </p:nvSpPr>
            <p:spPr bwMode="auto">
              <a:xfrm>
                <a:off x="4180" y="2334"/>
                <a:ext cx="4" cy="3"/>
              </a:xfrm>
              <a:prstGeom prst="line">
                <a:avLst/>
              </a:prstGeom>
              <a:noFill/>
              <a:ln w="4763">
                <a:solidFill>
                  <a:srgbClr val="000000"/>
                </a:solidFill>
                <a:round/>
                <a:headEnd/>
                <a:tailEnd/>
              </a:ln>
            </p:spPr>
            <p:txBody>
              <a:bodyPr/>
              <a:lstStyle/>
              <a:p>
                <a:endParaRPr lang="en-US"/>
              </a:p>
            </p:txBody>
          </p:sp>
          <p:sp>
            <p:nvSpPr>
              <p:cNvPr id="684354" name="Line 322"/>
              <p:cNvSpPr>
                <a:spLocks noChangeShapeType="1"/>
              </p:cNvSpPr>
              <p:nvPr/>
            </p:nvSpPr>
            <p:spPr bwMode="auto">
              <a:xfrm flipH="1">
                <a:off x="4180" y="2337"/>
                <a:ext cx="4" cy="14"/>
              </a:xfrm>
              <a:prstGeom prst="line">
                <a:avLst/>
              </a:prstGeom>
              <a:noFill/>
              <a:ln w="4763">
                <a:solidFill>
                  <a:srgbClr val="000000"/>
                </a:solidFill>
                <a:round/>
                <a:headEnd/>
                <a:tailEnd/>
              </a:ln>
            </p:spPr>
            <p:txBody>
              <a:bodyPr/>
              <a:lstStyle/>
              <a:p>
                <a:endParaRPr lang="en-US"/>
              </a:p>
            </p:txBody>
          </p:sp>
          <p:sp>
            <p:nvSpPr>
              <p:cNvPr id="684355" name="Line 323"/>
              <p:cNvSpPr>
                <a:spLocks noChangeShapeType="1"/>
              </p:cNvSpPr>
              <p:nvPr/>
            </p:nvSpPr>
            <p:spPr bwMode="auto">
              <a:xfrm flipH="1">
                <a:off x="4177" y="2351"/>
                <a:ext cx="3" cy="7"/>
              </a:xfrm>
              <a:prstGeom prst="line">
                <a:avLst/>
              </a:prstGeom>
              <a:noFill/>
              <a:ln w="4763">
                <a:solidFill>
                  <a:srgbClr val="000000"/>
                </a:solidFill>
                <a:round/>
                <a:headEnd/>
                <a:tailEnd/>
              </a:ln>
            </p:spPr>
            <p:txBody>
              <a:bodyPr/>
              <a:lstStyle/>
              <a:p>
                <a:endParaRPr lang="en-US"/>
              </a:p>
            </p:txBody>
          </p:sp>
          <p:sp>
            <p:nvSpPr>
              <p:cNvPr id="684356" name="Line 324"/>
              <p:cNvSpPr>
                <a:spLocks noChangeShapeType="1"/>
              </p:cNvSpPr>
              <p:nvPr/>
            </p:nvSpPr>
            <p:spPr bwMode="auto">
              <a:xfrm flipH="1">
                <a:off x="4174" y="2358"/>
                <a:ext cx="3" cy="7"/>
              </a:xfrm>
              <a:prstGeom prst="line">
                <a:avLst/>
              </a:prstGeom>
              <a:noFill/>
              <a:ln w="4763">
                <a:solidFill>
                  <a:srgbClr val="000000"/>
                </a:solidFill>
                <a:round/>
                <a:headEnd/>
                <a:tailEnd/>
              </a:ln>
            </p:spPr>
            <p:txBody>
              <a:bodyPr/>
              <a:lstStyle/>
              <a:p>
                <a:endParaRPr lang="en-US"/>
              </a:p>
            </p:txBody>
          </p:sp>
          <p:sp>
            <p:nvSpPr>
              <p:cNvPr id="684357" name="Line 325"/>
              <p:cNvSpPr>
                <a:spLocks noChangeShapeType="1"/>
              </p:cNvSpPr>
              <p:nvPr/>
            </p:nvSpPr>
            <p:spPr bwMode="auto">
              <a:xfrm flipH="1">
                <a:off x="4167" y="2365"/>
                <a:ext cx="7" cy="1"/>
              </a:xfrm>
              <a:prstGeom prst="line">
                <a:avLst/>
              </a:prstGeom>
              <a:noFill/>
              <a:ln w="4763">
                <a:solidFill>
                  <a:srgbClr val="000000"/>
                </a:solidFill>
                <a:round/>
                <a:headEnd/>
                <a:tailEnd/>
              </a:ln>
            </p:spPr>
            <p:txBody>
              <a:bodyPr/>
              <a:lstStyle/>
              <a:p>
                <a:endParaRPr lang="en-US"/>
              </a:p>
            </p:txBody>
          </p:sp>
          <p:sp>
            <p:nvSpPr>
              <p:cNvPr id="684358" name="Freeform 326"/>
              <p:cNvSpPr>
                <a:spLocks/>
              </p:cNvSpPr>
              <p:nvPr/>
            </p:nvSpPr>
            <p:spPr bwMode="auto">
              <a:xfrm>
                <a:off x="3810" y="3120"/>
                <a:ext cx="330" cy="127"/>
              </a:xfrm>
              <a:custGeom>
                <a:avLst/>
                <a:gdLst/>
                <a:ahLst/>
                <a:cxnLst>
                  <a:cxn ang="0">
                    <a:pos x="0" y="17"/>
                  </a:cxn>
                  <a:cxn ang="0">
                    <a:pos x="319" y="0"/>
                  </a:cxn>
                  <a:cxn ang="0">
                    <a:pos x="326" y="6"/>
                  </a:cxn>
                  <a:cxn ang="0">
                    <a:pos x="330" y="17"/>
                  </a:cxn>
                  <a:cxn ang="0">
                    <a:pos x="326" y="44"/>
                  </a:cxn>
                  <a:cxn ang="0">
                    <a:pos x="323" y="68"/>
                  </a:cxn>
                  <a:cxn ang="0">
                    <a:pos x="3" y="127"/>
                  </a:cxn>
                  <a:cxn ang="0">
                    <a:pos x="0" y="17"/>
                  </a:cxn>
                </a:cxnLst>
                <a:rect l="0" t="0" r="r" b="b"/>
                <a:pathLst>
                  <a:path w="330" h="127">
                    <a:moveTo>
                      <a:pt x="0" y="17"/>
                    </a:moveTo>
                    <a:lnTo>
                      <a:pt x="319" y="0"/>
                    </a:lnTo>
                    <a:lnTo>
                      <a:pt x="326" y="6"/>
                    </a:lnTo>
                    <a:lnTo>
                      <a:pt x="330" y="17"/>
                    </a:lnTo>
                    <a:lnTo>
                      <a:pt x="326" y="44"/>
                    </a:lnTo>
                    <a:lnTo>
                      <a:pt x="323" y="68"/>
                    </a:lnTo>
                    <a:lnTo>
                      <a:pt x="3" y="127"/>
                    </a:lnTo>
                    <a:lnTo>
                      <a:pt x="0" y="17"/>
                    </a:lnTo>
                    <a:close/>
                  </a:path>
                </a:pathLst>
              </a:custGeom>
              <a:solidFill>
                <a:srgbClr val="FF55FF"/>
              </a:solidFill>
              <a:ln w="4763">
                <a:solidFill>
                  <a:srgbClr val="000000"/>
                </a:solidFill>
                <a:prstDash val="solid"/>
                <a:round/>
                <a:headEnd/>
                <a:tailEnd/>
              </a:ln>
            </p:spPr>
            <p:txBody>
              <a:bodyPr/>
              <a:lstStyle/>
              <a:p>
                <a:endParaRPr lang="en-US"/>
              </a:p>
            </p:txBody>
          </p:sp>
          <p:sp>
            <p:nvSpPr>
              <p:cNvPr id="684359" name="Line 327"/>
              <p:cNvSpPr>
                <a:spLocks noChangeShapeType="1"/>
              </p:cNvSpPr>
              <p:nvPr/>
            </p:nvSpPr>
            <p:spPr bwMode="auto">
              <a:xfrm>
                <a:off x="4112" y="2389"/>
                <a:ext cx="1" cy="13"/>
              </a:xfrm>
              <a:prstGeom prst="line">
                <a:avLst/>
              </a:prstGeom>
              <a:noFill/>
              <a:ln w="4763">
                <a:solidFill>
                  <a:srgbClr val="000000"/>
                </a:solidFill>
                <a:round/>
                <a:headEnd/>
                <a:tailEnd/>
              </a:ln>
            </p:spPr>
            <p:txBody>
              <a:bodyPr/>
              <a:lstStyle/>
              <a:p>
                <a:endParaRPr lang="en-US"/>
              </a:p>
            </p:txBody>
          </p:sp>
          <p:sp>
            <p:nvSpPr>
              <p:cNvPr id="684360" name="Line 328"/>
              <p:cNvSpPr>
                <a:spLocks noChangeShapeType="1"/>
              </p:cNvSpPr>
              <p:nvPr/>
            </p:nvSpPr>
            <p:spPr bwMode="auto">
              <a:xfrm>
                <a:off x="4112" y="2402"/>
                <a:ext cx="1" cy="11"/>
              </a:xfrm>
              <a:prstGeom prst="line">
                <a:avLst/>
              </a:prstGeom>
              <a:noFill/>
              <a:ln w="4763">
                <a:solidFill>
                  <a:srgbClr val="000000"/>
                </a:solidFill>
                <a:round/>
                <a:headEnd/>
                <a:tailEnd/>
              </a:ln>
            </p:spPr>
            <p:txBody>
              <a:bodyPr/>
              <a:lstStyle/>
              <a:p>
                <a:endParaRPr lang="en-US"/>
              </a:p>
            </p:txBody>
          </p:sp>
          <p:sp>
            <p:nvSpPr>
              <p:cNvPr id="684361" name="Line 329"/>
              <p:cNvSpPr>
                <a:spLocks noChangeShapeType="1"/>
              </p:cNvSpPr>
              <p:nvPr/>
            </p:nvSpPr>
            <p:spPr bwMode="auto">
              <a:xfrm>
                <a:off x="4112" y="2413"/>
                <a:ext cx="4" cy="7"/>
              </a:xfrm>
              <a:prstGeom prst="line">
                <a:avLst/>
              </a:prstGeom>
              <a:noFill/>
              <a:ln w="4763">
                <a:solidFill>
                  <a:srgbClr val="000000"/>
                </a:solidFill>
                <a:round/>
                <a:headEnd/>
                <a:tailEnd/>
              </a:ln>
            </p:spPr>
            <p:txBody>
              <a:bodyPr/>
              <a:lstStyle/>
              <a:p>
                <a:endParaRPr lang="en-US"/>
              </a:p>
            </p:txBody>
          </p:sp>
          <p:sp>
            <p:nvSpPr>
              <p:cNvPr id="684362" name="Line 330"/>
              <p:cNvSpPr>
                <a:spLocks noChangeShapeType="1"/>
              </p:cNvSpPr>
              <p:nvPr/>
            </p:nvSpPr>
            <p:spPr bwMode="auto">
              <a:xfrm>
                <a:off x="4116" y="2420"/>
                <a:ext cx="3" cy="6"/>
              </a:xfrm>
              <a:prstGeom prst="line">
                <a:avLst/>
              </a:prstGeom>
              <a:noFill/>
              <a:ln w="4763">
                <a:solidFill>
                  <a:srgbClr val="000000"/>
                </a:solidFill>
                <a:round/>
                <a:headEnd/>
                <a:tailEnd/>
              </a:ln>
            </p:spPr>
            <p:txBody>
              <a:bodyPr/>
              <a:lstStyle/>
              <a:p>
                <a:endParaRPr lang="en-US"/>
              </a:p>
            </p:txBody>
          </p:sp>
          <p:sp>
            <p:nvSpPr>
              <p:cNvPr id="684363" name="Line 331"/>
              <p:cNvSpPr>
                <a:spLocks noChangeShapeType="1"/>
              </p:cNvSpPr>
              <p:nvPr/>
            </p:nvSpPr>
            <p:spPr bwMode="auto">
              <a:xfrm>
                <a:off x="4119" y="2426"/>
                <a:ext cx="4" cy="11"/>
              </a:xfrm>
              <a:prstGeom prst="line">
                <a:avLst/>
              </a:prstGeom>
              <a:noFill/>
              <a:ln w="4763">
                <a:solidFill>
                  <a:srgbClr val="000000"/>
                </a:solidFill>
                <a:round/>
                <a:headEnd/>
                <a:tailEnd/>
              </a:ln>
            </p:spPr>
            <p:txBody>
              <a:bodyPr/>
              <a:lstStyle/>
              <a:p>
                <a:endParaRPr lang="en-US"/>
              </a:p>
            </p:txBody>
          </p:sp>
          <p:sp>
            <p:nvSpPr>
              <p:cNvPr id="684364" name="Freeform 332"/>
              <p:cNvSpPr>
                <a:spLocks/>
              </p:cNvSpPr>
              <p:nvPr/>
            </p:nvSpPr>
            <p:spPr bwMode="auto">
              <a:xfrm>
                <a:off x="3721" y="2354"/>
                <a:ext cx="626" cy="896"/>
              </a:xfrm>
              <a:custGeom>
                <a:avLst/>
                <a:gdLst/>
                <a:ahLst/>
                <a:cxnLst>
                  <a:cxn ang="0">
                    <a:pos x="242" y="0"/>
                  </a:cxn>
                  <a:cxn ang="0">
                    <a:pos x="279" y="14"/>
                  </a:cxn>
                  <a:cxn ang="0">
                    <a:pos x="317" y="35"/>
                  </a:cxn>
                  <a:cxn ang="0">
                    <a:pos x="398" y="79"/>
                  </a:cxn>
                  <a:cxn ang="0">
                    <a:pos x="436" y="103"/>
                  </a:cxn>
                  <a:cxn ang="0">
                    <a:pos x="446" y="131"/>
                  </a:cxn>
                  <a:cxn ang="0">
                    <a:pos x="449" y="165"/>
                  </a:cxn>
                  <a:cxn ang="0">
                    <a:pos x="521" y="251"/>
                  </a:cxn>
                  <a:cxn ang="0">
                    <a:pos x="538" y="258"/>
                  </a:cxn>
                  <a:cxn ang="0">
                    <a:pos x="585" y="295"/>
                  </a:cxn>
                  <a:cxn ang="0">
                    <a:pos x="599" y="299"/>
                  </a:cxn>
                  <a:cxn ang="0">
                    <a:pos x="619" y="319"/>
                  </a:cxn>
                  <a:cxn ang="0">
                    <a:pos x="623" y="398"/>
                  </a:cxn>
                  <a:cxn ang="0">
                    <a:pos x="609" y="416"/>
                  </a:cxn>
                  <a:cxn ang="0">
                    <a:pos x="579" y="416"/>
                  </a:cxn>
                  <a:cxn ang="0">
                    <a:pos x="538" y="416"/>
                  </a:cxn>
                  <a:cxn ang="0">
                    <a:pos x="466" y="381"/>
                  </a:cxn>
                  <a:cxn ang="0">
                    <a:pos x="436" y="374"/>
                  </a:cxn>
                  <a:cxn ang="0">
                    <a:pos x="402" y="501"/>
                  </a:cxn>
                  <a:cxn ang="0">
                    <a:pos x="378" y="567"/>
                  </a:cxn>
                  <a:cxn ang="0">
                    <a:pos x="388" y="584"/>
                  </a:cxn>
                  <a:cxn ang="0">
                    <a:pos x="405" y="673"/>
                  </a:cxn>
                  <a:cxn ang="0">
                    <a:pos x="408" y="718"/>
                  </a:cxn>
                  <a:cxn ang="0">
                    <a:pos x="391" y="748"/>
                  </a:cxn>
                  <a:cxn ang="0">
                    <a:pos x="361" y="772"/>
                  </a:cxn>
                  <a:cxn ang="0">
                    <a:pos x="170" y="896"/>
                  </a:cxn>
                  <a:cxn ang="0">
                    <a:pos x="136" y="841"/>
                  </a:cxn>
                  <a:cxn ang="0">
                    <a:pos x="126" y="817"/>
                  </a:cxn>
                  <a:cxn ang="0">
                    <a:pos x="106" y="810"/>
                  </a:cxn>
                  <a:cxn ang="0">
                    <a:pos x="0" y="748"/>
                  </a:cxn>
                  <a:cxn ang="0">
                    <a:pos x="38" y="144"/>
                  </a:cxn>
                  <a:cxn ang="0">
                    <a:pos x="51" y="110"/>
                  </a:cxn>
                  <a:cxn ang="0">
                    <a:pos x="72" y="83"/>
                  </a:cxn>
                  <a:cxn ang="0">
                    <a:pos x="184" y="18"/>
                  </a:cxn>
                  <a:cxn ang="0">
                    <a:pos x="204" y="18"/>
                  </a:cxn>
                </a:cxnLst>
                <a:rect l="0" t="0" r="r" b="b"/>
                <a:pathLst>
                  <a:path w="626" h="896">
                    <a:moveTo>
                      <a:pt x="214" y="18"/>
                    </a:moveTo>
                    <a:lnTo>
                      <a:pt x="242" y="0"/>
                    </a:lnTo>
                    <a:lnTo>
                      <a:pt x="262" y="4"/>
                    </a:lnTo>
                    <a:lnTo>
                      <a:pt x="279" y="14"/>
                    </a:lnTo>
                    <a:lnTo>
                      <a:pt x="300" y="24"/>
                    </a:lnTo>
                    <a:lnTo>
                      <a:pt x="317" y="35"/>
                    </a:lnTo>
                    <a:lnTo>
                      <a:pt x="340" y="52"/>
                    </a:lnTo>
                    <a:lnTo>
                      <a:pt x="398" y="79"/>
                    </a:lnTo>
                    <a:lnTo>
                      <a:pt x="425" y="93"/>
                    </a:lnTo>
                    <a:lnTo>
                      <a:pt x="436" y="103"/>
                    </a:lnTo>
                    <a:lnTo>
                      <a:pt x="442" y="117"/>
                    </a:lnTo>
                    <a:lnTo>
                      <a:pt x="446" y="131"/>
                    </a:lnTo>
                    <a:lnTo>
                      <a:pt x="449" y="148"/>
                    </a:lnTo>
                    <a:lnTo>
                      <a:pt x="449" y="165"/>
                    </a:lnTo>
                    <a:lnTo>
                      <a:pt x="453" y="172"/>
                    </a:lnTo>
                    <a:lnTo>
                      <a:pt x="521" y="251"/>
                    </a:lnTo>
                    <a:lnTo>
                      <a:pt x="531" y="254"/>
                    </a:lnTo>
                    <a:lnTo>
                      <a:pt x="538" y="258"/>
                    </a:lnTo>
                    <a:lnTo>
                      <a:pt x="548" y="271"/>
                    </a:lnTo>
                    <a:lnTo>
                      <a:pt x="585" y="295"/>
                    </a:lnTo>
                    <a:lnTo>
                      <a:pt x="592" y="295"/>
                    </a:lnTo>
                    <a:lnTo>
                      <a:pt x="599" y="299"/>
                    </a:lnTo>
                    <a:lnTo>
                      <a:pt x="609" y="306"/>
                    </a:lnTo>
                    <a:lnTo>
                      <a:pt x="619" y="319"/>
                    </a:lnTo>
                    <a:lnTo>
                      <a:pt x="626" y="378"/>
                    </a:lnTo>
                    <a:lnTo>
                      <a:pt x="623" y="398"/>
                    </a:lnTo>
                    <a:lnTo>
                      <a:pt x="619" y="409"/>
                    </a:lnTo>
                    <a:lnTo>
                      <a:pt x="609" y="416"/>
                    </a:lnTo>
                    <a:lnTo>
                      <a:pt x="599" y="416"/>
                    </a:lnTo>
                    <a:lnTo>
                      <a:pt x="579" y="416"/>
                    </a:lnTo>
                    <a:lnTo>
                      <a:pt x="562" y="419"/>
                    </a:lnTo>
                    <a:lnTo>
                      <a:pt x="538" y="416"/>
                    </a:lnTo>
                    <a:lnTo>
                      <a:pt x="517" y="409"/>
                    </a:lnTo>
                    <a:lnTo>
                      <a:pt x="466" y="381"/>
                    </a:lnTo>
                    <a:lnTo>
                      <a:pt x="453" y="378"/>
                    </a:lnTo>
                    <a:lnTo>
                      <a:pt x="436" y="374"/>
                    </a:lnTo>
                    <a:lnTo>
                      <a:pt x="425" y="364"/>
                    </a:lnTo>
                    <a:lnTo>
                      <a:pt x="402" y="501"/>
                    </a:lnTo>
                    <a:lnTo>
                      <a:pt x="368" y="563"/>
                    </a:lnTo>
                    <a:lnTo>
                      <a:pt x="378" y="567"/>
                    </a:lnTo>
                    <a:lnTo>
                      <a:pt x="381" y="573"/>
                    </a:lnTo>
                    <a:lnTo>
                      <a:pt x="388" y="584"/>
                    </a:lnTo>
                    <a:lnTo>
                      <a:pt x="398" y="635"/>
                    </a:lnTo>
                    <a:lnTo>
                      <a:pt x="405" y="673"/>
                    </a:lnTo>
                    <a:lnTo>
                      <a:pt x="408" y="700"/>
                    </a:lnTo>
                    <a:lnTo>
                      <a:pt x="408" y="718"/>
                    </a:lnTo>
                    <a:lnTo>
                      <a:pt x="405" y="731"/>
                    </a:lnTo>
                    <a:lnTo>
                      <a:pt x="391" y="748"/>
                    </a:lnTo>
                    <a:lnTo>
                      <a:pt x="378" y="762"/>
                    </a:lnTo>
                    <a:lnTo>
                      <a:pt x="361" y="772"/>
                    </a:lnTo>
                    <a:lnTo>
                      <a:pt x="327" y="783"/>
                    </a:lnTo>
                    <a:lnTo>
                      <a:pt x="170" y="896"/>
                    </a:lnTo>
                    <a:lnTo>
                      <a:pt x="146" y="862"/>
                    </a:lnTo>
                    <a:lnTo>
                      <a:pt x="136" y="841"/>
                    </a:lnTo>
                    <a:lnTo>
                      <a:pt x="133" y="824"/>
                    </a:lnTo>
                    <a:lnTo>
                      <a:pt x="126" y="817"/>
                    </a:lnTo>
                    <a:lnTo>
                      <a:pt x="116" y="814"/>
                    </a:lnTo>
                    <a:lnTo>
                      <a:pt x="106" y="810"/>
                    </a:lnTo>
                    <a:lnTo>
                      <a:pt x="99" y="800"/>
                    </a:lnTo>
                    <a:lnTo>
                      <a:pt x="0" y="748"/>
                    </a:lnTo>
                    <a:lnTo>
                      <a:pt x="14" y="265"/>
                    </a:lnTo>
                    <a:lnTo>
                      <a:pt x="38" y="144"/>
                    </a:lnTo>
                    <a:lnTo>
                      <a:pt x="44" y="127"/>
                    </a:lnTo>
                    <a:lnTo>
                      <a:pt x="51" y="110"/>
                    </a:lnTo>
                    <a:lnTo>
                      <a:pt x="61" y="96"/>
                    </a:lnTo>
                    <a:lnTo>
                      <a:pt x="72" y="83"/>
                    </a:lnTo>
                    <a:lnTo>
                      <a:pt x="174" y="24"/>
                    </a:lnTo>
                    <a:lnTo>
                      <a:pt x="184" y="18"/>
                    </a:lnTo>
                    <a:lnTo>
                      <a:pt x="194" y="18"/>
                    </a:lnTo>
                    <a:lnTo>
                      <a:pt x="204" y="18"/>
                    </a:lnTo>
                    <a:lnTo>
                      <a:pt x="214" y="18"/>
                    </a:lnTo>
                    <a:close/>
                  </a:path>
                </a:pathLst>
              </a:custGeom>
              <a:solidFill>
                <a:srgbClr val="00AAAA"/>
              </a:solidFill>
              <a:ln w="4763">
                <a:solidFill>
                  <a:srgbClr val="000000"/>
                </a:solidFill>
                <a:prstDash val="solid"/>
                <a:round/>
                <a:headEnd/>
                <a:tailEnd/>
              </a:ln>
            </p:spPr>
            <p:txBody>
              <a:bodyPr/>
              <a:lstStyle/>
              <a:p>
                <a:endParaRPr lang="en-US"/>
              </a:p>
            </p:txBody>
          </p:sp>
          <p:sp>
            <p:nvSpPr>
              <p:cNvPr id="684365" name="Freeform 333"/>
              <p:cNvSpPr>
                <a:spLocks/>
              </p:cNvSpPr>
              <p:nvPr/>
            </p:nvSpPr>
            <p:spPr bwMode="auto">
              <a:xfrm>
                <a:off x="3779" y="2866"/>
                <a:ext cx="367" cy="72"/>
              </a:xfrm>
              <a:custGeom>
                <a:avLst/>
                <a:gdLst/>
                <a:ahLst/>
                <a:cxnLst>
                  <a:cxn ang="0">
                    <a:pos x="0" y="27"/>
                  </a:cxn>
                  <a:cxn ang="0">
                    <a:pos x="0" y="72"/>
                  </a:cxn>
                  <a:cxn ang="0">
                    <a:pos x="367" y="31"/>
                  </a:cxn>
                  <a:cxn ang="0">
                    <a:pos x="357" y="13"/>
                  </a:cxn>
                  <a:cxn ang="0">
                    <a:pos x="344" y="7"/>
                  </a:cxn>
                  <a:cxn ang="0">
                    <a:pos x="327" y="0"/>
                  </a:cxn>
                  <a:cxn ang="0">
                    <a:pos x="310" y="0"/>
                  </a:cxn>
                  <a:cxn ang="0">
                    <a:pos x="289" y="3"/>
                  </a:cxn>
                  <a:cxn ang="0">
                    <a:pos x="211" y="17"/>
                  </a:cxn>
                  <a:cxn ang="0">
                    <a:pos x="170" y="24"/>
                  </a:cxn>
                  <a:cxn ang="0">
                    <a:pos x="126" y="27"/>
                  </a:cxn>
                  <a:cxn ang="0">
                    <a:pos x="71" y="31"/>
                  </a:cxn>
                  <a:cxn ang="0">
                    <a:pos x="27" y="31"/>
                  </a:cxn>
                  <a:cxn ang="0">
                    <a:pos x="0" y="27"/>
                  </a:cxn>
                </a:cxnLst>
                <a:rect l="0" t="0" r="r" b="b"/>
                <a:pathLst>
                  <a:path w="367" h="72">
                    <a:moveTo>
                      <a:pt x="0" y="27"/>
                    </a:moveTo>
                    <a:lnTo>
                      <a:pt x="0" y="72"/>
                    </a:lnTo>
                    <a:lnTo>
                      <a:pt x="367" y="31"/>
                    </a:lnTo>
                    <a:lnTo>
                      <a:pt x="357" y="13"/>
                    </a:lnTo>
                    <a:lnTo>
                      <a:pt x="344" y="7"/>
                    </a:lnTo>
                    <a:lnTo>
                      <a:pt x="327" y="0"/>
                    </a:lnTo>
                    <a:lnTo>
                      <a:pt x="310" y="0"/>
                    </a:lnTo>
                    <a:lnTo>
                      <a:pt x="289" y="3"/>
                    </a:lnTo>
                    <a:lnTo>
                      <a:pt x="211" y="17"/>
                    </a:lnTo>
                    <a:lnTo>
                      <a:pt x="170" y="24"/>
                    </a:lnTo>
                    <a:lnTo>
                      <a:pt x="126" y="27"/>
                    </a:lnTo>
                    <a:lnTo>
                      <a:pt x="71" y="31"/>
                    </a:lnTo>
                    <a:lnTo>
                      <a:pt x="27" y="31"/>
                    </a:lnTo>
                    <a:lnTo>
                      <a:pt x="0" y="27"/>
                    </a:lnTo>
                    <a:close/>
                  </a:path>
                </a:pathLst>
              </a:custGeom>
              <a:solidFill>
                <a:srgbClr val="AAAAAA"/>
              </a:solidFill>
              <a:ln w="4763">
                <a:solidFill>
                  <a:srgbClr val="000000"/>
                </a:solidFill>
                <a:prstDash val="solid"/>
                <a:round/>
                <a:headEnd/>
                <a:tailEnd/>
              </a:ln>
            </p:spPr>
            <p:txBody>
              <a:bodyPr/>
              <a:lstStyle/>
              <a:p>
                <a:endParaRPr lang="en-US"/>
              </a:p>
            </p:txBody>
          </p:sp>
          <p:sp>
            <p:nvSpPr>
              <p:cNvPr id="684366" name="Freeform 334"/>
              <p:cNvSpPr>
                <a:spLocks/>
              </p:cNvSpPr>
              <p:nvPr/>
            </p:nvSpPr>
            <p:spPr bwMode="auto">
              <a:xfrm>
                <a:off x="3779" y="2876"/>
                <a:ext cx="405" cy="731"/>
              </a:xfrm>
              <a:custGeom>
                <a:avLst/>
                <a:gdLst/>
                <a:ahLst/>
                <a:cxnLst>
                  <a:cxn ang="0">
                    <a:pos x="7" y="38"/>
                  </a:cxn>
                  <a:cxn ang="0">
                    <a:pos x="54" y="38"/>
                  </a:cxn>
                  <a:cxn ang="0">
                    <a:pos x="85" y="38"/>
                  </a:cxn>
                  <a:cxn ang="0">
                    <a:pos x="116" y="34"/>
                  </a:cxn>
                  <a:cxn ang="0">
                    <a:pos x="167" y="31"/>
                  </a:cxn>
                  <a:cxn ang="0">
                    <a:pos x="221" y="21"/>
                  </a:cxn>
                  <a:cxn ang="0">
                    <a:pos x="259" y="14"/>
                  </a:cxn>
                  <a:cxn ang="0">
                    <a:pos x="296" y="7"/>
                  </a:cxn>
                  <a:cxn ang="0">
                    <a:pos x="323" y="0"/>
                  </a:cxn>
                  <a:cxn ang="0">
                    <a:pos x="340" y="0"/>
                  </a:cxn>
                  <a:cxn ang="0">
                    <a:pos x="354" y="0"/>
                  </a:cxn>
                  <a:cxn ang="0">
                    <a:pos x="364" y="7"/>
                  </a:cxn>
                  <a:cxn ang="0">
                    <a:pos x="371" y="27"/>
                  </a:cxn>
                  <a:cxn ang="0">
                    <a:pos x="384" y="86"/>
                  </a:cxn>
                  <a:cxn ang="0">
                    <a:pos x="398" y="144"/>
                  </a:cxn>
                  <a:cxn ang="0">
                    <a:pos x="401" y="189"/>
                  </a:cxn>
                  <a:cxn ang="0">
                    <a:pos x="405" y="237"/>
                  </a:cxn>
                  <a:cxn ang="0">
                    <a:pos x="405" y="288"/>
                  </a:cxn>
                  <a:cxn ang="0">
                    <a:pos x="401" y="336"/>
                  </a:cxn>
                  <a:cxn ang="0">
                    <a:pos x="391" y="412"/>
                  </a:cxn>
                  <a:cxn ang="0">
                    <a:pos x="388" y="460"/>
                  </a:cxn>
                  <a:cxn ang="0">
                    <a:pos x="381" y="508"/>
                  </a:cxn>
                  <a:cxn ang="0">
                    <a:pos x="378" y="570"/>
                  </a:cxn>
                  <a:cxn ang="0">
                    <a:pos x="378" y="690"/>
                  </a:cxn>
                  <a:cxn ang="0">
                    <a:pos x="378" y="731"/>
                  </a:cxn>
                  <a:cxn ang="0">
                    <a:pos x="347" y="731"/>
                  </a:cxn>
                  <a:cxn ang="0">
                    <a:pos x="344" y="604"/>
                  </a:cxn>
                  <a:cxn ang="0">
                    <a:pos x="344" y="559"/>
                  </a:cxn>
                  <a:cxn ang="0">
                    <a:pos x="347" y="501"/>
                  </a:cxn>
                  <a:cxn ang="0">
                    <a:pos x="350" y="450"/>
                  </a:cxn>
                  <a:cxn ang="0">
                    <a:pos x="361" y="374"/>
                  </a:cxn>
                  <a:cxn ang="0">
                    <a:pos x="367" y="336"/>
                  </a:cxn>
                  <a:cxn ang="0">
                    <a:pos x="371" y="295"/>
                  </a:cxn>
                  <a:cxn ang="0">
                    <a:pos x="371" y="247"/>
                  </a:cxn>
                  <a:cxn ang="0">
                    <a:pos x="367" y="202"/>
                  </a:cxn>
                  <a:cxn ang="0">
                    <a:pos x="364" y="161"/>
                  </a:cxn>
                  <a:cxn ang="0">
                    <a:pos x="357" y="120"/>
                  </a:cxn>
                  <a:cxn ang="0">
                    <a:pos x="350" y="86"/>
                  </a:cxn>
                  <a:cxn ang="0">
                    <a:pos x="344" y="58"/>
                  </a:cxn>
                  <a:cxn ang="0">
                    <a:pos x="340" y="45"/>
                  </a:cxn>
                  <a:cxn ang="0">
                    <a:pos x="333" y="38"/>
                  </a:cxn>
                  <a:cxn ang="0">
                    <a:pos x="327" y="34"/>
                  </a:cxn>
                  <a:cxn ang="0">
                    <a:pos x="316" y="38"/>
                  </a:cxn>
                  <a:cxn ang="0">
                    <a:pos x="296" y="41"/>
                  </a:cxn>
                  <a:cxn ang="0">
                    <a:pos x="252" y="51"/>
                  </a:cxn>
                  <a:cxn ang="0">
                    <a:pos x="201" y="62"/>
                  </a:cxn>
                  <a:cxn ang="0">
                    <a:pos x="156" y="69"/>
                  </a:cxn>
                  <a:cxn ang="0">
                    <a:pos x="102" y="75"/>
                  </a:cxn>
                  <a:cxn ang="0">
                    <a:pos x="61" y="79"/>
                  </a:cxn>
                  <a:cxn ang="0">
                    <a:pos x="0" y="79"/>
                  </a:cxn>
                  <a:cxn ang="0">
                    <a:pos x="7" y="38"/>
                  </a:cxn>
                </a:cxnLst>
                <a:rect l="0" t="0" r="r" b="b"/>
                <a:pathLst>
                  <a:path w="405" h="731">
                    <a:moveTo>
                      <a:pt x="7" y="38"/>
                    </a:moveTo>
                    <a:lnTo>
                      <a:pt x="54" y="38"/>
                    </a:lnTo>
                    <a:lnTo>
                      <a:pt x="85" y="38"/>
                    </a:lnTo>
                    <a:lnTo>
                      <a:pt x="116" y="34"/>
                    </a:lnTo>
                    <a:lnTo>
                      <a:pt x="167" y="31"/>
                    </a:lnTo>
                    <a:lnTo>
                      <a:pt x="221" y="21"/>
                    </a:lnTo>
                    <a:lnTo>
                      <a:pt x="259" y="14"/>
                    </a:lnTo>
                    <a:lnTo>
                      <a:pt x="296" y="7"/>
                    </a:lnTo>
                    <a:lnTo>
                      <a:pt x="323" y="0"/>
                    </a:lnTo>
                    <a:lnTo>
                      <a:pt x="340" y="0"/>
                    </a:lnTo>
                    <a:lnTo>
                      <a:pt x="354" y="0"/>
                    </a:lnTo>
                    <a:lnTo>
                      <a:pt x="364" y="7"/>
                    </a:lnTo>
                    <a:lnTo>
                      <a:pt x="371" y="27"/>
                    </a:lnTo>
                    <a:lnTo>
                      <a:pt x="384" y="86"/>
                    </a:lnTo>
                    <a:lnTo>
                      <a:pt x="398" y="144"/>
                    </a:lnTo>
                    <a:lnTo>
                      <a:pt x="401" y="189"/>
                    </a:lnTo>
                    <a:lnTo>
                      <a:pt x="405" y="237"/>
                    </a:lnTo>
                    <a:lnTo>
                      <a:pt x="405" y="288"/>
                    </a:lnTo>
                    <a:lnTo>
                      <a:pt x="401" y="336"/>
                    </a:lnTo>
                    <a:lnTo>
                      <a:pt x="391" y="412"/>
                    </a:lnTo>
                    <a:lnTo>
                      <a:pt x="388" y="460"/>
                    </a:lnTo>
                    <a:lnTo>
                      <a:pt x="381" y="508"/>
                    </a:lnTo>
                    <a:lnTo>
                      <a:pt x="378" y="570"/>
                    </a:lnTo>
                    <a:lnTo>
                      <a:pt x="378" y="690"/>
                    </a:lnTo>
                    <a:lnTo>
                      <a:pt x="378" y="731"/>
                    </a:lnTo>
                    <a:lnTo>
                      <a:pt x="347" y="731"/>
                    </a:lnTo>
                    <a:lnTo>
                      <a:pt x="344" y="604"/>
                    </a:lnTo>
                    <a:lnTo>
                      <a:pt x="344" y="559"/>
                    </a:lnTo>
                    <a:lnTo>
                      <a:pt x="347" y="501"/>
                    </a:lnTo>
                    <a:lnTo>
                      <a:pt x="350" y="450"/>
                    </a:lnTo>
                    <a:lnTo>
                      <a:pt x="361" y="374"/>
                    </a:lnTo>
                    <a:lnTo>
                      <a:pt x="367" y="336"/>
                    </a:lnTo>
                    <a:lnTo>
                      <a:pt x="371" y="295"/>
                    </a:lnTo>
                    <a:lnTo>
                      <a:pt x="371" y="247"/>
                    </a:lnTo>
                    <a:lnTo>
                      <a:pt x="367" y="202"/>
                    </a:lnTo>
                    <a:lnTo>
                      <a:pt x="364" y="161"/>
                    </a:lnTo>
                    <a:lnTo>
                      <a:pt x="357" y="120"/>
                    </a:lnTo>
                    <a:lnTo>
                      <a:pt x="350" y="86"/>
                    </a:lnTo>
                    <a:lnTo>
                      <a:pt x="344" y="58"/>
                    </a:lnTo>
                    <a:lnTo>
                      <a:pt x="340" y="45"/>
                    </a:lnTo>
                    <a:lnTo>
                      <a:pt x="333" y="38"/>
                    </a:lnTo>
                    <a:lnTo>
                      <a:pt x="327" y="34"/>
                    </a:lnTo>
                    <a:lnTo>
                      <a:pt x="316" y="38"/>
                    </a:lnTo>
                    <a:lnTo>
                      <a:pt x="296" y="41"/>
                    </a:lnTo>
                    <a:lnTo>
                      <a:pt x="252" y="51"/>
                    </a:lnTo>
                    <a:lnTo>
                      <a:pt x="201" y="62"/>
                    </a:lnTo>
                    <a:lnTo>
                      <a:pt x="156" y="69"/>
                    </a:lnTo>
                    <a:lnTo>
                      <a:pt x="102" y="75"/>
                    </a:lnTo>
                    <a:lnTo>
                      <a:pt x="61" y="79"/>
                    </a:lnTo>
                    <a:lnTo>
                      <a:pt x="0" y="79"/>
                    </a:lnTo>
                    <a:lnTo>
                      <a:pt x="7" y="38"/>
                    </a:lnTo>
                    <a:close/>
                  </a:path>
                </a:pathLst>
              </a:custGeom>
              <a:solidFill>
                <a:srgbClr val="AA5500"/>
              </a:solidFill>
              <a:ln w="4763">
                <a:solidFill>
                  <a:srgbClr val="000000"/>
                </a:solidFill>
                <a:prstDash val="solid"/>
                <a:round/>
                <a:headEnd/>
                <a:tailEnd/>
              </a:ln>
            </p:spPr>
            <p:txBody>
              <a:bodyPr/>
              <a:lstStyle/>
              <a:p>
                <a:endParaRPr lang="en-US"/>
              </a:p>
            </p:txBody>
          </p:sp>
          <p:sp>
            <p:nvSpPr>
              <p:cNvPr id="684367" name="Freeform 335"/>
              <p:cNvSpPr>
                <a:spLocks/>
              </p:cNvSpPr>
              <p:nvPr/>
            </p:nvSpPr>
            <p:spPr bwMode="auto">
              <a:xfrm>
                <a:off x="3381" y="2523"/>
                <a:ext cx="755" cy="1146"/>
              </a:xfrm>
              <a:custGeom>
                <a:avLst/>
                <a:gdLst/>
                <a:ahLst/>
                <a:cxnLst>
                  <a:cxn ang="0">
                    <a:pos x="3" y="0"/>
                  </a:cxn>
                  <a:cxn ang="0">
                    <a:pos x="0" y="6"/>
                  </a:cxn>
                  <a:cxn ang="0">
                    <a:pos x="82" y="473"/>
                  </a:cxn>
                  <a:cxn ang="0">
                    <a:pos x="99" y="562"/>
                  </a:cxn>
                  <a:cxn ang="0">
                    <a:pos x="105" y="658"/>
                  </a:cxn>
                  <a:cxn ang="0">
                    <a:pos x="116" y="761"/>
                  </a:cxn>
                  <a:cxn ang="0">
                    <a:pos x="119" y="861"/>
                  </a:cxn>
                  <a:cxn ang="0">
                    <a:pos x="119" y="940"/>
                  </a:cxn>
                  <a:cxn ang="0">
                    <a:pos x="116" y="1015"/>
                  </a:cxn>
                  <a:cxn ang="0">
                    <a:pos x="112" y="1084"/>
                  </a:cxn>
                  <a:cxn ang="0">
                    <a:pos x="143" y="1091"/>
                  </a:cxn>
                  <a:cxn ang="0">
                    <a:pos x="146" y="1036"/>
                  </a:cxn>
                  <a:cxn ang="0">
                    <a:pos x="153" y="947"/>
                  </a:cxn>
                  <a:cxn ang="0">
                    <a:pos x="153" y="868"/>
                  </a:cxn>
                  <a:cxn ang="0">
                    <a:pos x="153" y="803"/>
                  </a:cxn>
                  <a:cxn ang="0">
                    <a:pos x="150" y="748"/>
                  </a:cxn>
                  <a:cxn ang="0">
                    <a:pos x="139" y="658"/>
                  </a:cxn>
                  <a:cxn ang="0">
                    <a:pos x="129" y="573"/>
                  </a:cxn>
                  <a:cxn ang="0">
                    <a:pos x="388" y="614"/>
                  </a:cxn>
                  <a:cxn ang="0">
                    <a:pos x="395" y="772"/>
                  </a:cxn>
                  <a:cxn ang="0">
                    <a:pos x="398" y="854"/>
                  </a:cxn>
                  <a:cxn ang="0">
                    <a:pos x="398" y="933"/>
                  </a:cxn>
                  <a:cxn ang="0">
                    <a:pos x="395" y="1005"/>
                  </a:cxn>
                  <a:cxn ang="0">
                    <a:pos x="391" y="1077"/>
                  </a:cxn>
                  <a:cxn ang="0">
                    <a:pos x="384" y="1146"/>
                  </a:cxn>
                  <a:cxn ang="0">
                    <a:pos x="422" y="1146"/>
                  </a:cxn>
                  <a:cxn ang="0">
                    <a:pos x="429" y="1050"/>
                  </a:cxn>
                  <a:cxn ang="0">
                    <a:pos x="435" y="957"/>
                  </a:cxn>
                  <a:cxn ang="0">
                    <a:pos x="439" y="878"/>
                  </a:cxn>
                  <a:cxn ang="0">
                    <a:pos x="439" y="799"/>
                  </a:cxn>
                  <a:cxn ang="0">
                    <a:pos x="742" y="744"/>
                  </a:cxn>
                  <a:cxn ang="0">
                    <a:pos x="752" y="696"/>
                  </a:cxn>
                  <a:cxn ang="0">
                    <a:pos x="755" y="662"/>
                  </a:cxn>
                  <a:cxn ang="0">
                    <a:pos x="548" y="700"/>
                  </a:cxn>
                  <a:cxn ang="0">
                    <a:pos x="507" y="727"/>
                  </a:cxn>
                  <a:cxn ang="0">
                    <a:pos x="497" y="710"/>
                  </a:cxn>
                  <a:cxn ang="0">
                    <a:pos x="439" y="717"/>
                  </a:cxn>
                  <a:cxn ang="0">
                    <a:pos x="425" y="521"/>
                  </a:cxn>
                  <a:cxn ang="0">
                    <a:pos x="415" y="435"/>
                  </a:cxn>
                  <a:cxn ang="0">
                    <a:pos x="405" y="336"/>
                  </a:cxn>
                  <a:cxn ang="0">
                    <a:pos x="364" y="150"/>
                  </a:cxn>
                  <a:cxn ang="0">
                    <a:pos x="337" y="17"/>
                  </a:cxn>
                  <a:cxn ang="0">
                    <a:pos x="327" y="10"/>
                  </a:cxn>
                  <a:cxn ang="0">
                    <a:pos x="320" y="6"/>
                  </a:cxn>
                  <a:cxn ang="0">
                    <a:pos x="306" y="10"/>
                  </a:cxn>
                  <a:cxn ang="0">
                    <a:pos x="255" y="17"/>
                  </a:cxn>
                  <a:cxn ang="0">
                    <a:pos x="207" y="20"/>
                  </a:cxn>
                  <a:cxn ang="0">
                    <a:pos x="150" y="20"/>
                  </a:cxn>
                  <a:cxn ang="0">
                    <a:pos x="105" y="17"/>
                  </a:cxn>
                  <a:cxn ang="0">
                    <a:pos x="58" y="13"/>
                  </a:cxn>
                  <a:cxn ang="0">
                    <a:pos x="30" y="6"/>
                  </a:cxn>
                  <a:cxn ang="0">
                    <a:pos x="17" y="3"/>
                  </a:cxn>
                  <a:cxn ang="0">
                    <a:pos x="3" y="0"/>
                  </a:cxn>
                </a:cxnLst>
                <a:rect l="0" t="0" r="r" b="b"/>
                <a:pathLst>
                  <a:path w="755" h="1146">
                    <a:moveTo>
                      <a:pt x="3" y="0"/>
                    </a:moveTo>
                    <a:lnTo>
                      <a:pt x="0" y="6"/>
                    </a:lnTo>
                    <a:lnTo>
                      <a:pt x="82" y="473"/>
                    </a:lnTo>
                    <a:lnTo>
                      <a:pt x="99" y="562"/>
                    </a:lnTo>
                    <a:lnTo>
                      <a:pt x="105" y="658"/>
                    </a:lnTo>
                    <a:lnTo>
                      <a:pt x="116" y="761"/>
                    </a:lnTo>
                    <a:lnTo>
                      <a:pt x="119" y="861"/>
                    </a:lnTo>
                    <a:lnTo>
                      <a:pt x="119" y="940"/>
                    </a:lnTo>
                    <a:lnTo>
                      <a:pt x="116" y="1015"/>
                    </a:lnTo>
                    <a:lnTo>
                      <a:pt x="112" y="1084"/>
                    </a:lnTo>
                    <a:lnTo>
                      <a:pt x="143" y="1091"/>
                    </a:lnTo>
                    <a:lnTo>
                      <a:pt x="146" y="1036"/>
                    </a:lnTo>
                    <a:lnTo>
                      <a:pt x="153" y="947"/>
                    </a:lnTo>
                    <a:lnTo>
                      <a:pt x="153" y="868"/>
                    </a:lnTo>
                    <a:lnTo>
                      <a:pt x="153" y="803"/>
                    </a:lnTo>
                    <a:lnTo>
                      <a:pt x="150" y="748"/>
                    </a:lnTo>
                    <a:lnTo>
                      <a:pt x="139" y="658"/>
                    </a:lnTo>
                    <a:lnTo>
                      <a:pt x="129" y="573"/>
                    </a:lnTo>
                    <a:lnTo>
                      <a:pt x="388" y="614"/>
                    </a:lnTo>
                    <a:lnTo>
                      <a:pt x="395" y="772"/>
                    </a:lnTo>
                    <a:lnTo>
                      <a:pt x="398" y="854"/>
                    </a:lnTo>
                    <a:lnTo>
                      <a:pt x="398" y="933"/>
                    </a:lnTo>
                    <a:lnTo>
                      <a:pt x="395" y="1005"/>
                    </a:lnTo>
                    <a:lnTo>
                      <a:pt x="391" y="1077"/>
                    </a:lnTo>
                    <a:lnTo>
                      <a:pt x="384" y="1146"/>
                    </a:lnTo>
                    <a:lnTo>
                      <a:pt x="422" y="1146"/>
                    </a:lnTo>
                    <a:lnTo>
                      <a:pt x="429" y="1050"/>
                    </a:lnTo>
                    <a:lnTo>
                      <a:pt x="435" y="957"/>
                    </a:lnTo>
                    <a:lnTo>
                      <a:pt x="439" y="878"/>
                    </a:lnTo>
                    <a:lnTo>
                      <a:pt x="439" y="799"/>
                    </a:lnTo>
                    <a:lnTo>
                      <a:pt x="742" y="744"/>
                    </a:lnTo>
                    <a:lnTo>
                      <a:pt x="752" y="696"/>
                    </a:lnTo>
                    <a:lnTo>
                      <a:pt x="755" y="662"/>
                    </a:lnTo>
                    <a:lnTo>
                      <a:pt x="548" y="700"/>
                    </a:lnTo>
                    <a:lnTo>
                      <a:pt x="507" y="727"/>
                    </a:lnTo>
                    <a:lnTo>
                      <a:pt x="497" y="710"/>
                    </a:lnTo>
                    <a:lnTo>
                      <a:pt x="439" y="717"/>
                    </a:lnTo>
                    <a:lnTo>
                      <a:pt x="425" y="521"/>
                    </a:lnTo>
                    <a:lnTo>
                      <a:pt x="415" y="435"/>
                    </a:lnTo>
                    <a:lnTo>
                      <a:pt x="405" y="336"/>
                    </a:lnTo>
                    <a:lnTo>
                      <a:pt x="364" y="150"/>
                    </a:lnTo>
                    <a:lnTo>
                      <a:pt x="337" y="17"/>
                    </a:lnTo>
                    <a:lnTo>
                      <a:pt x="327" y="10"/>
                    </a:lnTo>
                    <a:lnTo>
                      <a:pt x="320" y="6"/>
                    </a:lnTo>
                    <a:lnTo>
                      <a:pt x="306" y="10"/>
                    </a:lnTo>
                    <a:lnTo>
                      <a:pt x="255" y="17"/>
                    </a:lnTo>
                    <a:lnTo>
                      <a:pt x="207" y="20"/>
                    </a:lnTo>
                    <a:lnTo>
                      <a:pt x="150" y="20"/>
                    </a:lnTo>
                    <a:lnTo>
                      <a:pt x="105" y="17"/>
                    </a:lnTo>
                    <a:lnTo>
                      <a:pt x="58" y="13"/>
                    </a:lnTo>
                    <a:lnTo>
                      <a:pt x="30" y="6"/>
                    </a:lnTo>
                    <a:lnTo>
                      <a:pt x="17" y="3"/>
                    </a:lnTo>
                    <a:lnTo>
                      <a:pt x="3" y="0"/>
                    </a:lnTo>
                    <a:close/>
                  </a:path>
                </a:pathLst>
              </a:custGeom>
              <a:solidFill>
                <a:srgbClr val="AA5500"/>
              </a:solidFill>
              <a:ln w="4763">
                <a:solidFill>
                  <a:srgbClr val="000000"/>
                </a:solidFill>
                <a:prstDash val="solid"/>
                <a:round/>
                <a:headEnd/>
                <a:tailEnd/>
              </a:ln>
            </p:spPr>
            <p:txBody>
              <a:bodyPr/>
              <a:lstStyle/>
              <a:p>
                <a:endParaRPr lang="en-US"/>
              </a:p>
            </p:txBody>
          </p:sp>
          <p:sp>
            <p:nvSpPr>
              <p:cNvPr id="684368" name="Freeform 336"/>
              <p:cNvSpPr>
                <a:spLocks/>
              </p:cNvSpPr>
              <p:nvPr/>
            </p:nvSpPr>
            <p:spPr bwMode="auto">
              <a:xfrm>
                <a:off x="3503" y="3195"/>
                <a:ext cx="273" cy="127"/>
              </a:xfrm>
              <a:custGeom>
                <a:avLst/>
                <a:gdLst/>
                <a:ahLst/>
                <a:cxnLst>
                  <a:cxn ang="0">
                    <a:pos x="273" y="48"/>
                  </a:cxn>
                  <a:cxn ang="0">
                    <a:pos x="0" y="0"/>
                  </a:cxn>
                  <a:cxn ang="0">
                    <a:pos x="7" y="76"/>
                  </a:cxn>
                  <a:cxn ang="0">
                    <a:pos x="273" y="127"/>
                  </a:cxn>
                  <a:cxn ang="0">
                    <a:pos x="273" y="48"/>
                  </a:cxn>
                </a:cxnLst>
                <a:rect l="0" t="0" r="r" b="b"/>
                <a:pathLst>
                  <a:path w="273" h="127">
                    <a:moveTo>
                      <a:pt x="273" y="48"/>
                    </a:moveTo>
                    <a:lnTo>
                      <a:pt x="0" y="0"/>
                    </a:lnTo>
                    <a:lnTo>
                      <a:pt x="7" y="76"/>
                    </a:lnTo>
                    <a:lnTo>
                      <a:pt x="273" y="127"/>
                    </a:lnTo>
                    <a:lnTo>
                      <a:pt x="273" y="48"/>
                    </a:lnTo>
                    <a:close/>
                  </a:path>
                </a:pathLst>
              </a:custGeom>
              <a:solidFill>
                <a:srgbClr val="AA5500"/>
              </a:solidFill>
              <a:ln w="4763">
                <a:solidFill>
                  <a:srgbClr val="000000"/>
                </a:solidFill>
                <a:prstDash val="solid"/>
                <a:round/>
                <a:headEnd/>
                <a:tailEnd/>
              </a:ln>
            </p:spPr>
            <p:txBody>
              <a:bodyPr/>
              <a:lstStyle/>
              <a:p>
                <a:endParaRPr lang="en-US"/>
              </a:p>
            </p:txBody>
          </p:sp>
          <p:sp>
            <p:nvSpPr>
              <p:cNvPr id="684369" name="Freeform 337"/>
              <p:cNvSpPr>
                <a:spLocks/>
              </p:cNvSpPr>
              <p:nvPr/>
            </p:nvSpPr>
            <p:spPr bwMode="auto">
              <a:xfrm>
                <a:off x="3500" y="3109"/>
                <a:ext cx="272" cy="134"/>
              </a:xfrm>
              <a:custGeom>
                <a:avLst/>
                <a:gdLst/>
                <a:ahLst/>
                <a:cxnLst>
                  <a:cxn ang="0">
                    <a:pos x="10" y="86"/>
                  </a:cxn>
                  <a:cxn ang="0">
                    <a:pos x="0" y="72"/>
                  </a:cxn>
                  <a:cxn ang="0">
                    <a:pos x="0" y="59"/>
                  </a:cxn>
                  <a:cxn ang="0">
                    <a:pos x="0" y="41"/>
                  </a:cxn>
                  <a:cxn ang="0">
                    <a:pos x="3" y="24"/>
                  </a:cxn>
                  <a:cxn ang="0">
                    <a:pos x="10" y="14"/>
                  </a:cxn>
                  <a:cxn ang="0">
                    <a:pos x="85" y="0"/>
                  </a:cxn>
                  <a:cxn ang="0">
                    <a:pos x="269" y="24"/>
                  </a:cxn>
                  <a:cxn ang="0">
                    <a:pos x="272" y="134"/>
                  </a:cxn>
                  <a:cxn ang="0">
                    <a:pos x="10" y="86"/>
                  </a:cxn>
                </a:cxnLst>
                <a:rect l="0" t="0" r="r" b="b"/>
                <a:pathLst>
                  <a:path w="272" h="134">
                    <a:moveTo>
                      <a:pt x="10" y="86"/>
                    </a:moveTo>
                    <a:lnTo>
                      <a:pt x="0" y="72"/>
                    </a:lnTo>
                    <a:lnTo>
                      <a:pt x="0" y="59"/>
                    </a:lnTo>
                    <a:lnTo>
                      <a:pt x="0" y="41"/>
                    </a:lnTo>
                    <a:lnTo>
                      <a:pt x="3" y="24"/>
                    </a:lnTo>
                    <a:lnTo>
                      <a:pt x="10" y="14"/>
                    </a:lnTo>
                    <a:lnTo>
                      <a:pt x="85" y="0"/>
                    </a:lnTo>
                    <a:lnTo>
                      <a:pt x="269" y="24"/>
                    </a:lnTo>
                    <a:lnTo>
                      <a:pt x="272" y="134"/>
                    </a:lnTo>
                    <a:lnTo>
                      <a:pt x="10" y="86"/>
                    </a:lnTo>
                    <a:close/>
                  </a:path>
                </a:pathLst>
              </a:custGeom>
              <a:solidFill>
                <a:srgbClr val="FF55FF"/>
              </a:solidFill>
              <a:ln w="4763">
                <a:solidFill>
                  <a:srgbClr val="000000"/>
                </a:solidFill>
                <a:prstDash val="solid"/>
                <a:round/>
                <a:headEnd/>
                <a:tailEnd/>
              </a:ln>
            </p:spPr>
            <p:txBody>
              <a:bodyPr/>
              <a:lstStyle/>
              <a:p>
                <a:endParaRPr lang="en-US"/>
              </a:p>
            </p:txBody>
          </p:sp>
          <p:sp>
            <p:nvSpPr>
              <p:cNvPr id="684370" name="Line 338"/>
              <p:cNvSpPr>
                <a:spLocks noChangeShapeType="1"/>
              </p:cNvSpPr>
              <p:nvPr/>
            </p:nvSpPr>
            <p:spPr bwMode="auto">
              <a:xfrm>
                <a:off x="3510" y="3123"/>
                <a:ext cx="1" cy="7"/>
              </a:xfrm>
              <a:prstGeom prst="line">
                <a:avLst/>
              </a:prstGeom>
              <a:noFill/>
              <a:ln w="4763">
                <a:solidFill>
                  <a:srgbClr val="000000"/>
                </a:solidFill>
                <a:round/>
                <a:headEnd/>
                <a:tailEnd/>
              </a:ln>
            </p:spPr>
            <p:txBody>
              <a:bodyPr/>
              <a:lstStyle/>
              <a:p>
                <a:endParaRPr lang="en-US"/>
              </a:p>
            </p:txBody>
          </p:sp>
          <p:sp>
            <p:nvSpPr>
              <p:cNvPr id="684371" name="Line 339"/>
              <p:cNvSpPr>
                <a:spLocks noChangeShapeType="1"/>
              </p:cNvSpPr>
              <p:nvPr/>
            </p:nvSpPr>
            <p:spPr bwMode="auto">
              <a:xfrm>
                <a:off x="3510" y="3130"/>
                <a:ext cx="4" cy="3"/>
              </a:xfrm>
              <a:prstGeom prst="line">
                <a:avLst/>
              </a:prstGeom>
              <a:noFill/>
              <a:ln w="4763">
                <a:solidFill>
                  <a:srgbClr val="000000"/>
                </a:solidFill>
                <a:round/>
                <a:headEnd/>
                <a:tailEnd/>
              </a:ln>
            </p:spPr>
            <p:txBody>
              <a:bodyPr/>
              <a:lstStyle/>
              <a:p>
                <a:endParaRPr lang="en-US"/>
              </a:p>
            </p:txBody>
          </p:sp>
          <p:sp>
            <p:nvSpPr>
              <p:cNvPr id="684372" name="Line 340"/>
              <p:cNvSpPr>
                <a:spLocks noChangeShapeType="1"/>
              </p:cNvSpPr>
              <p:nvPr/>
            </p:nvSpPr>
            <p:spPr bwMode="auto">
              <a:xfrm>
                <a:off x="3514" y="3133"/>
                <a:ext cx="6" cy="4"/>
              </a:xfrm>
              <a:prstGeom prst="line">
                <a:avLst/>
              </a:prstGeom>
              <a:noFill/>
              <a:ln w="4763">
                <a:solidFill>
                  <a:srgbClr val="000000"/>
                </a:solidFill>
                <a:round/>
                <a:headEnd/>
                <a:tailEnd/>
              </a:ln>
            </p:spPr>
            <p:txBody>
              <a:bodyPr/>
              <a:lstStyle/>
              <a:p>
                <a:endParaRPr lang="en-US"/>
              </a:p>
            </p:txBody>
          </p:sp>
          <p:sp>
            <p:nvSpPr>
              <p:cNvPr id="684373" name="Line 341"/>
              <p:cNvSpPr>
                <a:spLocks noChangeShapeType="1"/>
              </p:cNvSpPr>
              <p:nvPr/>
            </p:nvSpPr>
            <p:spPr bwMode="auto">
              <a:xfrm>
                <a:off x="3520" y="3137"/>
                <a:ext cx="14" cy="3"/>
              </a:xfrm>
              <a:prstGeom prst="line">
                <a:avLst/>
              </a:prstGeom>
              <a:noFill/>
              <a:ln w="4763">
                <a:solidFill>
                  <a:srgbClr val="000000"/>
                </a:solidFill>
                <a:round/>
                <a:headEnd/>
                <a:tailEnd/>
              </a:ln>
            </p:spPr>
            <p:txBody>
              <a:bodyPr/>
              <a:lstStyle/>
              <a:p>
                <a:endParaRPr lang="en-US"/>
              </a:p>
            </p:txBody>
          </p:sp>
          <p:sp>
            <p:nvSpPr>
              <p:cNvPr id="684374" name="Line 342"/>
              <p:cNvSpPr>
                <a:spLocks noChangeShapeType="1"/>
              </p:cNvSpPr>
              <p:nvPr/>
            </p:nvSpPr>
            <p:spPr bwMode="auto">
              <a:xfrm>
                <a:off x="3534" y="3140"/>
                <a:ext cx="235" cy="38"/>
              </a:xfrm>
              <a:prstGeom prst="line">
                <a:avLst/>
              </a:prstGeom>
              <a:noFill/>
              <a:ln w="4763">
                <a:solidFill>
                  <a:srgbClr val="000000"/>
                </a:solidFill>
                <a:round/>
                <a:headEnd/>
                <a:tailEnd/>
              </a:ln>
            </p:spPr>
            <p:txBody>
              <a:bodyPr/>
              <a:lstStyle/>
              <a:p>
                <a:endParaRPr lang="en-US"/>
              </a:p>
            </p:txBody>
          </p:sp>
          <p:sp>
            <p:nvSpPr>
              <p:cNvPr id="684375" name="Freeform 343"/>
              <p:cNvSpPr>
                <a:spLocks/>
              </p:cNvSpPr>
              <p:nvPr/>
            </p:nvSpPr>
            <p:spPr bwMode="auto">
              <a:xfrm>
                <a:off x="3428" y="2612"/>
                <a:ext cx="337" cy="453"/>
              </a:xfrm>
              <a:custGeom>
                <a:avLst/>
                <a:gdLst/>
                <a:ahLst/>
                <a:cxnLst>
                  <a:cxn ang="0">
                    <a:pos x="72" y="418"/>
                  </a:cxn>
                  <a:cxn ang="0">
                    <a:pos x="331" y="453"/>
                  </a:cxn>
                  <a:cxn ang="0">
                    <a:pos x="337" y="449"/>
                  </a:cxn>
                  <a:cxn ang="0">
                    <a:pos x="331" y="381"/>
                  </a:cxn>
                  <a:cxn ang="0">
                    <a:pos x="320" y="302"/>
                  </a:cxn>
                  <a:cxn ang="0">
                    <a:pos x="310" y="223"/>
                  </a:cxn>
                  <a:cxn ang="0">
                    <a:pos x="293" y="137"/>
                  </a:cxn>
                  <a:cxn ang="0">
                    <a:pos x="262" y="20"/>
                  </a:cxn>
                  <a:cxn ang="0">
                    <a:pos x="262" y="17"/>
                  </a:cxn>
                  <a:cxn ang="0">
                    <a:pos x="256" y="7"/>
                  </a:cxn>
                  <a:cxn ang="0">
                    <a:pos x="245" y="7"/>
                  </a:cxn>
                  <a:cxn ang="0">
                    <a:pos x="232" y="10"/>
                  </a:cxn>
                  <a:cxn ang="0">
                    <a:pos x="177" y="13"/>
                  </a:cxn>
                  <a:cxn ang="0">
                    <a:pos x="123" y="17"/>
                  </a:cxn>
                  <a:cxn ang="0">
                    <a:pos x="92" y="13"/>
                  </a:cxn>
                  <a:cxn ang="0">
                    <a:pos x="58" y="10"/>
                  </a:cxn>
                  <a:cxn ang="0">
                    <a:pos x="28" y="7"/>
                  </a:cxn>
                  <a:cxn ang="0">
                    <a:pos x="0" y="0"/>
                  </a:cxn>
                  <a:cxn ang="0">
                    <a:pos x="72" y="418"/>
                  </a:cxn>
                </a:cxnLst>
                <a:rect l="0" t="0" r="r" b="b"/>
                <a:pathLst>
                  <a:path w="337" h="453">
                    <a:moveTo>
                      <a:pt x="72" y="418"/>
                    </a:moveTo>
                    <a:lnTo>
                      <a:pt x="331" y="453"/>
                    </a:lnTo>
                    <a:lnTo>
                      <a:pt x="337" y="449"/>
                    </a:lnTo>
                    <a:lnTo>
                      <a:pt x="331" y="381"/>
                    </a:lnTo>
                    <a:lnTo>
                      <a:pt x="320" y="302"/>
                    </a:lnTo>
                    <a:lnTo>
                      <a:pt x="310" y="223"/>
                    </a:lnTo>
                    <a:lnTo>
                      <a:pt x="293" y="137"/>
                    </a:lnTo>
                    <a:lnTo>
                      <a:pt x="262" y="20"/>
                    </a:lnTo>
                    <a:lnTo>
                      <a:pt x="262" y="17"/>
                    </a:lnTo>
                    <a:lnTo>
                      <a:pt x="256" y="7"/>
                    </a:lnTo>
                    <a:lnTo>
                      <a:pt x="245" y="7"/>
                    </a:lnTo>
                    <a:lnTo>
                      <a:pt x="232" y="10"/>
                    </a:lnTo>
                    <a:lnTo>
                      <a:pt x="177" y="13"/>
                    </a:lnTo>
                    <a:lnTo>
                      <a:pt x="123" y="17"/>
                    </a:lnTo>
                    <a:lnTo>
                      <a:pt x="92" y="13"/>
                    </a:lnTo>
                    <a:lnTo>
                      <a:pt x="58" y="10"/>
                    </a:lnTo>
                    <a:lnTo>
                      <a:pt x="28" y="7"/>
                    </a:lnTo>
                    <a:lnTo>
                      <a:pt x="0" y="0"/>
                    </a:lnTo>
                    <a:lnTo>
                      <a:pt x="72" y="418"/>
                    </a:lnTo>
                    <a:close/>
                  </a:path>
                </a:pathLst>
              </a:custGeom>
              <a:solidFill>
                <a:srgbClr val="FF55FF"/>
              </a:solidFill>
              <a:ln w="4763">
                <a:solidFill>
                  <a:srgbClr val="000000"/>
                </a:solidFill>
                <a:prstDash val="solid"/>
                <a:round/>
                <a:headEnd/>
                <a:tailEnd/>
              </a:ln>
            </p:spPr>
            <p:txBody>
              <a:bodyPr/>
              <a:lstStyle/>
              <a:p>
                <a:endParaRPr lang="en-US"/>
              </a:p>
            </p:txBody>
          </p:sp>
          <p:sp>
            <p:nvSpPr>
              <p:cNvPr id="684376" name="Freeform 344"/>
              <p:cNvSpPr>
                <a:spLocks/>
              </p:cNvSpPr>
              <p:nvPr/>
            </p:nvSpPr>
            <p:spPr bwMode="auto">
              <a:xfrm>
                <a:off x="3861" y="2588"/>
                <a:ext cx="282" cy="202"/>
              </a:xfrm>
              <a:custGeom>
                <a:avLst/>
                <a:gdLst/>
                <a:ahLst/>
                <a:cxnLst>
                  <a:cxn ang="0">
                    <a:pos x="221" y="85"/>
                  </a:cxn>
                  <a:cxn ang="0">
                    <a:pos x="173" y="92"/>
                  </a:cxn>
                  <a:cxn ang="0">
                    <a:pos x="126" y="99"/>
                  </a:cxn>
                  <a:cxn ang="0">
                    <a:pos x="74" y="103"/>
                  </a:cxn>
                  <a:cxn ang="0">
                    <a:pos x="0" y="106"/>
                  </a:cxn>
                  <a:cxn ang="0">
                    <a:pos x="74" y="103"/>
                  </a:cxn>
                  <a:cxn ang="0">
                    <a:pos x="129" y="96"/>
                  </a:cxn>
                  <a:cxn ang="0">
                    <a:pos x="173" y="85"/>
                  </a:cxn>
                  <a:cxn ang="0">
                    <a:pos x="194" y="79"/>
                  </a:cxn>
                  <a:cxn ang="0">
                    <a:pos x="211" y="68"/>
                  </a:cxn>
                  <a:cxn ang="0">
                    <a:pos x="207" y="55"/>
                  </a:cxn>
                  <a:cxn ang="0">
                    <a:pos x="200" y="37"/>
                  </a:cxn>
                  <a:cxn ang="0">
                    <a:pos x="197" y="17"/>
                  </a:cxn>
                  <a:cxn ang="0">
                    <a:pos x="200" y="0"/>
                  </a:cxn>
                  <a:cxn ang="0">
                    <a:pos x="200" y="37"/>
                  </a:cxn>
                  <a:cxn ang="0">
                    <a:pos x="211" y="58"/>
                  </a:cxn>
                  <a:cxn ang="0">
                    <a:pos x="221" y="68"/>
                  </a:cxn>
                  <a:cxn ang="0">
                    <a:pos x="241" y="92"/>
                  </a:cxn>
                  <a:cxn ang="0">
                    <a:pos x="262" y="113"/>
                  </a:cxn>
                  <a:cxn ang="0">
                    <a:pos x="272" y="120"/>
                  </a:cxn>
                  <a:cxn ang="0">
                    <a:pos x="282" y="130"/>
                  </a:cxn>
                  <a:cxn ang="0">
                    <a:pos x="272" y="130"/>
                  </a:cxn>
                  <a:cxn ang="0">
                    <a:pos x="258" y="147"/>
                  </a:cxn>
                  <a:cxn ang="0">
                    <a:pos x="265" y="123"/>
                  </a:cxn>
                  <a:cxn ang="0">
                    <a:pos x="248" y="106"/>
                  </a:cxn>
                  <a:cxn ang="0">
                    <a:pos x="234" y="99"/>
                  </a:cxn>
                  <a:cxn ang="0">
                    <a:pos x="224" y="106"/>
                  </a:cxn>
                  <a:cxn ang="0">
                    <a:pos x="190" y="140"/>
                  </a:cxn>
                  <a:cxn ang="0">
                    <a:pos x="160" y="164"/>
                  </a:cxn>
                  <a:cxn ang="0">
                    <a:pos x="136" y="182"/>
                  </a:cxn>
                  <a:cxn ang="0">
                    <a:pos x="115" y="195"/>
                  </a:cxn>
                  <a:cxn ang="0">
                    <a:pos x="102" y="202"/>
                  </a:cxn>
                  <a:cxn ang="0">
                    <a:pos x="112" y="195"/>
                  </a:cxn>
                  <a:cxn ang="0">
                    <a:pos x="136" y="182"/>
                  </a:cxn>
                  <a:cxn ang="0">
                    <a:pos x="153" y="168"/>
                  </a:cxn>
                  <a:cxn ang="0">
                    <a:pos x="183" y="134"/>
                  </a:cxn>
                  <a:cxn ang="0">
                    <a:pos x="204" y="110"/>
                  </a:cxn>
                  <a:cxn ang="0">
                    <a:pos x="221" y="89"/>
                  </a:cxn>
                  <a:cxn ang="0">
                    <a:pos x="234" y="85"/>
                  </a:cxn>
                  <a:cxn ang="0">
                    <a:pos x="221" y="85"/>
                  </a:cxn>
                </a:cxnLst>
                <a:rect l="0" t="0" r="r" b="b"/>
                <a:pathLst>
                  <a:path w="282" h="202">
                    <a:moveTo>
                      <a:pt x="221" y="85"/>
                    </a:moveTo>
                    <a:lnTo>
                      <a:pt x="173" y="92"/>
                    </a:lnTo>
                    <a:lnTo>
                      <a:pt x="126" y="99"/>
                    </a:lnTo>
                    <a:lnTo>
                      <a:pt x="74" y="103"/>
                    </a:lnTo>
                    <a:lnTo>
                      <a:pt x="0" y="106"/>
                    </a:lnTo>
                    <a:lnTo>
                      <a:pt x="74" y="103"/>
                    </a:lnTo>
                    <a:lnTo>
                      <a:pt x="129" y="96"/>
                    </a:lnTo>
                    <a:lnTo>
                      <a:pt x="173" y="85"/>
                    </a:lnTo>
                    <a:lnTo>
                      <a:pt x="194" y="79"/>
                    </a:lnTo>
                    <a:lnTo>
                      <a:pt x="211" y="68"/>
                    </a:lnTo>
                    <a:lnTo>
                      <a:pt x="207" y="55"/>
                    </a:lnTo>
                    <a:lnTo>
                      <a:pt x="200" y="37"/>
                    </a:lnTo>
                    <a:lnTo>
                      <a:pt x="197" y="17"/>
                    </a:lnTo>
                    <a:lnTo>
                      <a:pt x="200" y="0"/>
                    </a:lnTo>
                    <a:lnTo>
                      <a:pt x="200" y="37"/>
                    </a:lnTo>
                    <a:lnTo>
                      <a:pt x="211" y="58"/>
                    </a:lnTo>
                    <a:lnTo>
                      <a:pt x="221" y="68"/>
                    </a:lnTo>
                    <a:lnTo>
                      <a:pt x="241" y="92"/>
                    </a:lnTo>
                    <a:lnTo>
                      <a:pt x="262" y="113"/>
                    </a:lnTo>
                    <a:lnTo>
                      <a:pt x="272" y="120"/>
                    </a:lnTo>
                    <a:lnTo>
                      <a:pt x="282" y="130"/>
                    </a:lnTo>
                    <a:lnTo>
                      <a:pt x="272" y="130"/>
                    </a:lnTo>
                    <a:lnTo>
                      <a:pt x="258" y="147"/>
                    </a:lnTo>
                    <a:lnTo>
                      <a:pt x="265" y="123"/>
                    </a:lnTo>
                    <a:lnTo>
                      <a:pt x="248" y="106"/>
                    </a:lnTo>
                    <a:lnTo>
                      <a:pt x="234" y="99"/>
                    </a:lnTo>
                    <a:lnTo>
                      <a:pt x="224" y="106"/>
                    </a:lnTo>
                    <a:lnTo>
                      <a:pt x="190" y="140"/>
                    </a:lnTo>
                    <a:lnTo>
                      <a:pt x="160" y="164"/>
                    </a:lnTo>
                    <a:lnTo>
                      <a:pt x="136" y="182"/>
                    </a:lnTo>
                    <a:lnTo>
                      <a:pt x="115" y="195"/>
                    </a:lnTo>
                    <a:lnTo>
                      <a:pt x="102" y="202"/>
                    </a:lnTo>
                    <a:lnTo>
                      <a:pt x="112" y="195"/>
                    </a:lnTo>
                    <a:lnTo>
                      <a:pt x="136" y="182"/>
                    </a:lnTo>
                    <a:lnTo>
                      <a:pt x="153" y="168"/>
                    </a:lnTo>
                    <a:lnTo>
                      <a:pt x="183" y="134"/>
                    </a:lnTo>
                    <a:lnTo>
                      <a:pt x="204" y="110"/>
                    </a:lnTo>
                    <a:lnTo>
                      <a:pt x="221" y="89"/>
                    </a:lnTo>
                    <a:lnTo>
                      <a:pt x="234" y="85"/>
                    </a:lnTo>
                    <a:lnTo>
                      <a:pt x="221" y="85"/>
                    </a:lnTo>
                    <a:close/>
                  </a:path>
                </a:pathLst>
              </a:custGeom>
              <a:solidFill>
                <a:srgbClr val="000000"/>
              </a:solidFill>
              <a:ln w="4763">
                <a:solidFill>
                  <a:srgbClr val="000000"/>
                </a:solidFill>
                <a:prstDash val="solid"/>
                <a:round/>
                <a:headEnd/>
                <a:tailEnd/>
              </a:ln>
            </p:spPr>
            <p:txBody>
              <a:bodyPr/>
              <a:lstStyle/>
              <a:p>
                <a:endParaRPr lang="en-US"/>
              </a:p>
            </p:txBody>
          </p:sp>
          <p:sp>
            <p:nvSpPr>
              <p:cNvPr id="684377" name="Freeform 345"/>
              <p:cNvSpPr>
                <a:spLocks/>
              </p:cNvSpPr>
              <p:nvPr/>
            </p:nvSpPr>
            <p:spPr bwMode="auto">
              <a:xfrm>
                <a:off x="4129" y="2485"/>
                <a:ext cx="41" cy="38"/>
              </a:xfrm>
              <a:custGeom>
                <a:avLst/>
                <a:gdLst/>
                <a:ahLst/>
                <a:cxnLst>
                  <a:cxn ang="0">
                    <a:pos x="41" y="27"/>
                  </a:cxn>
                  <a:cxn ang="0">
                    <a:pos x="28" y="10"/>
                  </a:cxn>
                  <a:cxn ang="0">
                    <a:pos x="14" y="3"/>
                  </a:cxn>
                  <a:cxn ang="0">
                    <a:pos x="0" y="0"/>
                  </a:cxn>
                  <a:cxn ang="0">
                    <a:pos x="7" y="0"/>
                  </a:cxn>
                  <a:cxn ang="0">
                    <a:pos x="17" y="10"/>
                  </a:cxn>
                  <a:cxn ang="0">
                    <a:pos x="24" y="17"/>
                  </a:cxn>
                  <a:cxn ang="0">
                    <a:pos x="41" y="38"/>
                  </a:cxn>
                  <a:cxn ang="0">
                    <a:pos x="41" y="27"/>
                  </a:cxn>
                </a:cxnLst>
                <a:rect l="0" t="0" r="r" b="b"/>
                <a:pathLst>
                  <a:path w="41" h="38">
                    <a:moveTo>
                      <a:pt x="41" y="27"/>
                    </a:moveTo>
                    <a:lnTo>
                      <a:pt x="28" y="10"/>
                    </a:lnTo>
                    <a:lnTo>
                      <a:pt x="14" y="3"/>
                    </a:lnTo>
                    <a:lnTo>
                      <a:pt x="0" y="0"/>
                    </a:lnTo>
                    <a:lnTo>
                      <a:pt x="7" y="0"/>
                    </a:lnTo>
                    <a:lnTo>
                      <a:pt x="17" y="10"/>
                    </a:lnTo>
                    <a:lnTo>
                      <a:pt x="24" y="17"/>
                    </a:lnTo>
                    <a:lnTo>
                      <a:pt x="41" y="38"/>
                    </a:lnTo>
                    <a:lnTo>
                      <a:pt x="41" y="27"/>
                    </a:lnTo>
                    <a:close/>
                  </a:path>
                </a:pathLst>
              </a:custGeom>
              <a:solidFill>
                <a:srgbClr val="000000"/>
              </a:solidFill>
              <a:ln w="4763">
                <a:solidFill>
                  <a:srgbClr val="000000"/>
                </a:solidFill>
                <a:prstDash val="solid"/>
                <a:round/>
                <a:headEnd/>
                <a:tailEnd/>
              </a:ln>
            </p:spPr>
            <p:txBody>
              <a:bodyPr/>
              <a:lstStyle/>
              <a:p>
                <a:endParaRPr lang="en-US"/>
              </a:p>
            </p:txBody>
          </p:sp>
          <p:sp>
            <p:nvSpPr>
              <p:cNvPr id="684378" name="Line 346"/>
              <p:cNvSpPr>
                <a:spLocks noChangeShapeType="1"/>
              </p:cNvSpPr>
              <p:nvPr/>
            </p:nvSpPr>
            <p:spPr bwMode="auto">
              <a:xfrm flipH="1" flipV="1">
                <a:off x="4126" y="2444"/>
                <a:ext cx="20" cy="3"/>
              </a:xfrm>
              <a:prstGeom prst="line">
                <a:avLst/>
              </a:prstGeom>
              <a:noFill/>
              <a:ln w="4763">
                <a:solidFill>
                  <a:srgbClr val="000000"/>
                </a:solidFill>
                <a:round/>
                <a:headEnd/>
                <a:tailEnd/>
              </a:ln>
            </p:spPr>
            <p:txBody>
              <a:bodyPr/>
              <a:lstStyle/>
              <a:p>
                <a:endParaRPr lang="en-US"/>
              </a:p>
            </p:txBody>
          </p:sp>
          <p:sp>
            <p:nvSpPr>
              <p:cNvPr id="684379" name="Line 347"/>
              <p:cNvSpPr>
                <a:spLocks noChangeShapeType="1"/>
              </p:cNvSpPr>
              <p:nvPr/>
            </p:nvSpPr>
            <p:spPr bwMode="auto">
              <a:xfrm flipH="1">
                <a:off x="4109" y="2444"/>
                <a:ext cx="17" cy="3"/>
              </a:xfrm>
              <a:prstGeom prst="line">
                <a:avLst/>
              </a:prstGeom>
              <a:noFill/>
              <a:ln w="4763">
                <a:solidFill>
                  <a:srgbClr val="000000"/>
                </a:solidFill>
                <a:round/>
                <a:headEnd/>
                <a:tailEnd/>
              </a:ln>
            </p:spPr>
            <p:txBody>
              <a:bodyPr/>
              <a:lstStyle/>
              <a:p>
                <a:endParaRPr lang="en-US"/>
              </a:p>
            </p:txBody>
          </p:sp>
          <p:sp>
            <p:nvSpPr>
              <p:cNvPr id="684380" name="Line 348"/>
              <p:cNvSpPr>
                <a:spLocks noChangeShapeType="1"/>
              </p:cNvSpPr>
              <p:nvPr/>
            </p:nvSpPr>
            <p:spPr bwMode="auto">
              <a:xfrm flipH="1">
                <a:off x="4089" y="2447"/>
                <a:ext cx="20" cy="14"/>
              </a:xfrm>
              <a:prstGeom prst="line">
                <a:avLst/>
              </a:prstGeom>
              <a:noFill/>
              <a:ln w="4763">
                <a:solidFill>
                  <a:srgbClr val="000000"/>
                </a:solidFill>
                <a:round/>
                <a:headEnd/>
                <a:tailEnd/>
              </a:ln>
            </p:spPr>
            <p:txBody>
              <a:bodyPr/>
              <a:lstStyle/>
              <a:p>
                <a:endParaRPr lang="en-US"/>
              </a:p>
            </p:txBody>
          </p:sp>
          <p:sp>
            <p:nvSpPr>
              <p:cNvPr id="684381" name="Line 349"/>
              <p:cNvSpPr>
                <a:spLocks noChangeShapeType="1"/>
              </p:cNvSpPr>
              <p:nvPr/>
            </p:nvSpPr>
            <p:spPr bwMode="auto">
              <a:xfrm flipH="1">
                <a:off x="4075" y="2461"/>
                <a:ext cx="14" cy="17"/>
              </a:xfrm>
              <a:prstGeom prst="line">
                <a:avLst/>
              </a:prstGeom>
              <a:noFill/>
              <a:ln w="4763">
                <a:solidFill>
                  <a:srgbClr val="000000"/>
                </a:solidFill>
                <a:round/>
                <a:headEnd/>
                <a:tailEnd/>
              </a:ln>
            </p:spPr>
            <p:txBody>
              <a:bodyPr/>
              <a:lstStyle/>
              <a:p>
                <a:endParaRPr lang="en-US"/>
              </a:p>
            </p:txBody>
          </p:sp>
          <p:sp>
            <p:nvSpPr>
              <p:cNvPr id="684382" name="Line 350"/>
              <p:cNvSpPr>
                <a:spLocks noChangeShapeType="1"/>
              </p:cNvSpPr>
              <p:nvPr/>
            </p:nvSpPr>
            <p:spPr bwMode="auto">
              <a:xfrm flipH="1">
                <a:off x="4065" y="2478"/>
                <a:ext cx="10" cy="24"/>
              </a:xfrm>
              <a:prstGeom prst="line">
                <a:avLst/>
              </a:prstGeom>
              <a:noFill/>
              <a:ln w="4763">
                <a:solidFill>
                  <a:srgbClr val="000000"/>
                </a:solidFill>
                <a:round/>
                <a:headEnd/>
                <a:tailEnd/>
              </a:ln>
            </p:spPr>
            <p:txBody>
              <a:bodyPr/>
              <a:lstStyle/>
              <a:p>
                <a:endParaRPr lang="en-US"/>
              </a:p>
            </p:txBody>
          </p:sp>
          <p:sp>
            <p:nvSpPr>
              <p:cNvPr id="684383" name="Line 351"/>
              <p:cNvSpPr>
                <a:spLocks noChangeShapeType="1"/>
              </p:cNvSpPr>
              <p:nvPr/>
            </p:nvSpPr>
            <p:spPr bwMode="auto">
              <a:xfrm flipH="1">
                <a:off x="4061" y="2502"/>
                <a:ext cx="4" cy="21"/>
              </a:xfrm>
              <a:prstGeom prst="line">
                <a:avLst/>
              </a:prstGeom>
              <a:noFill/>
              <a:ln w="4763">
                <a:solidFill>
                  <a:srgbClr val="000000"/>
                </a:solidFill>
                <a:round/>
                <a:headEnd/>
                <a:tailEnd/>
              </a:ln>
            </p:spPr>
            <p:txBody>
              <a:bodyPr/>
              <a:lstStyle/>
              <a:p>
                <a:endParaRPr lang="en-US"/>
              </a:p>
            </p:txBody>
          </p:sp>
          <p:sp>
            <p:nvSpPr>
              <p:cNvPr id="684384" name="Line 352"/>
              <p:cNvSpPr>
                <a:spLocks noChangeShapeType="1"/>
              </p:cNvSpPr>
              <p:nvPr/>
            </p:nvSpPr>
            <p:spPr bwMode="auto">
              <a:xfrm flipH="1">
                <a:off x="4058" y="2523"/>
                <a:ext cx="3" cy="24"/>
              </a:xfrm>
              <a:prstGeom prst="line">
                <a:avLst/>
              </a:prstGeom>
              <a:noFill/>
              <a:ln w="4763">
                <a:solidFill>
                  <a:srgbClr val="000000"/>
                </a:solidFill>
                <a:round/>
                <a:headEnd/>
                <a:tailEnd/>
              </a:ln>
            </p:spPr>
            <p:txBody>
              <a:bodyPr/>
              <a:lstStyle/>
              <a:p>
                <a:endParaRPr lang="en-US"/>
              </a:p>
            </p:txBody>
          </p:sp>
          <p:sp>
            <p:nvSpPr>
              <p:cNvPr id="684385" name="Line 353"/>
              <p:cNvSpPr>
                <a:spLocks noChangeShapeType="1"/>
              </p:cNvSpPr>
              <p:nvPr/>
            </p:nvSpPr>
            <p:spPr bwMode="auto">
              <a:xfrm>
                <a:off x="4058" y="2547"/>
                <a:ext cx="1" cy="20"/>
              </a:xfrm>
              <a:prstGeom prst="line">
                <a:avLst/>
              </a:prstGeom>
              <a:noFill/>
              <a:ln w="4763">
                <a:solidFill>
                  <a:srgbClr val="000000"/>
                </a:solidFill>
                <a:round/>
                <a:headEnd/>
                <a:tailEnd/>
              </a:ln>
            </p:spPr>
            <p:txBody>
              <a:bodyPr/>
              <a:lstStyle/>
              <a:p>
                <a:endParaRPr lang="en-US"/>
              </a:p>
            </p:txBody>
          </p:sp>
          <p:sp>
            <p:nvSpPr>
              <p:cNvPr id="684386" name="Line 354"/>
              <p:cNvSpPr>
                <a:spLocks noChangeShapeType="1"/>
              </p:cNvSpPr>
              <p:nvPr/>
            </p:nvSpPr>
            <p:spPr bwMode="auto">
              <a:xfrm>
                <a:off x="4058" y="2567"/>
                <a:ext cx="3" cy="21"/>
              </a:xfrm>
              <a:prstGeom prst="line">
                <a:avLst/>
              </a:prstGeom>
              <a:noFill/>
              <a:ln w="4763">
                <a:solidFill>
                  <a:srgbClr val="000000"/>
                </a:solidFill>
                <a:round/>
                <a:headEnd/>
                <a:tailEnd/>
              </a:ln>
            </p:spPr>
            <p:txBody>
              <a:bodyPr/>
              <a:lstStyle/>
              <a:p>
                <a:endParaRPr lang="en-US"/>
              </a:p>
            </p:txBody>
          </p:sp>
          <p:sp>
            <p:nvSpPr>
              <p:cNvPr id="684387" name="Line 355"/>
              <p:cNvSpPr>
                <a:spLocks noChangeShapeType="1"/>
              </p:cNvSpPr>
              <p:nvPr/>
            </p:nvSpPr>
            <p:spPr bwMode="auto">
              <a:xfrm flipH="1">
                <a:off x="4119" y="2485"/>
                <a:ext cx="10" cy="1"/>
              </a:xfrm>
              <a:prstGeom prst="line">
                <a:avLst/>
              </a:prstGeom>
              <a:noFill/>
              <a:ln w="4763">
                <a:solidFill>
                  <a:srgbClr val="000000"/>
                </a:solidFill>
                <a:round/>
                <a:headEnd/>
                <a:tailEnd/>
              </a:ln>
            </p:spPr>
            <p:txBody>
              <a:bodyPr/>
              <a:lstStyle/>
              <a:p>
                <a:endParaRPr lang="en-US"/>
              </a:p>
            </p:txBody>
          </p:sp>
          <p:sp>
            <p:nvSpPr>
              <p:cNvPr id="684388" name="Line 356"/>
              <p:cNvSpPr>
                <a:spLocks noChangeShapeType="1"/>
              </p:cNvSpPr>
              <p:nvPr/>
            </p:nvSpPr>
            <p:spPr bwMode="auto">
              <a:xfrm flipH="1">
                <a:off x="4102" y="2485"/>
                <a:ext cx="17" cy="7"/>
              </a:xfrm>
              <a:prstGeom prst="line">
                <a:avLst/>
              </a:prstGeom>
              <a:noFill/>
              <a:ln w="4763">
                <a:solidFill>
                  <a:srgbClr val="000000"/>
                </a:solidFill>
                <a:round/>
                <a:headEnd/>
                <a:tailEnd/>
              </a:ln>
            </p:spPr>
            <p:txBody>
              <a:bodyPr/>
              <a:lstStyle/>
              <a:p>
                <a:endParaRPr lang="en-US"/>
              </a:p>
            </p:txBody>
          </p:sp>
          <p:sp>
            <p:nvSpPr>
              <p:cNvPr id="684389" name="Line 357"/>
              <p:cNvSpPr>
                <a:spLocks noChangeShapeType="1"/>
              </p:cNvSpPr>
              <p:nvPr/>
            </p:nvSpPr>
            <p:spPr bwMode="auto">
              <a:xfrm flipH="1">
                <a:off x="4089" y="2492"/>
                <a:ext cx="13" cy="13"/>
              </a:xfrm>
              <a:prstGeom prst="line">
                <a:avLst/>
              </a:prstGeom>
              <a:noFill/>
              <a:ln w="4763">
                <a:solidFill>
                  <a:srgbClr val="000000"/>
                </a:solidFill>
                <a:round/>
                <a:headEnd/>
                <a:tailEnd/>
              </a:ln>
            </p:spPr>
            <p:txBody>
              <a:bodyPr/>
              <a:lstStyle/>
              <a:p>
                <a:endParaRPr lang="en-US"/>
              </a:p>
            </p:txBody>
          </p:sp>
          <p:sp>
            <p:nvSpPr>
              <p:cNvPr id="684390" name="Line 358"/>
              <p:cNvSpPr>
                <a:spLocks noChangeShapeType="1"/>
              </p:cNvSpPr>
              <p:nvPr/>
            </p:nvSpPr>
            <p:spPr bwMode="auto">
              <a:xfrm flipH="1">
                <a:off x="4078" y="2505"/>
                <a:ext cx="11" cy="18"/>
              </a:xfrm>
              <a:prstGeom prst="line">
                <a:avLst/>
              </a:prstGeom>
              <a:noFill/>
              <a:ln w="4763">
                <a:solidFill>
                  <a:srgbClr val="000000"/>
                </a:solidFill>
                <a:round/>
                <a:headEnd/>
                <a:tailEnd/>
              </a:ln>
            </p:spPr>
            <p:txBody>
              <a:bodyPr/>
              <a:lstStyle/>
              <a:p>
                <a:endParaRPr lang="en-US"/>
              </a:p>
            </p:txBody>
          </p:sp>
          <p:sp>
            <p:nvSpPr>
              <p:cNvPr id="684391" name="Line 359"/>
              <p:cNvSpPr>
                <a:spLocks noChangeShapeType="1"/>
              </p:cNvSpPr>
              <p:nvPr/>
            </p:nvSpPr>
            <p:spPr bwMode="auto">
              <a:xfrm flipH="1">
                <a:off x="4065" y="2523"/>
                <a:ext cx="13" cy="27"/>
              </a:xfrm>
              <a:prstGeom prst="line">
                <a:avLst/>
              </a:prstGeom>
              <a:noFill/>
              <a:ln w="4763">
                <a:solidFill>
                  <a:srgbClr val="000000"/>
                </a:solidFill>
                <a:round/>
                <a:headEnd/>
                <a:tailEnd/>
              </a:ln>
            </p:spPr>
            <p:txBody>
              <a:bodyPr/>
              <a:lstStyle/>
              <a:p>
                <a:endParaRPr lang="en-US"/>
              </a:p>
            </p:txBody>
          </p:sp>
          <p:sp>
            <p:nvSpPr>
              <p:cNvPr id="684392" name="Line 360"/>
              <p:cNvSpPr>
                <a:spLocks noChangeShapeType="1"/>
              </p:cNvSpPr>
              <p:nvPr/>
            </p:nvSpPr>
            <p:spPr bwMode="auto">
              <a:xfrm flipH="1">
                <a:off x="4061" y="2550"/>
                <a:ext cx="4" cy="24"/>
              </a:xfrm>
              <a:prstGeom prst="line">
                <a:avLst/>
              </a:prstGeom>
              <a:noFill/>
              <a:ln w="4763">
                <a:solidFill>
                  <a:srgbClr val="000000"/>
                </a:solidFill>
                <a:round/>
                <a:headEnd/>
                <a:tailEnd/>
              </a:ln>
            </p:spPr>
            <p:txBody>
              <a:bodyPr/>
              <a:lstStyle/>
              <a:p>
                <a:endParaRPr lang="en-US"/>
              </a:p>
            </p:txBody>
          </p:sp>
          <p:sp>
            <p:nvSpPr>
              <p:cNvPr id="684393" name="Line 361"/>
              <p:cNvSpPr>
                <a:spLocks noChangeShapeType="1"/>
              </p:cNvSpPr>
              <p:nvPr/>
            </p:nvSpPr>
            <p:spPr bwMode="auto">
              <a:xfrm>
                <a:off x="4061" y="2574"/>
                <a:ext cx="1" cy="17"/>
              </a:xfrm>
              <a:prstGeom prst="line">
                <a:avLst/>
              </a:prstGeom>
              <a:noFill/>
              <a:ln w="4763">
                <a:solidFill>
                  <a:srgbClr val="000000"/>
                </a:solidFill>
                <a:round/>
                <a:headEnd/>
                <a:tailEnd/>
              </a:ln>
            </p:spPr>
            <p:txBody>
              <a:bodyPr/>
              <a:lstStyle/>
              <a:p>
                <a:endParaRPr lang="en-US"/>
              </a:p>
            </p:txBody>
          </p:sp>
          <p:sp>
            <p:nvSpPr>
              <p:cNvPr id="684394" name="Line 362"/>
              <p:cNvSpPr>
                <a:spLocks noChangeShapeType="1"/>
              </p:cNvSpPr>
              <p:nvPr/>
            </p:nvSpPr>
            <p:spPr bwMode="auto">
              <a:xfrm>
                <a:off x="3810" y="3133"/>
                <a:ext cx="68" cy="11"/>
              </a:xfrm>
              <a:prstGeom prst="line">
                <a:avLst/>
              </a:prstGeom>
              <a:noFill/>
              <a:ln w="4763">
                <a:solidFill>
                  <a:srgbClr val="000000"/>
                </a:solidFill>
                <a:round/>
                <a:headEnd/>
                <a:tailEnd/>
              </a:ln>
            </p:spPr>
            <p:txBody>
              <a:bodyPr/>
              <a:lstStyle/>
              <a:p>
                <a:endParaRPr lang="en-US"/>
              </a:p>
            </p:txBody>
          </p:sp>
          <p:sp>
            <p:nvSpPr>
              <p:cNvPr id="684395" name="Line 363"/>
              <p:cNvSpPr>
                <a:spLocks noChangeShapeType="1"/>
              </p:cNvSpPr>
              <p:nvPr/>
            </p:nvSpPr>
            <p:spPr bwMode="auto">
              <a:xfrm>
                <a:off x="3878" y="3144"/>
                <a:ext cx="37" cy="1"/>
              </a:xfrm>
              <a:prstGeom prst="line">
                <a:avLst/>
              </a:prstGeom>
              <a:noFill/>
              <a:ln w="4763">
                <a:solidFill>
                  <a:srgbClr val="000000"/>
                </a:solidFill>
                <a:round/>
                <a:headEnd/>
                <a:tailEnd/>
              </a:ln>
            </p:spPr>
            <p:txBody>
              <a:bodyPr/>
              <a:lstStyle/>
              <a:p>
                <a:endParaRPr lang="en-US"/>
              </a:p>
            </p:txBody>
          </p:sp>
          <p:sp>
            <p:nvSpPr>
              <p:cNvPr id="684396" name="Line 364"/>
              <p:cNvSpPr>
                <a:spLocks noChangeShapeType="1"/>
              </p:cNvSpPr>
              <p:nvPr/>
            </p:nvSpPr>
            <p:spPr bwMode="auto">
              <a:xfrm>
                <a:off x="3915" y="3144"/>
                <a:ext cx="44" cy="1"/>
              </a:xfrm>
              <a:prstGeom prst="line">
                <a:avLst/>
              </a:prstGeom>
              <a:noFill/>
              <a:ln w="4763">
                <a:solidFill>
                  <a:srgbClr val="000000"/>
                </a:solidFill>
                <a:round/>
                <a:headEnd/>
                <a:tailEnd/>
              </a:ln>
            </p:spPr>
            <p:txBody>
              <a:bodyPr/>
              <a:lstStyle/>
              <a:p>
                <a:endParaRPr lang="en-US"/>
              </a:p>
            </p:txBody>
          </p:sp>
          <p:sp>
            <p:nvSpPr>
              <p:cNvPr id="684397" name="Line 365"/>
              <p:cNvSpPr>
                <a:spLocks noChangeShapeType="1"/>
              </p:cNvSpPr>
              <p:nvPr/>
            </p:nvSpPr>
            <p:spPr bwMode="auto">
              <a:xfrm flipV="1">
                <a:off x="3959" y="3140"/>
                <a:ext cx="28" cy="4"/>
              </a:xfrm>
              <a:prstGeom prst="line">
                <a:avLst/>
              </a:prstGeom>
              <a:noFill/>
              <a:ln w="4763">
                <a:solidFill>
                  <a:srgbClr val="000000"/>
                </a:solidFill>
                <a:round/>
                <a:headEnd/>
                <a:tailEnd/>
              </a:ln>
            </p:spPr>
            <p:txBody>
              <a:bodyPr/>
              <a:lstStyle/>
              <a:p>
                <a:endParaRPr lang="en-US"/>
              </a:p>
            </p:txBody>
          </p:sp>
          <p:sp>
            <p:nvSpPr>
              <p:cNvPr id="684398" name="Line 366"/>
              <p:cNvSpPr>
                <a:spLocks noChangeShapeType="1"/>
              </p:cNvSpPr>
              <p:nvPr/>
            </p:nvSpPr>
            <p:spPr bwMode="auto">
              <a:xfrm flipV="1">
                <a:off x="3987" y="3133"/>
                <a:ext cx="40" cy="7"/>
              </a:xfrm>
              <a:prstGeom prst="line">
                <a:avLst/>
              </a:prstGeom>
              <a:noFill/>
              <a:ln w="4763">
                <a:solidFill>
                  <a:srgbClr val="000000"/>
                </a:solidFill>
                <a:round/>
                <a:headEnd/>
                <a:tailEnd/>
              </a:ln>
            </p:spPr>
            <p:txBody>
              <a:bodyPr/>
              <a:lstStyle/>
              <a:p>
                <a:endParaRPr lang="en-US"/>
              </a:p>
            </p:txBody>
          </p:sp>
          <p:sp>
            <p:nvSpPr>
              <p:cNvPr id="684399" name="Line 367"/>
              <p:cNvSpPr>
                <a:spLocks noChangeShapeType="1"/>
              </p:cNvSpPr>
              <p:nvPr/>
            </p:nvSpPr>
            <p:spPr bwMode="auto">
              <a:xfrm flipV="1">
                <a:off x="4027" y="3126"/>
                <a:ext cx="31" cy="7"/>
              </a:xfrm>
              <a:prstGeom prst="line">
                <a:avLst/>
              </a:prstGeom>
              <a:noFill/>
              <a:ln w="4763">
                <a:solidFill>
                  <a:srgbClr val="000000"/>
                </a:solidFill>
                <a:round/>
                <a:headEnd/>
                <a:tailEnd/>
              </a:ln>
            </p:spPr>
            <p:txBody>
              <a:bodyPr/>
              <a:lstStyle/>
              <a:p>
                <a:endParaRPr lang="en-US"/>
              </a:p>
            </p:txBody>
          </p:sp>
          <p:sp>
            <p:nvSpPr>
              <p:cNvPr id="684400" name="Line 368"/>
              <p:cNvSpPr>
                <a:spLocks noChangeShapeType="1"/>
              </p:cNvSpPr>
              <p:nvPr/>
            </p:nvSpPr>
            <p:spPr bwMode="auto">
              <a:xfrm flipV="1">
                <a:off x="4058" y="3116"/>
                <a:ext cx="24" cy="10"/>
              </a:xfrm>
              <a:prstGeom prst="line">
                <a:avLst/>
              </a:prstGeom>
              <a:noFill/>
              <a:ln w="4763">
                <a:solidFill>
                  <a:srgbClr val="000000"/>
                </a:solidFill>
                <a:round/>
                <a:headEnd/>
                <a:tailEnd/>
              </a:ln>
            </p:spPr>
            <p:txBody>
              <a:bodyPr/>
              <a:lstStyle/>
              <a:p>
                <a:endParaRPr lang="en-US"/>
              </a:p>
            </p:txBody>
          </p:sp>
          <p:sp>
            <p:nvSpPr>
              <p:cNvPr id="684401" name="Line 369"/>
              <p:cNvSpPr>
                <a:spLocks noChangeShapeType="1"/>
              </p:cNvSpPr>
              <p:nvPr/>
            </p:nvSpPr>
            <p:spPr bwMode="auto">
              <a:xfrm flipV="1">
                <a:off x="4082" y="3109"/>
                <a:ext cx="20" cy="7"/>
              </a:xfrm>
              <a:prstGeom prst="line">
                <a:avLst/>
              </a:prstGeom>
              <a:noFill/>
              <a:ln w="4763">
                <a:solidFill>
                  <a:srgbClr val="000000"/>
                </a:solidFill>
                <a:round/>
                <a:headEnd/>
                <a:tailEnd/>
              </a:ln>
            </p:spPr>
            <p:txBody>
              <a:bodyPr/>
              <a:lstStyle/>
              <a:p>
                <a:endParaRPr lang="en-US"/>
              </a:p>
            </p:txBody>
          </p:sp>
          <p:sp>
            <p:nvSpPr>
              <p:cNvPr id="684402" name="Line 370"/>
              <p:cNvSpPr>
                <a:spLocks noChangeShapeType="1"/>
              </p:cNvSpPr>
              <p:nvPr/>
            </p:nvSpPr>
            <p:spPr bwMode="auto">
              <a:xfrm flipV="1">
                <a:off x="4102" y="3092"/>
                <a:ext cx="17" cy="17"/>
              </a:xfrm>
              <a:prstGeom prst="line">
                <a:avLst/>
              </a:prstGeom>
              <a:noFill/>
              <a:ln w="4763">
                <a:solidFill>
                  <a:srgbClr val="000000"/>
                </a:solidFill>
                <a:round/>
                <a:headEnd/>
                <a:tailEnd/>
              </a:ln>
            </p:spPr>
            <p:txBody>
              <a:bodyPr/>
              <a:lstStyle/>
              <a:p>
                <a:endParaRPr lang="en-US"/>
              </a:p>
            </p:txBody>
          </p:sp>
          <p:sp>
            <p:nvSpPr>
              <p:cNvPr id="684403" name="Line 371"/>
              <p:cNvSpPr>
                <a:spLocks noChangeShapeType="1"/>
              </p:cNvSpPr>
              <p:nvPr/>
            </p:nvSpPr>
            <p:spPr bwMode="auto">
              <a:xfrm flipH="1">
                <a:off x="4123" y="3048"/>
                <a:ext cx="6" cy="10"/>
              </a:xfrm>
              <a:prstGeom prst="line">
                <a:avLst/>
              </a:prstGeom>
              <a:noFill/>
              <a:ln w="4763">
                <a:solidFill>
                  <a:srgbClr val="000000"/>
                </a:solidFill>
                <a:round/>
                <a:headEnd/>
                <a:tailEnd/>
              </a:ln>
            </p:spPr>
            <p:txBody>
              <a:bodyPr/>
              <a:lstStyle/>
              <a:p>
                <a:endParaRPr lang="en-US"/>
              </a:p>
            </p:txBody>
          </p:sp>
          <p:sp>
            <p:nvSpPr>
              <p:cNvPr id="684404" name="Line 372"/>
              <p:cNvSpPr>
                <a:spLocks noChangeShapeType="1"/>
              </p:cNvSpPr>
              <p:nvPr/>
            </p:nvSpPr>
            <p:spPr bwMode="auto">
              <a:xfrm flipH="1">
                <a:off x="4106" y="3058"/>
                <a:ext cx="17" cy="20"/>
              </a:xfrm>
              <a:prstGeom prst="line">
                <a:avLst/>
              </a:prstGeom>
              <a:noFill/>
              <a:ln w="4763">
                <a:solidFill>
                  <a:srgbClr val="000000"/>
                </a:solidFill>
                <a:round/>
                <a:headEnd/>
                <a:tailEnd/>
              </a:ln>
            </p:spPr>
            <p:txBody>
              <a:bodyPr/>
              <a:lstStyle/>
              <a:p>
                <a:endParaRPr lang="en-US"/>
              </a:p>
            </p:txBody>
          </p:sp>
          <p:sp>
            <p:nvSpPr>
              <p:cNvPr id="684405" name="Line 373"/>
              <p:cNvSpPr>
                <a:spLocks noChangeShapeType="1"/>
              </p:cNvSpPr>
              <p:nvPr/>
            </p:nvSpPr>
            <p:spPr bwMode="auto">
              <a:xfrm flipH="1">
                <a:off x="4089" y="3078"/>
                <a:ext cx="17" cy="14"/>
              </a:xfrm>
              <a:prstGeom prst="line">
                <a:avLst/>
              </a:prstGeom>
              <a:noFill/>
              <a:ln w="4763">
                <a:solidFill>
                  <a:srgbClr val="000000"/>
                </a:solidFill>
                <a:round/>
                <a:headEnd/>
                <a:tailEnd/>
              </a:ln>
            </p:spPr>
            <p:txBody>
              <a:bodyPr/>
              <a:lstStyle/>
              <a:p>
                <a:endParaRPr lang="en-US"/>
              </a:p>
            </p:txBody>
          </p:sp>
          <p:sp>
            <p:nvSpPr>
              <p:cNvPr id="684406" name="Line 374"/>
              <p:cNvSpPr>
                <a:spLocks noChangeShapeType="1"/>
              </p:cNvSpPr>
              <p:nvPr/>
            </p:nvSpPr>
            <p:spPr bwMode="auto">
              <a:xfrm flipH="1">
                <a:off x="4072" y="3092"/>
                <a:ext cx="17" cy="10"/>
              </a:xfrm>
              <a:prstGeom prst="line">
                <a:avLst/>
              </a:prstGeom>
              <a:noFill/>
              <a:ln w="4763">
                <a:solidFill>
                  <a:srgbClr val="000000"/>
                </a:solidFill>
                <a:round/>
                <a:headEnd/>
                <a:tailEnd/>
              </a:ln>
            </p:spPr>
            <p:txBody>
              <a:bodyPr/>
              <a:lstStyle/>
              <a:p>
                <a:endParaRPr lang="en-US"/>
              </a:p>
            </p:txBody>
          </p:sp>
          <p:sp>
            <p:nvSpPr>
              <p:cNvPr id="684407" name="Line 375"/>
              <p:cNvSpPr>
                <a:spLocks noChangeShapeType="1"/>
              </p:cNvSpPr>
              <p:nvPr/>
            </p:nvSpPr>
            <p:spPr bwMode="auto">
              <a:xfrm flipH="1">
                <a:off x="4048" y="3102"/>
                <a:ext cx="24" cy="11"/>
              </a:xfrm>
              <a:prstGeom prst="line">
                <a:avLst/>
              </a:prstGeom>
              <a:noFill/>
              <a:ln w="4763">
                <a:solidFill>
                  <a:srgbClr val="000000"/>
                </a:solidFill>
                <a:round/>
                <a:headEnd/>
                <a:tailEnd/>
              </a:ln>
            </p:spPr>
            <p:txBody>
              <a:bodyPr/>
              <a:lstStyle/>
              <a:p>
                <a:endParaRPr lang="en-US"/>
              </a:p>
            </p:txBody>
          </p:sp>
          <p:sp>
            <p:nvSpPr>
              <p:cNvPr id="684408" name="Line 376"/>
              <p:cNvSpPr>
                <a:spLocks noChangeShapeType="1"/>
              </p:cNvSpPr>
              <p:nvPr/>
            </p:nvSpPr>
            <p:spPr bwMode="auto">
              <a:xfrm flipH="1">
                <a:off x="4021" y="3113"/>
                <a:ext cx="27" cy="7"/>
              </a:xfrm>
              <a:prstGeom prst="line">
                <a:avLst/>
              </a:prstGeom>
              <a:noFill/>
              <a:ln w="4763">
                <a:solidFill>
                  <a:srgbClr val="000000"/>
                </a:solidFill>
                <a:round/>
                <a:headEnd/>
                <a:tailEnd/>
              </a:ln>
            </p:spPr>
            <p:txBody>
              <a:bodyPr/>
              <a:lstStyle/>
              <a:p>
                <a:endParaRPr lang="en-US"/>
              </a:p>
            </p:txBody>
          </p:sp>
          <p:sp>
            <p:nvSpPr>
              <p:cNvPr id="684409" name="Line 377"/>
              <p:cNvSpPr>
                <a:spLocks noChangeShapeType="1"/>
              </p:cNvSpPr>
              <p:nvPr/>
            </p:nvSpPr>
            <p:spPr bwMode="auto">
              <a:xfrm flipH="1">
                <a:off x="3997" y="3120"/>
                <a:ext cx="24" cy="3"/>
              </a:xfrm>
              <a:prstGeom prst="line">
                <a:avLst/>
              </a:prstGeom>
              <a:noFill/>
              <a:ln w="4763">
                <a:solidFill>
                  <a:srgbClr val="000000"/>
                </a:solidFill>
                <a:round/>
                <a:headEnd/>
                <a:tailEnd/>
              </a:ln>
            </p:spPr>
            <p:txBody>
              <a:bodyPr/>
              <a:lstStyle/>
              <a:p>
                <a:endParaRPr lang="en-US"/>
              </a:p>
            </p:txBody>
          </p:sp>
          <p:sp>
            <p:nvSpPr>
              <p:cNvPr id="684410" name="Line 378"/>
              <p:cNvSpPr>
                <a:spLocks noChangeShapeType="1"/>
              </p:cNvSpPr>
              <p:nvPr/>
            </p:nvSpPr>
            <p:spPr bwMode="auto">
              <a:xfrm flipH="1" flipV="1">
                <a:off x="3983" y="3120"/>
                <a:ext cx="14" cy="3"/>
              </a:xfrm>
              <a:prstGeom prst="line">
                <a:avLst/>
              </a:prstGeom>
              <a:noFill/>
              <a:ln w="4763">
                <a:solidFill>
                  <a:srgbClr val="000000"/>
                </a:solidFill>
                <a:round/>
                <a:headEnd/>
                <a:tailEnd/>
              </a:ln>
            </p:spPr>
            <p:txBody>
              <a:bodyPr/>
              <a:lstStyle/>
              <a:p>
                <a:endParaRPr lang="en-US"/>
              </a:p>
            </p:txBody>
          </p:sp>
          <p:sp>
            <p:nvSpPr>
              <p:cNvPr id="684411" name="Line 379"/>
              <p:cNvSpPr>
                <a:spLocks noChangeShapeType="1"/>
              </p:cNvSpPr>
              <p:nvPr/>
            </p:nvSpPr>
            <p:spPr bwMode="auto">
              <a:xfrm flipH="1" flipV="1">
                <a:off x="3959" y="3113"/>
                <a:ext cx="24" cy="7"/>
              </a:xfrm>
              <a:prstGeom prst="line">
                <a:avLst/>
              </a:prstGeom>
              <a:noFill/>
              <a:ln w="4763">
                <a:solidFill>
                  <a:srgbClr val="000000"/>
                </a:solidFill>
                <a:round/>
                <a:headEnd/>
                <a:tailEnd/>
              </a:ln>
            </p:spPr>
            <p:txBody>
              <a:bodyPr/>
              <a:lstStyle/>
              <a:p>
                <a:endParaRPr lang="en-US"/>
              </a:p>
            </p:txBody>
          </p:sp>
          <p:sp>
            <p:nvSpPr>
              <p:cNvPr id="684412" name="Line 380"/>
              <p:cNvSpPr>
                <a:spLocks noChangeShapeType="1"/>
              </p:cNvSpPr>
              <p:nvPr/>
            </p:nvSpPr>
            <p:spPr bwMode="auto">
              <a:xfrm>
                <a:off x="3959" y="3113"/>
                <a:ext cx="21" cy="3"/>
              </a:xfrm>
              <a:prstGeom prst="line">
                <a:avLst/>
              </a:prstGeom>
              <a:noFill/>
              <a:ln w="4763">
                <a:solidFill>
                  <a:srgbClr val="000000"/>
                </a:solidFill>
                <a:round/>
                <a:headEnd/>
                <a:tailEnd/>
              </a:ln>
            </p:spPr>
            <p:txBody>
              <a:bodyPr/>
              <a:lstStyle/>
              <a:p>
                <a:endParaRPr lang="en-US"/>
              </a:p>
            </p:txBody>
          </p:sp>
          <p:sp>
            <p:nvSpPr>
              <p:cNvPr id="684413" name="Line 381"/>
              <p:cNvSpPr>
                <a:spLocks noChangeShapeType="1"/>
              </p:cNvSpPr>
              <p:nvPr/>
            </p:nvSpPr>
            <p:spPr bwMode="auto">
              <a:xfrm>
                <a:off x="3980" y="3116"/>
                <a:ext cx="20" cy="1"/>
              </a:xfrm>
              <a:prstGeom prst="line">
                <a:avLst/>
              </a:prstGeom>
              <a:noFill/>
              <a:ln w="4763">
                <a:solidFill>
                  <a:srgbClr val="000000"/>
                </a:solidFill>
                <a:round/>
                <a:headEnd/>
                <a:tailEnd/>
              </a:ln>
            </p:spPr>
            <p:txBody>
              <a:bodyPr/>
              <a:lstStyle/>
              <a:p>
                <a:endParaRPr lang="en-US"/>
              </a:p>
            </p:txBody>
          </p:sp>
          <p:sp>
            <p:nvSpPr>
              <p:cNvPr id="684414" name="Line 382"/>
              <p:cNvSpPr>
                <a:spLocks noChangeShapeType="1"/>
              </p:cNvSpPr>
              <p:nvPr/>
            </p:nvSpPr>
            <p:spPr bwMode="auto">
              <a:xfrm flipV="1">
                <a:off x="4000" y="3109"/>
                <a:ext cx="24" cy="7"/>
              </a:xfrm>
              <a:prstGeom prst="line">
                <a:avLst/>
              </a:prstGeom>
              <a:noFill/>
              <a:ln w="4763">
                <a:solidFill>
                  <a:srgbClr val="000000"/>
                </a:solidFill>
                <a:round/>
                <a:headEnd/>
                <a:tailEnd/>
              </a:ln>
            </p:spPr>
            <p:txBody>
              <a:bodyPr/>
              <a:lstStyle/>
              <a:p>
                <a:endParaRPr lang="en-US"/>
              </a:p>
            </p:txBody>
          </p:sp>
          <p:sp>
            <p:nvSpPr>
              <p:cNvPr id="684415" name="Line 383"/>
              <p:cNvSpPr>
                <a:spLocks noChangeShapeType="1"/>
              </p:cNvSpPr>
              <p:nvPr/>
            </p:nvSpPr>
            <p:spPr bwMode="auto">
              <a:xfrm flipV="1">
                <a:off x="4024" y="3096"/>
                <a:ext cx="27" cy="13"/>
              </a:xfrm>
              <a:prstGeom prst="line">
                <a:avLst/>
              </a:prstGeom>
              <a:noFill/>
              <a:ln w="4763">
                <a:solidFill>
                  <a:srgbClr val="000000"/>
                </a:solidFill>
                <a:round/>
                <a:headEnd/>
                <a:tailEnd/>
              </a:ln>
            </p:spPr>
            <p:txBody>
              <a:bodyPr/>
              <a:lstStyle/>
              <a:p>
                <a:endParaRPr lang="en-US"/>
              </a:p>
            </p:txBody>
          </p:sp>
          <p:sp>
            <p:nvSpPr>
              <p:cNvPr id="684416" name="Line 384"/>
              <p:cNvSpPr>
                <a:spLocks noChangeShapeType="1"/>
              </p:cNvSpPr>
              <p:nvPr/>
            </p:nvSpPr>
            <p:spPr bwMode="auto">
              <a:xfrm flipV="1">
                <a:off x="4051" y="3078"/>
                <a:ext cx="24" cy="18"/>
              </a:xfrm>
              <a:prstGeom prst="line">
                <a:avLst/>
              </a:prstGeom>
              <a:noFill/>
              <a:ln w="4763">
                <a:solidFill>
                  <a:srgbClr val="000000"/>
                </a:solidFill>
                <a:round/>
                <a:headEnd/>
                <a:tailEnd/>
              </a:ln>
            </p:spPr>
            <p:txBody>
              <a:bodyPr/>
              <a:lstStyle/>
              <a:p>
                <a:endParaRPr lang="en-US"/>
              </a:p>
            </p:txBody>
          </p:sp>
          <p:sp>
            <p:nvSpPr>
              <p:cNvPr id="684417" name="Line 385"/>
              <p:cNvSpPr>
                <a:spLocks noChangeShapeType="1"/>
              </p:cNvSpPr>
              <p:nvPr/>
            </p:nvSpPr>
            <p:spPr bwMode="auto">
              <a:xfrm flipV="1">
                <a:off x="4075" y="3058"/>
                <a:ext cx="17" cy="20"/>
              </a:xfrm>
              <a:prstGeom prst="line">
                <a:avLst/>
              </a:prstGeom>
              <a:noFill/>
              <a:ln w="4763">
                <a:solidFill>
                  <a:srgbClr val="000000"/>
                </a:solidFill>
                <a:round/>
                <a:headEnd/>
                <a:tailEnd/>
              </a:ln>
            </p:spPr>
            <p:txBody>
              <a:bodyPr/>
              <a:lstStyle/>
              <a:p>
                <a:endParaRPr lang="en-US"/>
              </a:p>
            </p:txBody>
          </p:sp>
          <p:sp>
            <p:nvSpPr>
              <p:cNvPr id="684418" name="Line 386"/>
              <p:cNvSpPr>
                <a:spLocks noChangeShapeType="1"/>
              </p:cNvSpPr>
              <p:nvPr/>
            </p:nvSpPr>
            <p:spPr bwMode="auto">
              <a:xfrm flipV="1">
                <a:off x="4092" y="3041"/>
                <a:ext cx="14" cy="17"/>
              </a:xfrm>
              <a:prstGeom prst="line">
                <a:avLst/>
              </a:prstGeom>
              <a:noFill/>
              <a:ln w="4763">
                <a:solidFill>
                  <a:srgbClr val="000000"/>
                </a:solidFill>
                <a:round/>
                <a:headEnd/>
                <a:tailEnd/>
              </a:ln>
            </p:spPr>
            <p:txBody>
              <a:bodyPr/>
              <a:lstStyle/>
              <a:p>
                <a:endParaRPr lang="en-US"/>
              </a:p>
            </p:txBody>
          </p:sp>
          <p:sp>
            <p:nvSpPr>
              <p:cNvPr id="684419" name="Line 387"/>
              <p:cNvSpPr>
                <a:spLocks noChangeShapeType="1"/>
              </p:cNvSpPr>
              <p:nvPr/>
            </p:nvSpPr>
            <p:spPr bwMode="auto">
              <a:xfrm flipV="1">
                <a:off x="4106" y="3013"/>
                <a:ext cx="13" cy="28"/>
              </a:xfrm>
              <a:prstGeom prst="line">
                <a:avLst/>
              </a:prstGeom>
              <a:noFill/>
              <a:ln w="4763">
                <a:solidFill>
                  <a:srgbClr val="000000"/>
                </a:solidFill>
                <a:round/>
                <a:headEnd/>
                <a:tailEnd/>
              </a:ln>
            </p:spPr>
            <p:txBody>
              <a:bodyPr/>
              <a:lstStyle/>
              <a:p>
                <a:endParaRPr lang="en-US"/>
              </a:p>
            </p:txBody>
          </p:sp>
          <p:sp>
            <p:nvSpPr>
              <p:cNvPr id="684420" name="Line 388"/>
              <p:cNvSpPr>
                <a:spLocks noChangeShapeType="1"/>
              </p:cNvSpPr>
              <p:nvPr/>
            </p:nvSpPr>
            <p:spPr bwMode="auto">
              <a:xfrm flipH="1">
                <a:off x="4211" y="2670"/>
                <a:ext cx="14" cy="14"/>
              </a:xfrm>
              <a:prstGeom prst="line">
                <a:avLst/>
              </a:prstGeom>
              <a:noFill/>
              <a:ln w="4763">
                <a:solidFill>
                  <a:srgbClr val="000000"/>
                </a:solidFill>
                <a:round/>
                <a:headEnd/>
                <a:tailEnd/>
              </a:ln>
            </p:spPr>
            <p:txBody>
              <a:bodyPr/>
              <a:lstStyle/>
              <a:p>
                <a:endParaRPr lang="en-US"/>
              </a:p>
            </p:txBody>
          </p:sp>
          <p:sp>
            <p:nvSpPr>
              <p:cNvPr id="684421" name="Line 389"/>
              <p:cNvSpPr>
                <a:spLocks noChangeShapeType="1"/>
              </p:cNvSpPr>
              <p:nvPr/>
            </p:nvSpPr>
            <p:spPr bwMode="auto">
              <a:xfrm flipH="1">
                <a:off x="4194" y="2684"/>
                <a:ext cx="17" cy="7"/>
              </a:xfrm>
              <a:prstGeom prst="line">
                <a:avLst/>
              </a:prstGeom>
              <a:noFill/>
              <a:ln w="4763">
                <a:solidFill>
                  <a:srgbClr val="000000"/>
                </a:solidFill>
                <a:round/>
                <a:headEnd/>
                <a:tailEnd/>
              </a:ln>
            </p:spPr>
            <p:txBody>
              <a:bodyPr/>
              <a:lstStyle/>
              <a:p>
                <a:endParaRPr lang="en-US"/>
              </a:p>
            </p:txBody>
          </p:sp>
          <p:sp>
            <p:nvSpPr>
              <p:cNvPr id="684422" name="Line 390"/>
              <p:cNvSpPr>
                <a:spLocks noChangeShapeType="1"/>
              </p:cNvSpPr>
              <p:nvPr/>
            </p:nvSpPr>
            <p:spPr bwMode="auto">
              <a:xfrm flipH="1">
                <a:off x="4174" y="2691"/>
                <a:ext cx="20" cy="1"/>
              </a:xfrm>
              <a:prstGeom prst="line">
                <a:avLst/>
              </a:prstGeom>
              <a:noFill/>
              <a:ln w="4763">
                <a:solidFill>
                  <a:srgbClr val="000000"/>
                </a:solidFill>
                <a:round/>
                <a:headEnd/>
                <a:tailEnd/>
              </a:ln>
            </p:spPr>
            <p:txBody>
              <a:bodyPr/>
              <a:lstStyle/>
              <a:p>
                <a:endParaRPr lang="en-US"/>
              </a:p>
            </p:txBody>
          </p:sp>
          <p:sp>
            <p:nvSpPr>
              <p:cNvPr id="684423" name="Line 391"/>
              <p:cNvSpPr>
                <a:spLocks noChangeShapeType="1"/>
              </p:cNvSpPr>
              <p:nvPr/>
            </p:nvSpPr>
            <p:spPr bwMode="auto">
              <a:xfrm flipH="1" flipV="1">
                <a:off x="4150" y="2687"/>
                <a:ext cx="24" cy="4"/>
              </a:xfrm>
              <a:prstGeom prst="line">
                <a:avLst/>
              </a:prstGeom>
              <a:noFill/>
              <a:ln w="4763">
                <a:solidFill>
                  <a:srgbClr val="000000"/>
                </a:solidFill>
                <a:round/>
                <a:headEnd/>
                <a:tailEnd/>
              </a:ln>
            </p:spPr>
            <p:txBody>
              <a:bodyPr/>
              <a:lstStyle/>
              <a:p>
                <a:endParaRPr lang="en-US"/>
              </a:p>
            </p:txBody>
          </p:sp>
          <p:sp>
            <p:nvSpPr>
              <p:cNvPr id="684424" name="Line 392"/>
              <p:cNvSpPr>
                <a:spLocks noChangeShapeType="1"/>
              </p:cNvSpPr>
              <p:nvPr/>
            </p:nvSpPr>
            <p:spPr bwMode="auto">
              <a:xfrm flipH="1" flipV="1">
                <a:off x="4119" y="2677"/>
                <a:ext cx="31" cy="10"/>
              </a:xfrm>
              <a:prstGeom prst="line">
                <a:avLst/>
              </a:prstGeom>
              <a:noFill/>
              <a:ln w="4763">
                <a:solidFill>
                  <a:srgbClr val="000000"/>
                </a:solidFill>
                <a:round/>
                <a:headEnd/>
                <a:tailEnd/>
              </a:ln>
            </p:spPr>
            <p:txBody>
              <a:bodyPr/>
              <a:lstStyle/>
              <a:p>
                <a:endParaRPr lang="en-US"/>
              </a:p>
            </p:txBody>
          </p:sp>
          <p:sp>
            <p:nvSpPr>
              <p:cNvPr id="684425" name="Line 393"/>
              <p:cNvSpPr>
                <a:spLocks noChangeShapeType="1"/>
              </p:cNvSpPr>
              <p:nvPr/>
            </p:nvSpPr>
            <p:spPr bwMode="auto">
              <a:xfrm flipH="1" flipV="1">
                <a:off x="4072" y="2646"/>
                <a:ext cx="47" cy="31"/>
              </a:xfrm>
              <a:prstGeom prst="line">
                <a:avLst/>
              </a:prstGeom>
              <a:noFill/>
              <a:ln w="4763">
                <a:solidFill>
                  <a:srgbClr val="000000"/>
                </a:solidFill>
                <a:round/>
                <a:headEnd/>
                <a:tailEnd/>
              </a:ln>
            </p:spPr>
            <p:txBody>
              <a:bodyPr/>
              <a:lstStyle/>
              <a:p>
                <a:endParaRPr lang="en-US"/>
              </a:p>
            </p:txBody>
          </p:sp>
          <p:sp>
            <p:nvSpPr>
              <p:cNvPr id="684426" name="Freeform 394"/>
              <p:cNvSpPr>
                <a:spLocks/>
              </p:cNvSpPr>
              <p:nvPr/>
            </p:nvSpPr>
            <p:spPr bwMode="auto">
              <a:xfrm>
                <a:off x="4306" y="2653"/>
                <a:ext cx="14" cy="38"/>
              </a:xfrm>
              <a:custGeom>
                <a:avLst/>
                <a:gdLst/>
                <a:ahLst/>
                <a:cxnLst>
                  <a:cxn ang="0">
                    <a:pos x="0" y="0"/>
                  </a:cxn>
                  <a:cxn ang="0">
                    <a:pos x="11" y="10"/>
                  </a:cxn>
                  <a:cxn ang="0">
                    <a:pos x="14" y="20"/>
                  </a:cxn>
                  <a:cxn ang="0">
                    <a:pos x="14" y="38"/>
                  </a:cxn>
                  <a:cxn ang="0">
                    <a:pos x="14" y="24"/>
                  </a:cxn>
                  <a:cxn ang="0">
                    <a:pos x="14" y="10"/>
                  </a:cxn>
                  <a:cxn ang="0">
                    <a:pos x="11" y="7"/>
                  </a:cxn>
                  <a:cxn ang="0">
                    <a:pos x="0" y="0"/>
                  </a:cxn>
                </a:cxnLst>
                <a:rect l="0" t="0" r="r" b="b"/>
                <a:pathLst>
                  <a:path w="14" h="38">
                    <a:moveTo>
                      <a:pt x="0" y="0"/>
                    </a:moveTo>
                    <a:lnTo>
                      <a:pt x="11" y="10"/>
                    </a:lnTo>
                    <a:lnTo>
                      <a:pt x="14" y="20"/>
                    </a:lnTo>
                    <a:lnTo>
                      <a:pt x="14" y="38"/>
                    </a:lnTo>
                    <a:lnTo>
                      <a:pt x="14" y="24"/>
                    </a:lnTo>
                    <a:lnTo>
                      <a:pt x="14" y="10"/>
                    </a:lnTo>
                    <a:lnTo>
                      <a:pt x="11" y="7"/>
                    </a:lnTo>
                    <a:lnTo>
                      <a:pt x="0" y="0"/>
                    </a:lnTo>
                    <a:close/>
                  </a:path>
                </a:pathLst>
              </a:custGeom>
              <a:solidFill>
                <a:srgbClr val="000000"/>
              </a:solidFill>
              <a:ln w="4763">
                <a:solidFill>
                  <a:srgbClr val="000000"/>
                </a:solidFill>
                <a:prstDash val="solid"/>
                <a:round/>
                <a:headEnd/>
                <a:tailEnd/>
              </a:ln>
            </p:spPr>
            <p:txBody>
              <a:bodyPr/>
              <a:lstStyle/>
              <a:p>
                <a:endParaRPr lang="en-US"/>
              </a:p>
            </p:txBody>
          </p:sp>
          <p:sp>
            <p:nvSpPr>
              <p:cNvPr id="684427" name="Freeform 395"/>
              <p:cNvSpPr>
                <a:spLocks/>
              </p:cNvSpPr>
              <p:nvPr/>
            </p:nvSpPr>
            <p:spPr bwMode="auto">
              <a:xfrm>
                <a:off x="4221" y="2605"/>
                <a:ext cx="28" cy="68"/>
              </a:xfrm>
              <a:custGeom>
                <a:avLst/>
                <a:gdLst/>
                <a:ahLst/>
                <a:cxnLst>
                  <a:cxn ang="0">
                    <a:pos x="21" y="0"/>
                  </a:cxn>
                  <a:cxn ang="0">
                    <a:pos x="21" y="14"/>
                  </a:cxn>
                  <a:cxn ang="0">
                    <a:pos x="21" y="27"/>
                  </a:cxn>
                  <a:cxn ang="0">
                    <a:pos x="21" y="38"/>
                  </a:cxn>
                  <a:cxn ang="0">
                    <a:pos x="14" y="51"/>
                  </a:cxn>
                  <a:cxn ang="0">
                    <a:pos x="0" y="68"/>
                  </a:cxn>
                  <a:cxn ang="0">
                    <a:pos x="21" y="41"/>
                  </a:cxn>
                  <a:cxn ang="0">
                    <a:pos x="24" y="31"/>
                  </a:cxn>
                  <a:cxn ang="0">
                    <a:pos x="28" y="17"/>
                  </a:cxn>
                  <a:cxn ang="0">
                    <a:pos x="24" y="3"/>
                  </a:cxn>
                  <a:cxn ang="0">
                    <a:pos x="21" y="0"/>
                  </a:cxn>
                </a:cxnLst>
                <a:rect l="0" t="0" r="r" b="b"/>
                <a:pathLst>
                  <a:path w="28" h="68">
                    <a:moveTo>
                      <a:pt x="21" y="0"/>
                    </a:moveTo>
                    <a:lnTo>
                      <a:pt x="21" y="14"/>
                    </a:lnTo>
                    <a:lnTo>
                      <a:pt x="21" y="27"/>
                    </a:lnTo>
                    <a:lnTo>
                      <a:pt x="21" y="38"/>
                    </a:lnTo>
                    <a:lnTo>
                      <a:pt x="14" y="51"/>
                    </a:lnTo>
                    <a:lnTo>
                      <a:pt x="0" y="68"/>
                    </a:lnTo>
                    <a:lnTo>
                      <a:pt x="21" y="41"/>
                    </a:lnTo>
                    <a:lnTo>
                      <a:pt x="24" y="31"/>
                    </a:lnTo>
                    <a:lnTo>
                      <a:pt x="28" y="17"/>
                    </a:lnTo>
                    <a:lnTo>
                      <a:pt x="24" y="3"/>
                    </a:lnTo>
                    <a:lnTo>
                      <a:pt x="21" y="0"/>
                    </a:lnTo>
                    <a:close/>
                  </a:path>
                </a:pathLst>
              </a:custGeom>
              <a:solidFill>
                <a:srgbClr val="000000"/>
              </a:solidFill>
              <a:ln w="4763">
                <a:solidFill>
                  <a:srgbClr val="000000"/>
                </a:solidFill>
                <a:prstDash val="solid"/>
                <a:round/>
                <a:headEnd/>
                <a:tailEnd/>
              </a:ln>
            </p:spPr>
            <p:txBody>
              <a:bodyPr/>
              <a:lstStyle/>
              <a:p>
                <a:endParaRPr lang="en-US"/>
              </a:p>
            </p:txBody>
          </p:sp>
          <p:sp>
            <p:nvSpPr>
              <p:cNvPr id="684428" name="Line 396"/>
              <p:cNvSpPr>
                <a:spLocks noChangeShapeType="1"/>
              </p:cNvSpPr>
              <p:nvPr/>
            </p:nvSpPr>
            <p:spPr bwMode="auto">
              <a:xfrm>
                <a:off x="4534" y="2584"/>
                <a:ext cx="4" cy="1"/>
              </a:xfrm>
              <a:prstGeom prst="line">
                <a:avLst/>
              </a:prstGeom>
              <a:noFill/>
              <a:ln w="4763">
                <a:solidFill>
                  <a:srgbClr val="000000"/>
                </a:solidFill>
                <a:round/>
                <a:headEnd/>
                <a:tailEnd/>
              </a:ln>
            </p:spPr>
            <p:txBody>
              <a:bodyPr/>
              <a:lstStyle/>
              <a:p>
                <a:endParaRPr lang="en-US"/>
              </a:p>
            </p:txBody>
          </p:sp>
          <p:sp>
            <p:nvSpPr>
              <p:cNvPr id="684429" name="Line 397"/>
              <p:cNvSpPr>
                <a:spLocks noChangeShapeType="1"/>
              </p:cNvSpPr>
              <p:nvPr/>
            </p:nvSpPr>
            <p:spPr bwMode="auto">
              <a:xfrm>
                <a:off x="4538" y="2584"/>
                <a:ext cx="3" cy="14"/>
              </a:xfrm>
              <a:prstGeom prst="line">
                <a:avLst/>
              </a:prstGeom>
              <a:noFill/>
              <a:ln w="4763">
                <a:solidFill>
                  <a:srgbClr val="000000"/>
                </a:solidFill>
                <a:round/>
                <a:headEnd/>
                <a:tailEnd/>
              </a:ln>
            </p:spPr>
            <p:txBody>
              <a:bodyPr/>
              <a:lstStyle/>
              <a:p>
                <a:endParaRPr lang="en-US"/>
              </a:p>
            </p:txBody>
          </p:sp>
          <p:sp>
            <p:nvSpPr>
              <p:cNvPr id="684430" name="Line 398"/>
              <p:cNvSpPr>
                <a:spLocks noChangeShapeType="1"/>
              </p:cNvSpPr>
              <p:nvPr/>
            </p:nvSpPr>
            <p:spPr bwMode="auto">
              <a:xfrm>
                <a:off x="4541" y="2598"/>
                <a:ext cx="1" cy="10"/>
              </a:xfrm>
              <a:prstGeom prst="line">
                <a:avLst/>
              </a:prstGeom>
              <a:noFill/>
              <a:ln w="4763">
                <a:solidFill>
                  <a:srgbClr val="000000"/>
                </a:solidFill>
                <a:round/>
                <a:headEnd/>
                <a:tailEnd/>
              </a:ln>
            </p:spPr>
            <p:txBody>
              <a:bodyPr/>
              <a:lstStyle/>
              <a:p>
                <a:endParaRPr lang="en-US"/>
              </a:p>
            </p:txBody>
          </p:sp>
          <p:sp>
            <p:nvSpPr>
              <p:cNvPr id="684431" name="Line 399"/>
              <p:cNvSpPr>
                <a:spLocks noChangeShapeType="1"/>
              </p:cNvSpPr>
              <p:nvPr/>
            </p:nvSpPr>
            <p:spPr bwMode="auto">
              <a:xfrm>
                <a:off x="4541" y="2608"/>
                <a:ext cx="1" cy="11"/>
              </a:xfrm>
              <a:prstGeom prst="line">
                <a:avLst/>
              </a:prstGeom>
              <a:noFill/>
              <a:ln w="4763">
                <a:solidFill>
                  <a:srgbClr val="000000"/>
                </a:solidFill>
                <a:round/>
                <a:headEnd/>
                <a:tailEnd/>
              </a:ln>
            </p:spPr>
            <p:txBody>
              <a:bodyPr/>
              <a:lstStyle/>
              <a:p>
                <a:endParaRPr lang="en-US"/>
              </a:p>
            </p:txBody>
          </p:sp>
          <p:sp>
            <p:nvSpPr>
              <p:cNvPr id="684432" name="Line 400"/>
              <p:cNvSpPr>
                <a:spLocks noChangeShapeType="1"/>
              </p:cNvSpPr>
              <p:nvPr/>
            </p:nvSpPr>
            <p:spPr bwMode="auto">
              <a:xfrm flipH="1" flipV="1">
                <a:off x="4136" y="2330"/>
                <a:ext cx="44" cy="7"/>
              </a:xfrm>
              <a:prstGeom prst="line">
                <a:avLst/>
              </a:prstGeom>
              <a:noFill/>
              <a:ln w="4763">
                <a:solidFill>
                  <a:srgbClr val="000000"/>
                </a:solidFill>
                <a:round/>
                <a:headEnd/>
                <a:tailEnd/>
              </a:ln>
            </p:spPr>
            <p:txBody>
              <a:bodyPr/>
              <a:lstStyle/>
              <a:p>
                <a:endParaRPr lang="en-US"/>
              </a:p>
            </p:txBody>
          </p:sp>
          <p:sp>
            <p:nvSpPr>
              <p:cNvPr id="684433" name="Freeform 401"/>
              <p:cNvSpPr>
                <a:spLocks/>
              </p:cNvSpPr>
              <p:nvPr/>
            </p:nvSpPr>
            <p:spPr bwMode="auto">
              <a:xfrm>
                <a:off x="3939" y="2372"/>
                <a:ext cx="68" cy="24"/>
              </a:xfrm>
              <a:custGeom>
                <a:avLst/>
                <a:gdLst/>
                <a:ahLst/>
                <a:cxnLst>
                  <a:cxn ang="0">
                    <a:pos x="0" y="3"/>
                  </a:cxn>
                  <a:cxn ang="0">
                    <a:pos x="10" y="6"/>
                  </a:cxn>
                  <a:cxn ang="0">
                    <a:pos x="31" y="13"/>
                  </a:cxn>
                  <a:cxn ang="0">
                    <a:pos x="68" y="24"/>
                  </a:cxn>
                  <a:cxn ang="0">
                    <a:pos x="31" y="10"/>
                  </a:cxn>
                  <a:cxn ang="0">
                    <a:pos x="14" y="3"/>
                  </a:cxn>
                  <a:cxn ang="0">
                    <a:pos x="3" y="0"/>
                  </a:cxn>
                  <a:cxn ang="0">
                    <a:pos x="3" y="0"/>
                  </a:cxn>
                  <a:cxn ang="0">
                    <a:pos x="0" y="3"/>
                  </a:cxn>
                </a:cxnLst>
                <a:rect l="0" t="0" r="r" b="b"/>
                <a:pathLst>
                  <a:path w="68" h="24">
                    <a:moveTo>
                      <a:pt x="0" y="3"/>
                    </a:moveTo>
                    <a:lnTo>
                      <a:pt x="10" y="6"/>
                    </a:lnTo>
                    <a:lnTo>
                      <a:pt x="31" y="13"/>
                    </a:lnTo>
                    <a:lnTo>
                      <a:pt x="68" y="24"/>
                    </a:lnTo>
                    <a:lnTo>
                      <a:pt x="31" y="10"/>
                    </a:lnTo>
                    <a:lnTo>
                      <a:pt x="14" y="3"/>
                    </a:lnTo>
                    <a:lnTo>
                      <a:pt x="3" y="0"/>
                    </a:lnTo>
                    <a:lnTo>
                      <a:pt x="3" y="0"/>
                    </a:lnTo>
                    <a:lnTo>
                      <a:pt x="0" y="3"/>
                    </a:lnTo>
                    <a:close/>
                  </a:path>
                </a:pathLst>
              </a:custGeom>
              <a:solidFill>
                <a:srgbClr val="000000"/>
              </a:solidFill>
              <a:ln w="4763">
                <a:solidFill>
                  <a:srgbClr val="000000"/>
                </a:solidFill>
                <a:prstDash val="solid"/>
                <a:round/>
                <a:headEnd/>
                <a:tailEnd/>
              </a:ln>
            </p:spPr>
            <p:txBody>
              <a:bodyPr/>
              <a:lstStyle/>
              <a:p>
                <a:endParaRPr lang="en-US"/>
              </a:p>
            </p:txBody>
          </p:sp>
          <p:sp>
            <p:nvSpPr>
              <p:cNvPr id="684434" name="Freeform 402"/>
              <p:cNvSpPr>
                <a:spLocks/>
              </p:cNvSpPr>
              <p:nvPr/>
            </p:nvSpPr>
            <p:spPr bwMode="auto">
              <a:xfrm>
                <a:off x="4024" y="2399"/>
                <a:ext cx="34" cy="7"/>
              </a:xfrm>
              <a:custGeom>
                <a:avLst/>
                <a:gdLst/>
                <a:ahLst/>
                <a:cxnLst>
                  <a:cxn ang="0">
                    <a:pos x="34" y="7"/>
                  </a:cxn>
                  <a:cxn ang="0">
                    <a:pos x="0" y="0"/>
                  </a:cxn>
                  <a:cxn ang="0">
                    <a:pos x="27" y="3"/>
                  </a:cxn>
                  <a:cxn ang="0">
                    <a:pos x="34" y="7"/>
                  </a:cxn>
                </a:cxnLst>
                <a:rect l="0" t="0" r="r" b="b"/>
                <a:pathLst>
                  <a:path w="34" h="7">
                    <a:moveTo>
                      <a:pt x="34" y="7"/>
                    </a:moveTo>
                    <a:lnTo>
                      <a:pt x="0" y="0"/>
                    </a:lnTo>
                    <a:lnTo>
                      <a:pt x="27" y="3"/>
                    </a:lnTo>
                    <a:lnTo>
                      <a:pt x="34" y="7"/>
                    </a:lnTo>
                    <a:close/>
                  </a:path>
                </a:pathLst>
              </a:custGeom>
              <a:solidFill>
                <a:srgbClr val="000000"/>
              </a:solidFill>
              <a:ln w="4763">
                <a:solidFill>
                  <a:srgbClr val="000000"/>
                </a:solidFill>
                <a:prstDash val="solid"/>
                <a:round/>
                <a:headEnd/>
                <a:tailEnd/>
              </a:ln>
            </p:spPr>
            <p:txBody>
              <a:bodyPr/>
              <a:lstStyle/>
              <a:p>
                <a:endParaRPr lang="en-US"/>
              </a:p>
            </p:txBody>
          </p:sp>
          <p:sp>
            <p:nvSpPr>
              <p:cNvPr id="684435" name="Line 403"/>
              <p:cNvSpPr>
                <a:spLocks noChangeShapeType="1"/>
              </p:cNvSpPr>
              <p:nvPr/>
            </p:nvSpPr>
            <p:spPr bwMode="auto">
              <a:xfrm flipH="1">
                <a:off x="4034" y="2303"/>
                <a:ext cx="10" cy="14"/>
              </a:xfrm>
              <a:prstGeom prst="line">
                <a:avLst/>
              </a:prstGeom>
              <a:noFill/>
              <a:ln w="4763">
                <a:solidFill>
                  <a:srgbClr val="000000"/>
                </a:solidFill>
                <a:round/>
                <a:headEnd/>
                <a:tailEnd/>
              </a:ln>
            </p:spPr>
            <p:txBody>
              <a:bodyPr/>
              <a:lstStyle/>
              <a:p>
                <a:endParaRPr lang="en-US"/>
              </a:p>
            </p:txBody>
          </p:sp>
          <p:sp>
            <p:nvSpPr>
              <p:cNvPr id="684436" name="Line 404"/>
              <p:cNvSpPr>
                <a:spLocks noChangeShapeType="1"/>
              </p:cNvSpPr>
              <p:nvPr/>
            </p:nvSpPr>
            <p:spPr bwMode="auto">
              <a:xfrm flipH="1">
                <a:off x="4027" y="2317"/>
                <a:ext cx="7" cy="13"/>
              </a:xfrm>
              <a:prstGeom prst="line">
                <a:avLst/>
              </a:prstGeom>
              <a:noFill/>
              <a:ln w="4763">
                <a:solidFill>
                  <a:srgbClr val="000000"/>
                </a:solidFill>
                <a:round/>
                <a:headEnd/>
                <a:tailEnd/>
              </a:ln>
            </p:spPr>
            <p:txBody>
              <a:bodyPr/>
              <a:lstStyle/>
              <a:p>
                <a:endParaRPr lang="en-US"/>
              </a:p>
            </p:txBody>
          </p:sp>
          <p:sp>
            <p:nvSpPr>
              <p:cNvPr id="684437" name="Line 405"/>
              <p:cNvSpPr>
                <a:spLocks noChangeShapeType="1"/>
              </p:cNvSpPr>
              <p:nvPr/>
            </p:nvSpPr>
            <p:spPr bwMode="auto">
              <a:xfrm flipH="1">
                <a:off x="4021" y="2330"/>
                <a:ext cx="6" cy="14"/>
              </a:xfrm>
              <a:prstGeom prst="line">
                <a:avLst/>
              </a:prstGeom>
              <a:noFill/>
              <a:ln w="4763">
                <a:solidFill>
                  <a:srgbClr val="000000"/>
                </a:solidFill>
                <a:round/>
                <a:headEnd/>
                <a:tailEnd/>
              </a:ln>
            </p:spPr>
            <p:txBody>
              <a:bodyPr/>
              <a:lstStyle/>
              <a:p>
                <a:endParaRPr lang="en-US"/>
              </a:p>
            </p:txBody>
          </p:sp>
          <p:sp>
            <p:nvSpPr>
              <p:cNvPr id="684438" name="Line 406"/>
              <p:cNvSpPr>
                <a:spLocks noChangeShapeType="1"/>
              </p:cNvSpPr>
              <p:nvPr/>
            </p:nvSpPr>
            <p:spPr bwMode="auto">
              <a:xfrm flipH="1">
                <a:off x="4017" y="2344"/>
                <a:ext cx="4" cy="17"/>
              </a:xfrm>
              <a:prstGeom prst="line">
                <a:avLst/>
              </a:prstGeom>
              <a:noFill/>
              <a:ln w="4763">
                <a:solidFill>
                  <a:srgbClr val="000000"/>
                </a:solidFill>
                <a:round/>
                <a:headEnd/>
                <a:tailEnd/>
              </a:ln>
            </p:spPr>
            <p:txBody>
              <a:bodyPr/>
              <a:lstStyle/>
              <a:p>
                <a:endParaRPr lang="en-US"/>
              </a:p>
            </p:txBody>
          </p:sp>
          <p:sp>
            <p:nvSpPr>
              <p:cNvPr id="684439" name="Line 407"/>
              <p:cNvSpPr>
                <a:spLocks noChangeShapeType="1"/>
              </p:cNvSpPr>
              <p:nvPr/>
            </p:nvSpPr>
            <p:spPr bwMode="auto">
              <a:xfrm>
                <a:off x="4017" y="2361"/>
                <a:ext cx="1" cy="14"/>
              </a:xfrm>
              <a:prstGeom prst="line">
                <a:avLst/>
              </a:prstGeom>
              <a:noFill/>
              <a:ln w="4763">
                <a:solidFill>
                  <a:srgbClr val="000000"/>
                </a:solidFill>
                <a:round/>
                <a:headEnd/>
                <a:tailEnd/>
              </a:ln>
            </p:spPr>
            <p:txBody>
              <a:bodyPr/>
              <a:lstStyle/>
              <a:p>
                <a:endParaRPr lang="en-US"/>
              </a:p>
            </p:txBody>
          </p:sp>
          <p:sp>
            <p:nvSpPr>
              <p:cNvPr id="684440" name="Line 408"/>
              <p:cNvSpPr>
                <a:spLocks noChangeShapeType="1"/>
              </p:cNvSpPr>
              <p:nvPr/>
            </p:nvSpPr>
            <p:spPr bwMode="auto">
              <a:xfrm flipH="1">
                <a:off x="3980" y="2248"/>
                <a:ext cx="3" cy="10"/>
              </a:xfrm>
              <a:prstGeom prst="line">
                <a:avLst/>
              </a:prstGeom>
              <a:noFill/>
              <a:ln w="4763">
                <a:solidFill>
                  <a:srgbClr val="000000"/>
                </a:solidFill>
                <a:round/>
                <a:headEnd/>
                <a:tailEnd/>
              </a:ln>
            </p:spPr>
            <p:txBody>
              <a:bodyPr/>
              <a:lstStyle/>
              <a:p>
                <a:endParaRPr lang="en-US"/>
              </a:p>
            </p:txBody>
          </p:sp>
          <p:sp>
            <p:nvSpPr>
              <p:cNvPr id="684441" name="Line 409"/>
              <p:cNvSpPr>
                <a:spLocks noChangeShapeType="1"/>
              </p:cNvSpPr>
              <p:nvPr/>
            </p:nvSpPr>
            <p:spPr bwMode="auto">
              <a:xfrm flipH="1">
                <a:off x="3976" y="2258"/>
                <a:ext cx="4" cy="21"/>
              </a:xfrm>
              <a:prstGeom prst="line">
                <a:avLst/>
              </a:prstGeom>
              <a:noFill/>
              <a:ln w="4763">
                <a:solidFill>
                  <a:srgbClr val="000000"/>
                </a:solidFill>
                <a:round/>
                <a:headEnd/>
                <a:tailEnd/>
              </a:ln>
            </p:spPr>
            <p:txBody>
              <a:bodyPr/>
              <a:lstStyle/>
              <a:p>
                <a:endParaRPr lang="en-US"/>
              </a:p>
            </p:txBody>
          </p:sp>
          <p:sp>
            <p:nvSpPr>
              <p:cNvPr id="684442" name="Line 410"/>
              <p:cNvSpPr>
                <a:spLocks noChangeShapeType="1"/>
              </p:cNvSpPr>
              <p:nvPr/>
            </p:nvSpPr>
            <p:spPr bwMode="auto">
              <a:xfrm>
                <a:off x="3976" y="2279"/>
                <a:ext cx="1" cy="17"/>
              </a:xfrm>
              <a:prstGeom prst="line">
                <a:avLst/>
              </a:prstGeom>
              <a:noFill/>
              <a:ln w="4763">
                <a:solidFill>
                  <a:srgbClr val="000000"/>
                </a:solidFill>
                <a:round/>
                <a:headEnd/>
                <a:tailEnd/>
              </a:ln>
            </p:spPr>
            <p:txBody>
              <a:bodyPr/>
              <a:lstStyle/>
              <a:p>
                <a:endParaRPr lang="en-US"/>
              </a:p>
            </p:txBody>
          </p:sp>
          <p:sp>
            <p:nvSpPr>
              <p:cNvPr id="684443" name="Line 411"/>
              <p:cNvSpPr>
                <a:spLocks noChangeShapeType="1"/>
              </p:cNvSpPr>
              <p:nvPr/>
            </p:nvSpPr>
            <p:spPr bwMode="auto">
              <a:xfrm>
                <a:off x="3976" y="2296"/>
                <a:ext cx="4" cy="24"/>
              </a:xfrm>
              <a:prstGeom prst="line">
                <a:avLst/>
              </a:prstGeom>
              <a:noFill/>
              <a:ln w="4763">
                <a:solidFill>
                  <a:srgbClr val="000000"/>
                </a:solidFill>
                <a:round/>
                <a:headEnd/>
                <a:tailEnd/>
              </a:ln>
            </p:spPr>
            <p:txBody>
              <a:bodyPr/>
              <a:lstStyle/>
              <a:p>
                <a:endParaRPr lang="en-US"/>
              </a:p>
            </p:txBody>
          </p:sp>
        </p:grpSp>
        <p:sp>
          <p:nvSpPr>
            <p:cNvPr id="684445" name="Line 413"/>
            <p:cNvSpPr>
              <a:spLocks noChangeShapeType="1"/>
            </p:cNvSpPr>
            <p:nvPr/>
          </p:nvSpPr>
          <p:spPr bwMode="auto">
            <a:xfrm>
              <a:off x="3980" y="2320"/>
              <a:ext cx="3" cy="17"/>
            </a:xfrm>
            <a:prstGeom prst="line">
              <a:avLst/>
            </a:prstGeom>
            <a:noFill/>
            <a:ln w="4763">
              <a:solidFill>
                <a:srgbClr val="000000"/>
              </a:solidFill>
              <a:round/>
              <a:headEnd/>
              <a:tailEnd/>
            </a:ln>
          </p:spPr>
          <p:txBody>
            <a:bodyPr/>
            <a:lstStyle/>
            <a:p>
              <a:endParaRPr lang="en-US"/>
            </a:p>
          </p:txBody>
        </p:sp>
        <p:sp>
          <p:nvSpPr>
            <p:cNvPr id="684446" name="Line 414"/>
            <p:cNvSpPr>
              <a:spLocks noChangeShapeType="1"/>
            </p:cNvSpPr>
            <p:nvPr/>
          </p:nvSpPr>
          <p:spPr bwMode="auto">
            <a:xfrm>
              <a:off x="3983" y="2337"/>
              <a:ext cx="1" cy="10"/>
            </a:xfrm>
            <a:prstGeom prst="line">
              <a:avLst/>
            </a:prstGeom>
            <a:noFill/>
            <a:ln w="4763">
              <a:solidFill>
                <a:srgbClr val="000000"/>
              </a:solidFill>
              <a:round/>
              <a:headEnd/>
              <a:tailEnd/>
            </a:ln>
          </p:spPr>
          <p:txBody>
            <a:bodyPr/>
            <a:lstStyle/>
            <a:p>
              <a:endParaRPr lang="en-US"/>
            </a:p>
          </p:txBody>
        </p:sp>
        <p:sp>
          <p:nvSpPr>
            <p:cNvPr id="684447" name="Line 415"/>
            <p:cNvSpPr>
              <a:spLocks noChangeShapeType="1"/>
            </p:cNvSpPr>
            <p:nvPr/>
          </p:nvSpPr>
          <p:spPr bwMode="auto">
            <a:xfrm>
              <a:off x="3983" y="2347"/>
              <a:ext cx="4" cy="14"/>
            </a:xfrm>
            <a:prstGeom prst="line">
              <a:avLst/>
            </a:prstGeom>
            <a:noFill/>
            <a:ln w="4763">
              <a:solidFill>
                <a:srgbClr val="000000"/>
              </a:solidFill>
              <a:round/>
              <a:headEnd/>
              <a:tailEnd/>
            </a:ln>
          </p:spPr>
          <p:txBody>
            <a:bodyPr/>
            <a:lstStyle/>
            <a:p>
              <a:endParaRPr lang="en-US"/>
            </a:p>
          </p:txBody>
        </p:sp>
        <p:sp>
          <p:nvSpPr>
            <p:cNvPr id="684448" name="Line 416"/>
            <p:cNvSpPr>
              <a:spLocks noChangeShapeType="1"/>
            </p:cNvSpPr>
            <p:nvPr/>
          </p:nvSpPr>
          <p:spPr bwMode="auto">
            <a:xfrm flipH="1">
              <a:off x="4078" y="2313"/>
              <a:ext cx="17" cy="14"/>
            </a:xfrm>
            <a:prstGeom prst="line">
              <a:avLst/>
            </a:prstGeom>
            <a:noFill/>
            <a:ln w="4763">
              <a:solidFill>
                <a:srgbClr val="000000"/>
              </a:solidFill>
              <a:round/>
              <a:headEnd/>
              <a:tailEnd/>
            </a:ln>
          </p:spPr>
          <p:txBody>
            <a:bodyPr/>
            <a:lstStyle/>
            <a:p>
              <a:endParaRPr lang="en-US"/>
            </a:p>
          </p:txBody>
        </p:sp>
        <p:sp>
          <p:nvSpPr>
            <p:cNvPr id="684449" name="Line 417"/>
            <p:cNvSpPr>
              <a:spLocks noChangeShapeType="1"/>
            </p:cNvSpPr>
            <p:nvPr/>
          </p:nvSpPr>
          <p:spPr bwMode="auto">
            <a:xfrm flipH="1">
              <a:off x="4065" y="2327"/>
              <a:ext cx="13" cy="14"/>
            </a:xfrm>
            <a:prstGeom prst="line">
              <a:avLst/>
            </a:prstGeom>
            <a:noFill/>
            <a:ln w="4763">
              <a:solidFill>
                <a:srgbClr val="000000"/>
              </a:solidFill>
              <a:round/>
              <a:headEnd/>
              <a:tailEnd/>
            </a:ln>
          </p:spPr>
          <p:txBody>
            <a:bodyPr/>
            <a:lstStyle/>
            <a:p>
              <a:endParaRPr lang="en-US"/>
            </a:p>
          </p:txBody>
        </p:sp>
        <p:sp>
          <p:nvSpPr>
            <p:cNvPr id="684450" name="Line 418"/>
            <p:cNvSpPr>
              <a:spLocks noChangeShapeType="1"/>
            </p:cNvSpPr>
            <p:nvPr/>
          </p:nvSpPr>
          <p:spPr bwMode="auto">
            <a:xfrm flipH="1">
              <a:off x="4058" y="2341"/>
              <a:ext cx="7" cy="13"/>
            </a:xfrm>
            <a:prstGeom prst="line">
              <a:avLst/>
            </a:prstGeom>
            <a:noFill/>
            <a:ln w="4763">
              <a:solidFill>
                <a:srgbClr val="000000"/>
              </a:solidFill>
              <a:round/>
              <a:headEnd/>
              <a:tailEnd/>
            </a:ln>
          </p:spPr>
          <p:txBody>
            <a:bodyPr/>
            <a:lstStyle/>
            <a:p>
              <a:endParaRPr lang="en-US"/>
            </a:p>
          </p:txBody>
        </p:sp>
        <p:sp>
          <p:nvSpPr>
            <p:cNvPr id="684451" name="Line 419"/>
            <p:cNvSpPr>
              <a:spLocks noChangeShapeType="1"/>
            </p:cNvSpPr>
            <p:nvPr/>
          </p:nvSpPr>
          <p:spPr bwMode="auto">
            <a:xfrm flipH="1">
              <a:off x="4051" y="2354"/>
              <a:ext cx="7" cy="18"/>
            </a:xfrm>
            <a:prstGeom prst="line">
              <a:avLst/>
            </a:prstGeom>
            <a:noFill/>
            <a:ln w="4763">
              <a:solidFill>
                <a:srgbClr val="000000"/>
              </a:solidFill>
              <a:round/>
              <a:headEnd/>
              <a:tailEnd/>
            </a:ln>
          </p:spPr>
          <p:txBody>
            <a:bodyPr/>
            <a:lstStyle/>
            <a:p>
              <a:endParaRPr lang="en-US"/>
            </a:p>
          </p:txBody>
        </p:sp>
        <p:sp>
          <p:nvSpPr>
            <p:cNvPr id="684452" name="Line 420"/>
            <p:cNvSpPr>
              <a:spLocks noChangeShapeType="1"/>
            </p:cNvSpPr>
            <p:nvPr/>
          </p:nvSpPr>
          <p:spPr bwMode="auto">
            <a:xfrm flipH="1">
              <a:off x="4048" y="2372"/>
              <a:ext cx="3" cy="13"/>
            </a:xfrm>
            <a:prstGeom prst="line">
              <a:avLst/>
            </a:prstGeom>
            <a:noFill/>
            <a:ln w="4763">
              <a:solidFill>
                <a:srgbClr val="000000"/>
              </a:solidFill>
              <a:round/>
              <a:headEnd/>
              <a:tailEnd/>
            </a:ln>
          </p:spPr>
          <p:txBody>
            <a:bodyPr/>
            <a:lstStyle/>
            <a:p>
              <a:endParaRPr lang="en-US"/>
            </a:p>
          </p:txBody>
        </p:sp>
        <p:sp>
          <p:nvSpPr>
            <p:cNvPr id="684453" name="Line 421"/>
            <p:cNvSpPr>
              <a:spLocks noChangeShapeType="1"/>
            </p:cNvSpPr>
            <p:nvPr/>
          </p:nvSpPr>
          <p:spPr bwMode="auto">
            <a:xfrm flipH="1">
              <a:off x="4068" y="2330"/>
              <a:ext cx="7" cy="14"/>
            </a:xfrm>
            <a:prstGeom prst="line">
              <a:avLst/>
            </a:prstGeom>
            <a:noFill/>
            <a:ln w="4763">
              <a:solidFill>
                <a:srgbClr val="000000"/>
              </a:solidFill>
              <a:round/>
              <a:headEnd/>
              <a:tailEnd/>
            </a:ln>
          </p:spPr>
          <p:txBody>
            <a:bodyPr/>
            <a:lstStyle/>
            <a:p>
              <a:endParaRPr lang="en-US"/>
            </a:p>
          </p:txBody>
        </p:sp>
        <p:sp>
          <p:nvSpPr>
            <p:cNvPr id="684454" name="Line 422"/>
            <p:cNvSpPr>
              <a:spLocks noChangeShapeType="1"/>
            </p:cNvSpPr>
            <p:nvPr/>
          </p:nvSpPr>
          <p:spPr bwMode="auto">
            <a:xfrm flipH="1">
              <a:off x="4065" y="2344"/>
              <a:ext cx="3" cy="10"/>
            </a:xfrm>
            <a:prstGeom prst="line">
              <a:avLst/>
            </a:prstGeom>
            <a:noFill/>
            <a:ln w="4763">
              <a:solidFill>
                <a:srgbClr val="000000"/>
              </a:solidFill>
              <a:round/>
              <a:headEnd/>
              <a:tailEnd/>
            </a:ln>
          </p:spPr>
          <p:txBody>
            <a:bodyPr/>
            <a:lstStyle/>
            <a:p>
              <a:endParaRPr lang="en-US"/>
            </a:p>
          </p:txBody>
        </p:sp>
        <p:sp>
          <p:nvSpPr>
            <p:cNvPr id="684455" name="Line 423"/>
            <p:cNvSpPr>
              <a:spLocks noChangeShapeType="1"/>
            </p:cNvSpPr>
            <p:nvPr/>
          </p:nvSpPr>
          <p:spPr bwMode="auto">
            <a:xfrm>
              <a:off x="4065" y="2354"/>
              <a:ext cx="1" cy="14"/>
            </a:xfrm>
            <a:prstGeom prst="line">
              <a:avLst/>
            </a:prstGeom>
            <a:noFill/>
            <a:ln w="4763">
              <a:solidFill>
                <a:srgbClr val="000000"/>
              </a:solidFill>
              <a:round/>
              <a:headEnd/>
              <a:tailEnd/>
            </a:ln>
          </p:spPr>
          <p:txBody>
            <a:bodyPr/>
            <a:lstStyle/>
            <a:p>
              <a:endParaRPr lang="en-US"/>
            </a:p>
          </p:txBody>
        </p:sp>
        <p:sp>
          <p:nvSpPr>
            <p:cNvPr id="684456" name="Line 424"/>
            <p:cNvSpPr>
              <a:spLocks noChangeShapeType="1"/>
            </p:cNvSpPr>
            <p:nvPr/>
          </p:nvSpPr>
          <p:spPr bwMode="auto">
            <a:xfrm>
              <a:off x="4065" y="2368"/>
              <a:ext cx="1" cy="14"/>
            </a:xfrm>
            <a:prstGeom prst="line">
              <a:avLst/>
            </a:prstGeom>
            <a:noFill/>
            <a:ln w="4763">
              <a:solidFill>
                <a:srgbClr val="000000"/>
              </a:solidFill>
              <a:round/>
              <a:headEnd/>
              <a:tailEnd/>
            </a:ln>
          </p:spPr>
          <p:txBody>
            <a:bodyPr/>
            <a:lstStyle/>
            <a:p>
              <a:endParaRPr lang="en-US"/>
            </a:p>
          </p:txBody>
        </p:sp>
        <p:sp>
          <p:nvSpPr>
            <p:cNvPr id="684457" name="Freeform 425"/>
            <p:cNvSpPr>
              <a:spLocks/>
            </p:cNvSpPr>
            <p:nvPr/>
          </p:nvSpPr>
          <p:spPr bwMode="auto">
            <a:xfrm>
              <a:off x="4109" y="2375"/>
              <a:ext cx="7" cy="27"/>
            </a:xfrm>
            <a:custGeom>
              <a:avLst/>
              <a:gdLst/>
              <a:ahLst/>
              <a:cxnLst>
                <a:cxn ang="0">
                  <a:pos x="7" y="3"/>
                </a:cxn>
                <a:cxn ang="0">
                  <a:pos x="3" y="14"/>
                </a:cxn>
                <a:cxn ang="0">
                  <a:pos x="3" y="24"/>
                </a:cxn>
                <a:cxn ang="0">
                  <a:pos x="3" y="27"/>
                </a:cxn>
                <a:cxn ang="0">
                  <a:pos x="0" y="17"/>
                </a:cxn>
                <a:cxn ang="0">
                  <a:pos x="0" y="0"/>
                </a:cxn>
                <a:cxn ang="0">
                  <a:pos x="3" y="0"/>
                </a:cxn>
                <a:cxn ang="0">
                  <a:pos x="7" y="3"/>
                </a:cxn>
              </a:cxnLst>
              <a:rect l="0" t="0" r="r" b="b"/>
              <a:pathLst>
                <a:path w="7" h="27">
                  <a:moveTo>
                    <a:pt x="7" y="3"/>
                  </a:moveTo>
                  <a:lnTo>
                    <a:pt x="3" y="14"/>
                  </a:lnTo>
                  <a:lnTo>
                    <a:pt x="3" y="24"/>
                  </a:lnTo>
                  <a:lnTo>
                    <a:pt x="3" y="27"/>
                  </a:lnTo>
                  <a:lnTo>
                    <a:pt x="0" y="17"/>
                  </a:lnTo>
                  <a:lnTo>
                    <a:pt x="0" y="0"/>
                  </a:lnTo>
                  <a:lnTo>
                    <a:pt x="3" y="0"/>
                  </a:lnTo>
                  <a:lnTo>
                    <a:pt x="7" y="3"/>
                  </a:lnTo>
                  <a:close/>
                </a:path>
              </a:pathLst>
            </a:custGeom>
            <a:solidFill>
              <a:srgbClr val="000000"/>
            </a:solidFill>
            <a:ln w="4763">
              <a:solidFill>
                <a:srgbClr val="000000"/>
              </a:solidFill>
              <a:prstDash val="solid"/>
              <a:round/>
              <a:headEnd/>
              <a:tailEnd/>
            </a:ln>
          </p:spPr>
          <p:txBody>
            <a:bodyPr/>
            <a:lstStyle/>
            <a:p>
              <a:endParaRPr lang="en-US"/>
            </a:p>
          </p:txBody>
        </p:sp>
        <p:sp>
          <p:nvSpPr>
            <p:cNvPr id="684458" name="Freeform 426"/>
            <p:cNvSpPr>
              <a:spLocks/>
            </p:cNvSpPr>
            <p:nvPr/>
          </p:nvSpPr>
          <p:spPr bwMode="auto">
            <a:xfrm>
              <a:off x="4112" y="2323"/>
              <a:ext cx="17" cy="42"/>
            </a:xfrm>
            <a:custGeom>
              <a:avLst/>
              <a:gdLst/>
              <a:ahLst/>
              <a:cxnLst>
                <a:cxn ang="0">
                  <a:pos x="17" y="21"/>
                </a:cxn>
                <a:cxn ang="0">
                  <a:pos x="14" y="11"/>
                </a:cxn>
                <a:cxn ang="0">
                  <a:pos x="14" y="4"/>
                </a:cxn>
                <a:cxn ang="0">
                  <a:pos x="11" y="0"/>
                </a:cxn>
                <a:cxn ang="0">
                  <a:pos x="7" y="0"/>
                </a:cxn>
                <a:cxn ang="0">
                  <a:pos x="7" y="7"/>
                </a:cxn>
                <a:cxn ang="0">
                  <a:pos x="4" y="14"/>
                </a:cxn>
                <a:cxn ang="0">
                  <a:pos x="0" y="21"/>
                </a:cxn>
                <a:cxn ang="0">
                  <a:pos x="0" y="31"/>
                </a:cxn>
                <a:cxn ang="0">
                  <a:pos x="4" y="14"/>
                </a:cxn>
                <a:cxn ang="0">
                  <a:pos x="7" y="7"/>
                </a:cxn>
                <a:cxn ang="0">
                  <a:pos x="11" y="11"/>
                </a:cxn>
                <a:cxn ang="0">
                  <a:pos x="11" y="14"/>
                </a:cxn>
                <a:cxn ang="0">
                  <a:pos x="14" y="21"/>
                </a:cxn>
                <a:cxn ang="0">
                  <a:pos x="7" y="24"/>
                </a:cxn>
                <a:cxn ang="0">
                  <a:pos x="7" y="28"/>
                </a:cxn>
                <a:cxn ang="0">
                  <a:pos x="11" y="35"/>
                </a:cxn>
                <a:cxn ang="0">
                  <a:pos x="11" y="35"/>
                </a:cxn>
                <a:cxn ang="0">
                  <a:pos x="7" y="42"/>
                </a:cxn>
                <a:cxn ang="0">
                  <a:pos x="14" y="31"/>
                </a:cxn>
                <a:cxn ang="0">
                  <a:pos x="14" y="28"/>
                </a:cxn>
                <a:cxn ang="0">
                  <a:pos x="14" y="24"/>
                </a:cxn>
                <a:cxn ang="0">
                  <a:pos x="17" y="21"/>
                </a:cxn>
              </a:cxnLst>
              <a:rect l="0" t="0" r="r" b="b"/>
              <a:pathLst>
                <a:path w="17" h="42">
                  <a:moveTo>
                    <a:pt x="17" y="21"/>
                  </a:moveTo>
                  <a:lnTo>
                    <a:pt x="14" y="11"/>
                  </a:lnTo>
                  <a:lnTo>
                    <a:pt x="14" y="4"/>
                  </a:lnTo>
                  <a:lnTo>
                    <a:pt x="11" y="0"/>
                  </a:lnTo>
                  <a:lnTo>
                    <a:pt x="7" y="0"/>
                  </a:lnTo>
                  <a:lnTo>
                    <a:pt x="7" y="7"/>
                  </a:lnTo>
                  <a:lnTo>
                    <a:pt x="4" y="14"/>
                  </a:lnTo>
                  <a:lnTo>
                    <a:pt x="0" y="21"/>
                  </a:lnTo>
                  <a:lnTo>
                    <a:pt x="0" y="31"/>
                  </a:lnTo>
                  <a:lnTo>
                    <a:pt x="4" y="14"/>
                  </a:lnTo>
                  <a:lnTo>
                    <a:pt x="7" y="7"/>
                  </a:lnTo>
                  <a:lnTo>
                    <a:pt x="11" y="11"/>
                  </a:lnTo>
                  <a:lnTo>
                    <a:pt x="11" y="14"/>
                  </a:lnTo>
                  <a:lnTo>
                    <a:pt x="14" y="21"/>
                  </a:lnTo>
                  <a:lnTo>
                    <a:pt x="7" y="24"/>
                  </a:lnTo>
                  <a:lnTo>
                    <a:pt x="7" y="28"/>
                  </a:lnTo>
                  <a:lnTo>
                    <a:pt x="11" y="35"/>
                  </a:lnTo>
                  <a:lnTo>
                    <a:pt x="11" y="35"/>
                  </a:lnTo>
                  <a:lnTo>
                    <a:pt x="7" y="42"/>
                  </a:lnTo>
                  <a:lnTo>
                    <a:pt x="14" y="31"/>
                  </a:lnTo>
                  <a:lnTo>
                    <a:pt x="14" y="28"/>
                  </a:lnTo>
                  <a:lnTo>
                    <a:pt x="14" y="24"/>
                  </a:lnTo>
                  <a:lnTo>
                    <a:pt x="17" y="21"/>
                  </a:lnTo>
                  <a:close/>
                </a:path>
              </a:pathLst>
            </a:custGeom>
            <a:solidFill>
              <a:srgbClr val="000000"/>
            </a:solidFill>
            <a:ln w="4763">
              <a:solidFill>
                <a:srgbClr val="000000"/>
              </a:solidFill>
              <a:prstDash val="solid"/>
              <a:round/>
              <a:headEnd/>
              <a:tailEnd/>
            </a:ln>
          </p:spPr>
          <p:txBody>
            <a:bodyPr/>
            <a:lstStyle/>
            <a:p>
              <a:endParaRPr lang="en-US"/>
            </a:p>
          </p:txBody>
        </p:sp>
        <p:sp>
          <p:nvSpPr>
            <p:cNvPr id="684459" name="Line 427"/>
            <p:cNvSpPr>
              <a:spLocks noChangeShapeType="1"/>
            </p:cNvSpPr>
            <p:nvPr/>
          </p:nvSpPr>
          <p:spPr bwMode="auto">
            <a:xfrm flipV="1">
              <a:off x="3813" y="3175"/>
              <a:ext cx="34" cy="3"/>
            </a:xfrm>
            <a:prstGeom prst="line">
              <a:avLst/>
            </a:prstGeom>
            <a:noFill/>
            <a:ln w="4763">
              <a:solidFill>
                <a:srgbClr val="000000"/>
              </a:solidFill>
              <a:round/>
              <a:headEnd/>
              <a:tailEnd/>
            </a:ln>
          </p:spPr>
          <p:txBody>
            <a:bodyPr/>
            <a:lstStyle/>
            <a:p>
              <a:endParaRPr lang="en-US"/>
            </a:p>
          </p:txBody>
        </p:sp>
        <p:sp>
          <p:nvSpPr>
            <p:cNvPr id="684460" name="Freeform 428"/>
            <p:cNvSpPr>
              <a:spLocks/>
            </p:cNvSpPr>
            <p:nvPr/>
          </p:nvSpPr>
          <p:spPr bwMode="auto">
            <a:xfrm>
              <a:off x="4092" y="2996"/>
              <a:ext cx="34" cy="62"/>
            </a:xfrm>
            <a:custGeom>
              <a:avLst/>
              <a:gdLst/>
              <a:ahLst/>
              <a:cxnLst>
                <a:cxn ang="0">
                  <a:pos x="14" y="48"/>
                </a:cxn>
                <a:cxn ang="0">
                  <a:pos x="27" y="34"/>
                </a:cxn>
                <a:cxn ang="0">
                  <a:pos x="34" y="17"/>
                </a:cxn>
                <a:cxn ang="0">
                  <a:pos x="31" y="0"/>
                </a:cxn>
                <a:cxn ang="0">
                  <a:pos x="20" y="31"/>
                </a:cxn>
                <a:cxn ang="0">
                  <a:pos x="10" y="48"/>
                </a:cxn>
                <a:cxn ang="0">
                  <a:pos x="0" y="62"/>
                </a:cxn>
                <a:cxn ang="0">
                  <a:pos x="14" y="48"/>
                </a:cxn>
              </a:cxnLst>
              <a:rect l="0" t="0" r="r" b="b"/>
              <a:pathLst>
                <a:path w="34" h="62">
                  <a:moveTo>
                    <a:pt x="14" y="48"/>
                  </a:moveTo>
                  <a:lnTo>
                    <a:pt x="27" y="34"/>
                  </a:lnTo>
                  <a:lnTo>
                    <a:pt x="34" y="17"/>
                  </a:lnTo>
                  <a:lnTo>
                    <a:pt x="31" y="0"/>
                  </a:lnTo>
                  <a:lnTo>
                    <a:pt x="20" y="31"/>
                  </a:lnTo>
                  <a:lnTo>
                    <a:pt x="10" y="48"/>
                  </a:lnTo>
                  <a:lnTo>
                    <a:pt x="0" y="62"/>
                  </a:lnTo>
                  <a:lnTo>
                    <a:pt x="14" y="48"/>
                  </a:lnTo>
                  <a:close/>
                </a:path>
              </a:pathLst>
            </a:custGeom>
            <a:solidFill>
              <a:srgbClr val="000000"/>
            </a:solidFill>
            <a:ln w="4763">
              <a:solidFill>
                <a:srgbClr val="000000"/>
              </a:solidFill>
              <a:prstDash val="solid"/>
              <a:round/>
              <a:headEnd/>
              <a:tailEnd/>
            </a:ln>
          </p:spPr>
          <p:txBody>
            <a:bodyPr/>
            <a:lstStyle/>
            <a:p>
              <a:endParaRPr lang="en-US"/>
            </a:p>
          </p:txBody>
        </p:sp>
        <p:sp>
          <p:nvSpPr>
            <p:cNvPr id="684461" name="Line 429"/>
            <p:cNvSpPr>
              <a:spLocks noChangeShapeType="1"/>
            </p:cNvSpPr>
            <p:nvPr/>
          </p:nvSpPr>
          <p:spPr bwMode="auto">
            <a:xfrm>
              <a:off x="3820" y="3240"/>
              <a:ext cx="1" cy="82"/>
            </a:xfrm>
            <a:prstGeom prst="line">
              <a:avLst/>
            </a:prstGeom>
            <a:noFill/>
            <a:ln w="4763">
              <a:solidFill>
                <a:srgbClr val="000000"/>
              </a:solidFill>
              <a:round/>
              <a:headEnd/>
              <a:tailEnd/>
            </a:ln>
          </p:spPr>
          <p:txBody>
            <a:bodyPr/>
            <a:lstStyle/>
            <a:p>
              <a:endParaRPr lang="en-US"/>
            </a:p>
          </p:txBody>
        </p:sp>
        <p:graphicFrame>
          <p:nvGraphicFramePr>
            <p:cNvPr id="684037" name="Object 5"/>
            <p:cNvGraphicFramePr>
              <a:graphicFrameLocks/>
            </p:cNvGraphicFramePr>
            <p:nvPr/>
          </p:nvGraphicFramePr>
          <p:xfrm>
            <a:off x="4915" y="1776"/>
            <a:ext cx="749" cy="624"/>
          </p:xfrm>
          <a:graphic>
            <a:graphicData uri="http://schemas.openxmlformats.org/presentationml/2006/ole">
              <mc:AlternateContent xmlns:mc="http://schemas.openxmlformats.org/markup-compatibility/2006">
                <mc:Choice xmlns:v="urn:schemas-microsoft-com:vml" Requires="v">
                  <p:oleObj spid="_x0000_s1029" name="Clip" r:id="rId4" imgW="7189560" imgH="6010200" progId="">
                    <p:embed/>
                  </p:oleObj>
                </mc:Choice>
                <mc:Fallback>
                  <p:oleObj name="Clip" r:id="rId4" imgW="7189560" imgH="60102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 y="1776"/>
                          <a:ext cx="749" cy="6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4462" name="Freeform 430"/>
            <p:cNvSpPr>
              <a:spLocks/>
            </p:cNvSpPr>
            <p:nvPr/>
          </p:nvSpPr>
          <p:spPr bwMode="auto">
            <a:xfrm>
              <a:off x="3234" y="1325"/>
              <a:ext cx="1599" cy="913"/>
            </a:xfrm>
            <a:custGeom>
              <a:avLst/>
              <a:gdLst/>
              <a:ahLst/>
              <a:cxnLst>
                <a:cxn ang="0">
                  <a:pos x="7818" y="9015"/>
                </a:cxn>
                <a:cxn ang="0">
                  <a:pos x="8654" y="8779"/>
                </a:cxn>
                <a:cxn ang="0">
                  <a:pos x="9427" y="8449"/>
                </a:cxn>
                <a:cxn ang="0">
                  <a:pos x="10158" y="8058"/>
                </a:cxn>
                <a:cxn ang="0">
                  <a:pos x="10794" y="7627"/>
                </a:cxn>
                <a:cxn ang="0">
                  <a:pos x="11366" y="7122"/>
                </a:cxn>
                <a:cxn ang="0">
                  <a:pos x="11852" y="6565"/>
                </a:cxn>
                <a:cxn ang="0">
                  <a:pos x="12244" y="5990"/>
                </a:cxn>
                <a:cxn ang="0">
                  <a:pos x="12541" y="5363"/>
                </a:cxn>
                <a:cxn ang="0">
                  <a:pos x="12722" y="4725"/>
                </a:cxn>
                <a:cxn ang="0">
                  <a:pos x="12795" y="4066"/>
                </a:cxn>
                <a:cxn ang="0">
                  <a:pos x="12773" y="3715"/>
                </a:cxn>
                <a:cxn ang="0">
                  <a:pos x="12657" y="3221"/>
                </a:cxn>
                <a:cxn ang="0">
                  <a:pos x="12468" y="2737"/>
                </a:cxn>
                <a:cxn ang="0">
                  <a:pos x="12160" y="2275"/>
                </a:cxn>
                <a:cxn ang="0">
                  <a:pos x="11779" y="1821"/>
                </a:cxn>
                <a:cxn ang="0">
                  <a:pos x="11303" y="1431"/>
                </a:cxn>
                <a:cxn ang="0">
                  <a:pos x="10741" y="1060"/>
                </a:cxn>
                <a:cxn ang="0">
                  <a:pos x="10117" y="741"/>
                </a:cxn>
                <a:cxn ang="0">
                  <a:pos x="9427" y="474"/>
                </a:cxn>
                <a:cxn ang="0">
                  <a:pos x="8697" y="267"/>
                </a:cxn>
                <a:cxn ang="0">
                  <a:pos x="7923" y="123"/>
                </a:cxn>
                <a:cxn ang="0">
                  <a:pos x="7129" y="20"/>
                </a:cxn>
                <a:cxn ang="0">
                  <a:pos x="6312" y="0"/>
                </a:cxn>
                <a:cxn ang="0">
                  <a:pos x="5509" y="41"/>
                </a:cxn>
                <a:cxn ang="0">
                  <a:pos x="4715" y="144"/>
                </a:cxn>
                <a:cxn ang="0">
                  <a:pos x="3952" y="298"/>
                </a:cxn>
                <a:cxn ang="0">
                  <a:pos x="3220" y="526"/>
                </a:cxn>
                <a:cxn ang="0">
                  <a:pos x="2553" y="792"/>
                </a:cxn>
                <a:cxn ang="0">
                  <a:pos x="1928" y="1122"/>
                </a:cxn>
                <a:cxn ang="0">
                  <a:pos x="1388" y="1493"/>
                </a:cxn>
                <a:cxn ang="0">
                  <a:pos x="932" y="1904"/>
                </a:cxn>
                <a:cxn ang="0">
                  <a:pos x="551" y="2347"/>
                </a:cxn>
                <a:cxn ang="0">
                  <a:pos x="275" y="2820"/>
                </a:cxn>
                <a:cxn ang="0">
                  <a:pos x="85" y="3293"/>
                </a:cxn>
                <a:cxn ang="0">
                  <a:pos x="0" y="3809"/>
                </a:cxn>
                <a:cxn ang="0">
                  <a:pos x="21" y="4313"/>
                </a:cxn>
                <a:cxn ang="0">
                  <a:pos x="138" y="4807"/>
                </a:cxn>
                <a:cxn ang="0">
                  <a:pos x="351" y="5300"/>
                </a:cxn>
                <a:cxn ang="0">
                  <a:pos x="667" y="5753"/>
                </a:cxn>
                <a:cxn ang="0">
                  <a:pos x="1080" y="6185"/>
                </a:cxn>
                <a:cxn ang="0">
                  <a:pos x="1569" y="6577"/>
                </a:cxn>
                <a:cxn ang="0">
                  <a:pos x="2140" y="6936"/>
                </a:cxn>
                <a:cxn ang="0">
                  <a:pos x="2765" y="7244"/>
                </a:cxn>
                <a:cxn ang="0">
                  <a:pos x="3463" y="7503"/>
                </a:cxn>
                <a:cxn ang="0">
                  <a:pos x="4206" y="7709"/>
                </a:cxn>
                <a:cxn ang="0">
                  <a:pos x="4978" y="7842"/>
                </a:cxn>
                <a:cxn ang="0">
                  <a:pos x="5784" y="7924"/>
                </a:cxn>
                <a:cxn ang="0">
                  <a:pos x="6600" y="7945"/>
                </a:cxn>
                <a:cxn ang="0">
                  <a:pos x="7394" y="7903"/>
                </a:cxn>
                <a:cxn ang="0">
                  <a:pos x="8189" y="7791"/>
                </a:cxn>
                <a:cxn ang="0">
                  <a:pos x="8463" y="7780"/>
                </a:cxn>
                <a:cxn ang="0">
                  <a:pos x="8231" y="8223"/>
                </a:cxn>
                <a:cxn ang="0">
                  <a:pos x="7903" y="8603"/>
                </a:cxn>
                <a:cxn ang="0">
                  <a:pos x="7488" y="8913"/>
                </a:cxn>
                <a:cxn ang="0">
                  <a:pos x="7033" y="9128"/>
                </a:cxn>
              </a:cxnLst>
              <a:rect l="0" t="0" r="r" b="b"/>
              <a:pathLst>
                <a:path w="12795" h="9128">
                  <a:moveTo>
                    <a:pt x="7394" y="9097"/>
                  </a:moveTo>
                  <a:lnTo>
                    <a:pt x="7818" y="9015"/>
                  </a:lnTo>
                  <a:lnTo>
                    <a:pt x="8242" y="8902"/>
                  </a:lnTo>
                  <a:lnTo>
                    <a:pt x="8654" y="8779"/>
                  </a:lnTo>
                  <a:lnTo>
                    <a:pt x="9045" y="8614"/>
                  </a:lnTo>
                  <a:lnTo>
                    <a:pt x="9427" y="8449"/>
                  </a:lnTo>
                  <a:lnTo>
                    <a:pt x="9788" y="8264"/>
                  </a:lnTo>
                  <a:lnTo>
                    <a:pt x="10158" y="8058"/>
                  </a:lnTo>
                  <a:lnTo>
                    <a:pt x="10487" y="7842"/>
                  </a:lnTo>
                  <a:lnTo>
                    <a:pt x="10794" y="7627"/>
                  </a:lnTo>
                  <a:lnTo>
                    <a:pt x="11080" y="7378"/>
                  </a:lnTo>
                  <a:lnTo>
                    <a:pt x="11366" y="7122"/>
                  </a:lnTo>
                  <a:lnTo>
                    <a:pt x="11620" y="6864"/>
                  </a:lnTo>
                  <a:lnTo>
                    <a:pt x="11852" y="6565"/>
                  </a:lnTo>
                  <a:lnTo>
                    <a:pt x="12064" y="6278"/>
                  </a:lnTo>
                  <a:lnTo>
                    <a:pt x="12244" y="5990"/>
                  </a:lnTo>
                  <a:lnTo>
                    <a:pt x="12403" y="5682"/>
                  </a:lnTo>
                  <a:lnTo>
                    <a:pt x="12541" y="5363"/>
                  </a:lnTo>
                  <a:lnTo>
                    <a:pt x="12638" y="5043"/>
                  </a:lnTo>
                  <a:lnTo>
                    <a:pt x="12722" y="4725"/>
                  </a:lnTo>
                  <a:lnTo>
                    <a:pt x="12773" y="4395"/>
                  </a:lnTo>
                  <a:lnTo>
                    <a:pt x="12795" y="4066"/>
                  </a:lnTo>
                  <a:lnTo>
                    <a:pt x="12784" y="3972"/>
                  </a:lnTo>
                  <a:lnTo>
                    <a:pt x="12773" y="3715"/>
                  </a:lnTo>
                  <a:lnTo>
                    <a:pt x="12743" y="3468"/>
                  </a:lnTo>
                  <a:lnTo>
                    <a:pt x="12657" y="3221"/>
                  </a:lnTo>
                  <a:lnTo>
                    <a:pt x="12584" y="2985"/>
                  </a:lnTo>
                  <a:lnTo>
                    <a:pt x="12468" y="2737"/>
                  </a:lnTo>
                  <a:lnTo>
                    <a:pt x="12330" y="2511"/>
                  </a:lnTo>
                  <a:lnTo>
                    <a:pt x="12160" y="2275"/>
                  </a:lnTo>
                  <a:lnTo>
                    <a:pt x="11990" y="2038"/>
                  </a:lnTo>
                  <a:lnTo>
                    <a:pt x="11779" y="1821"/>
                  </a:lnTo>
                  <a:lnTo>
                    <a:pt x="11547" y="1637"/>
                  </a:lnTo>
                  <a:lnTo>
                    <a:pt x="11303" y="1431"/>
                  </a:lnTo>
                  <a:lnTo>
                    <a:pt x="11027" y="1246"/>
                  </a:lnTo>
                  <a:lnTo>
                    <a:pt x="10741" y="1060"/>
                  </a:lnTo>
                  <a:lnTo>
                    <a:pt x="10444" y="886"/>
                  </a:lnTo>
                  <a:lnTo>
                    <a:pt x="10117" y="741"/>
                  </a:lnTo>
                  <a:lnTo>
                    <a:pt x="9777" y="608"/>
                  </a:lnTo>
                  <a:lnTo>
                    <a:pt x="9427" y="474"/>
                  </a:lnTo>
                  <a:lnTo>
                    <a:pt x="9067" y="372"/>
                  </a:lnTo>
                  <a:lnTo>
                    <a:pt x="8697" y="267"/>
                  </a:lnTo>
                  <a:lnTo>
                    <a:pt x="8316" y="185"/>
                  </a:lnTo>
                  <a:lnTo>
                    <a:pt x="7923" y="123"/>
                  </a:lnTo>
                  <a:lnTo>
                    <a:pt x="7521" y="62"/>
                  </a:lnTo>
                  <a:lnTo>
                    <a:pt x="7129" y="20"/>
                  </a:lnTo>
                  <a:lnTo>
                    <a:pt x="6727" y="11"/>
                  </a:lnTo>
                  <a:lnTo>
                    <a:pt x="6312" y="0"/>
                  </a:lnTo>
                  <a:lnTo>
                    <a:pt x="5922" y="11"/>
                  </a:lnTo>
                  <a:lnTo>
                    <a:pt x="5509" y="41"/>
                  </a:lnTo>
                  <a:lnTo>
                    <a:pt x="5116" y="72"/>
                  </a:lnTo>
                  <a:lnTo>
                    <a:pt x="4715" y="144"/>
                  </a:lnTo>
                  <a:lnTo>
                    <a:pt x="4333" y="217"/>
                  </a:lnTo>
                  <a:lnTo>
                    <a:pt x="3952" y="298"/>
                  </a:lnTo>
                  <a:lnTo>
                    <a:pt x="3590" y="402"/>
                  </a:lnTo>
                  <a:lnTo>
                    <a:pt x="3220" y="526"/>
                  </a:lnTo>
                  <a:lnTo>
                    <a:pt x="2881" y="658"/>
                  </a:lnTo>
                  <a:lnTo>
                    <a:pt x="2553" y="792"/>
                  </a:lnTo>
                  <a:lnTo>
                    <a:pt x="2236" y="947"/>
                  </a:lnTo>
                  <a:lnTo>
                    <a:pt x="1928" y="1122"/>
                  </a:lnTo>
                  <a:lnTo>
                    <a:pt x="1653" y="1296"/>
                  </a:lnTo>
                  <a:lnTo>
                    <a:pt x="1388" y="1493"/>
                  </a:lnTo>
                  <a:lnTo>
                    <a:pt x="1154" y="1697"/>
                  </a:lnTo>
                  <a:lnTo>
                    <a:pt x="932" y="1904"/>
                  </a:lnTo>
                  <a:lnTo>
                    <a:pt x="732" y="2120"/>
                  </a:lnTo>
                  <a:lnTo>
                    <a:pt x="551" y="2347"/>
                  </a:lnTo>
                  <a:lnTo>
                    <a:pt x="392" y="2583"/>
                  </a:lnTo>
                  <a:lnTo>
                    <a:pt x="275" y="2820"/>
                  </a:lnTo>
                  <a:lnTo>
                    <a:pt x="159" y="3056"/>
                  </a:lnTo>
                  <a:lnTo>
                    <a:pt x="85" y="3293"/>
                  </a:lnTo>
                  <a:lnTo>
                    <a:pt x="32" y="3550"/>
                  </a:lnTo>
                  <a:lnTo>
                    <a:pt x="0" y="3809"/>
                  </a:lnTo>
                  <a:lnTo>
                    <a:pt x="0" y="4055"/>
                  </a:lnTo>
                  <a:lnTo>
                    <a:pt x="21" y="4313"/>
                  </a:lnTo>
                  <a:lnTo>
                    <a:pt x="63" y="4560"/>
                  </a:lnTo>
                  <a:lnTo>
                    <a:pt x="138" y="4807"/>
                  </a:lnTo>
                  <a:lnTo>
                    <a:pt x="223" y="5043"/>
                  </a:lnTo>
                  <a:lnTo>
                    <a:pt x="351" y="5300"/>
                  </a:lnTo>
                  <a:lnTo>
                    <a:pt x="510" y="5526"/>
                  </a:lnTo>
                  <a:lnTo>
                    <a:pt x="667" y="5753"/>
                  </a:lnTo>
                  <a:lnTo>
                    <a:pt x="859" y="5969"/>
                  </a:lnTo>
                  <a:lnTo>
                    <a:pt x="1080" y="6185"/>
                  </a:lnTo>
                  <a:lnTo>
                    <a:pt x="1315" y="6391"/>
                  </a:lnTo>
                  <a:lnTo>
                    <a:pt x="1569" y="6577"/>
                  </a:lnTo>
                  <a:lnTo>
                    <a:pt x="1844" y="6762"/>
                  </a:lnTo>
                  <a:lnTo>
                    <a:pt x="2140" y="6936"/>
                  </a:lnTo>
                  <a:lnTo>
                    <a:pt x="2448" y="7090"/>
                  </a:lnTo>
                  <a:lnTo>
                    <a:pt x="2765" y="7244"/>
                  </a:lnTo>
                  <a:lnTo>
                    <a:pt x="3115" y="7378"/>
                  </a:lnTo>
                  <a:lnTo>
                    <a:pt x="3463" y="7503"/>
                  </a:lnTo>
                  <a:lnTo>
                    <a:pt x="3836" y="7605"/>
                  </a:lnTo>
                  <a:lnTo>
                    <a:pt x="4206" y="7709"/>
                  </a:lnTo>
                  <a:lnTo>
                    <a:pt x="4587" y="7791"/>
                  </a:lnTo>
                  <a:lnTo>
                    <a:pt x="4978" y="7842"/>
                  </a:lnTo>
                  <a:lnTo>
                    <a:pt x="5382" y="7903"/>
                  </a:lnTo>
                  <a:lnTo>
                    <a:pt x="5784" y="7924"/>
                  </a:lnTo>
                  <a:lnTo>
                    <a:pt x="6187" y="7945"/>
                  </a:lnTo>
                  <a:lnTo>
                    <a:pt x="6600" y="7945"/>
                  </a:lnTo>
                  <a:lnTo>
                    <a:pt x="6991" y="7924"/>
                  </a:lnTo>
                  <a:lnTo>
                    <a:pt x="7394" y="7903"/>
                  </a:lnTo>
                  <a:lnTo>
                    <a:pt x="7796" y="7842"/>
                  </a:lnTo>
                  <a:lnTo>
                    <a:pt x="8189" y="7791"/>
                  </a:lnTo>
                  <a:lnTo>
                    <a:pt x="8485" y="7729"/>
                  </a:lnTo>
                  <a:lnTo>
                    <a:pt x="8463" y="7780"/>
                  </a:lnTo>
                  <a:lnTo>
                    <a:pt x="8358" y="8006"/>
                  </a:lnTo>
                  <a:lnTo>
                    <a:pt x="8231" y="8223"/>
                  </a:lnTo>
                  <a:lnTo>
                    <a:pt x="8082" y="8408"/>
                  </a:lnTo>
                  <a:lnTo>
                    <a:pt x="7903" y="8603"/>
                  </a:lnTo>
                  <a:lnTo>
                    <a:pt x="7712" y="8758"/>
                  </a:lnTo>
                  <a:lnTo>
                    <a:pt x="7488" y="8913"/>
                  </a:lnTo>
                  <a:lnTo>
                    <a:pt x="7267" y="9036"/>
                  </a:lnTo>
                  <a:lnTo>
                    <a:pt x="7033" y="9128"/>
                  </a:lnTo>
                  <a:lnTo>
                    <a:pt x="7394" y="9097"/>
                  </a:lnTo>
                  <a:close/>
                </a:path>
              </a:pathLst>
            </a:custGeom>
            <a:solidFill>
              <a:srgbClr val="000000"/>
            </a:solidFill>
            <a:ln w="0">
              <a:solidFill>
                <a:srgbClr val="000000"/>
              </a:solidFill>
              <a:prstDash val="solid"/>
              <a:round/>
              <a:headEnd/>
              <a:tailEnd/>
            </a:ln>
          </p:spPr>
          <p:txBody>
            <a:bodyPr/>
            <a:lstStyle/>
            <a:p>
              <a:endParaRPr lang="en-US"/>
            </a:p>
          </p:txBody>
        </p:sp>
        <p:sp>
          <p:nvSpPr>
            <p:cNvPr id="684463" name="Freeform 431"/>
            <p:cNvSpPr>
              <a:spLocks/>
            </p:cNvSpPr>
            <p:nvPr/>
          </p:nvSpPr>
          <p:spPr bwMode="auto">
            <a:xfrm>
              <a:off x="3153" y="1259"/>
              <a:ext cx="1599" cy="914"/>
            </a:xfrm>
            <a:custGeom>
              <a:avLst/>
              <a:gdLst/>
              <a:ahLst/>
              <a:cxnLst>
                <a:cxn ang="0">
                  <a:pos x="7830" y="9016"/>
                </a:cxn>
                <a:cxn ang="0">
                  <a:pos x="8644" y="8780"/>
                </a:cxn>
                <a:cxn ang="0">
                  <a:pos x="9428" y="8460"/>
                </a:cxn>
                <a:cxn ang="0">
                  <a:pos x="10148" y="8068"/>
                </a:cxn>
                <a:cxn ang="0">
                  <a:pos x="10816" y="7625"/>
                </a:cxn>
                <a:cxn ang="0">
                  <a:pos x="11377" y="7132"/>
                </a:cxn>
                <a:cxn ang="0">
                  <a:pos x="11874" y="6567"/>
                </a:cxn>
                <a:cxn ang="0">
                  <a:pos x="12245" y="5990"/>
                </a:cxn>
                <a:cxn ang="0">
                  <a:pos x="12542" y="5373"/>
                </a:cxn>
                <a:cxn ang="0">
                  <a:pos x="12722" y="4735"/>
                </a:cxn>
                <a:cxn ang="0">
                  <a:pos x="12796" y="4067"/>
                </a:cxn>
                <a:cxn ang="0">
                  <a:pos x="12775" y="3726"/>
                </a:cxn>
                <a:cxn ang="0">
                  <a:pos x="12680" y="3232"/>
                </a:cxn>
                <a:cxn ang="0">
                  <a:pos x="12479" y="2739"/>
                </a:cxn>
                <a:cxn ang="0">
                  <a:pos x="12172" y="2265"/>
                </a:cxn>
                <a:cxn ang="0">
                  <a:pos x="11780" y="1834"/>
                </a:cxn>
                <a:cxn ang="0">
                  <a:pos x="11314" y="1441"/>
                </a:cxn>
                <a:cxn ang="0">
                  <a:pos x="10742" y="1061"/>
                </a:cxn>
                <a:cxn ang="0">
                  <a:pos x="10116" y="742"/>
                </a:cxn>
                <a:cxn ang="0">
                  <a:pos x="9428" y="484"/>
                </a:cxn>
                <a:cxn ang="0">
                  <a:pos x="8697" y="269"/>
                </a:cxn>
                <a:cxn ang="0">
                  <a:pos x="7935" y="123"/>
                </a:cxn>
                <a:cxn ang="0">
                  <a:pos x="7141" y="32"/>
                </a:cxn>
                <a:cxn ang="0">
                  <a:pos x="6326" y="0"/>
                </a:cxn>
                <a:cxn ang="0">
                  <a:pos x="5520" y="41"/>
                </a:cxn>
                <a:cxn ang="0">
                  <a:pos x="4737" y="145"/>
                </a:cxn>
                <a:cxn ang="0">
                  <a:pos x="3962" y="310"/>
                </a:cxn>
                <a:cxn ang="0">
                  <a:pos x="3231" y="525"/>
                </a:cxn>
                <a:cxn ang="0">
                  <a:pos x="2554" y="803"/>
                </a:cxn>
                <a:cxn ang="0">
                  <a:pos x="1951" y="1122"/>
                </a:cxn>
                <a:cxn ang="0">
                  <a:pos x="1411" y="1493"/>
                </a:cxn>
                <a:cxn ang="0">
                  <a:pos x="944" y="1905"/>
                </a:cxn>
                <a:cxn ang="0">
                  <a:pos x="563" y="2348"/>
                </a:cxn>
                <a:cxn ang="0">
                  <a:pos x="277" y="2831"/>
                </a:cxn>
                <a:cxn ang="0">
                  <a:pos x="86" y="3304"/>
                </a:cxn>
                <a:cxn ang="0">
                  <a:pos x="0" y="3819"/>
                </a:cxn>
                <a:cxn ang="0">
                  <a:pos x="22" y="4311"/>
                </a:cxn>
                <a:cxn ang="0">
                  <a:pos x="150" y="4807"/>
                </a:cxn>
                <a:cxn ang="0">
                  <a:pos x="362" y="5290"/>
                </a:cxn>
                <a:cxn ang="0">
                  <a:pos x="679" y="5764"/>
                </a:cxn>
                <a:cxn ang="0">
                  <a:pos x="1082" y="6185"/>
                </a:cxn>
                <a:cxn ang="0">
                  <a:pos x="1579" y="6586"/>
                </a:cxn>
                <a:cxn ang="0">
                  <a:pos x="2140" y="6937"/>
                </a:cxn>
                <a:cxn ang="0">
                  <a:pos x="2776" y="7257"/>
                </a:cxn>
                <a:cxn ang="0">
                  <a:pos x="3476" y="7504"/>
                </a:cxn>
                <a:cxn ang="0">
                  <a:pos x="4217" y="7708"/>
                </a:cxn>
                <a:cxn ang="0">
                  <a:pos x="5001" y="7843"/>
                </a:cxn>
                <a:cxn ang="0">
                  <a:pos x="5795" y="7935"/>
                </a:cxn>
                <a:cxn ang="0">
                  <a:pos x="6600" y="7945"/>
                </a:cxn>
                <a:cxn ang="0">
                  <a:pos x="7406" y="7903"/>
                </a:cxn>
                <a:cxn ang="0">
                  <a:pos x="8189" y="7790"/>
                </a:cxn>
                <a:cxn ang="0">
                  <a:pos x="8465" y="7781"/>
                </a:cxn>
                <a:cxn ang="0">
                  <a:pos x="8231" y="8223"/>
                </a:cxn>
                <a:cxn ang="0">
                  <a:pos x="7914" y="8604"/>
                </a:cxn>
                <a:cxn ang="0">
                  <a:pos x="7501" y="8913"/>
                </a:cxn>
                <a:cxn ang="0">
                  <a:pos x="7044" y="9140"/>
                </a:cxn>
              </a:cxnLst>
              <a:rect l="0" t="0" r="r" b="b"/>
              <a:pathLst>
                <a:path w="12796" h="9140">
                  <a:moveTo>
                    <a:pt x="7395" y="9108"/>
                  </a:moveTo>
                  <a:lnTo>
                    <a:pt x="7830" y="9016"/>
                  </a:lnTo>
                  <a:lnTo>
                    <a:pt x="8242" y="8902"/>
                  </a:lnTo>
                  <a:lnTo>
                    <a:pt x="8644" y="8780"/>
                  </a:lnTo>
                  <a:lnTo>
                    <a:pt x="9057" y="8624"/>
                  </a:lnTo>
                  <a:lnTo>
                    <a:pt x="9428" y="8460"/>
                  </a:lnTo>
                  <a:lnTo>
                    <a:pt x="9811" y="8264"/>
                  </a:lnTo>
                  <a:lnTo>
                    <a:pt x="10148" y="8068"/>
                  </a:lnTo>
                  <a:lnTo>
                    <a:pt x="10486" y="7853"/>
                  </a:lnTo>
                  <a:lnTo>
                    <a:pt x="10816" y="7625"/>
                  </a:lnTo>
                  <a:lnTo>
                    <a:pt x="11102" y="7380"/>
                  </a:lnTo>
                  <a:lnTo>
                    <a:pt x="11377" y="7132"/>
                  </a:lnTo>
                  <a:lnTo>
                    <a:pt x="11631" y="6864"/>
                  </a:lnTo>
                  <a:lnTo>
                    <a:pt x="11874" y="6567"/>
                  </a:lnTo>
                  <a:lnTo>
                    <a:pt x="12078" y="6289"/>
                  </a:lnTo>
                  <a:lnTo>
                    <a:pt x="12245" y="5990"/>
                  </a:lnTo>
                  <a:lnTo>
                    <a:pt x="12405" y="5681"/>
                  </a:lnTo>
                  <a:lnTo>
                    <a:pt x="12542" y="5373"/>
                  </a:lnTo>
                  <a:lnTo>
                    <a:pt x="12648" y="5054"/>
                  </a:lnTo>
                  <a:lnTo>
                    <a:pt x="12722" y="4735"/>
                  </a:lnTo>
                  <a:lnTo>
                    <a:pt x="12775" y="4395"/>
                  </a:lnTo>
                  <a:lnTo>
                    <a:pt x="12796" y="4067"/>
                  </a:lnTo>
                  <a:lnTo>
                    <a:pt x="12796" y="3973"/>
                  </a:lnTo>
                  <a:lnTo>
                    <a:pt x="12775" y="3726"/>
                  </a:lnTo>
                  <a:lnTo>
                    <a:pt x="12744" y="3469"/>
                  </a:lnTo>
                  <a:lnTo>
                    <a:pt x="12680" y="3232"/>
                  </a:lnTo>
                  <a:lnTo>
                    <a:pt x="12595" y="2986"/>
                  </a:lnTo>
                  <a:lnTo>
                    <a:pt x="12479" y="2739"/>
                  </a:lnTo>
                  <a:lnTo>
                    <a:pt x="12341" y="2512"/>
                  </a:lnTo>
                  <a:lnTo>
                    <a:pt x="12172" y="2265"/>
                  </a:lnTo>
                  <a:lnTo>
                    <a:pt x="11981" y="2049"/>
                  </a:lnTo>
                  <a:lnTo>
                    <a:pt x="11780" y="1834"/>
                  </a:lnTo>
                  <a:lnTo>
                    <a:pt x="11568" y="1637"/>
                  </a:lnTo>
                  <a:lnTo>
                    <a:pt x="11314" y="1441"/>
                  </a:lnTo>
                  <a:lnTo>
                    <a:pt x="11029" y="1246"/>
                  </a:lnTo>
                  <a:lnTo>
                    <a:pt x="10742" y="1061"/>
                  </a:lnTo>
                  <a:lnTo>
                    <a:pt x="10445" y="896"/>
                  </a:lnTo>
                  <a:lnTo>
                    <a:pt x="10116" y="742"/>
                  </a:lnTo>
                  <a:lnTo>
                    <a:pt x="9789" y="608"/>
                  </a:lnTo>
                  <a:lnTo>
                    <a:pt x="9428" y="484"/>
                  </a:lnTo>
                  <a:lnTo>
                    <a:pt x="9079" y="371"/>
                  </a:lnTo>
                  <a:lnTo>
                    <a:pt x="8697" y="269"/>
                  </a:lnTo>
                  <a:lnTo>
                    <a:pt x="8327" y="186"/>
                  </a:lnTo>
                  <a:lnTo>
                    <a:pt x="7935" y="123"/>
                  </a:lnTo>
                  <a:lnTo>
                    <a:pt x="7544" y="73"/>
                  </a:lnTo>
                  <a:lnTo>
                    <a:pt x="7141" y="32"/>
                  </a:lnTo>
                  <a:lnTo>
                    <a:pt x="6738" y="10"/>
                  </a:lnTo>
                  <a:lnTo>
                    <a:pt x="6326" y="0"/>
                  </a:lnTo>
                  <a:lnTo>
                    <a:pt x="5922" y="21"/>
                  </a:lnTo>
                  <a:lnTo>
                    <a:pt x="5520" y="41"/>
                  </a:lnTo>
                  <a:lnTo>
                    <a:pt x="5128" y="83"/>
                  </a:lnTo>
                  <a:lnTo>
                    <a:pt x="4737" y="145"/>
                  </a:lnTo>
                  <a:lnTo>
                    <a:pt x="4344" y="217"/>
                  </a:lnTo>
                  <a:lnTo>
                    <a:pt x="3962" y="310"/>
                  </a:lnTo>
                  <a:lnTo>
                    <a:pt x="3581" y="412"/>
                  </a:lnTo>
                  <a:lnTo>
                    <a:pt x="3231" y="525"/>
                  </a:lnTo>
                  <a:lnTo>
                    <a:pt x="2883" y="659"/>
                  </a:lnTo>
                  <a:lnTo>
                    <a:pt x="2554" y="803"/>
                  </a:lnTo>
                  <a:lnTo>
                    <a:pt x="2247" y="948"/>
                  </a:lnTo>
                  <a:lnTo>
                    <a:pt x="1951" y="1122"/>
                  </a:lnTo>
                  <a:lnTo>
                    <a:pt x="1665" y="1309"/>
                  </a:lnTo>
                  <a:lnTo>
                    <a:pt x="1411" y="1493"/>
                  </a:lnTo>
                  <a:lnTo>
                    <a:pt x="1168" y="1698"/>
                  </a:lnTo>
                  <a:lnTo>
                    <a:pt x="944" y="1905"/>
                  </a:lnTo>
                  <a:lnTo>
                    <a:pt x="743" y="2131"/>
                  </a:lnTo>
                  <a:lnTo>
                    <a:pt x="563" y="2348"/>
                  </a:lnTo>
                  <a:lnTo>
                    <a:pt x="404" y="2584"/>
                  </a:lnTo>
                  <a:lnTo>
                    <a:pt x="277" y="2831"/>
                  </a:lnTo>
                  <a:lnTo>
                    <a:pt x="170" y="3057"/>
                  </a:lnTo>
                  <a:lnTo>
                    <a:pt x="86" y="3304"/>
                  </a:lnTo>
                  <a:lnTo>
                    <a:pt x="33" y="3561"/>
                  </a:lnTo>
                  <a:lnTo>
                    <a:pt x="0" y="3819"/>
                  </a:lnTo>
                  <a:lnTo>
                    <a:pt x="0" y="4056"/>
                  </a:lnTo>
                  <a:lnTo>
                    <a:pt x="22" y="4311"/>
                  </a:lnTo>
                  <a:lnTo>
                    <a:pt x="65" y="4560"/>
                  </a:lnTo>
                  <a:lnTo>
                    <a:pt x="150" y="4807"/>
                  </a:lnTo>
                  <a:lnTo>
                    <a:pt x="245" y="5054"/>
                  </a:lnTo>
                  <a:lnTo>
                    <a:pt x="362" y="5290"/>
                  </a:lnTo>
                  <a:lnTo>
                    <a:pt x="509" y="5528"/>
                  </a:lnTo>
                  <a:lnTo>
                    <a:pt x="679" y="5764"/>
                  </a:lnTo>
                  <a:lnTo>
                    <a:pt x="859" y="5980"/>
                  </a:lnTo>
                  <a:lnTo>
                    <a:pt x="1082" y="6185"/>
                  </a:lnTo>
                  <a:lnTo>
                    <a:pt x="1314" y="6402"/>
                  </a:lnTo>
                  <a:lnTo>
                    <a:pt x="1579" y="6586"/>
                  </a:lnTo>
                  <a:lnTo>
                    <a:pt x="1854" y="6762"/>
                  </a:lnTo>
                  <a:lnTo>
                    <a:pt x="2140" y="6937"/>
                  </a:lnTo>
                  <a:lnTo>
                    <a:pt x="2459" y="7102"/>
                  </a:lnTo>
                  <a:lnTo>
                    <a:pt x="2776" y="7257"/>
                  </a:lnTo>
                  <a:lnTo>
                    <a:pt x="3126" y="7380"/>
                  </a:lnTo>
                  <a:lnTo>
                    <a:pt x="3476" y="7504"/>
                  </a:lnTo>
                  <a:lnTo>
                    <a:pt x="3835" y="7617"/>
                  </a:lnTo>
                  <a:lnTo>
                    <a:pt x="4217" y="7708"/>
                  </a:lnTo>
                  <a:lnTo>
                    <a:pt x="4599" y="7790"/>
                  </a:lnTo>
                  <a:lnTo>
                    <a:pt x="5001" y="7843"/>
                  </a:lnTo>
                  <a:lnTo>
                    <a:pt x="5382" y="7903"/>
                  </a:lnTo>
                  <a:lnTo>
                    <a:pt x="5795" y="7935"/>
                  </a:lnTo>
                  <a:lnTo>
                    <a:pt x="6187" y="7945"/>
                  </a:lnTo>
                  <a:lnTo>
                    <a:pt x="6600" y="7945"/>
                  </a:lnTo>
                  <a:lnTo>
                    <a:pt x="7013" y="7935"/>
                  </a:lnTo>
                  <a:lnTo>
                    <a:pt x="7406" y="7903"/>
                  </a:lnTo>
                  <a:lnTo>
                    <a:pt x="7798" y="7843"/>
                  </a:lnTo>
                  <a:lnTo>
                    <a:pt x="8189" y="7790"/>
                  </a:lnTo>
                  <a:lnTo>
                    <a:pt x="8486" y="7730"/>
                  </a:lnTo>
                  <a:lnTo>
                    <a:pt x="8465" y="7781"/>
                  </a:lnTo>
                  <a:lnTo>
                    <a:pt x="8369" y="8008"/>
                  </a:lnTo>
                  <a:lnTo>
                    <a:pt x="8231" y="8223"/>
                  </a:lnTo>
                  <a:lnTo>
                    <a:pt x="8084" y="8420"/>
                  </a:lnTo>
                  <a:lnTo>
                    <a:pt x="7914" y="8604"/>
                  </a:lnTo>
                  <a:lnTo>
                    <a:pt x="7713" y="8748"/>
                  </a:lnTo>
                  <a:lnTo>
                    <a:pt x="7501" y="8913"/>
                  </a:lnTo>
                  <a:lnTo>
                    <a:pt x="7290" y="9047"/>
                  </a:lnTo>
                  <a:lnTo>
                    <a:pt x="7044" y="9140"/>
                  </a:lnTo>
                  <a:lnTo>
                    <a:pt x="7395" y="9108"/>
                  </a:lnTo>
                  <a:close/>
                </a:path>
              </a:pathLst>
            </a:custGeom>
            <a:solidFill>
              <a:srgbClr val="FFFFFF"/>
            </a:solidFill>
            <a:ln w="0">
              <a:solidFill>
                <a:srgbClr val="000000"/>
              </a:solidFill>
              <a:prstDash val="solid"/>
              <a:round/>
              <a:headEnd/>
              <a:tailEnd/>
            </a:ln>
          </p:spPr>
          <p:txBody>
            <a:bodyPr/>
            <a:lstStyle/>
            <a:p>
              <a:endParaRPr lang="en-US"/>
            </a:p>
          </p:txBody>
        </p:sp>
        <p:sp>
          <p:nvSpPr>
            <p:cNvPr id="684040" name="Rectangle 8"/>
            <p:cNvSpPr>
              <a:spLocks noChangeArrowheads="1"/>
            </p:cNvSpPr>
            <p:nvPr/>
          </p:nvSpPr>
          <p:spPr bwMode="auto">
            <a:xfrm>
              <a:off x="3278" y="1248"/>
              <a:ext cx="1440" cy="748"/>
            </a:xfrm>
            <a:prstGeom prst="rect">
              <a:avLst/>
            </a:prstGeom>
            <a:noFill/>
            <a:ln w="12700">
              <a:noFill/>
              <a:miter lim="800000"/>
              <a:headEnd/>
              <a:tailEnd/>
            </a:ln>
            <a:effectLst/>
          </p:spPr>
          <p:txBody>
            <a:bodyPr lIns="90488" tIns="44450" rIns="90488" bIns="44450">
              <a:spAutoFit/>
            </a:bodyPr>
            <a:lstStyle/>
            <a:p>
              <a:pPr algn="ctr"/>
              <a:r>
                <a:rPr lang="en-US" sz="1800" b="1">
                  <a:solidFill>
                    <a:schemeClr val="tx2"/>
                  </a:solidFill>
                </a:rPr>
                <a:t>ABC is a</a:t>
              </a:r>
            </a:p>
            <a:p>
              <a:pPr algn="ctr"/>
              <a:r>
                <a:rPr lang="en-US" sz="1800" b="1">
                  <a:solidFill>
                    <a:schemeClr val="tx2"/>
                  </a:solidFill>
                </a:rPr>
                <a:t>good </a:t>
              </a:r>
              <a:r>
                <a:rPr lang="en-US" sz="1800" b="1">
                  <a:solidFill>
                    <a:srgbClr val="FF0000"/>
                  </a:solidFill>
                </a:rPr>
                <a:t>supplement </a:t>
              </a:r>
              <a:r>
                <a:rPr lang="en-US" sz="1800" b="1">
                  <a:solidFill>
                    <a:schemeClr val="tx2"/>
                  </a:solidFill>
                </a:rPr>
                <a:t>to our traditional cost system</a:t>
              </a:r>
            </a:p>
          </p:txBody>
        </p:sp>
        <p:sp>
          <p:nvSpPr>
            <p:cNvPr id="684041" name="Rectangle 9"/>
            <p:cNvSpPr>
              <a:spLocks noChangeArrowheads="1"/>
            </p:cNvSpPr>
            <p:nvPr/>
          </p:nvSpPr>
          <p:spPr bwMode="auto">
            <a:xfrm>
              <a:off x="4934" y="1864"/>
              <a:ext cx="682" cy="248"/>
            </a:xfrm>
            <a:prstGeom prst="rect">
              <a:avLst/>
            </a:prstGeom>
            <a:noFill/>
            <a:ln w="12700">
              <a:noFill/>
              <a:miter lim="800000"/>
              <a:headEnd/>
              <a:tailEnd/>
            </a:ln>
            <a:effectLst/>
          </p:spPr>
          <p:txBody>
            <a:bodyPr wrap="none" lIns="90488" tIns="44450" rIns="90488" bIns="44450">
              <a:spAutoFit/>
            </a:bodyPr>
            <a:lstStyle/>
            <a:p>
              <a:r>
                <a:rPr lang="en-US" sz="2000" b="1">
                  <a:solidFill>
                    <a:schemeClr val="tx2"/>
                  </a:solidFill>
                </a:rPr>
                <a:t>I agree!</a:t>
              </a:r>
            </a:p>
          </p:txBody>
        </p:sp>
      </p:gr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457200" y="76200"/>
            <a:ext cx="8305800" cy="1143000"/>
          </a:xfrm>
        </p:spPr>
        <p:txBody>
          <a:bodyPr/>
          <a:lstStyle/>
          <a:p>
            <a:r>
              <a:rPr lang="en-US" sz="3000" dirty="0" smtClean="0">
                <a:effectLst>
                  <a:outerShdw blurRad="38100" dist="38100" dir="2700000" algn="tl">
                    <a:srgbClr val="C0C0C0"/>
                  </a:outerShdw>
                </a:effectLst>
                <a:sym typeface="Wingdings" pitchFamily="2" charset="2"/>
              </a:rPr>
              <a:t></a:t>
            </a:r>
            <a:r>
              <a:rPr lang="en-US" sz="3000" dirty="0" err="1" smtClean="0">
                <a:effectLst>
                  <a:outerShdw blurRad="38100" dist="38100" dir="2700000" algn="tl">
                    <a:srgbClr val="C0C0C0"/>
                  </a:outerShdw>
                </a:effectLst>
                <a:sym typeface="Wingdings" pitchFamily="2" charset="2"/>
              </a:rPr>
              <a:t>Membebankan</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Biaya</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ke</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Pul</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Biaya</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Aktivitas</a:t>
            </a:r>
            <a:endParaRPr lang="en-US" sz="3000" dirty="0"/>
          </a:p>
        </p:txBody>
      </p:sp>
      <p:graphicFrame>
        <p:nvGraphicFramePr>
          <p:cNvPr id="785408" name="Object 0"/>
          <p:cNvGraphicFramePr>
            <a:graphicFrameLocks noChangeAspect="1"/>
          </p:cNvGraphicFramePr>
          <p:nvPr/>
        </p:nvGraphicFramePr>
        <p:xfrm>
          <a:off x="0" y="2286000"/>
          <a:ext cx="9067800" cy="3854450"/>
        </p:xfrm>
        <a:graphic>
          <a:graphicData uri="http://schemas.openxmlformats.org/presentationml/2006/ole">
            <mc:AlternateContent xmlns:mc="http://schemas.openxmlformats.org/markup-compatibility/2006">
              <mc:Choice xmlns:v="urn:schemas-microsoft-com:vml" Requires="v">
                <p:oleObj spid="_x0000_s4101" name="Worksheet" r:id="rId4" imgW="6426360" imgH="2616840" progId="Excel.Sheet.8">
                  <p:embed/>
                </p:oleObj>
              </mc:Choice>
              <mc:Fallback>
                <p:oleObj name="Worksheet" r:id="rId4" imgW="6426360" imgH="2616840" progId="Excel.Sheet.8">
                  <p:embed/>
                  <p:pic>
                    <p:nvPicPr>
                      <p:cNvPr id="0" name="Picture 2"/>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0" y="2286000"/>
                        <a:ext cx="9067800" cy="385445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5780" name="Text Box 4"/>
          <p:cNvSpPr txBox="1">
            <a:spLocks noChangeArrowheads="1"/>
          </p:cNvSpPr>
          <p:nvPr/>
        </p:nvSpPr>
        <p:spPr bwMode="auto">
          <a:xfrm>
            <a:off x="609600" y="1371600"/>
            <a:ext cx="8115300" cy="492443"/>
          </a:xfrm>
          <a:prstGeom prst="rect">
            <a:avLst/>
          </a:prstGeom>
          <a:noFill/>
          <a:ln w="9525">
            <a:noFill/>
            <a:miter lim="800000"/>
            <a:headEnd/>
            <a:tailEnd/>
          </a:ln>
          <a:effectLst/>
        </p:spPr>
        <p:txBody>
          <a:bodyPr>
            <a:spAutoFit/>
          </a:bodyPr>
          <a:lstStyle/>
          <a:p>
            <a:pPr algn="ctr">
              <a:spcBef>
                <a:spcPct val="50000"/>
              </a:spcBef>
            </a:pPr>
            <a:r>
              <a:rPr lang="en-US" sz="2600" dirty="0" err="1" smtClean="0"/>
              <a:t>Hasil</a:t>
            </a:r>
            <a:r>
              <a:rPr lang="en-US" sz="2600" dirty="0" smtClean="0"/>
              <a:t> </a:t>
            </a:r>
            <a:r>
              <a:rPr lang="en-US" sz="2600" dirty="0" err="1" smtClean="0"/>
              <a:t>wawancara</a:t>
            </a:r>
            <a:r>
              <a:rPr lang="en-US" sz="2600" dirty="0" smtClean="0"/>
              <a:t> </a:t>
            </a:r>
            <a:r>
              <a:rPr lang="en-US" sz="2600" dirty="0" err="1" smtClean="0"/>
              <a:t>di</a:t>
            </a:r>
            <a:r>
              <a:rPr lang="en-US" sz="2600" dirty="0" smtClean="0"/>
              <a:t> Classic Brass </a:t>
            </a:r>
            <a:r>
              <a:rPr lang="en-US" sz="2600" dirty="0" err="1" smtClean="0"/>
              <a:t>disajikan</a:t>
            </a:r>
            <a:r>
              <a:rPr lang="en-US" sz="2600" dirty="0" smtClean="0"/>
              <a:t> </a:t>
            </a:r>
            <a:r>
              <a:rPr lang="en-US" sz="2600" dirty="0" err="1" smtClean="0"/>
              <a:t>sebagai</a:t>
            </a:r>
            <a:r>
              <a:rPr lang="en-US" sz="2600" dirty="0" smtClean="0"/>
              <a:t> </a:t>
            </a:r>
            <a:r>
              <a:rPr lang="en-US" sz="2600" dirty="0" err="1" smtClean="0"/>
              <a:t>berikut</a:t>
            </a:r>
            <a:r>
              <a:rPr lang="en-US" sz="2600" dirty="0" smtClean="0"/>
              <a:t>:</a:t>
            </a:r>
            <a:endParaRPr lang="en-US" sz="2600" dirty="0"/>
          </a:p>
        </p:txBody>
      </p:sp>
      <p:sp>
        <p:nvSpPr>
          <p:cNvPr id="715781" name="Text Box 5"/>
          <p:cNvSpPr txBox="1">
            <a:spLocks noChangeArrowheads="1"/>
          </p:cNvSpPr>
          <p:nvPr/>
        </p:nvSpPr>
        <p:spPr bwMode="auto">
          <a:xfrm>
            <a:off x="381000" y="6248400"/>
            <a:ext cx="7086600" cy="336550"/>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000000"/>
                </a:solidFill>
                <a:latin typeface="Times New Roman" pitchFamily="18" charset="0"/>
              </a:rPr>
              <a:t>**</a:t>
            </a:r>
            <a:r>
              <a:rPr lang="en-US" sz="1600" b="1">
                <a:solidFill>
                  <a:srgbClr val="000000"/>
                </a:solidFill>
              </a:rPr>
              <a:t>Not included because they are directly traced to customer orders.</a:t>
            </a:r>
          </a:p>
        </p:txBody>
      </p:sp>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86432" name="Object 2048"/>
          <p:cNvGraphicFramePr>
            <a:graphicFrameLocks noChangeAspect="1"/>
          </p:cNvGraphicFramePr>
          <p:nvPr/>
        </p:nvGraphicFramePr>
        <p:xfrm>
          <a:off x="0" y="1889125"/>
          <a:ext cx="9144000" cy="3689350"/>
        </p:xfrm>
        <a:graphic>
          <a:graphicData uri="http://schemas.openxmlformats.org/presentationml/2006/ole">
            <mc:AlternateContent xmlns:mc="http://schemas.openxmlformats.org/markup-compatibility/2006">
              <mc:Choice xmlns:v="urn:schemas-microsoft-com:vml" Requires="v">
                <p:oleObj spid="_x0000_s5128" name="Worksheet" r:id="rId4" imgW="8145000" imgH="3318840" progId="Excel.Sheet.8">
                  <p:embed/>
                </p:oleObj>
              </mc:Choice>
              <mc:Fallback>
                <p:oleObj name="Worksheet" r:id="rId4" imgW="8145000" imgH="3318840" progId="Excel.Sheet.8">
                  <p:embed/>
                  <p:pic>
                    <p:nvPicPr>
                      <p:cNvPr id="0" name="Picture 2"/>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0" y="1889125"/>
                        <a:ext cx="9144000" cy="36893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827" name="Rectangle 3"/>
          <p:cNvSpPr>
            <a:spLocks noChangeArrowheads="1"/>
          </p:cNvSpPr>
          <p:nvPr/>
        </p:nvSpPr>
        <p:spPr bwMode="auto">
          <a:xfrm>
            <a:off x="2133600" y="5283200"/>
            <a:ext cx="6096000" cy="1066800"/>
          </a:xfrm>
          <a:prstGeom prst="rect">
            <a:avLst/>
          </a:prstGeom>
          <a:solidFill>
            <a:schemeClr val="hlink"/>
          </a:solidFill>
          <a:ln w="9525">
            <a:solidFill>
              <a:schemeClr val="tx1"/>
            </a:solidFill>
            <a:miter lim="800000"/>
            <a:headEnd/>
            <a:tailEnd/>
          </a:ln>
          <a:effectLst>
            <a:outerShdw dist="53882" dir="2700000" algn="ctr" rotWithShape="0">
              <a:srgbClr val="000000"/>
            </a:outerShdw>
          </a:effectLst>
        </p:spPr>
        <p:txBody>
          <a:bodyPr wrap="none" anchor="ctr"/>
          <a:lstStyle/>
          <a:p>
            <a:pPr algn="r"/>
            <a:r>
              <a:rPr lang="en-US" sz="2000">
                <a:solidFill>
                  <a:srgbClr val="FFFFFF"/>
                </a:solidFill>
                <a:effectLst>
                  <a:outerShdw blurRad="38100" dist="38100" dir="2700000" algn="tl">
                    <a:srgbClr val="000000"/>
                  </a:outerShdw>
                </a:effectLst>
              </a:rPr>
              <a:t>Indirect factory wages                             $500,000</a:t>
            </a:r>
          </a:p>
          <a:p>
            <a:pPr algn="r"/>
            <a:r>
              <a:rPr lang="en-US" sz="2000">
                <a:solidFill>
                  <a:srgbClr val="FFFFFF"/>
                </a:solidFill>
                <a:effectLst>
                  <a:outerShdw blurRad="38100" dist="38100" dir="2700000" algn="tl">
                    <a:srgbClr val="000000"/>
                  </a:outerShdw>
                </a:effectLst>
              </a:rPr>
              <a:t>Percent consumed by customer orders          25%</a:t>
            </a:r>
          </a:p>
          <a:p>
            <a:pPr algn="r"/>
            <a:r>
              <a:rPr lang="en-US" sz="2000" u="sng">
                <a:solidFill>
                  <a:srgbClr val="FFFFFF"/>
                </a:solidFill>
                <a:effectLst>
                  <a:outerShdw blurRad="38100" dist="38100" dir="2700000" algn="tl">
                    <a:srgbClr val="000000"/>
                  </a:outerShdw>
                </a:effectLst>
              </a:rPr>
              <a:t>$125,000</a:t>
            </a:r>
          </a:p>
        </p:txBody>
      </p:sp>
      <p:sp>
        <p:nvSpPr>
          <p:cNvPr id="717828" name="Line 4"/>
          <p:cNvSpPr>
            <a:spLocks noChangeShapeType="1"/>
          </p:cNvSpPr>
          <p:nvPr/>
        </p:nvSpPr>
        <p:spPr bwMode="auto">
          <a:xfrm>
            <a:off x="6997700" y="5981700"/>
            <a:ext cx="1143000" cy="0"/>
          </a:xfrm>
          <a:prstGeom prst="line">
            <a:avLst/>
          </a:prstGeom>
          <a:noFill/>
          <a:ln w="28575">
            <a:solidFill>
              <a:srgbClr val="FFFFFF"/>
            </a:solidFill>
            <a:round/>
            <a:headEnd/>
            <a:tailEnd/>
          </a:ln>
          <a:effectLst>
            <a:outerShdw dist="17961" dir="2700000" algn="ctr" rotWithShape="0">
              <a:srgbClr val="000000"/>
            </a:outerShdw>
          </a:effectLst>
        </p:spPr>
        <p:txBody>
          <a:bodyPr wrap="none" anchor="ctr"/>
          <a:lstStyle/>
          <a:p>
            <a:endParaRPr lang="en-US"/>
          </a:p>
        </p:txBody>
      </p:sp>
      <p:sp>
        <p:nvSpPr>
          <p:cNvPr id="717829" name="Rectangle 5"/>
          <p:cNvSpPr>
            <a:spLocks noGrp="1" noChangeArrowheads="1"/>
          </p:cNvSpPr>
          <p:nvPr>
            <p:ph type="title"/>
          </p:nvPr>
        </p:nvSpPr>
        <p:spPr>
          <a:xfrm>
            <a:off x="457200" y="76200"/>
            <a:ext cx="8305800" cy="1143000"/>
          </a:xfrm>
          <a:noFill/>
          <a:ln/>
        </p:spPr>
        <p:txBody>
          <a:bodyPr/>
          <a:lstStyle/>
          <a:p>
            <a:r>
              <a:rPr lang="en-US" sz="3000" dirty="0" smtClean="0">
                <a:effectLst>
                  <a:outerShdw blurRad="38100" dist="38100" dir="2700000" algn="tl">
                    <a:srgbClr val="C0C0C0"/>
                  </a:outerShdw>
                </a:effectLst>
                <a:sym typeface="Wingdings" pitchFamily="2" charset="2"/>
              </a:rPr>
              <a:t></a:t>
            </a:r>
            <a:r>
              <a:rPr lang="en-US" sz="3000" dirty="0" err="1" smtClean="0">
                <a:effectLst>
                  <a:outerShdw blurRad="38100" dist="38100" dir="2700000" algn="tl">
                    <a:srgbClr val="C0C0C0"/>
                  </a:outerShdw>
                </a:effectLst>
                <a:sym typeface="Wingdings" pitchFamily="2" charset="2"/>
              </a:rPr>
              <a:t>Membebankan</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Biaya</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ke</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Pul</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Biaya</a:t>
            </a:r>
            <a:r>
              <a:rPr lang="en-US" sz="3000" dirty="0" smtClean="0">
                <a:effectLst>
                  <a:outerShdw blurRad="38100" dist="38100" dir="2700000" algn="tl">
                    <a:srgbClr val="C0C0C0"/>
                  </a:outerShdw>
                </a:effectLst>
                <a:sym typeface="Wingdings" pitchFamily="2" charset="2"/>
              </a:rPr>
              <a:t> </a:t>
            </a:r>
            <a:r>
              <a:rPr lang="en-US" sz="3000" dirty="0" err="1" smtClean="0">
                <a:effectLst>
                  <a:outerShdw blurRad="38100" dist="38100" dir="2700000" algn="tl">
                    <a:srgbClr val="C0C0C0"/>
                  </a:outerShdw>
                </a:effectLst>
                <a:sym typeface="Wingdings" pitchFamily="2" charset="2"/>
              </a:rPr>
              <a:t>Aktivitas</a:t>
            </a:r>
            <a:endParaRPr lang="en-US" sz="3000" dirty="0"/>
          </a:p>
        </p:txBody>
      </p:sp>
      <p:graphicFrame>
        <p:nvGraphicFramePr>
          <p:cNvPr id="786433" name="Object 2049"/>
          <p:cNvGraphicFramePr>
            <a:graphicFrameLocks noChangeAspect="1"/>
          </p:cNvGraphicFramePr>
          <p:nvPr/>
        </p:nvGraphicFramePr>
        <p:xfrm>
          <a:off x="4414838" y="1230313"/>
          <a:ext cx="6589712" cy="4035425"/>
        </p:xfrm>
        <a:graphic>
          <a:graphicData uri="http://schemas.openxmlformats.org/presentationml/2006/ole">
            <mc:AlternateContent xmlns:mc="http://schemas.openxmlformats.org/markup-compatibility/2006">
              <mc:Choice xmlns:v="urn:schemas-microsoft-com:vml" Requires="v">
                <p:oleObj spid="_x0000_s5129" name="Worksheet" r:id="rId6" imgW="4829251" imgH="2943378" progId="Excel.Sheet.8">
                  <p:embed/>
                </p:oleObj>
              </mc:Choice>
              <mc:Fallback>
                <p:oleObj name="Worksheet" r:id="rId6" imgW="4829251" imgH="2943378" progId="Excel.Sheet.8">
                  <p:embed/>
                  <p:pic>
                    <p:nvPicPr>
                      <p:cNvPr id="0" name="Picture 3"/>
                      <p:cNvPicPr>
                        <a:picLocks noChangeAspect="1" noChangeArrowheads="1"/>
                      </p:cNvPicPr>
                      <p:nvPr/>
                    </p:nvPicPr>
                    <p:blipFill>
                      <a:blip r:embed="rId7">
                        <a:lum contrast="72000"/>
                        <a:extLst>
                          <a:ext uri="{28A0092B-C50C-407E-A947-70E740481C1C}">
                            <a14:useLocalDpi xmlns:a14="http://schemas.microsoft.com/office/drawing/2010/main" val="0"/>
                          </a:ext>
                        </a:extLst>
                      </a:blip>
                      <a:srcRect/>
                      <a:stretch>
                        <a:fillRect/>
                      </a:stretch>
                    </p:blipFill>
                    <p:spPr bwMode="auto">
                      <a:xfrm>
                        <a:off x="4414838" y="1230313"/>
                        <a:ext cx="6589712" cy="403542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17831" name="AutoShape 7"/>
          <p:cNvCxnSpPr>
            <a:cxnSpLocks noChangeShapeType="1"/>
          </p:cNvCxnSpPr>
          <p:nvPr/>
        </p:nvCxnSpPr>
        <p:spPr bwMode="auto">
          <a:xfrm>
            <a:off x="7775575" y="1978025"/>
            <a:ext cx="377825" cy="3524250"/>
          </a:xfrm>
          <a:prstGeom prst="bentConnector3">
            <a:avLst>
              <a:gd name="adj1" fmla="val 283194"/>
            </a:avLst>
          </a:prstGeom>
          <a:noFill/>
          <a:ln w="28575">
            <a:solidFill>
              <a:srgbClr val="FF0000"/>
            </a:solidFill>
            <a:miter lim="800000"/>
            <a:headEnd/>
            <a:tailEnd type="triangle" w="med" len="med"/>
          </a:ln>
          <a:effectLst>
            <a:outerShdw dist="17961" dir="2700000" algn="ctr" rotWithShape="0">
              <a:srgbClr val="000000"/>
            </a:outerShdw>
          </a:effectLst>
        </p:spPr>
      </p:cxnSp>
      <p:cxnSp>
        <p:nvCxnSpPr>
          <p:cNvPr id="717832" name="AutoShape 8"/>
          <p:cNvCxnSpPr>
            <a:cxnSpLocks noChangeShapeType="1"/>
          </p:cNvCxnSpPr>
          <p:nvPr/>
        </p:nvCxnSpPr>
        <p:spPr bwMode="auto">
          <a:xfrm rot="10800000">
            <a:off x="3406775" y="2857500"/>
            <a:ext cx="3594100" cy="3254375"/>
          </a:xfrm>
          <a:prstGeom prst="bentConnector3">
            <a:avLst>
              <a:gd name="adj1" fmla="val 132153"/>
            </a:avLst>
          </a:prstGeom>
          <a:noFill/>
          <a:ln w="28575">
            <a:solidFill>
              <a:srgbClr val="FF0000"/>
            </a:solidFill>
            <a:miter lim="800000"/>
            <a:headEnd/>
            <a:tailEnd type="triangle" w="med" len="med"/>
          </a:ln>
          <a:effectLst>
            <a:outerShdw dist="17961" dir="2700000" algn="ctr" rotWithShape="0">
              <a:srgbClr val="000000"/>
            </a:outerShdw>
          </a:effectLst>
        </p:spPr>
      </p:cxn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786433"/>
                                        </p:tgtEl>
                                        <p:attrNameLst>
                                          <p:attrName>style.visibility</p:attrName>
                                        </p:attrNameLst>
                                      </p:cBhvr>
                                      <p:to>
                                        <p:strVal val="visible"/>
                                      </p:to>
                                    </p:set>
                                    <p:animEffect transition="in" filter="dissolve">
                                      <p:cBhvr>
                                        <p:cTn id="7" dur="500"/>
                                        <p:tgtEl>
                                          <p:spTgt spid="786433"/>
                                        </p:tgtEl>
                                      </p:cBhvr>
                                    </p:animEffect>
                                  </p:childTnLst>
                                </p:cTn>
                              </p:par>
                            </p:childTnLst>
                          </p:cTn>
                        </p:par>
                        <p:par>
                          <p:cTn id="8" fill="hold">
                            <p:stCondLst>
                              <p:cond delay="1500"/>
                            </p:stCondLst>
                            <p:childTnLst>
                              <p:par>
                                <p:cTn id="9" presetID="18" presetClass="entr" presetSubtype="12" fill="hold" nodeType="afterEffect">
                                  <p:stCondLst>
                                    <p:cond delay="0"/>
                                  </p:stCondLst>
                                  <p:childTnLst>
                                    <p:set>
                                      <p:cBhvr>
                                        <p:cTn id="10" dur="1" fill="hold">
                                          <p:stCondLst>
                                            <p:cond delay="0"/>
                                          </p:stCondLst>
                                        </p:cTn>
                                        <p:tgtEl>
                                          <p:spTgt spid="717831"/>
                                        </p:tgtEl>
                                        <p:attrNameLst>
                                          <p:attrName>style.visibility</p:attrName>
                                        </p:attrNameLst>
                                      </p:cBhvr>
                                      <p:to>
                                        <p:strVal val="visible"/>
                                      </p:to>
                                    </p:set>
                                    <p:animEffect transition="in" filter="strips(downLeft)">
                                      <p:cBhvr>
                                        <p:cTn id="11" dur="500"/>
                                        <p:tgtEl>
                                          <p:spTgt spid="717831"/>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717827"/>
                                        </p:tgtEl>
                                        <p:attrNameLst>
                                          <p:attrName>style.visibility</p:attrName>
                                        </p:attrNameLst>
                                      </p:cBhvr>
                                      <p:to>
                                        <p:strVal val="visible"/>
                                      </p:to>
                                    </p:set>
                                    <p:animEffect transition="in" filter="wipe(right)">
                                      <p:cBhvr>
                                        <p:cTn id="15" dur="500"/>
                                        <p:tgtEl>
                                          <p:spTgt spid="717827"/>
                                        </p:tgtEl>
                                      </p:cBhvr>
                                    </p:animEffect>
                                  </p:childTnLst>
                                </p:cTn>
                              </p:par>
                            </p:childTnLst>
                          </p:cTn>
                        </p:par>
                        <p:par>
                          <p:cTn id="16" fill="hold">
                            <p:stCondLst>
                              <p:cond delay="2500"/>
                            </p:stCondLst>
                            <p:childTnLst>
                              <p:par>
                                <p:cTn id="17" presetID="18" presetClass="entr" presetSubtype="3" fill="hold" nodeType="afterEffect">
                                  <p:stCondLst>
                                    <p:cond delay="0"/>
                                  </p:stCondLst>
                                  <p:childTnLst>
                                    <p:set>
                                      <p:cBhvr>
                                        <p:cTn id="18" dur="1" fill="hold">
                                          <p:stCondLst>
                                            <p:cond delay="0"/>
                                          </p:stCondLst>
                                        </p:cTn>
                                        <p:tgtEl>
                                          <p:spTgt spid="717832"/>
                                        </p:tgtEl>
                                        <p:attrNameLst>
                                          <p:attrName>style.visibility</p:attrName>
                                        </p:attrNameLst>
                                      </p:cBhvr>
                                      <p:to>
                                        <p:strVal val="visible"/>
                                      </p:to>
                                    </p:set>
                                    <p:animEffect transition="in" filter="strips(upRight)">
                                      <p:cBhvr>
                                        <p:cTn id="19" dur="500"/>
                                        <p:tgtEl>
                                          <p:spTgt spid="71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7456" name="Object 1024"/>
          <p:cNvGraphicFramePr>
            <a:graphicFrameLocks noChangeAspect="1"/>
          </p:cNvGraphicFramePr>
          <p:nvPr/>
        </p:nvGraphicFramePr>
        <p:xfrm>
          <a:off x="0" y="1889125"/>
          <a:ext cx="9144000" cy="3689350"/>
        </p:xfrm>
        <a:graphic>
          <a:graphicData uri="http://schemas.openxmlformats.org/presentationml/2006/ole">
            <mc:AlternateContent xmlns:mc="http://schemas.openxmlformats.org/markup-compatibility/2006">
              <mc:Choice xmlns:v="urn:schemas-microsoft-com:vml" Requires="v">
                <p:oleObj spid="_x0000_s6152" name="Worksheet" r:id="rId4" imgW="8145000" imgH="3318840" progId="Excel.Sheet.8">
                  <p:embed/>
                </p:oleObj>
              </mc:Choice>
              <mc:Fallback>
                <p:oleObj name="Worksheet" r:id="rId4" imgW="8145000" imgH="3318840" progId="Excel.Sheet.8">
                  <p:embed/>
                  <p:pic>
                    <p:nvPicPr>
                      <p:cNvPr id="0" name="Picture 2"/>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0" y="1889125"/>
                        <a:ext cx="9144000" cy="36893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876" name="Rectangle 1028"/>
          <p:cNvSpPr>
            <a:spLocks noChangeArrowheads="1"/>
          </p:cNvSpPr>
          <p:nvPr/>
        </p:nvSpPr>
        <p:spPr bwMode="auto">
          <a:xfrm>
            <a:off x="2133600" y="5283200"/>
            <a:ext cx="6096000" cy="1066800"/>
          </a:xfrm>
          <a:prstGeom prst="rect">
            <a:avLst/>
          </a:prstGeom>
          <a:solidFill>
            <a:srgbClr val="663300"/>
          </a:solidFill>
          <a:ln w="9525">
            <a:solidFill>
              <a:schemeClr val="accent2"/>
            </a:solidFill>
            <a:miter lim="800000"/>
            <a:headEnd/>
            <a:tailEnd/>
          </a:ln>
          <a:effectLst>
            <a:outerShdw dist="53882" dir="2700000" algn="ctr" rotWithShape="0">
              <a:srgbClr val="000000"/>
            </a:outerShdw>
          </a:effectLst>
        </p:spPr>
        <p:txBody>
          <a:bodyPr wrap="none" anchor="ctr"/>
          <a:lstStyle/>
          <a:p>
            <a:pPr algn="r"/>
            <a:r>
              <a:rPr lang="en-US" sz="2000">
                <a:solidFill>
                  <a:srgbClr val="FFFF00"/>
                </a:solidFill>
                <a:effectLst>
                  <a:outerShdw blurRad="38100" dist="38100" dir="2700000" algn="tl">
                    <a:srgbClr val="000000"/>
                  </a:outerShdw>
                </a:effectLst>
              </a:rPr>
              <a:t>Factory equipment depreciation             $300,000</a:t>
            </a:r>
          </a:p>
          <a:p>
            <a:pPr algn="r"/>
            <a:r>
              <a:rPr lang="en-US" sz="2000">
                <a:solidFill>
                  <a:srgbClr val="FFFF00"/>
                </a:solidFill>
                <a:effectLst>
                  <a:outerShdw blurRad="38100" dist="38100" dir="2700000" algn="tl">
                    <a:srgbClr val="000000"/>
                  </a:outerShdw>
                </a:effectLst>
              </a:rPr>
              <a:t>Percent consumed by customer orders         20%</a:t>
            </a:r>
          </a:p>
          <a:p>
            <a:pPr algn="r"/>
            <a:r>
              <a:rPr lang="en-US" sz="2000" u="sng">
                <a:solidFill>
                  <a:srgbClr val="FFFF00"/>
                </a:solidFill>
                <a:effectLst>
                  <a:outerShdw blurRad="38100" dist="38100" dir="2700000" algn="tl">
                    <a:srgbClr val="000000"/>
                  </a:outerShdw>
                </a:effectLst>
              </a:rPr>
              <a:t>$  60,000</a:t>
            </a:r>
          </a:p>
        </p:txBody>
      </p:sp>
      <p:sp>
        <p:nvSpPr>
          <p:cNvPr id="719877" name="Line 1029"/>
          <p:cNvSpPr>
            <a:spLocks noChangeShapeType="1"/>
          </p:cNvSpPr>
          <p:nvPr/>
        </p:nvSpPr>
        <p:spPr bwMode="auto">
          <a:xfrm>
            <a:off x="7086600" y="5981700"/>
            <a:ext cx="1054100" cy="0"/>
          </a:xfrm>
          <a:prstGeom prst="line">
            <a:avLst/>
          </a:prstGeom>
          <a:noFill/>
          <a:ln w="28575">
            <a:solidFill>
              <a:srgbClr val="FFFF00"/>
            </a:solidFill>
            <a:round/>
            <a:headEnd/>
            <a:tailEnd/>
          </a:ln>
          <a:effectLst>
            <a:outerShdw dist="17961" dir="2700000" algn="ctr" rotWithShape="0">
              <a:srgbClr val="000000"/>
            </a:outerShdw>
          </a:effectLst>
        </p:spPr>
        <p:txBody>
          <a:bodyPr wrap="none" anchor="ctr"/>
          <a:lstStyle/>
          <a:p>
            <a:endParaRPr lang="en-US"/>
          </a:p>
        </p:txBody>
      </p:sp>
      <p:sp>
        <p:nvSpPr>
          <p:cNvPr id="719878" name="Rectangle 1030"/>
          <p:cNvSpPr>
            <a:spLocks noGrp="1" noChangeArrowheads="1"/>
          </p:cNvSpPr>
          <p:nvPr>
            <p:ph type="title"/>
          </p:nvPr>
        </p:nvSpPr>
        <p:spPr>
          <a:xfrm>
            <a:off x="457200" y="76200"/>
            <a:ext cx="8305800" cy="1143000"/>
          </a:xfrm>
          <a:noFill/>
          <a:ln/>
        </p:spPr>
        <p:txBody>
          <a:bodyPr/>
          <a:lstStyle/>
          <a:p>
            <a:r>
              <a:rPr lang="en-US" sz="3000">
                <a:effectLst>
                  <a:outerShdw blurRad="38100" dist="38100" dir="2700000" algn="tl">
                    <a:srgbClr val="C0C0C0"/>
                  </a:outerShdw>
                </a:effectLst>
                <a:sym typeface="Wingdings" pitchFamily="2" charset="2"/>
              </a:rPr>
              <a:t></a:t>
            </a:r>
            <a:r>
              <a:rPr lang="en-US" sz="3000"/>
              <a:t>Assign Costs to Activity Cost Pools</a:t>
            </a:r>
          </a:p>
        </p:txBody>
      </p:sp>
      <p:cxnSp>
        <p:nvCxnSpPr>
          <p:cNvPr id="719880" name="AutoShape 1032"/>
          <p:cNvCxnSpPr>
            <a:cxnSpLocks noChangeShapeType="1"/>
          </p:cNvCxnSpPr>
          <p:nvPr/>
        </p:nvCxnSpPr>
        <p:spPr bwMode="auto">
          <a:xfrm rot="10800000">
            <a:off x="3660775" y="3074988"/>
            <a:ext cx="3349625" cy="3017837"/>
          </a:xfrm>
          <a:prstGeom prst="bentConnector3">
            <a:avLst>
              <a:gd name="adj1" fmla="val 135213"/>
            </a:avLst>
          </a:prstGeom>
          <a:noFill/>
          <a:ln w="28575">
            <a:solidFill>
              <a:srgbClr val="FF0000"/>
            </a:solidFill>
            <a:miter lim="800000"/>
            <a:headEnd/>
            <a:tailEnd type="triangle" w="med" len="med"/>
          </a:ln>
          <a:effectLst>
            <a:outerShdw dist="17961" dir="2700000" algn="ctr" rotWithShape="0">
              <a:srgbClr val="000000"/>
            </a:outerShdw>
          </a:effectLst>
        </p:spPr>
      </p:cxnSp>
      <p:graphicFrame>
        <p:nvGraphicFramePr>
          <p:cNvPr id="787457" name="Object 1025"/>
          <p:cNvGraphicFramePr>
            <a:graphicFrameLocks noChangeAspect="1"/>
          </p:cNvGraphicFramePr>
          <p:nvPr/>
        </p:nvGraphicFramePr>
        <p:xfrm>
          <a:off x="4419600" y="1219200"/>
          <a:ext cx="4495800" cy="3067050"/>
        </p:xfrm>
        <a:graphic>
          <a:graphicData uri="http://schemas.openxmlformats.org/presentationml/2006/ole">
            <mc:AlternateContent xmlns:mc="http://schemas.openxmlformats.org/markup-compatibility/2006">
              <mc:Choice xmlns:v="urn:schemas-microsoft-com:vml" Requires="v">
                <p:oleObj spid="_x0000_s6153" name="Worksheet" r:id="rId6" imgW="5096160" imgH="3476160" progId="Excel.Sheet.8">
                  <p:embed/>
                </p:oleObj>
              </mc:Choice>
              <mc:Fallback>
                <p:oleObj name="Worksheet" r:id="rId6" imgW="5096160" imgH="3476160" progId="Excel.Sheet.8">
                  <p:embed/>
                  <p:pic>
                    <p:nvPicPr>
                      <p:cNvPr id="0" name="Picture 3"/>
                      <p:cNvPicPr>
                        <a:picLocks noChangeAspect="1" noChangeArrowheads="1"/>
                      </p:cNvPicPr>
                      <p:nvPr/>
                    </p:nvPicPr>
                    <p:blipFill>
                      <a:blip r:embed="rId7">
                        <a:lum contrast="72000"/>
                        <a:extLst>
                          <a:ext uri="{28A0092B-C50C-407E-A947-70E740481C1C}">
                            <a14:useLocalDpi xmlns:a14="http://schemas.microsoft.com/office/drawing/2010/main" val="0"/>
                          </a:ext>
                        </a:extLst>
                      </a:blip>
                      <a:srcRect/>
                      <a:stretch>
                        <a:fillRect/>
                      </a:stretch>
                    </p:blipFill>
                    <p:spPr bwMode="auto">
                      <a:xfrm>
                        <a:off x="4419600" y="1219200"/>
                        <a:ext cx="4495800" cy="306705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19879" name="AutoShape 1031"/>
          <p:cNvCxnSpPr>
            <a:cxnSpLocks noChangeShapeType="1"/>
          </p:cNvCxnSpPr>
          <p:nvPr/>
        </p:nvCxnSpPr>
        <p:spPr bwMode="auto">
          <a:xfrm>
            <a:off x="7848600" y="2133600"/>
            <a:ext cx="327025" cy="3360738"/>
          </a:xfrm>
          <a:prstGeom prst="bentConnector3">
            <a:avLst>
              <a:gd name="adj1" fmla="val 169903"/>
            </a:avLst>
          </a:prstGeom>
          <a:noFill/>
          <a:ln w="28575">
            <a:solidFill>
              <a:srgbClr val="FF0000"/>
            </a:solidFill>
            <a:miter lim="800000"/>
            <a:headEnd/>
            <a:tailEnd type="triangle" w="med" len="med"/>
          </a:ln>
          <a:effectLst>
            <a:outerShdw dist="17961" dir="2700000" algn="ctr" rotWithShape="0">
              <a:srgbClr val="000000"/>
            </a:outerShdw>
          </a:effectLst>
        </p:spPr>
      </p:cxnSp>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480" name="Object 0"/>
          <p:cNvGraphicFramePr>
            <a:graphicFrameLocks noChangeAspect="1"/>
          </p:cNvGraphicFramePr>
          <p:nvPr/>
        </p:nvGraphicFramePr>
        <p:xfrm>
          <a:off x="0" y="1889125"/>
          <a:ext cx="9144000" cy="3689350"/>
        </p:xfrm>
        <a:graphic>
          <a:graphicData uri="http://schemas.openxmlformats.org/presentationml/2006/ole">
            <mc:AlternateContent xmlns:mc="http://schemas.openxmlformats.org/markup-compatibility/2006">
              <mc:Choice xmlns:v="urn:schemas-microsoft-com:vml" Requires="v">
                <p:oleObj spid="_x0000_s7173" name="Worksheet" r:id="rId4" imgW="8145000" imgH="3318840" progId="Excel.Sheet.8">
                  <p:embed/>
                </p:oleObj>
              </mc:Choice>
              <mc:Fallback>
                <p:oleObj name="Worksheet" r:id="rId4" imgW="8145000" imgH="3318840" progId="Excel.Sheet.8">
                  <p:embed/>
                  <p:pic>
                    <p:nvPicPr>
                      <p:cNvPr id="0" name="Picture 2"/>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0" y="1889125"/>
                        <a:ext cx="9144000" cy="36893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1923" name="Rectangle 3"/>
          <p:cNvSpPr>
            <a:spLocks noGrp="1" noChangeArrowheads="1"/>
          </p:cNvSpPr>
          <p:nvPr>
            <p:ph type="title"/>
          </p:nvPr>
        </p:nvSpPr>
        <p:spPr>
          <a:xfrm>
            <a:off x="457200" y="76200"/>
            <a:ext cx="8305800" cy="1143000"/>
          </a:xfrm>
          <a:noFill/>
          <a:ln/>
        </p:spPr>
        <p:txBody>
          <a:bodyPr/>
          <a:lstStyle/>
          <a:p>
            <a:r>
              <a:rPr lang="en-US" sz="3000">
                <a:effectLst>
                  <a:outerShdw blurRad="38100" dist="38100" dir="2700000" algn="tl">
                    <a:srgbClr val="C0C0C0"/>
                  </a:outerShdw>
                </a:effectLst>
                <a:sym typeface="Wingdings" pitchFamily="2" charset="2"/>
              </a:rPr>
              <a:t></a:t>
            </a:r>
            <a:r>
              <a:rPr lang="en-US" sz="3000"/>
              <a:t>Assign Costs to Activity Cost Pools</a:t>
            </a:r>
          </a:p>
        </p:txBody>
      </p:sp>
    </p:spTree>
  </p:cSld>
  <p:clrMapOvr>
    <a:masterClrMapping/>
  </p:clrMapOvr>
  <p:transition spd="med">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p:txBody>
          <a:bodyPr/>
          <a:lstStyle/>
          <a:p>
            <a:r>
              <a:rPr lang="en-US">
                <a:effectLst>
                  <a:outerShdw blurRad="38100" dist="38100" dir="2700000" algn="tl">
                    <a:srgbClr val="C0C0C0"/>
                  </a:outerShdw>
                </a:effectLst>
                <a:sym typeface="Wingdings" pitchFamily="2" charset="2"/>
              </a:rPr>
              <a:t></a:t>
            </a:r>
            <a:r>
              <a:rPr lang="en-US"/>
              <a:t>Calculate Activity Rates</a:t>
            </a:r>
          </a:p>
        </p:txBody>
      </p:sp>
      <p:sp>
        <p:nvSpPr>
          <p:cNvPr id="723971" name="Rectangle 3"/>
          <p:cNvSpPr>
            <a:spLocks noGrp="1" noChangeArrowheads="1"/>
          </p:cNvSpPr>
          <p:nvPr>
            <p:ph type="body" idx="1"/>
          </p:nvPr>
        </p:nvSpPr>
        <p:spPr>
          <a:xfrm>
            <a:off x="228600" y="1219200"/>
            <a:ext cx="8686800" cy="3671888"/>
          </a:xfrm>
        </p:spPr>
        <p:txBody>
          <a:bodyPr/>
          <a:lstStyle/>
          <a:p>
            <a:pPr algn="ctr">
              <a:buFont typeface="Times" pitchFamily="18" charset="0"/>
              <a:buNone/>
            </a:pPr>
            <a:r>
              <a:rPr lang="en-US"/>
              <a:t>The ABC team determines that Classic Brass will have these total activities for each activity cost pool . . .</a:t>
            </a:r>
          </a:p>
          <a:p>
            <a:pPr lvl="1"/>
            <a:r>
              <a:rPr lang="en-US">
                <a:effectLst>
                  <a:outerShdw blurRad="38100" dist="38100" dir="2700000" algn="tl">
                    <a:srgbClr val="C0C0C0"/>
                  </a:outerShdw>
                </a:effectLst>
              </a:rPr>
              <a:t>1,000 customer orders,</a:t>
            </a:r>
          </a:p>
          <a:p>
            <a:pPr lvl="1"/>
            <a:r>
              <a:rPr lang="en-US">
                <a:effectLst>
                  <a:outerShdw blurRad="38100" dist="38100" dir="2700000" algn="tl">
                    <a:srgbClr val="C0C0C0"/>
                  </a:outerShdw>
                </a:effectLst>
              </a:rPr>
              <a:t>200 new designs,</a:t>
            </a:r>
          </a:p>
          <a:p>
            <a:pPr lvl="1"/>
            <a:r>
              <a:rPr lang="en-US">
                <a:effectLst>
                  <a:outerShdw blurRad="38100" dist="38100" dir="2700000" algn="tl">
                    <a:srgbClr val="C0C0C0"/>
                  </a:outerShdw>
                </a:effectLst>
              </a:rPr>
              <a:t>20,000 machine-hours,</a:t>
            </a:r>
          </a:p>
          <a:p>
            <a:pPr lvl="1"/>
            <a:r>
              <a:rPr lang="en-US">
                <a:effectLst>
                  <a:outerShdw blurRad="38100" dist="38100" dir="2700000" algn="tl">
                    <a:srgbClr val="C0C0C0"/>
                  </a:outerShdw>
                </a:effectLst>
              </a:rPr>
              <a:t>100 customer relations activities.</a:t>
            </a:r>
          </a:p>
        </p:txBody>
      </p:sp>
      <p:sp>
        <p:nvSpPr>
          <p:cNvPr id="723972" name="Text Box 4"/>
          <p:cNvSpPr txBox="1">
            <a:spLocks noChangeArrowheads="1"/>
          </p:cNvSpPr>
          <p:nvPr/>
        </p:nvSpPr>
        <p:spPr bwMode="auto">
          <a:xfrm>
            <a:off x="685800" y="4999038"/>
            <a:ext cx="7772400" cy="1401762"/>
          </a:xfrm>
          <a:prstGeom prst="rect">
            <a:avLst/>
          </a:prstGeom>
          <a:solidFill>
            <a:srgbClr val="FFFFCC"/>
          </a:solidFill>
          <a:ln w="28575">
            <a:solidFill>
              <a:schemeClr val="tx1"/>
            </a:solidFill>
            <a:miter lim="800000"/>
            <a:headEnd/>
            <a:tailEnd/>
          </a:ln>
          <a:effectLst>
            <a:outerShdw dist="89803" dir="2700000" algn="ctr" rotWithShape="0">
              <a:schemeClr val="bg2"/>
            </a:outerShdw>
          </a:effectLst>
        </p:spPr>
        <p:txBody>
          <a:bodyPr>
            <a:spAutoFit/>
          </a:bodyPr>
          <a:lstStyle/>
          <a:p>
            <a:pPr algn="ctr">
              <a:spcBef>
                <a:spcPct val="50000"/>
              </a:spcBef>
            </a:pPr>
            <a:r>
              <a:rPr lang="en-US" sz="2800" b="1">
                <a:solidFill>
                  <a:srgbClr val="006600"/>
                </a:solidFill>
              </a:rPr>
              <a:t>Now the team can compute the individual activity rates by dividing the total cost for each activity by the total activity levels.</a:t>
            </a:r>
          </a:p>
        </p:txBody>
      </p:sp>
      <p:pic>
        <p:nvPicPr>
          <p:cNvPr id="723973" name="Picture 5" descr="C:\Program Files\Microsoft Office\Clipart\standard\stddir2\bs01220_.wmf"/>
          <p:cNvPicPr>
            <a:picLocks noChangeAspect="1" noChangeArrowheads="1"/>
          </p:cNvPicPr>
          <p:nvPr/>
        </p:nvPicPr>
        <p:blipFill>
          <a:blip r:embed="rId3"/>
          <a:srcRect/>
          <a:stretch>
            <a:fillRect/>
          </a:stretch>
        </p:blipFill>
        <p:spPr bwMode="auto">
          <a:xfrm>
            <a:off x="6553200" y="2927350"/>
            <a:ext cx="1565275" cy="1949450"/>
          </a:xfrm>
          <a:prstGeom prst="rect">
            <a:avLst/>
          </a:prstGeom>
          <a:noFill/>
          <a:effectLst>
            <a:outerShdw dist="53882" dir="2700000" algn="ctr" rotWithShape="0">
              <a:srgbClr val="000000"/>
            </a:outerShdw>
          </a:effectLst>
        </p:spPr>
      </p:pic>
    </p:spTree>
  </p:cSld>
  <p:clrMapOvr>
    <a:masterClrMapping/>
  </p:clrMapOvr>
  <p:transition spd="med">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effectLst>
                  <a:outerShdw blurRad="38100" dist="38100" dir="2700000" algn="tl">
                    <a:srgbClr val="C0C0C0"/>
                  </a:outerShdw>
                </a:effectLst>
                <a:sym typeface="Wingdings" pitchFamily="2" charset="2"/>
              </a:rPr>
              <a:t></a:t>
            </a:r>
            <a:r>
              <a:rPr lang="en-US"/>
              <a:t>Calculate Activity Rates</a:t>
            </a:r>
          </a:p>
        </p:txBody>
      </p:sp>
      <p:graphicFrame>
        <p:nvGraphicFramePr>
          <p:cNvPr id="789504" name="Object 1024"/>
          <p:cNvGraphicFramePr>
            <a:graphicFrameLocks noChangeAspect="1"/>
          </p:cNvGraphicFramePr>
          <p:nvPr/>
        </p:nvGraphicFramePr>
        <p:xfrm>
          <a:off x="190500" y="1524000"/>
          <a:ext cx="8763000" cy="2925763"/>
        </p:xfrm>
        <a:graphic>
          <a:graphicData uri="http://schemas.openxmlformats.org/presentationml/2006/ole">
            <mc:AlternateContent xmlns:mc="http://schemas.openxmlformats.org/markup-compatibility/2006">
              <mc:Choice xmlns:v="urn:schemas-microsoft-com:vml" Requires="v">
                <p:oleObj spid="_x0000_s8197" name="Worksheet" r:id="rId4" imgW="5321160" imgH="1766160" progId="Excel.Sheet.8">
                  <p:embed/>
                </p:oleObj>
              </mc:Choice>
              <mc:Fallback>
                <p:oleObj name="Worksheet" r:id="rId4" imgW="5321160" imgH="1766160" progId="Excel.Sheet.8">
                  <p:embed/>
                  <p:pic>
                    <p:nvPicPr>
                      <p:cNvPr id="0" name="Picture 2"/>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190500" y="1524000"/>
                        <a:ext cx="8763000" cy="2925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26020" name="Picture 4" descr="C:\Program Files\Microsoft Office\Clipart\standard\stddir2\bs01220_.wmf"/>
          <p:cNvPicPr>
            <a:picLocks noChangeAspect="1" noChangeArrowheads="1"/>
          </p:cNvPicPr>
          <p:nvPr/>
        </p:nvPicPr>
        <p:blipFill>
          <a:blip r:embed="rId6"/>
          <a:srcRect/>
          <a:stretch>
            <a:fillRect/>
          </a:stretch>
        </p:blipFill>
        <p:spPr bwMode="auto">
          <a:xfrm>
            <a:off x="3784600" y="4572000"/>
            <a:ext cx="1565275" cy="1949450"/>
          </a:xfrm>
          <a:prstGeom prst="rect">
            <a:avLst/>
          </a:prstGeom>
          <a:noFill/>
          <a:effectLst>
            <a:outerShdw dist="53882" dir="2700000" algn="ctr" rotWithShape="0">
              <a:srgbClr val="000000"/>
            </a:outerShdw>
          </a:effectLst>
        </p:spPr>
      </p:pic>
    </p:spTree>
  </p:cSld>
  <p:clrMapOvr>
    <a:masterClrMapping/>
  </p:clrMapOvr>
  <p:transition spd="med">
    <p:strip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87400" y="2209800"/>
            <a:ext cx="4495800" cy="3581400"/>
            <a:chOff x="496" y="1392"/>
            <a:chExt cx="2832" cy="2256"/>
          </a:xfrm>
        </p:grpSpPr>
        <p:sp>
          <p:nvSpPr>
            <p:cNvPr id="728067" name="Line 3"/>
            <p:cNvSpPr>
              <a:spLocks noChangeShapeType="1"/>
            </p:cNvSpPr>
            <p:nvPr/>
          </p:nvSpPr>
          <p:spPr bwMode="auto">
            <a:xfrm>
              <a:off x="1920" y="1392"/>
              <a:ext cx="0" cy="2256"/>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28068" name="Line 4"/>
            <p:cNvSpPr>
              <a:spLocks noChangeShapeType="1"/>
            </p:cNvSpPr>
            <p:nvPr/>
          </p:nvSpPr>
          <p:spPr bwMode="auto">
            <a:xfrm>
              <a:off x="2880" y="1392"/>
              <a:ext cx="0" cy="2256"/>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28069" name="Line 5"/>
            <p:cNvSpPr>
              <a:spLocks noChangeShapeType="1"/>
            </p:cNvSpPr>
            <p:nvPr/>
          </p:nvSpPr>
          <p:spPr bwMode="auto">
            <a:xfrm>
              <a:off x="960" y="1392"/>
              <a:ext cx="0" cy="2256"/>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28070" name="Rectangle 6"/>
            <p:cNvSpPr>
              <a:spLocks noChangeArrowheads="1"/>
            </p:cNvSpPr>
            <p:nvPr/>
          </p:nvSpPr>
          <p:spPr bwMode="auto">
            <a:xfrm>
              <a:off x="496" y="2112"/>
              <a:ext cx="912" cy="192"/>
            </a:xfrm>
            <a:prstGeom prst="rect">
              <a:avLst/>
            </a:prstGeom>
            <a:solidFill>
              <a:srgbClr val="FFFFCC"/>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b="1">
                  <a:solidFill>
                    <a:srgbClr val="0000FF"/>
                  </a:solidFill>
                </a:rPr>
                <a:t>Traced</a:t>
              </a:r>
              <a:endParaRPr lang="en-US" sz="2800" b="1">
                <a:solidFill>
                  <a:srgbClr val="0000FF"/>
                </a:solidFill>
                <a:latin typeface="Times New Roman" pitchFamily="18" charset="0"/>
              </a:endParaRPr>
            </a:p>
          </p:txBody>
        </p:sp>
        <p:sp>
          <p:nvSpPr>
            <p:cNvPr id="728071" name="Rectangle 7"/>
            <p:cNvSpPr>
              <a:spLocks noChangeArrowheads="1"/>
            </p:cNvSpPr>
            <p:nvPr/>
          </p:nvSpPr>
          <p:spPr bwMode="auto">
            <a:xfrm>
              <a:off x="1456" y="2112"/>
              <a:ext cx="912" cy="192"/>
            </a:xfrm>
            <a:prstGeom prst="rect">
              <a:avLst/>
            </a:prstGeom>
            <a:solidFill>
              <a:srgbClr val="FFFFCC"/>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b="1">
                  <a:solidFill>
                    <a:srgbClr val="0000FF"/>
                  </a:solidFill>
                </a:rPr>
                <a:t>Traced</a:t>
              </a:r>
              <a:endParaRPr lang="en-US" sz="2800" b="1">
                <a:solidFill>
                  <a:srgbClr val="0000FF"/>
                </a:solidFill>
                <a:latin typeface="Times New Roman" pitchFamily="18" charset="0"/>
              </a:endParaRPr>
            </a:p>
          </p:txBody>
        </p:sp>
        <p:sp>
          <p:nvSpPr>
            <p:cNvPr id="728072" name="Rectangle 8"/>
            <p:cNvSpPr>
              <a:spLocks noChangeArrowheads="1"/>
            </p:cNvSpPr>
            <p:nvPr/>
          </p:nvSpPr>
          <p:spPr bwMode="auto">
            <a:xfrm>
              <a:off x="2416" y="2112"/>
              <a:ext cx="912" cy="192"/>
            </a:xfrm>
            <a:prstGeom prst="rect">
              <a:avLst/>
            </a:prstGeom>
            <a:solidFill>
              <a:srgbClr val="FFFFCC"/>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b="1">
                  <a:solidFill>
                    <a:srgbClr val="0000FF"/>
                  </a:solidFill>
                </a:rPr>
                <a:t>Traced</a:t>
              </a:r>
              <a:endParaRPr lang="en-US" sz="2800" b="1">
                <a:solidFill>
                  <a:srgbClr val="0000FF"/>
                </a:solidFill>
                <a:latin typeface="Times New Roman" pitchFamily="18" charset="0"/>
              </a:endParaRPr>
            </a:p>
          </p:txBody>
        </p:sp>
      </p:grpSp>
      <p:sp>
        <p:nvSpPr>
          <p:cNvPr id="728073" name="Rectangle 9"/>
          <p:cNvSpPr>
            <a:spLocks noGrp="1" noChangeArrowheads="1"/>
          </p:cNvSpPr>
          <p:nvPr>
            <p:ph type="title"/>
          </p:nvPr>
        </p:nvSpPr>
        <p:spPr>
          <a:xfrm>
            <a:off x="457200" y="76200"/>
            <a:ext cx="8382000" cy="1143000"/>
          </a:xfrm>
          <a:noFill/>
          <a:ln/>
        </p:spPr>
        <p:txBody>
          <a:bodyPr/>
          <a:lstStyle/>
          <a:p>
            <a:r>
              <a:rPr lang="en-US" sz="2800"/>
              <a:t>Activity-Based Costing at Classic Brass</a:t>
            </a:r>
          </a:p>
        </p:txBody>
      </p:sp>
      <p:sp>
        <p:nvSpPr>
          <p:cNvPr id="728074" name="Rectangle 10"/>
          <p:cNvSpPr>
            <a:spLocks noChangeArrowheads="1"/>
          </p:cNvSpPr>
          <p:nvPr/>
        </p:nvSpPr>
        <p:spPr bwMode="auto">
          <a:xfrm>
            <a:off x="838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Direct</a:t>
            </a:r>
          </a:p>
          <a:p>
            <a:pPr algn="ctr"/>
            <a:r>
              <a:rPr lang="en-US" sz="2000" b="1">
                <a:solidFill>
                  <a:srgbClr val="FFFF00"/>
                </a:solidFill>
              </a:rPr>
              <a:t>Materials</a:t>
            </a:r>
          </a:p>
        </p:txBody>
      </p:sp>
      <p:sp>
        <p:nvSpPr>
          <p:cNvPr id="728075" name="Rectangle 11"/>
          <p:cNvSpPr>
            <a:spLocks noChangeArrowheads="1"/>
          </p:cNvSpPr>
          <p:nvPr/>
        </p:nvSpPr>
        <p:spPr bwMode="auto">
          <a:xfrm>
            <a:off x="2362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Direct</a:t>
            </a:r>
          </a:p>
          <a:p>
            <a:pPr algn="ctr"/>
            <a:r>
              <a:rPr lang="en-US" sz="2000" b="1">
                <a:solidFill>
                  <a:srgbClr val="FFFF00"/>
                </a:solidFill>
              </a:rPr>
              <a:t>Labor</a:t>
            </a:r>
          </a:p>
        </p:txBody>
      </p:sp>
      <p:sp>
        <p:nvSpPr>
          <p:cNvPr id="728076" name="Rectangle 12"/>
          <p:cNvSpPr>
            <a:spLocks noChangeArrowheads="1"/>
          </p:cNvSpPr>
          <p:nvPr/>
        </p:nvSpPr>
        <p:spPr bwMode="auto">
          <a:xfrm>
            <a:off x="3886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Shipping</a:t>
            </a:r>
          </a:p>
          <a:p>
            <a:pPr algn="ctr"/>
            <a:r>
              <a:rPr lang="en-US" sz="2000" b="1">
                <a:solidFill>
                  <a:srgbClr val="FFFF00"/>
                </a:solidFill>
              </a:rPr>
              <a:t>Costs</a:t>
            </a:r>
          </a:p>
        </p:txBody>
      </p:sp>
      <p:sp>
        <p:nvSpPr>
          <p:cNvPr id="728077" name="Rectangle 13"/>
          <p:cNvSpPr>
            <a:spLocks noChangeArrowheads="1"/>
          </p:cNvSpPr>
          <p:nvPr/>
        </p:nvSpPr>
        <p:spPr bwMode="auto">
          <a:xfrm>
            <a:off x="5410200" y="1524000"/>
            <a:ext cx="35814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Overhead Costs</a:t>
            </a:r>
          </a:p>
        </p:txBody>
      </p:sp>
      <p:sp>
        <p:nvSpPr>
          <p:cNvPr id="728078" name="Rectangle 14"/>
          <p:cNvSpPr>
            <a:spLocks noChangeArrowheads="1"/>
          </p:cNvSpPr>
          <p:nvPr/>
        </p:nvSpPr>
        <p:spPr bwMode="auto">
          <a:xfrm>
            <a:off x="838200" y="5791200"/>
            <a:ext cx="6553200" cy="685800"/>
          </a:xfrm>
          <a:prstGeom prst="rect">
            <a:avLst/>
          </a:prstGeom>
          <a:solidFill>
            <a:srgbClr val="0000FF"/>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CC"/>
                </a:solidFill>
                <a:effectLst>
                  <a:outerShdw blurRad="38100" dist="38100" dir="2700000" algn="tl">
                    <a:srgbClr val="000000"/>
                  </a:outerShdw>
                </a:effectLst>
              </a:rPr>
              <a:t>Cost Objects:</a:t>
            </a:r>
            <a:endParaRPr lang="en-US" sz="1800">
              <a:solidFill>
                <a:srgbClr val="FFFFCC"/>
              </a:solidFill>
              <a:effectLst>
                <a:outerShdw blurRad="38100" dist="38100" dir="2700000" algn="tl">
                  <a:srgbClr val="000000"/>
                </a:outerShdw>
              </a:effectLst>
            </a:endParaRPr>
          </a:p>
          <a:p>
            <a:pPr algn="ctr"/>
            <a:r>
              <a:rPr lang="en-US" sz="1800">
                <a:solidFill>
                  <a:srgbClr val="FFFFCC"/>
                </a:solidFill>
                <a:effectLst>
                  <a:outerShdw blurRad="38100" dist="38100" dir="2700000" algn="tl">
                    <a:srgbClr val="000000"/>
                  </a:outerShdw>
                </a:effectLst>
              </a:rPr>
              <a:t>Products, Customer Orders, Customers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457200" y="76200"/>
            <a:ext cx="8382000" cy="1143000"/>
          </a:xfrm>
          <a:noFill/>
          <a:ln/>
        </p:spPr>
        <p:txBody>
          <a:bodyPr/>
          <a:lstStyle/>
          <a:p>
            <a:r>
              <a:rPr lang="en-US" sz="2800"/>
              <a:t>Activity-Based Costing at Classic Brass</a:t>
            </a:r>
          </a:p>
        </p:txBody>
      </p:sp>
      <p:sp>
        <p:nvSpPr>
          <p:cNvPr id="730115" name="Rectangle 3"/>
          <p:cNvSpPr>
            <a:spLocks noChangeArrowheads="1"/>
          </p:cNvSpPr>
          <p:nvPr/>
        </p:nvSpPr>
        <p:spPr bwMode="auto">
          <a:xfrm>
            <a:off x="838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Direct</a:t>
            </a:r>
          </a:p>
          <a:p>
            <a:pPr algn="ctr"/>
            <a:r>
              <a:rPr lang="en-US" sz="2000" b="1">
                <a:solidFill>
                  <a:srgbClr val="FFFF00"/>
                </a:solidFill>
              </a:rPr>
              <a:t>Materials</a:t>
            </a:r>
          </a:p>
        </p:txBody>
      </p:sp>
      <p:sp>
        <p:nvSpPr>
          <p:cNvPr id="730116" name="Rectangle 4"/>
          <p:cNvSpPr>
            <a:spLocks noChangeArrowheads="1"/>
          </p:cNvSpPr>
          <p:nvPr/>
        </p:nvSpPr>
        <p:spPr bwMode="auto">
          <a:xfrm>
            <a:off x="2362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Direct</a:t>
            </a:r>
          </a:p>
          <a:p>
            <a:pPr algn="ctr"/>
            <a:r>
              <a:rPr lang="en-US" sz="2000" b="1">
                <a:solidFill>
                  <a:srgbClr val="FFFF00"/>
                </a:solidFill>
              </a:rPr>
              <a:t>Labor</a:t>
            </a:r>
          </a:p>
        </p:txBody>
      </p:sp>
      <p:sp>
        <p:nvSpPr>
          <p:cNvPr id="730117" name="Rectangle 5"/>
          <p:cNvSpPr>
            <a:spLocks noChangeArrowheads="1"/>
          </p:cNvSpPr>
          <p:nvPr/>
        </p:nvSpPr>
        <p:spPr bwMode="auto">
          <a:xfrm>
            <a:off x="3886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Shipping</a:t>
            </a:r>
          </a:p>
          <a:p>
            <a:pPr algn="ctr"/>
            <a:r>
              <a:rPr lang="en-US" sz="2000" b="1">
                <a:solidFill>
                  <a:srgbClr val="FFFF00"/>
                </a:solidFill>
              </a:rPr>
              <a:t>Costs</a:t>
            </a:r>
          </a:p>
        </p:txBody>
      </p:sp>
      <p:sp>
        <p:nvSpPr>
          <p:cNvPr id="730118" name="Rectangle 6"/>
          <p:cNvSpPr>
            <a:spLocks noChangeArrowheads="1"/>
          </p:cNvSpPr>
          <p:nvPr/>
        </p:nvSpPr>
        <p:spPr bwMode="auto">
          <a:xfrm>
            <a:off x="838200" y="5791200"/>
            <a:ext cx="6553200" cy="685800"/>
          </a:xfrm>
          <a:prstGeom prst="rect">
            <a:avLst/>
          </a:prstGeom>
          <a:solidFill>
            <a:srgbClr val="0000FF"/>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CC"/>
                </a:solidFill>
                <a:effectLst>
                  <a:outerShdw blurRad="38100" dist="38100" dir="2700000" algn="tl">
                    <a:srgbClr val="000000"/>
                  </a:outerShdw>
                </a:effectLst>
              </a:rPr>
              <a:t>Cost Objects:</a:t>
            </a:r>
            <a:endParaRPr lang="en-US" sz="1800">
              <a:solidFill>
                <a:srgbClr val="FFFFCC"/>
              </a:solidFill>
              <a:effectLst>
                <a:outerShdw blurRad="38100" dist="38100" dir="2700000" algn="tl">
                  <a:srgbClr val="000000"/>
                </a:outerShdw>
              </a:effectLst>
            </a:endParaRPr>
          </a:p>
          <a:p>
            <a:pPr algn="ctr"/>
            <a:r>
              <a:rPr lang="en-US" sz="1800">
                <a:solidFill>
                  <a:srgbClr val="FFFFCC"/>
                </a:solidFill>
                <a:effectLst>
                  <a:outerShdw blurRad="38100" dist="38100" dir="2700000" algn="tl">
                    <a:srgbClr val="000000"/>
                  </a:outerShdw>
                </a:effectLst>
              </a:rPr>
              <a:t>Products, Customer Orders, Customers</a:t>
            </a:r>
          </a:p>
        </p:txBody>
      </p:sp>
      <p:sp>
        <p:nvSpPr>
          <p:cNvPr id="730119" name="Rectangle 7"/>
          <p:cNvSpPr>
            <a:spLocks noChangeArrowheads="1"/>
          </p:cNvSpPr>
          <p:nvPr/>
        </p:nvSpPr>
        <p:spPr bwMode="auto">
          <a:xfrm>
            <a:off x="12954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Order</a:t>
            </a:r>
          </a:p>
          <a:p>
            <a:pPr algn="ctr"/>
            <a:r>
              <a:rPr lang="en-US" sz="2000">
                <a:solidFill>
                  <a:srgbClr val="FFFFFF"/>
                </a:solidFill>
                <a:effectLst>
                  <a:outerShdw blurRad="38100" dist="38100" dir="2700000" algn="tl">
                    <a:srgbClr val="000000"/>
                  </a:outerShdw>
                </a:effectLst>
              </a:rPr>
              <a:t>Size</a:t>
            </a:r>
          </a:p>
        </p:txBody>
      </p:sp>
      <p:sp>
        <p:nvSpPr>
          <p:cNvPr id="730120" name="Rectangle 8"/>
          <p:cNvSpPr>
            <a:spLocks noChangeArrowheads="1"/>
          </p:cNvSpPr>
          <p:nvPr/>
        </p:nvSpPr>
        <p:spPr bwMode="auto">
          <a:xfrm>
            <a:off x="28448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Customer</a:t>
            </a:r>
          </a:p>
          <a:p>
            <a:pPr algn="ctr"/>
            <a:r>
              <a:rPr lang="en-US" sz="2000">
                <a:solidFill>
                  <a:srgbClr val="FFFFFF"/>
                </a:solidFill>
                <a:effectLst>
                  <a:outerShdw blurRad="38100" dist="38100" dir="2700000" algn="tl">
                    <a:srgbClr val="000000"/>
                  </a:outerShdw>
                </a:effectLst>
              </a:rPr>
              <a:t>Orders</a:t>
            </a:r>
          </a:p>
        </p:txBody>
      </p:sp>
      <p:sp>
        <p:nvSpPr>
          <p:cNvPr id="730121" name="Rectangle 9"/>
          <p:cNvSpPr>
            <a:spLocks noChangeArrowheads="1"/>
          </p:cNvSpPr>
          <p:nvPr/>
        </p:nvSpPr>
        <p:spPr bwMode="auto">
          <a:xfrm>
            <a:off x="43942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Product</a:t>
            </a:r>
          </a:p>
          <a:p>
            <a:pPr algn="ctr"/>
            <a:r>
              <a:rPr lang="en-US" sz="2000">
                <a:solidFill>
                  <a:srgbClr val="FFFFFF"/>
                </a:solidFill>
                <a:effectLst>
                  <a:outerShdw blurRad="38100" dist="38100" dir="2700000" algn="tl">
                    <a:srgbClr val="000000"/>
                  </a:outerShdw>
                </a:effectLst>
              </a:rPr>
              <a:t>Design</a:t>
            </a:r>
          </a:p>
        </p:txBody>
      </p:sp>
      <p:sp>
        <p:nvSpPr>
          <p:cNvPr id="730122" name="Rectangle 10"/>
          <p:cNvSpPr>
            <a:spLocks noChangeArrowheads="1"/>
          </p:cNvSpPr>
          <p:nvPr/>
        </p:nvSpPr>
        <p:spPr bwMode="auto">
          <a:xfrm>
            <a:off x="59436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Customer</a:t>
            </a:r>
          </a:p>
          <a:p>
            <a:pPr algn="ctr"/>
            <a:r>
              <a:rPr lang="en-US" sz="2000">
                <a:solidFill>
                  <a:srgbClr val="FFFFFF"/>
                </a:solidFill>
                <a:effectLst>
                  <a:outerShdw blurRad="38100" dist="38100" dir="2700000" algn="tl">
                    <a:srgbClr val="000000"/>
                  </a:outerShdw>
                </a:effectLst>
              </a:rPr>
              <a:t>Relations</a:t>
            </a:r>
          </a:p>
        </p:txBody>
      </p:sp>
      <p:sp>
        <p:nvSpPr>
          <p:cNvPr id="730123" name="Rectangle 11"/>
          <p:cNvSpPr>
            <a:spLocks noChangeArrowheads="1"/>
          </p:cNvSpPr>
          <p:nvPr/>
        </p:nvSpPr>
        <p:spPr bwMode="auto">
          <a:xfrm>
            <a:off x="75184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Other</a:t>
            </a:r>
          </a:p>
        </p:txBody>
      </p:sp>
      <p:sp>
        <p:nvSpPr>
          <p:cNvPr id="730124" name="Rectangle 12"/>
          <p:cNvSpPr>
            <a:spLocks noChangeArrowheads="1"/>
          </p:cNvSpPr>
          <p:nvPr/>
        </p:nvSpPr>
        <p:spPr bwMode="auto">
          <a:xfrm>
            <a:off x="5410200" y="1524000"/>
            <a:ext cx="35814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Overhead Costs</a:t>
            </a:r>
          </a:p>
        </p:txBody>
      </p:sp>
      <p:cxnSp>
        <p:nvCxnSpPr>
          <p:cNvPr id="730125" name="AutoShape 13"/>
          <p:cNvCxnSpPr>
            <a:cxnSpLocks noChangeShapeType="1"/>
            <a:stCxn id="730124" idx="2"/>
            <a:endCxn id="730119" idx="0"/>
          </p:cNvCxnSpPr>
          <p:nvPr/>
        </p:nvCxnSpPr>
        <p:spPr bwMode="auto">
          <a:xfrm rot="5400000">
            <a:off x="4000500" y="228600"/>
            <a:ext cx="1219200" cy="5181600"/>
          </a:xfrm>
          <a:prstGeom prst="bentConnector3">
            <a:avLst>
              <a:gd name="adj1" fmla="val 50000"/>
            </a:avLst>
          </a:prstGeom>
          <a:noFill/>
          <a:ln w="38100">
            <a:solidFill>
              <a:srgbClr val="FF0000"/>
            </a:solidFill>
            <a:miter lim="800000"/>
            <a:headEnd/>
            <a:tailEnd type="triangle" w="med" len="med"/>
          </a:ln>
          <a:effectLst/>
        </p:spPr>
      </p:cxnSp>
      <p:sp>
        <p:nvSpPr>
          <p:cNvPr id="730126" name="Line 14"/>
          <p:cNvSpPr>
            <a:spLocks noChangeShapeType="1"/>
          </p:cNvSpPr>
          <p:nvPr/>
        </p:nvSpPr>
        <p:spPr bwMode="auto">
          <a:xfrm>
            <a:off x="3581400" y="2819400"/>
            <a:ext cx="0" cy="609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0127" name="Line 15"/>
          <p:cNvSpPr>
            <a:spLocks noChangeShapeType="1"/>
          </p:cNvSpPr>
          <p:nvPr/>
        </p:nvSpPr>
        <p:spPr bwMode="auto">
          <a:xfrm>
            <a:off x="5143500" y="2819400"/>
            <a:ext cx="0" cy="609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0128" name="Line 16"/>
          <p:cNvSpPr>
            <a:spLocks noChangeShapeType="1"/>
          </p:cNvSpPr>
          <p:nvPr/>
        </p:nvSpPr>
        <p:spPr bwMode="auto">
          <a:xfrm>
            <a:off x="6629400" y="2819400"/>
            <a:ext cx="0" cy="609600"/>
          </a:xfrm>
          <a:prstGeom prst="line">
            <a:avLst/>
          </a:prstGeom>
          <a:noFill/>
          <a:ln w="38100">
            <a:solidFill>
              <a:srgbClr val="FF0000"/>
            </a:solidFill>
            <a:round/>
            <a:headEnd/>
            <a:tailEnd type="triangle" w="med" len="med"/>
          </a:ln>
          <a:effectLst/>
        </p:spPr>
        <p:txBody>
          <a:bodyPr wrap="none" anchor="ctr"/>
          <a:lstStyle/>
          <a:p>
            <a:endParaRPr lang="en-US"/>
          </a:p>
        </p:txBody>
      </p:sp>
      <p:cxnSp>
        <p:nvCxnSpPr>
          <p:cNvPr id="730129" name="AutoShape 17"/>
          <p:cNvCxnSpPr>
            <a:cxnSpLocks noChangeShapeType="1"/>
            <a:stCxn id="730124" idx="2"/>
            <a:endCxn id="730123" idx="0"/>
          </p:cNvCxnSpPr>
          <p:nvPr/>
        </p:nvCxnSpPr>
        <p:spPr bwMode="auto">
          <a:xfrm rot="16200000" flipH="1">
            <a:off x="7112000" y="2298700"/>
            <a:ext cx="1219200" cy="1041400"/>
          </a:xfrm>
          <a:prstGeom prst="bentConnector3">
            <a:avLst>
              <a:gd name="adj1" fmla="val 50000"/>
            </a:avLst>
          </a:prstGeom>
          <a:noFill/>
          <a:ln w="38100">
            <a:solidFill>
              <a:srgbClr val="FF0000"/>
            </a:solidFill>
            <a:miter lim="800000"/>
            <a:headEnd/>
            <a:tailEnd type="triangle" w="med" len="med"/>
          </a:ln>
          <a:effectLst/>
        </p:spPr>
      </p:cxnSp>
      <p:sp>
        <p:nvSpPr>
          <p:cNvPr id="730130" name="Text Box 18"/>
          <p:cNvSpPr txBox="1">
            <a:spLocks noChangeArrowheads="1"/>
          </p:cNvSpPr>
          <p:nvPr/>
        </p:nvSpPr>
        <p:spPr bwMode="auto">
          <a:xfrm>
            <a:off x="3581400" y="2405063"/>
            <a:ext cx="4495800" cy="427037"/>
          </a:xfrm>
          <a:prstGeom prst="rect">
            <a:avLst/>
          </a:prstGeom>
          <a:noFill/>
          <a:ln w="9525">
            <a:noFill/>
            <a:miter lim="800000"/>
            <a:headEnd/>
            <a:tailEnd/>
          </a:ln>
          <a:effectLst/>
        </p:spPr>
        <p:txBody>
          <a:bodyPr>
            <a:spAutoFit/>
          </a:bodyPr>
          <a:lstStyle/>
          <a:p>
            <a:pPr>
              <a:spcBef>
                <a:spcPct val="50000"/>
              </a:spcBef>
            </a:pPr>
            <a:r>
              <a:rPr lang="en-US" sz="2200">
                <a:solidFill>
                  <a:srgbClr val="0000FF"/>
                </a:solidFill>
              </a:rPr>
              <a:t>First-Stage Allocation</a:t>
            </a: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Line 2"/>
          <p:cNvSpPr>
            <a:spLocks noChangeShapeType="1"/>
          </p:cNvSpPr>
          <p:nvPr/>
        </p:nvSpPr>
        <p:spPr bwMode="auto">
          <a:xfrm>
            <a:off x="1981200" y="4140200"/>
            <a:ext cx="0" cy="1600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63" name="Line 3"/>
          <p:cNvSpPr>
            <a:spLocks noChangeShapeType="1"/>
          </p:cNvSpPr>
          <p:nvPr/>
        </p:nvSpPr>
        <p:spPr bwMode="auto">
          <a:xfrm>
            <a:off x="3581400" y="4140200"/>
            <a:ext cx="0" cy="1600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64" name="Line 4"/>
          <p:cNvSpPr>
            <a:spLocks noChangeShapeType="1"/>
          </p:cNvSpPr>
          <p:nvPr/>
        </p:nvSpPr>
        <p:spPr bwMode="auto">
          <a:xfrm>
            <a:off x="5143500" y="4140200"/>
            <a:ext cx="0" cy="1600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65" name="Line 5"/>
          <p:cNvSpPr>
            <a:spLocks noChangeShapeType="1"/>
          </p:cNvSpPr>
          <p:nvPr/>
        </p:nvSpPr>
        <p:spPr bwMode="auto">
          <a:xfrm>
            <a:off x="6629400" y="4140200"/>
            <a:ext cx="0" cy="1600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66" name="Line 6"/>
          <p:cNvSpPr>
            <a:spLocks noChangeShapeType="1"/>
          </p:cNvSpPr>
          <p:nvPr/>
        </p:nvSpPr>
        <p:spPr bwMode="auto">
          <a:xfrm>
            <a:off x="8229600" y="4140200"/>
            <a:ext cx="0" cy="18034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67" name="Rectangle 7"/>
          <p:cNvSpPr>
            <a:spLocks noGrp="1" noChangeArrowheads="1"/>
          </p:cNvSpPr>
          <p:nvPr>
            <p:ph type="title"/>
          </p:nvPr>
        </p:nvSpPr>
        <p:spPr>
          <a:xfrm>
            <a:off x="457200" y="76200"/>
            <a:ext cx="8382000" cy="1143000"/>
          </a:xfrm>
        </p:spPr>
        <p:txBody>
          <a:bodyPr/>
          <a:lstStyle/>
          <a:p>
            <a:r>
              <a:rPr lang="en-US" sz="2800"/>
              <a:t>Activity-Based Costing at Classic Brass</a:t>
            </a:r>
          </a:p>
        </p:txBody>
      </p:sp>
      <p:sp>
        <p:nvSpPr>
          <p:cNvPr id="732168" name="Rectangle 8"/>
          <p:cNvSpPr>
            <a:spLocks noChangeArrowheads="1"/>
          </p:cNvSpPr>
          <p:nvPr/>
        </p:nvSpPr>
        <p:spPr bwMode="auto">
          <a:xfrm>
            <a:off x="838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Direct</a:t>
            </a:r>
          </a:p>
          <a:p>
            <a:pPr algn="ctr"/>
            <a:r>
              <a:rPr lang="en-US" sz="2000" b="1">
                <a:solidFill>
                  <a:srgbClr val="FFFF00"/>
                </a:solidFill>
              </a:rPr>
              <a:t>Materials</a:t>
            </a:r>
          </a:p>
        </p:txBody>
      </p:sp>
      <p:sp>
        <p:nvSpPr>
          <p:cNvPr id="732169" name="Rectangle 9"/>
          <p:cNvSpPr>
            <a:spLocks noChangeArrowheads="1"/>
          </p:cNvSpPr>
          <p:nvPr/>
        </p:nvSpPr>
        <p:spPr bwMode="auto">
          <a:xfrm>
            <a:off x="2362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Direct</a:t>
            </a:r>
          </a:p>
          <a:p>
            <a:pPr algn="ctr"/>
            <a:r>
              <a:rPr lang="en-US" sz="2000" b="1">
                <a:solidFill>
                  <a:srgbClr val="FFFF00"/>
                </a:solidFill>
              </a:rPr>
              <a:t>Labor</a:t>
            </a:r>
          </a:p>
        </p:txBody>
      </p:sp>
      <p:sp>
        <p:nvSpPr>
          <p:cNvPr id="732170" name="Rectangle 10"/>
          <p:cNvSpPr>
            <a:spLocks noChangeArrowheads="1"/>
          </p:cNvSpPr>
          <p:nvPr/>
        </p:nvSpPr>
        <p:spPr bwMode="auto">
          <a:xfrm>
            <a:off x="3886200" y="1524000"/>
            <a:ext cx="14478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Shipping</a:t>
            </a:r>
          </a:p>
          <a:p>
            <a:pPr algn="ctr"/>
            <a:r>
              <a:rPr lang="en-US" sz="2000" b="1">
                <a:solidFill>
                  <a:srgbClr val="FFFF00"/>
                </a:solidFill>
              </a:rPr>
              <a:t>Costs</a:t>
            </a:r>
          </a:p>
        </p:txBody>
      </p:sp>
      <p:sp>
        <p:nvSpPr>
          <p:cNvPr id="732171" name="Rectangle 11"/>
          <p:cNvSpPr>
            <a:spLocks noChangeArrowheads="1"/>
          </p:cNvSpPr>
          <p:nvPr/>
        </p:nvSpPr>
        <p:spPr bwMode="auto">
          <a:xfrm>
            <a:off x="838200" y="5791200"/>
            <a:ext cx="6553200" cy="685800"/>
          </a:xfrm>
          <a:prstGeom prst="rect">
            <a:avLst/>
          </a:prstGeom>
          <a:solidFill>
            <a:srgbClr val="0000FF"/>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CC"/>
                </a:solidFill>
                <a:effectLst>
                  <a:outerShdw blurRad="38100" dist="38100" dir="2700000" algn="tl">
                    <a:srgbClr val="000000"/>
                  </a:outerShdw>
                </a:effectLst>
              </a:rPr>
              <a:t>Cost Objects:</a:t>
            </a:r>
            <a:endParaRPr lang="en-US" sz="1800">
              <a:solidFill>
                <a:srgbClr val="FFFFCC"/>
              </a:solidFill>
              <a:effectLst>
                <a:outerShdw blurRad="38100" dist="38100" dir="2700000" algn="tl">
                  <a:srgbClr val="000000"/>
                </a:outerShdw>
              </a:effectLst>
            </a:endParaRPr>
          </a:p>
          <a:p>
            <a:pPr algn="ctr"/>
            <a:r>
              <a:rPr lang="en-US" sz="1800">
                <a:solidFill>
                  <a:srgbClr val="FFFFCC"/>
                </a:solidFill>
                <a:effectLst>
                  <a:outerShdw blurRad="38100" dist="38100" dir="2700000" algn="tl">
                    <a:srgbClr val="000000"/>
                  </a:outerShdw>
                </a:effectLst>
              </a:rPr>
              <a:t>Products, Customer Orders, Customers</a:t>
            </a:r>
          </a:p>
        </p:txBody>
      </p:sp>
      <p:sp>
        <p:nvSpPr>
          <p:cNvPr id="732172" name="Rectangle 12"/>
          <p:cNvSpPr>
            <a:spLocks noChangeArrowheads="1"/>
          </p:cNvSpPr>
          <p:nvPr/>
        </p:nvSpPr>
        <p:spPr bwMode="auto">
          <a:xfrm>
            <a:off x="12954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Order</a:t>
            </a:r>
          </a:p>
          <a:p>
            <a:pPr algn="ctr"/>
            <a:r>
              <a:rPr lang="en-US" sz="2000">
                <a:solidFill>
                  <a:srgbClr val="FFFFFF"/>
                </a:solidFill>
                <a:effectLst>
                  <a:outerShdw blurRad="38100" dist="38100" dir="2700000" algn="tl">
                    <a:srgbClr val="000000"/>
                  </a:outerShdw>
                </a:effectLst>
              </a:rPr>
              <a:t>Size</a:t>
            </a:r>
          </a:p>
        </p:txBody>
      </p:sp>
      <p:sp>
        <p:nvSpPr>
          <p:cNvPr id="732173" name="Rectangle 13"/>
          <p:cNvSpPr>
            <a:spLocks noChangeArrowheads="1"/>
          </p:cNvSpPr>
          <p:nvPr/>
        </p:nvSpPr>
        <p:spPr bwMode="auto">
          <a:xfrm>
            <a:off x="28448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Customer</a:t>
            </a:r>
          </a:p>
          <a:p>
            <a:pPr algn="ctr"/>
            <a:r>
              <a:rPr lang="en-US" sz="2000">
                <a:solidFill>
                  <a:srgbClr val="FFFFFF"/>
                </a:solidFill>
                <a:effectLst>
                  <a:outerShdw blurRad="38100" dist="38100" dir="2700000" algn="tl">
                    <a:srgbClr val="000000"/>
                  </a:outerShdw>
                </a:effectLst>
              </a:rPr>
              <a:t>Orders</a:t>
            </a:r>
          </a:p>
        </p:txBody>
      </p:sp>
      <p:sp>
        <p:nvSpPr>
          <p:cNvPr id="732174" name="Rectangle 14"/>
          <p:cNvSpPr>
            <a:spLocks noChangeArrowheads="1"/>
          </p:cNvSpPr>
          <p:nvPr/>
        </p:nvSpPr>
        <p:spPr bwMode="auto">
          <a:xfrm>
            <a:off x="43942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Product</a:t>
            </a:r>
          </a:p>
          <a:p>
            <a:pPr algn="ctr"/>
            <a:r>
              <a:rPr lang="en-US" sz="2000">
                <a:solidFill>
                  <a:srgbClr val="FFFFFF"/>
                </a:solidFill>
                <a:effectLst>
                  <a:outerShdw blurRad="38100" dist="38100" dir="2700000" algn="tl">
                    <a:srgbClr val="000000"/>
                  </a:outerShdw>
                </a:effectLst>
              </a:rPr>
              <a:t>Design</a:t>
            </a:r>
          </a:p>
        </p:txBody>
      </p:sp>
      <p:sp>
        <p:nvSpPr>
          <p:cNvPr id="732175" name="Rectangle 15"/>
          <p:cNvSpPr>
            <a:spLocks noChangeArrowheads="1"/>
          </p:cNvSpPr>
          <p:nvPr/>
        </p:nvSpPr>
        <p:spPr bwMode="auto">
          <a:xfrm>
            <a:off x="59436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Customer</a:t>
            </a:r>
          </a:p>
          <a:p>
            <a:pPr algn="ctr"/>
            <a:r>
              <a:rPr lang="en-US" sz="2000">
                <a:solidFill>
                  <a:srgbClr val="FFFFFF"/>
                </a:solidFill>
                <a:effectLst>
                  <a:outerShdw blurRad="38100" dist="38100" dir="2700000" algn="tl">
                    <a:srgbClr val="000000"/>
                  </a:outerShdw>
                </a:effectLst>
              </a:rPr>
              <a:t>Relations</a:t>
            </a:r>
          </a:p>
        </p:txBody>
      </p:sp>
      <p:sp>
        <p:nvSpPr>
          <p:cNvPr id="732176" name="Rectangle 16"/>
          <p:cNvSpPr>
            <a:spLocks noChangeArrowheads="1"/>
          </p:cNvSpPr>
          <p:nvPr/>
        </p:nvSpPr>
        <p:spPr bwMode="auto">
          <a:xfrm>
            <a:off x="7518400" y="3429000"/>
            <a:ext cx="1447800" cy="685800"/>
          </a:xfrm>
          <a:prstGeom prst="rect">
            <a:avLst/>
          </a:prstGeom>
          <a:solidFill>
            <a:srgbClr val="0066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a:solidFill>
                  <a:srgbClr val="FFFFFF"/>
                </a:solidFill>
                <a:effectLst>
                  <a:outerShdw blurRad="38100" dist="38100" dir="2700000" algn="tl">
                    <a:srgbClr val="000000"/>
                  </a:outerShdw>
                </a:effectLst>
              </a:rPr>
              <a:t>Other</a:t>
            </a:r>
          </a:p>
        </p:txBody>
      </p:sp>
      <p:sp>
        <p:nvSpPr>
          <p:cNvPr id="732177" name="Rectangle 17"/>
          <p:cNvSpPr>
            <a:spLocks noChangeArrowheads="1"/>
          </p:cNvSpPr>
          <p:nvPr/>
        </p:nvSpPr>
        <p:spPr bwMode="auto">
          <a:xfrm>
            <a:off x="5410200" y="1524000"/>
            <a:ext cx="3581400" cy="685800"/>
          </a:xfrm>
          <a:prstGeom prst="rect">
            <a:avLst/>
          </a:prstGeom>
          <a:solidFill>
            <a:srgbClr val="663300"/>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000" b="1">
                <a:solidFill>
                  <a:srgbClr val="FFFF00"/>
                </a:solidFill>
              </a:rPr>
              <a:t>Overhead Costs</a:t>
            </a:r>
          </a:p>
        </p:txBody>
      </p:sp>
      <p:cxnSp>
        <p:nvCxnSpPr>
          <p:cNvPr id="732178" name="AutoShape 18"/>
          <p:cNvCxnSpPr>
            <a:cxnSpLocks noChangeShapeType="1"/>
            <a:stCxn id="732177" idx="2"/>
            <a:endCxn id="732172" idx="0"/>
          </p:cNvCxnSpPr>
          <p:nvPr/>
        </p:nvCxnSpPr>
        <p:spPr bwMode="auto">
          <a:xfrm rot="5400000">
            <a:off x="4000500" y="228600"/>
            <a:ext cx="1219200" cy="5181600"/>
          </a:xfrm>
          <a:prstGeom prst="bentConnector3">
            <a:avLst>
              <a:gd name="adj1" fmla="val 50000"/>
            </a:avLst>
          </a:prstGeom>
          <a:noFill/>
          <a:ln w="38100">
            <a:solidFill>
              <a:srgbClr val="FF0000"/>
            </a:solidFill>
            <a:miter lim="800000"/>
            <a:headEnd/>
            <a:tailEnd type="triangle" w="med" len="med"/>
          </a:ln>
          <a:effectLst/>
        </p:spPr>
      </p:cxnSp>
      <p:sp>
        <p:nvSpPr>
          <p:cNvPr id="732179" name="Line 19"/>
          <p:cNvSpPr>
            <a:spLocks noChangeShapeType="1"/>
          </p:cNvSpPr>
          <p:nvPr/>
        </p:nvSpPr>
        <p:spPr bwMode="auto">
          <a:xfrm>
            <a:off x="3581400" y="2819400"/>
            <a:ext cx="0" cy="609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80" name="Line 20"/>
          <p:cNvSpPr>
            <a:spLocks noChangeShapeType="1"/>
          </p:cNvSpPr>
          <p:nvPr/>
        </p:nvSpPr>
        <p:spPr bwMode="auto">
          <a:xfrm>
            <a:off x="5143500" y="2819400"/>
            <a:ext cx="0" cy="6096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732181" name="Line 21"/>
          <p:cNvSpPr>
            <a:spLocks noChangeShapeType="1"/>
          </p:cNvSpPr>
          <p:nvPr/>
        </p:nvSpPr>
        <p:spPr bwMode="auto">
          <a:xfrm>
            <a:off x="6629400" y="2819400"/>
            <a:ext cx="0" cy="609600"/>
          </a:xfrm>
          <a:prstGeom prst="line">
            <a:avLst/>
          </a:prstGeom>
          <a:noFill/>
          <a:ln w="38100">
            <a:solidFill>
              <a:srgbClr val="FF0000"/>
            </a:solidFill>
            <a:round/>
            <a:headEnd/>
            <a:tailEnd type="triangle" w="med" len="med"/>
          </a:ln>
          <a:effectLst/>
        </p:spPr>
        <p:txBody>
          <a:bodyPr wrap="none" anchor="ctr"/>
          <a:lstStyle/>
          <a:p>
            <a:endParaRPr lang="en-US"/>
          </a:p>
        </p:txBody>
      </p:sp>
      <p:cxnSp>
        <p:nvCxnSpPr>
          <p:cNvPr id="732182" name="AutoShape 22"/>
          <p:cNvCxnSpPr>
            <a:cxnSpLocks noChangeShapeType="1"/>
            <a:stCxn id="732177" idx="2"/>
            <a:endCxn id="732176" idx="0"/>
          </p:cNvCxnSpPr>
          <p:nvPr/>
        </p:nvCxnSpPr>
        <p:spPr bwMode="auto">
          <a:xfrm rot="16200000" flipH="1">
            <a:off x="7112000" y="2298700"/>
            <a:ext cx="1219200" cy="1041400"/>
          </a:xfrm>
          <a:prstGeom prst="bentConnector3">
            <a:avLst>
              <a:gd name="adj1" fmla="val 50000"/>
            </a:avLst>
          </a:prstGeom>
          <a:noFill/>
          <a:ln w="38100">
            <a:solidFill>
              <a:srgbClr val="FF0000"/>
            </a:solidFill>
            <a:miter lim="800000"/>
            <a:headEnd/>
            <a:tailEnd type="triangle" w="med" len="med"/>
          </a:ln>
          <a:effectLst/>
        </p:spPr>
      </p:cxnSp>
      <p:sp>
        <p:nvSpPr>
          <p:cNvPr id="732183" name="Text Box 23"/>
          <p:cNvSpPr txBox="1">
            <a:spLocks noChangeArrowheads="1"/>
          </p:cNvSpPr>
          <p:nvPr/>
        </p:nvSpPr>
        <p:spPr bwMode="auto">
          <a:xfrm>
            <a:off x="3581400" y="2405063"/>
            <a:ext cx="4495800" cy="427037"/>
          </a:xfrm>
          <a:prstGeom prst="rect">
            <a:avLst/>
          </a:prstGeom>
          <a:noFill/>
          <a:ln w="9525">
            <a:noFill/>
            <a:miter lim="800000"/>
            <a:headEnd/>
            <a:tailEnd/>
          </a:ln>
          <a:effectLst/>
        </p:spPr>
        <p:txBody>
          <a:bodyPr>
            <a:spAutoFit/>
          </a:bodyPr>
          <a:lstStyle/>
          <a:p>
            <a:pPr>
              <a:spcBef>
                <a:spcPct val="50000"/>
              </a:spcBef>
            </a:pPr>
            <a:r>
              <a:rPr lang="en-US" sz="2200">
                <a:solidFill>
                  <a:srgbClr val="0000FF"/>
                </a:solidFill>
              </a:rPr>
              <a:t>First-Stage Allocation</a:t>
            </a:r>
          </a:p>
        </p:txBody>
      </p:sp>
      <p:sp>
        <p:nvSpPr>
          <p:cNvPr id="732184" name="Rectangle 24"/>
          <p:cNvSpPr>
            <a:spLocks noChangeArrowheads="1"/>
          </p:cNvSpPr>
          <p:nvPr/>
        </p:nvSpPr>
        <p:spPr bwMode="auto">
          <a:xfrm>
            <a:off x="1371600" y="4343400"/>
            <a:ext cx="7543800" cy="457200"/>
          </a:xfrm>
          <a:prstGeom prst="rect">
            <a:avLst/>
          </a:prstGeom>
          <a:solidFill>
            <a:schemeClr val="accent1"/>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2200">
                <a:solidFill>
                  <a:srgbClr val="FFFFFF"/>
                </a:solidFill>
                <a:effectLst>
                  <a:outerShdw blurRad="38100" dist="38100" dir="2700000" algn="tl">
                    <a:srgbClr val="000000"/>
                  </a:outerShdw>
                </a:effectLst>
              </a:rPr>
              <a:t>Second-Stage Allocations</a:t>
            </a:r>
          </a:p>
        </p:txBody>
      </p:sp>
      <p:sp>
        <p:nvSpPr>
          <p:cNvPr id="732185" name="Rectangle 25"/>
          <p:cNvSpPr>
            <a:spLocks noChangeArrowheads="1"/>
          </p:cNvSpPr>
          <p:nvPr/>
        </p:nvSpPr>
        <p:spPr bwMode="auto">
          <a:xfrm>
            <a:off x="1244600" y="5029200"/>
            <a:ext cx="1447800" cy="304800"/>
          </a:xfrm>
          <a:prstGeom prst="rect">
            <a:avLst/>
          </a:prstGeom>
          <a:solidFill>
            <a:schemeClr val="folHlink"/>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a:solidFill>
                  <a:schemeClr val="tx2"/>
                </a:solidFill>
              </a:rPr>
              <a:t>$/MH</a:t>
            </a:r>
            <a:endParaRPr lang="en-US" sz="2800">
              <a:solidFill>
                <a:schemeClr val="tx2"/>
              </a:solidFill>
              <a:latin typeface="Times New Roman" pitchFamily="18" charset="0"/>
            </a:endParaRPr>
          </a:p>
        </p:txBody>
      </p:sp>
      <p:sp>
        <p:nvSpPr>
          <p:cNvPr id="732186" name="Rectangle 26"/>
          <p:cNvSpPr>
            <a:spLocks noChangeArrowheads="1"/>
          </p:cNvSpPr>
          <p:nvPr/>
        </p:nvSpPr>
        <p:spPr bwMode="auto">
          <a:xfrm>
            <a:off x="2844800" y="5029200"/>
            <a:ext cx="1447800" cy="304800"/>
          </a:xfrm>
          <a:prstGeom prst="rect">
            <a:avLst/>
          </a:prstGeom>
          <a:solidFill>
            <a:schemeClr val="folHlink"/>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a:solidFill>
                  <a:schemeClr val="tx2"/>
                </a:solidFill>
              </a:rPr>
              <a:t>$/Order</a:t>
            </a:r>
            <a:endParaRPr lang="en-US" sz="2800">
              <a:solidFill>
                <a:schemeClr val="tx2"/>
              </a:solidFill>
              <a:latin typeface="Times New Roman" pitchFamily="18" charset="0"/>
            </a:endParaRPr>
          </a:p>
        </p:txBody>
      </p:sp>
      <p:sp>
        <p:nvSpPr>
          <p:cNvPr id="732187" name="Rectangle 27"/>
          <p:cNvSpPr>
            <a:spLocks noChangeArrowheads="1"/>
          </p:cNvSpPr>
          <p:nvPr/>
        </p:nvSpPr>
        <p:spPr bwMode="auto">
          <a:xfrm>
            <a:off x="4394200" y="5029200"/>
            <a:ext cx="1447800" cy="304800"/>
          </a:xfrm>
          <a:prstGeom prst="rect">
            <a:avLst/>
          </a:prstGeom>
          <a:solidFill>
            <a:schemeClr val="folHlink"/>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a:solidFill>
                  <a:schemeClr val="tx2"/>
                </a:solidFill>
              </a:rPr>
              <a:t>$/Design</a:t>
            </a:r>
            <a:endParaRPr lang="en-US" sz="2800">
              <a:solidFill>
                <a:schemeClr val="tx2"/>
              </a:solidFill>
              <a:latin typeface="Times New Roman" pitchFamily="18" charset="0"/>
            </a:endParaRPr>
          </a:p>
        </p:txBody>
      </p:sp>
      <p:sp>
        <p:nvSpPr>
          <p:cNvPr id="732188" name="Rectangle 28"/>
          <p:cNvSpPr>
            <a:spLocks noChangeArrowheads="1"/>
          </p:cNvSpPr>
          <p:nvPr/>
        </p:nvSpPr>
        <p:spPr bwMode="auto">
          <a:xfrm>
            <a:off x="5930900" y="5029200"/>
            <a:ext cx="1447800" cy="304800"/>
          </a:xfrm>
          <a:prstGeom prst="rect">
            <a:avLst/>
          </a:prstGeom>
          <a:solidFill>
            <a:schemeClr val="folHlink"/>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a:solidFill>
                  <a:schemeClr val="tx2"/>
                </a:solidFill>
              </a:rPr>
              <a:t>$/Customer</a:t>
            </a:r>
            <a:endParaRPr lang="en-US" sz="2800">
              <a:solidFill>
                <a:schemeClr val="tx2"/>
              </a:solidFill>
              <a:latin typeface="Times New Roman" pitchFamily="18" charset="0"/>
            </a:endParaRPr>
          </a:p>
        </p:txBody>
      </p:sp>
      <p:sp>
        <p:nvSpPr>
          <p:cNvPr id="732189" name="Rectangle 29"/>
          <p:cNvSpPr>
            <a:spLocks noChangeArrowheads="1"/>
          </p:cNvSpPr>
          <p:nvPr/>
        </p:nvSpPr>
        <p:spPr bwMode="auto">
          <a:xfrm>
            <a:off x="7493000" y="5994400"/>
            <a:ext cx="1447800" cy="304800"/>
          </a:xfrm>
          <a:prstGeom prst="rect">
            <a:avLst/>
          </a:prstGeom>
          <a:solidFill>
            <a:srgbClr val="CCECFF"/>
          </a:solidFill>
          <a:ln w="9525">
            <a:solidFill>
              <a:srgbClr val="000000"/>
            </a:solidFill>
            <a:miter lim="800000"/>
            <a:headEnd/>
            <a:tailEnd/>
          </a:ln>
          <a:effectLst>
            <a:outerShdw dist="35921" dir="2700000" algn="ctr" rotWithShape="0">
              <a:srgbClr val="000000"/>
            </a:outerShdw>
          </a:effectLst>
        </p:spPr>
        <p:txBody>
          <a:bodyPr wrap="none" anchor="ctr"/>
          <a:lstStyle/>
          <a:p>
            <a:pPr algn="ctr"/>
            <a:r>
              <a:rPr lang="en-US" sz="1800">
                <a:solidFill>
                  <a:srgbClr val="0000FF"/>
                </a:solidFill>
              </a:rPr>
              <a:t>Unallocated</a:t>
            </a: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685800" y="76200"/>
            <a:ext cx="8153400" cy="1143000"/>
          </a:xfrm>
        </p:spPr>
        <p:txBody>
          <a:bodyPr/>
          <a:lstStyle/>
          <a:p>
            <a:r>
              <a:rPr lang="en-US" sz="3200">
                <a:effectLst>
                  <a:outerShdw blurRad="38100" dist="38100" dir="2700000" algn="tl">
                    <a:srgbClr val="C0C0C0"/>
                  </a:outerShdw>
                </a:effectLst>
                <a:sym typeface="Wingdings" pitchFamily="2" charset="2"/>
              </a:rPr>
              <a:t></a:t>
            </a:r>
            <a:r>
              <a:rPr lang="en-US" sz="3200"/>
              <a:t>Assigning Costs to Cost Objects</a:t>
            </a:r>
          </a:p>
        </p:txBody>
      </p:sp>
      <p:sp>
        <p:nvSpPr>
          <p:cNvPr id="734211" name="Rectangle 3"/>
          <p:cNvSpPr>
            <a:spLocks noGrp="1" noChangeArrowheads="1"/>
          </p:cNvSpPr>
          <p:nvPr>
            <p:ph type="body" idx="1"/>
          </p:nvPr>
        </p:nvSpPr>
        <p:spPr>
          <a:xfrm>
            <a:off x="685800" y="1365250"/>
            <a:ext cx="7772400" cy="768350"/>
          </a:xfrm>
        </p:spPr>
        <p:txBody>
          <a:bodyPr/>
          <a:lstStyle/>
          <a:p>
            <a:pPr algn="ctr">
              <a:lnSpc>
                <a:spcPct val="90000"/>
              </a:lnSpc>
              <a:buFont typeface="Times" pitchFamily="18" charset="0"/>
              <a:buNone/>
            </a:pPr>
            <a:r>
              <a:rPr lang="en-US" sz="2400" b="1"/>
              <a:t>Let’s take a look at how our system works</a:t>
            </a:r>
            <a:br>
              <a:rPr lang="en-US" sz="2400" b="1"/>
            </a:br>
            <a:r>
              <a:rPr lang="en-US" sz="2400" b="1"/>
              <a:t>for just one customer – Windward Yachts.</a:t>
            </a:r>
          </a:p>
        </p:txBody>
      </p:sp>
      <p:sp>
        <p:nvSpPr>
          <p:cNvPr id="734212" name="Rectangle 4"/>
          <p:cNvSpPr>
            <a:spLocks noChangeArrowheads="1"/>
          </p:cNvSpPr>
          <p:nvPr/>
        </p:nvSpPr>
        <p:spPr bwMode="auto">
          <a:xfrm>
            <a:off x="457200" y="2187575"/>
            <a:ext cx="6248400" cy="2371725"/>
          </a:xfrm>
          <a:prstGeom prst="rect">
            <a:avLst/>
          </a:prstGeom>
          <a:solidFill>
            <a:srgbClr val="FFFFCC"/>
          </a:solidFill>
          <a:ln w="9525">
            <a:solidFill>
              <a:srgbClr val="000000"/>
            </a:solidFill>
            <a:miter lim="800000"/>
            <a:headEnd/>
            <a:tailEnd/>
          </a:ln>
          <a:effectLst/>
        </p:spPr>
        <p:txBody>
          <a:bodyPr wrap="none" anchor="ctr"/>
          <a:lstStyle/>
          <a:p>
            <a:r>
              <a:rPr lang="en-US" sz="2000" b="1" u="sng">
                <a:solidFill>
                  <a:srgbClr val="0000FF"/>
                </a:solidFill>
              </a:rPr>
              <a:t>Standard Stanchions (no design required)</a:t>
            </a:r>
            <a:endParaRPr lang="en-US" sz="2000" b="1">
              <a:solidFill>
                <a:srgbClr val="0000FF"/>
              </a:solidFill>
            </a:endParaRPr>
          </a:p>
          <a:p>
            <a:r>
              <a:rPr lang="en-US" sz="2000">
                <a:effectLst>
                  <a:outerShdw blurRad="38100" dist="38100" dir="2700000" algn="tl">
                    <a:srgbClr val="FFFFFF"/>
                  </a:outerShdw>
                </a:effectLst>
              </a:rPr>
              <a:t>1. 400 units ordered with 2 separate orders.</a:t>
            </a:r>
          </a:p>
          <a:p>
            <a:r>
              <a:rPr lang="en-US" sz="2000">
                <a:effectLst>
                  <a:outerShdw blurRad="38100" dist="38100" dir="2700000" algn="tl">
                    <a:srgbClr val="FFFFFF"/>
                  </a:outerShdw>
                </a:effectLst>
              </a:rPr>
              <a:t>2. Each stanchion required 0.5 machine-hours.</a:t>
            </a:r>
          </a:p>
          <a:p>
            <a:r>
              <a:rPr lang="en-US" sz="2000">
                <a:effectLst>
                  <a:outerShdw blurRad="38100" dist="38100" dir="2700000" algn="tl">
                    <a:srgbClr val="FFFFFF"/>
                  </a:outerShdw>
                </a:effectLst>
              </a:rPr>
              <a:t>3. Selling price is $34 each.</a:t>
            </a:r>
          </a:p>
          <a:p>
            <a:r>
              <a:rPr lang="en-US" sz="2000">
                <a:effectLst>
                  <a:outerShdw blurRad="38100" dist="38100" dir="2700000" algn="tl">
                    <a:srgbClr val="FFFFFF"/>
                  </a:outerShdw>
                </a:effectLst>
              </a:rPr>
              <a:t>4. Direct materials total $2,110.</a:t>
            </a:r>
          </a:p>
          <a:p>
            <a:r>
              <a:rPr lang="en-US" sz="2000">
                <a:effectLst>
                  <a:outerShdw blurRad="38100" dist="38100" dir="2700000" algn="tl">
                    <a:srgbClr val="FFFFFF"/>
                  </a:outerShdw>
                </a:effectLst>
              </a:rPr>
              <a:t>5. Direct labor totals $1,850.</a:t>
            </a:r>
          </a:p>
          <a:p>
            <a:r>
              <a:rPr lang="en-US" sz="2000">
                <a:effectLst>
                  <a:outerShdw blurRad="38100" dist="38100" dir="2700000" algn="tl">
                    <a:srgbClr val="FFFFFF"/>
                  </a:outerShdw>
                </a:effectLst>
              </a:rPr>
              <a:t>6. Shipping costs total $180.</a:t>
            </a:r>
          </a:p>
        </p:txBody>
      </p:sp>
      <p:sp>
        <p:nvSpPr>
          <p:cNvPr id="734213" name="Rectangle 5"/>
          <p:cNvSpPr>
            <a:spLocks noChangeArrowheads="1"/>
          </p:cNvSpPr>
          <p:nvPr/>
        </p:nvSpPr>
        <p:spPr bwMode="auto">
          <a:xfrm>
            <a:off x="2209800" y="4441825"/>
            <a:ext cx="6858000" cy="2362200"/>
          </a:xfrm>
          <a:prstGeom prst="rect">
            <a:avLst/>
          </a:prstGeom>
          <a:solidFill>
            <a:srgbClr val="CCECFF"/>
          </a:solidFill>
          <a:ln w="9525">
            <a:solidFill>
              <a:srgbClr val="000000"/>
            </a:solidFill>
            <a:miter lim="800000"/>
            <a:headEnd/>
            <a:tailEnd/>
          </a:ln>
          <a:effectLst/>
        </p:spPr>
        <p:txBody>
          <a:bodyPr wrap="none" anchor="ctr"/>
          <a:lstStyle/>
          <a:p>
            <a:r>
              <a:rPr lang="en-US" sz="2000" b="1" u="sng">
                <a:solidFill>
                  <a:srgbClr val="0000FF"/>
                </a:solidFill>
              </a:rPr>
              <a:t>Custom Compass Housing (requires new design)</a:t>
            </a:r>
            <a:endParaRPr lang="en-US" sz="2000" b="1" u="sng">
              <a:solidFill>
                <a:srgbClr val="0000FF"/>
              </a:solidFill>
              <a:effectLst>
                <a:outerShdw blurRad="38100" dist="38100" dir="2700000" algn="tl">
                  <a:srgbClr val="000000"/>
                </a:outerShdw>
              </a:effectLst>
            </a:endParaRPr>
          </a:p>
          <a:p>
            <a:r>
              <a:rPr lang="en-US" sz="2000">
                <a:solidFill>
                  <a:srgbClr val="000000"/>
                </a:solidFill>
                <a:effectLst>
                  <a:outerShdw blurRad="38100" dist="38100" dir="2700000" algn="tl">
                    <a:srgbClr val="FFFFFF"/>
                  </a:outerShdw>
                </a:effectLst>
              </a:rPr>
              <a:t>1. One order during the year.</a:t>
            </a:r>
          </a:p>
          <a:p>
            <a:r>
              <a:rPr lang="en-US" sz="2000">
                <a:solidFill>
                  <a:srgbClr val="000000"/>
                </a:solidFill>
                <a:effectLst>
                  <a:outerShdw blurRad="38100" dist="38100" dir="2700000" algn="tl">
                    <a:srgbClr val="FFFFFF"/>
                  </a:outerShdw>
                </a:effectLst>
              </a:rPr>
              <a:t>2. Each housing required 4 machine-hours.</a:t>
            </a:r>
          </a:p>
          <a:p>
            <a:r>
              <a:rPr lang="en-US" sz="2000">
                <a:solidFill>
                  <a:srgbClr val="000000"/>
                </a:solidFill>
                <a:effectLst>
                  <a:outerShdw blurRad="38100" dist="38100" dir="2700000" algn="tl">
                    <a:srgbClr val="FFFFFF"/>
                  </a:outerShdw>
                </a:effectLst>
              </a:rPr>
              <a:t>3. Selling price is $650 each.</a:t>
            </a:r>
          </a:p>
          <a:p>
            <a:r>
              <a:rPr lang="en-US" sz="2000">
                <a:solidFill>
                  <a:srgbClr val="000000"/>
                </a:solidFill>
                <a:effectLst>
                  <a:outerShdw blurRad="38100" dist="38100" dir="2700000" algn="tl">
                    <a:srgbClr val="FFFFFF"/>
                  </a:outerShdw>
                </a:effectLst>
              </a:rPr>
              <a:t>4. Direct materials total $13.</a:t>
            </a:r>
          </a:p>
          <a:p>
            <a:r>
              <a:rPr lang="en-US" sz="2000">
                <a:solidFill>
                  <a:srgbClr val="000000"/>
                </a:solidFill>
                <a:effectLst>
                  <a:outerShdw blurRad="38100" dist="38100" dir="2700000" algn="tl">
                    <a:srgbClr val="FFFFFF"/>
                  </a:outerShdw>
                </a:effectLst>
              </a:rPr>
              <a:t>5. Direct labor totals $50.</a:t>
            </a:r>
          </a:p>
          <a:p>
            <a:r>
              <a:rPr lang="en-US" sz="2000">
                <a:solidFill>
                  <a:srgbClr val="000000"/>
                </a:solidFill>
                <a:effectLst>
                  <a:outerShdw blurRad="38100" dist="38100" dir="2700000" algn="tl">
                    <a:srgbClr val="FFFFFF"/>
                  </a:outerShdw>
                </a:effectLst>
              </a:rPr>
              <a:t>6. Shipping costs total $25.</a:t>
            </a:r>
          </a:p>
        </p:txBody>
      </p:sp>
    </p:spTree>
  </p:cSld>
  <p:clrMapOvr>
    <a:masterClrMapping/>
  </p:clrMapOvr>
  <p:transition spd="med">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Rectangle 3"/>
          <p:cNvSpPr>
            <a:spLocks noGrp="1" noChangeArrowheads="1"/>
          </p:cNvSpPr>
          <p:nvPr>
            <p:ph type="title"/>
          </p:nvPr>
        </p:nvSpPr>
        <p:spPr>
          <a:noFill/>
          <a:ln/>
        </p:spPr>
        <p:txBody>
          <a:bodyPr>
            <a:normAutofit fontScale="90000"/>
          </a:bodyPr>
          <a:lstStyle/>
          <a:p>
            <a:pPr>
              <a:lnSpc>
                <a:spcPct val="80000"/>
              </a:lnSpc>
            </a:pPr>
            <a:r>
              <a:rPr lang="en-US" dirty="0" err="1" smtClean="0"/>
              <a:t>Perlakuan</a:t>
            </a:r>
            <a:r>
              <a:rPr lang="en-US" dirty="0" smtClean="0"/>
              <a:t> </a:t>
            </a:r>
            <a:r>
              <a:rPr lang="en-US" dirty="0" err="1" smtClean="0"/>
              <a:t>Biaya</a:t>
            </a:r>
            <a:r>
              <a:rPr lang="en-US" dirty="0" smtClean="0"/>
              <a:t> </a:t>
            </a:r>
            <a:r>
              <a:rPr lang="en-US" dirty="0" err="1" smtClean="0"/>
              <a:t>dibawah</a:t>
            </a:r>
            <a:r>
              <a:rPr lang="en-US" dirty="0"/>
              <a:t/>
            </a:r>
            <a:br>
              <a:rPr lang="en-US" dirty="0"/>
            </a:br>
            <a:r>
              <a:rPr lang="en-US" dirty="0"/>
              <a:t>Activity</a:t>
            </a:r>
            <a:r>
              <a:rPr lang="en-US" dirty="0">
                <a:cs typeface="Arial" charset="0"/>
              </a:rPr>
              <a:t>–</a:t>
            </a:r>
            <a:r>
              <a:rPr lang="en-US" dirty="0"/>
              <a:t>Based Costing</a:t>
            </a:r>
          </a:p>
        </p:txBody>
      </p:sp>
      <p:sp>
        <p:nvSpPr>
          <p:cNvPr id="688132" name="Text Box 4"/>
          <p:cNvSpPr txBox="1">
            <a:spLocks noChangeArrowheads="1"/>
          </p:cNvSpPr>
          <p:nvPr/>
        </p:nvSpPr>
        <p:spPr bwMode="auto">
          <a:xfrm>
            <a:off x="228600" y="1397000"/>
            <a:ext cx="8504123" cy="369332"/>
          </a:xfrm>
          <a:prstGeom prst="rect">
            <a:avLst/>
          </a:prstGeom>
          <a:solidFill>
            <a:srgbClr val="FFFFCC"/>
          </a:solidFill>
          <a:ln w="9525">
            <a:solidFill>
              <a:schemeClr val="tx1"/>
            </a:solidFill>
            <a:miter lim="800000"/>
            <a:headEnd/>
            <a:tailEnd/>
          </a:ln>
          <a:effectLst>
            <a:outerShdw dist="89803" dir="2700000" algn="ctr" rotWithShape="0">
              <a:schemeClr val="bg2"/>
            </a:outerShdw>
          </a:effectLst>
        </p:spPr>
        <p:txBody>
          <a:bodyPr wrap="none">
            <a:spAutoFit/>
          </a:bodyPr>
          <a:lstStyle/>
          <a:p>
            <a:pPr algn="ctr"/>
            <a:r>
              <a:rPr lang="en-US" dirty="0" smtClean="0"/>
              <a:t>“</a:t>
            </a:r>
            <a:r>
              <a:rPr lang="en-US" dirty="0" err="1" smtClean="0"/>
              <a:t>Praktik</a:t>
            </a:r>
            <a:r>
              <a:rPr lang="en-US" dirty="0" smtClean="0"/>
              <a:t> </a:t>
            </a:r>
            <a:r>
              <a:rPr lang="en-US" dirty="0" err="1" smtClean="0"/>
              <a:t>Terbaik</a:t>
            </a:r>
            <a:r>
              <a:rPr lang="en-US" dirty="0" smtClean="0"/>
              <a:t>” </a:t>
            </a:r>
            <a:r>
              <a:rPr lang="en-US" dirty="0"/>
              <a:t>ABC </a:t>
            </a:r>
            <a:r>
              <a:rPr lang="en-US" dirty="0" err="1" smtClean="0"/>
              <a:t>berbeda</a:t>
            </a:r>
            <a:r>
              <a:rPr lang="en-US" dirty="0" smtClean="0"/>
              <a:t> </a:t>
            </a:r>
            <a:r>
              <a:rPr lang="en-US" dirty="0" err="1" smtClean="0"/>
              <a:t>dalam</a:t>
            </a:r>
            <a:r>
              <a:rPr lang="en-US" dirty="0" smtClean="0"/>
              <a:t> </a:t>
            </a:r>
            <a:r>
              <a:rPr lang="en-US" dirty="0" err="1" smtClean="0"/>
              <a:t>beberapa</a:t>
            </a:r>
            <a:r>
              <a:rPr lang="en-US" dirty="0" smtClean="0"/>
              <a:t> </a:t>
            </a:r>
            <a:r>
              <a:rPr lang="en-US" dirty="0" err="1" smtClean="0"/>
              <a:t>hal</a:t>
            </a:r>
            <a:r>
              <a:rPr lang="en-US" dirty="0" smtClean="0"/>
              <a:t> </a:t>
            </a:r>
            <a:r>
              <a:rPr lang="en-US" dirty="0" err="1" smtClean="0"/>
              <a:t>dengan</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Tradisional</a:t>
            </a:r>
            <a:endParaRPr lang="en-US" dirty="0"/>
          </a:p>
        </p:txBody>
      </p:sp>
      <p:sp>
        <p:nvSpPr>
          <p:cNvPr id="688133" name="AutoShape 5"/>
          <p:cNvSpPr>
            <a:spLocks noChangeArrowheads="1"/>
          </p:cNvSpPr>
          <p:nvPr/>
        </p:nvSpPr>
        <p:spPr bwMode="auto">
          <a:xfrm>
            <a:off x="990600" y="2438400"/>
            <a:ext cx="2819400" cy="914400"/>
          </a:xfrm>
          <a:prstGeom prst="roundRect">
            <a:avLst>
              <a:gd name="adj" fmla="val 16667"/>
            </a:avLst>
          </a:prstGeom>
          <a:solidFill>
            <a:schemeClr val="bg1"/>
          </a:solidFill>
          <a:ln w="28575">
            <a:solidFill>
              <a:schemeClr val="tx1"/>
            </a:solidFill>
            <a:round/>
            <a:headEnd/>
            <a:tailEnd/>
          </a:ln>
          <a:effectLst/>
        </p:spPr>
        <p:txBody>
          <a:bodyPr wrap="none" anchor="ctr"/>
          <a:lstStyle/>
          <a:p>
            <a:pPr algn="ctr"/>
            <a:r>
              <a:rPr lang="en-US" dirty="0" err="1" smtClean="0"/>
              <a:t>Biaya</a:t>
            </a:r>
            <a:r>
              <a:rPr lang="en-US" dirty="0" smtClean="0"/>
              <a:t> </a:t>
            </a:r>
            <a:r>
              <a:rPr lang="en-US" dirty="0" err="1" smtClean="0"/>
              <a:t>Produksi</a:t>
            </a:r>
            <a:endParaRPr lang="en-US" dirty="0"/>
          </a:p>
        </p:txBody>
      </p:sp>
      <p:sp>
        <p:nvSpPr>
          <p:cNvPr id="688134" name="AutoShape 6"/>
          <p:cNvSpPr>
            <a:spLocks noChangeArrowheads="1"/>
          </p:cNvSpPr>
          <p:nvPr/>
        </p:nvSpPr>
        <p:spPr bwMode="auto">
          <a:xfrm>
            <a:off x="5410200" y="2438400"/>
            <a:ext cx="2819400" cy="914400"/>
          </a:xfrm>
          <a:prstGeom prst="roundRect">
            <a:avLst>
              <a:gd name="adj" fmla="val 16667"/>
            </a:avLst>
          </a:prstGeom>
          <a:solidFill>
            <a:srgbClr val="FFCCFF"/>
          </a:solidFill>
          <a:ln w="28575">
            <a:solidFill>
              <a:schemeClr val="tx1"/>
            </a:solidFill>
            <a:round/>
            <a:headEnd/>
            <a:tailEnd/>
          </a:ln>
          <a:effectLst/>
        </p:spPr>
        <p:txBody>
          <a:bodyPr wrap="none" anchor="ctr"/>
          <a:lstStyle/>
          <a:p>
            <a:pPr algn="ctr"/>
            <a:r>
              <a:rPr lang="en-US" dirty="0" err="1" smtClean="0"/>
              <a:t>Biaya</a:t>
            </a:r>
            <a:r>
              <a:rPr lang="en-US" dirty="0" smtClean="0"/>
              <a:t> Non-</a:t>
            </a:r>
            <a:r>
              <a:rPr lang="en-US" dirty="0" err="1" smtClean="0"/>
              <a:t>Produksi</a:t>
            </a:r>
            <a:endParaRPr lang="en-US" dirty="0"/>
          </a:p>
        </p:txBody>
      </p:sp>
      <p:sp>
        <p:nvSpPr>
          <p:cNvPr id="688135" name="Text Box 7"/>
          <p:cNvSpPr txBox="1">
            <a:spLocks noChangeArrowheads="1"/>
          </p:cNvSpPr>
          <p:nvPr/>
        </p:nvSpPr>
        <p:spPr bwMode="auto">
          <a:xfrm>
            <a:off x="1268413" y="6096000"/>
            <a:ext cx="6484659" cy="369332"/>
          </a:xfrm>
          <a:prstGeom prst="rect">
            <a:avLst/>
          </a:prstGeom>
          <a:solidFill>
            <a:srgbClr val="FFFFCC"/>
          </a:solidFill>
          <a:ln w="28575">
            <a:solidFill>
              <a:schemeClr val="tx1"/>
            </a:solidFill>
            <a:miter lim="800000"/>
            <a:headEnd/>
            <a:tailEnd/>
          </a:ln>
          <a:effectLst/>
        </p:spPr>
        <p:txBody>
          <a:bodyPr wrap="none">
            <a:spAutoFit/>
          </a:bodyPr>
          <a:lstStyle/>
          <a:p>
            <a:pPr algn="ctr"/>
            <a:r>
              <a:rPr lang="en-US" dirty="0">
                <a:sym typeface="Wingdings" pitchFamily="2" charset="2"/>
              </a:rPr>
              <a:t> </a:t>
            </a:r>
            <a:r>
              <a:rPr lang="en-US" dirty="0"/>
              <a:t>ABC </a:t>
            </a:r>
            <a:r>
              <a:rPr lang="en-US" dirty="0" err="1" smtClean="0"/>
              <a:t>membebankan</a:t>
            </a:r>
            <a:r>
              <a:rPr lang="en-US" dirty="0" smtClean="0"/>
              <a:t> </a:t>
            </a:r>
            <a:r>
              <a:rPr lang="en-US" dirty="0" err="1" smtClean="0"/>
              <a:t>Biaya</a:t>
            </a:r>
            <a:r>
              <a:rPr lang="en-US" dirty="0" smtClean="0"/>
              <a:t> </a:t>
            </a:r>
            <a:r>
              <a:rPr lang="en-US" dirty="0" err="1" smtClean="0"/>
              <a:t>Proudksi</a:t>
            </a:r>
            <a:r>
              <a:rPr lang="en-US" dirty="0" smtClean="0"/>
              <a:t> </a:t>
            </a:r>
            <a:r>
              <a:rPr lang="en-US" dirty="0" err="1" smtClean="0"/>
              <a:t>dan</a:t>
            </a:r>
            <a:r>
              <a:rPr lang="en-US" dirty="0" smtClean="0"/>
              <a:t> </a:t>
            </a:r>
            <a:r>
              <a:rPr lang="en-US" dirty="0" err="1" smtClean="0"/>
              <a:t>Nonproduksi</a:t>
            </a:r>
            <a:r>
              <a:rPr lang="en-US" dirty="0" smtClean="0"/>
              <a:t> </a:t>
            </a:r>
            <a:r>
              <a:rPr lang="en-US" dirty="0" err="1" smtClean="0"/>
              <a:t>ke</a:t>
            </a:r>
            <a:r>
              <a:rPr lang="en-US" dirty="0" smtClean="0"/>
              <a:t> </a:t>
            </a:r>
            <a:r>
              <a:rPr lang="en-US" dirty="0" err="1" smtClean="0"/>
              <a:t>produk</a:t>
            </a:r>
            <a:endParaRPr lang="en-US" dirty="0"/>
          </a:p>
        </p:txBody>
      </p:sp>
      <p:sp>
        <p:nvSpPr>
          <p:cNvPr id="688136" name="Oval 8"/>
          <p:cNvSpPr>
            <a:spLocks noChangeArrowheads="1"/>
          </p:cNvSpPr>
          <p:nvPr/>
        </p:nvSpPr>
        <p:spPr bwMode="auto">
          <a:xfrm>
            <a:off x="762000" y="4495800"/>
            <a:ext cx="3276600" cy="1295400"/>
          </a:xfrm>
          <a:prstGeom prst="ellipse">
            <a:avLst/>
          </a:prstGeom>
          <a:solidFill>
            <a:schemeClr val="tx2"/>
          </a:solidFill>
          <a:ln w="28575">
            <a:solidFill>
              <a:schemeClr val="tx1"/>
            </a:solidFill>
            <a:round/>
            <a:headEnd/>
            <a:tailEnd/>
          </a:ln>
          <a:effectLst/>
        </p:spPr>
        <p:txBody>
          <a:bodyPr wrap="none" anchor="ctr"/>
          <a:lstStyle/>
          <a:p>
            <a:pPr algn="ctr"/>
            <a:r>
              <a:rPr lang="en-US" dirty="0" err="1" smtClean="0">
                <a:solidFill>
                  <a:srgbClr val="FFFFFF"/>
                </a:solidFill>
              </a:rPr>
              <a:t>Akuntansi</a:t>
            </a:r>
            <a:r>
              <a:rPr lang="en-US" dirty="0" smtClean="0">
                <a:solidFill>
                  <a:srgbClr val="FFFFFF"/>
                </a:solidFill>
              </a:rPr>
              <a:t> </a:t>
            </a:r>
            <a:r>
              <a:rPr lang="en-US" dirty="0" err="1" smtClean="0">
                <a:solidFill>
                  <a:srgbClr val="FFFFFF"/>
                </a:solidFill>
              </a:rPr>
              <a:t>Biaya</a:t>
            </a:r>
            <a:r>
              <a:rPr lang="en-US" dirty="0" smtClean="0">
                <a:solidFill>
                  <a:srgbClr val="FFFFFF"/>
                </a:solidFill>
              </a:rPr>
              <a:t> </a:t>
            </a:r>
            <a:r>
              <a:rPr lang="en-US" dirty="0" err="1" smtClean="0">
                <a:solidFill>
                  <a:srgbClr val="FFFFFF"/>
                </a:solidFill>
              </a:rPr>
              <a:t>Tradisional</a:t>
            </a:r>
            <a:endParaRPr lang="en-US" dirty="0">
              <a:solidFill>
                <a:srgbClr val="FFFFFF"/>
              </a:solidFill>
            </a:endParaRPr>
          </a:p>
        </p:txBody>
      </p:sp>
      <p:sp>
        <p:nvSpPr>
          <p:cNvPr id="688137" name="Oval 9"/>
          <p:cNvSpPr>
            <a:spLocks noChangeArrowheads="1"/>
          </p:cNvSpPr>
          <p:nvPr/>
        </p:nvSpPr>
        <p:spPr bwMode="auto">
          <a:xfrm>
            <a:off x="5181600" y="4495800"/>
            <a:ext cx="3276600" cy="1295400"/>
          </a:xfrm>
          <a:prstGeom prst="ellipse">
            <a:avLst/>
          </a:prstGeom>
          <a:solidFill>
            <a:srgbClr val="009900"/>
          </a:solidFill>
          <a:ln w="28575">
            <a:solidFill>
              <a:schemeClr val="tx1"/>
            </a:solidFill>
            <a:round/>
            <a:headEnd/>
            <a:tailEnd/>
          </a:ln>
          <a:effectLst/>
        </p:spPr>
        <p:txBody>
          <a:bodyPr wrap="none" anchor="ctr"/>
          <a:lstStyle/>
          <a:p>
            <a:pPr algn="ctr"/>
            <a:r>
              <a:rPr lang="en-US" dirty="0">
                <a:solidFill>
                  <a:srgbClr val="FFFFFF"/>
                </a:solidFill>
              </a:rPr>
              <a:t>ABC</a:t>
            </a:r>
            <a:br>
              <a:rPr lang="en-US" dirty="0">
                <a:solidFill>
                  <a:srgbClr val="FFFFFF"/>
                </a:solidFill>
              </a:rPr>
            </a:br>
            <a:r>
              <a:rPr lang="en-US" dirty="0">
                <a:solidFill>
                  <a:srgbClr val="FFFFFF"/>
                </a:solidFill>
              </a:rPr>
              <a:t>product costing</a:t>
            </a:r>
          </a:p>
        </p:txBody>
      </p:sp>
      <p:cxnSp>
        <p:nvCxnSpPr>
          <p:cNvPr id="688138" name="AutoShape 10"/>
          <p:cNvCxnSpPr>
            <a:cxnSpLocks noChangeShapeType="1"/>
            <a:stCxn id="688133" idx="2"/>
            <a:endCxn id="688136" idx="0"/>
          </p:cNvCxnSpPr>
          <p:nvPr/>
        </p:nvCxnSpPr>
        <p:spPr bwMode="auto">
          <a:xfrm>
            <a:off x="2400300" y="3367088"/>
            <a:ext cx="0" cy="1114425"/>
          </a:xfrm>
          <a:prstGeom prst="straightConnector1">
            <a:avLst/>
          </a:prstGeom>
          <a:noFill/>
          <a:ln w="28575">
            <a:solidFill>
              <a:schemeClr val="tx1"/>
            </a:solidFill>
            <a:round/>
            <a:headEnd/>
            <a:tailEnd type="triangle" w="med" len="med"/>
          </a:ln>
          <a:effectLst/>
        </p:spPr>
      </p:cxnSp>
      <p:cxnSp>
        <p:nvCxnSpPr>
          <p:cNvPr id="688139" name="AutoShape 11"/>
          <p:cNvCxnSpPr>
            <a:cxnSpLocks noChangeShapeType="1"/>
            <a:stCxn id="688133" idx="2"/>
            <a:endCxn id="688137" idx="1"/>
          </p:cNvCxnSpPr>
          <p:nvPr/>
        </p:nvCxnSpPr>
        <p:spPr bwMode="auto">
          <a:xfrm>
            <a:off x="2400300" y="3367088"/>
            <a:ext cx="3260725" cy="1303337"/>
          </a:xfrm>
          <a:prstGeom prst="straightConnector1">
            <a:avLst/>
          </a:prstGeom>
          <a:noFill/>
          <a:ln w="28575">
            <a:solidFill>
              <a:schemeClr val="tx1"/>
            </a:solidFill>
            <a:round/>
            <a:headEnd/>
            <a:tailEnd type="triangle" w="med" len="med"/>
          </a:ln>
          <a:effectLst/>
        </p:spPr>
      </p:cxnSp>
      <p:cxnSp>
        <p:nvCxnSpPr>
          <p:cNvPr id="688140" name="AutoShape 12"/>
          <p:cNvCxnSpPr>
            <a:cxnSpLocks noChangeShapeType="1"/>
            <a:stCxn id="688134" idx="2"/>
            <a:endCxn id="688137" idx="0"/>
          </p:cNvCxnSpPr>
          <p:nvPr/>
        </p:nvCxnSpPr>
        <p:spPr bwMode="auto">
          <a:xfrm>
            <a:off x="6819900" y="3367088"/>
            <a:ext cx="0" cy="1114425"/>
          </a:xfrm>
          <a:prstGeom prst="straightConnector1">
            <a:avLst/>
          </a:prstGeom>
          <a:noFill/>
          <a:ln w="28575">
            <a:solidFill>
              <a:schemeClr val="tx1"/>
            </a:solidFill>
            <a:round/>
            <a:headEnd/>
            <a:tailEnd type="triangle" w="med" len="med"/>
          </a:ln>
          <a:effectLst/>
        </p:spPr>
      </p:cxn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88134"/>
                                        </p:tgtEl>
                                        <p:attrNameLst>
                                          <p:attrName>style.visibility</p:attrName>
                                        </p:attrNameLst>
                                      </p:cBhvr>
                                      <p:to>
                                        <p:strVal val="visible"/>
                                      </p:to>
                                    </p:set>
                                    <p:animEffect transition="in" filter="dissolve">
                                      <p:cBhvr>
                                        <p:cTn id="7" dur="500"/>
                                        <p:tgtEl>
                                          <p:spTgt spid="688134"/>
                                        </p:tgtEl>
                                      </p:cBhvr>
                                    </p:animEffect>
                                  </p:childTnLst>
                                </p:cTn>
                              </p:par>
                            </p:childTnLst>
                          </p:cTn>
                        </p:par>
                        <p:par>
                          <p:cTn id="8" fill="hold">
                            <p:stCondLst>
                              <p:cond delay="1500"/>
                            </p:stCondLst>
                            <p:childTnLst>
                              <p:par>
                                <p:cTn id="9" presetID="12" presetClass="entr" presetSubtype="1" fill="hold" nodeType="afterEffect">
                                  <p:stCondLst>
                                    <p:cond delay="0"/>
                                  </p:stCondLst>
                                  <p:childTnLst>
                                    <p:set>
                                      <p:cBhvr>
                                        <p:cTn id="10" dur="1" fill="hold">
                                          <p:stCondLst>
                                            <p:cond delay="0"/>
                                          </p:stCondLst>
                                        </p:cTn>
                                        <p:tgtEl>
                                          <p:spTgt spid="688140"/>
                                        </p:tgtEl>
                                        <p:attrNameLst>
                                          <p:attrName>style.visibility</p:attrName>
                                        </p:attrNameLst>
                                      </p:cBhvr>
                                      <p:to>
                                        <p:strVal val="visible"/>
                                      </p:to>
                                    </p:set>
                                    <p:animEffect transition="in" filter="slide(fromTop)">
                                      <p:cBhvr>
                                        <p:cTn id="11" dur="500"/>
                                        <p:tgtEl>
                                          <p:spTgt spid="68814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88135"/>
                                        </p:tgtEl>
                                        <p:attrNameLst>
                                          <p:attrName>style.visibility</p:attrName>
                                        </p:attrNameLst>
                                      </p:cBhvr>
                                      <p:to>
                                        <p:strVal val="visible"/>
                                      </p:to>
                                    </p:set>
                                    <p:animEffect transition="in" filter="wipe(left)">
                                      <p:cBhvr>
                                        <p:cTn id="15" dur="500"/>
                                        <p:tgtEl>
                                          <p:spTgt spid="68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4" grpId="0" animBg="1" autoUpdateAnimBg="0"/>
      <p:bldP spid="68813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685800" y="76200"/>
            <a:ext cx="8153400" cy="1143000"/>
          </a:xfrm>
          <a:noFill/>
          <a:ln/>
        </p:spPr>
        <p:txBody>
          <a:bodyPr/>
          <a:lstStyle/>
          <a:p>
            <a:r>
              <a:rPr lang="en-US" sz="3200">
                <a:effectLst>
                  <a:outerShdw blurRad="38100" dist="38100" dir="2700000" algn="tl">
                    <a:srgbClr val="C0C0C0"/>
                  </a:outerShdw>
                </a:effectLst>
                <a:sym typeface="Wingdings" pitchFamily="2" charset="2"/>
              </a:rPr>
              <a:t></a:t>
            </a:r>
            <a:r>
              <a:rPr lang="en-US" sz="3200"/>
              <a:t>Assigning Costs to Cost Objects</a:t>
            </a:r>
          </a:p>
        </p:txBody>
      </p:sp>
      <p:graphicFrame>
        <p:nvGraphicFramePr>
          <p:cNvPr id="736259" name="Object 3"/>
          <p:cNvGraphicFramePr>
            <a:graphicFrameLocks noChangeAspect="1"/>
          </p:cNvGraphicFramePr>
          <p:nvPr/>
        </p:nvGraphicFramePr>
        <p:xfrm>
          <a:off x="228600" y="1519238"/>
          <a:ext cx="5245100" cy="1846262"/>
        </p:xfrm>
        <a:graphic>
          <a:graphicData uri="http://schemas.openxmlformats.org/presentationml/2006/ole">
            <mc:AlternateContent xmlns:mc="http://schemas.openxmlformats.org/markup-compatibility/2006">
              <mc:Choice xmlns:v="urn:schemas-microsoft-com:vml" Requires="v">
                <p:oleObj spid="_x0000_s9224" name="Worksheet" r:id="rId4" imgW="4455000" imgH="1575000" progId="Excel.Sheet.8">
                  <p:embed/>
                </p:oleObj>
              </mc:Choice>
              <mc:Fallback>
                <p:oleObj name="Worksheet" r:id="rId4" imgW="4455000" imgH="1575000" progId="Excel.Sheet.8">
                  <p:embed/>
                  <p:pic>
                    <p:nvPicPr>
                      <p:cNvPr id="0" name="Picture 2"/>
                      <p:cNvPicPr>
                        <a:picLocks noChangeAspect="1" noChangeArrowheads="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228600" y="1519238"/>
                        <a:ext cx="524510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6260" name="Object 4"/>
          <p:cNvGraphicFramePr>
            <a:graphicFrameLocks noChangeAspect="1"/>
          </p:cNvGraphicFramePr>
          <p:nvPr/>
        </p:nvGraphicFramePr>
        <p:xfrm>
          <a:off x="3733800" y="3771900"/>
          <a:ext cx="5257800" cy="1943100"/>
        </p:xfrm>
        <a:graphic>
          <a:graphicData uri="http://schemas.openxmlformats.org/presentationml/2006/ole">
            <mc:AlternateContent xmlns:mc="http://schemas.openxmlformats.org/markup-compatibility/2006">
              <mc:Choice xmlns:v="urn:schemas-microsoft-com:vml" Requires="v">
                <p:oleObj spid="_x0000_s9225" name="Worksheet" r:id="rId6" imgW="4263840" imgH="1575000" progId="Excel.Sheet.8">
                  <p:embed/>
                </p:oleObj>
              </mc:Choice>
              <mc:Fallback>
                <p:oleObj name="Worksheet" r:id="rId6" imgW="4263840" imgH="1575000" progId="Excel.Sheet.8">
                  <p:embed/>
                  <p:pic>
                    <p:nvPicPr>
                      <p:cNvPr id="0" name="Picture 3"/>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3733800" y="3771900"/>
                        <a:ext cx="5257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6261" name="Text Box 5"/>
          <p:cNvSpPr txBox="1">
            <a:spLocks noChangeArrowheads="1"/>
          </p:cNvSpPr>
          <p:nvPr/>
        </p:nvSpPr>
        <p:spPr bwMode="auto">
          <a:xfrm>
            <a:off x="152400" y="3657600"/>
            <a:ext cx="3505200" cy="2076450"/>
          </a:xfrm>
          <a:prstGeom prst="rect">
            <a:avLst/>
          </a:prstGeom>
          <a:noFill/>
          <a:ln w="9525">
            <a:noFill/>
            <a:miter lim="800000"/>
            <a:headEnd/>
            <a:tailEnd/>
          </a:ln>
          <a:effectLst/>
        </p:spPr>
        <p:txBody>
          <a:bodyPr>
            <a:spAutoFit/>
          </a:bodyPr>
          <a:lstStyle/>
          <a:p>
            <a:pPr algn="ctr" eaLnBrk="1" hangingPunct="1">
              <a:spcBef>
                <a:spcPct val="50000"/>
              </a:spcBef>
            </a:pPr>
            <a:r>
              <a:rPr lang="en-US" sz="2600" b="1">
                <a:solidFill>
                  <a:schemeClr val="tx2"/>
                </a:solidFill>
              </a:rPr>
              <a:t>The customer-level cost is assigned to customers directly; it is not assigned to products.</a:t>
            </a:r>
          </a:p>
        </p:txBody>
      </p:sp>
    </p:spTree>
  </p:cSld>
  <p:clrMapOvr>
    <a:masterClrMapping/>
  </p:clrMapOvr>
  <p:transition spd="med">
    <p:strip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r>
              <a:rPr lang="en-US" sz="3200">
                <a:effectLst>
                  <a:outerShdw blurRad="38100" dist="38100" dir="2700000" algn="tl">
                    <a:srgbClr val="C0C0C0"/>
                  </a:outerShdw>
                </a:effectLst>
                <a:sym typeface="Wingdings" pitchFamily="2" charset="2"/>
              </a:rPr>
              <a:t></a:t>
            </a:r>
            <a:r>
              <a:rPr lang="en-US" sz="3200"/>
              <a:t>Prepare Management Reports</a:t>
            </a:r>
          </a:p>
        </p:txBody>
      </p:sp>
      <p:graphicFrame>
        <p:nvGraphicFramePr>
          <p:cNvPr id="790528" name="Object 0"/>
          <p:cNvGraphicFramePr>
            <a:graphicFrameLocks noChangeAspect="1"/>
          </p:cNvGraphicFramePr>
          <p:nvPr/>
        </p:nvGraphicFramePr>
        <p:xfrm>
          <a:off x="228600" y="1295400"/>
          <a:ext cx="4953000" cy="2795588"/>
        </p:xfrm>
        <a:graphic>
          <a:graphicData uri="http://schemas.openxmlformats.org/presentationml/2006/ole">
            <mc:AlternateContent xmlns:mc="http://schemas.openxmlformats.org/markup-compatibility/2006">
              <mc:Choice xmlns:v="urn:schemas-microsoft-com:vml" Requires="v">
                <p:oleObj spid="_x0000_s10248" name="Worksheet" r:id="rId4" imgW="3819600" imgH="2027520" progId="Excel.Sheet.8">
                  <p:embed/>
                </p:oleObj>
              </mc:Choice>
              <mc:Fallback>
                <p:oleObj name="Worksheet" r:id="rId4" imgW="3819600" imgH="202752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4953000" cy="2795588"/>
                      </a:xfrm>
                      <a:prstGeom prst="rect">
                        <a:avLst/>
                      </a:prstGeom>
                      <a:noFill/>
                      <a:ln w="12700">
                        <a:solidFill>
                          <a:srgbClr val="0000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790529" name="Object 1"/>
          <p:cNvGraphicFramePr>
            <a:graphicFrameLocks noChangeAspect="1"/>
          </p:cNvGraphicFramePr>
          <p:nvPr/>
        </p:nvGraphicFramePr>
        <p:xfrm>
          <a:off x="4191000" y="4029075"/>
          <a:ext cx="4876800" cy="2752725"/>
        </p:xfrm>
        <a:graphic>
          <a:graphicData uri="http://schemas.openxmlformats.org/presentationml/2006/ole">
            <mc:AlternateContent xmlns:mc="http://schemas.openxmlformats.org/markup-compatibility/2006">
              <mc:Choice xmlns:v="urn:schemas-microsoft-com:vml" Requires="v">
                <p:oleObj spid="_x0000_s10249" name="Worksheet" r:id="rId6" imgW="3629880" imgH="2027520" progId="Excel.Sheet.8">
                  <p:embed/>
                </p:oleObj>
              </mc:Choice>
              <mc:Fallback>
                <p:oleObj name="Worksheet" r:id="rId6" imgW="3629880" imgH="2027520"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029075"/>
                        <a:ext cx="4876800" cy="2752725"/>
                      </a:xfrm>
                      <a:prstGeom prst="rect">
                        <a:avLst/>
                      </a:prstGeom>
                      <a:noFill/>
                      <a:ln w="12700">
                        <a:solidFill>
                          <a:srgbClr val="0000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ransition spd="med">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1552" name="Object 0"/>
          <p:cNvGraphicFramePr>
            <a:graphicFrameLocks noChangeAspect="1"/>
          </p:cNvGraphicFramePr>
          <p:nvPr/>
        </p:nvGraphicFramePr>
        <p:xfrm>
          <a:off x="1066800" y="2286000"/>
          <a:ext cx="7010400" cy="3678238"/>
        </p:xfrm>
        <a:graphic>
          <a:graphicData uri="http://schemas.openxmlformats.org/presentationml/2006/ole">
            <mc:AlternateContent xmlns:mc="http://schemas.openxmlformats.org/markup-compatibility/2006">
              <mc:Choice xmlns:v="urn:schemas-microsoft-com:vml" Requires="v">
                <p:oleObj spid="_x0000_s11269" name="Worksheet" r:id="rId4" imgW="2794680" imgH="1526400" progId="Excel.Sheet.8">
                  <p:embed/>
                </p:oleObj>
              </mc:Choice>
              <mc:Fallback>
                <p:oleObj name="Worksheet" r:id="rId4" imgW="2794680" imgH="1526400" progId="Excel.Sheet.8">
                  <p:embed/>
                  <p:pic>
                    <p:nvPicPr>
                      <p:cNvPr id="0" name="Picture 2"/>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1066800" y="2286000"/>
                        <a:ext cx="7010400" cy="3678238"/>
                      </a:xfrm>
                      <a:prstGeom prst="rect">
                        <a:avLst/>
                      </a:prstGeom>
                      <a:noFill/>
                      <a:ln w="28575">
                        <a:solidFill>
                          <a:schemeClr val="tx1"/>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740355" name="Rectangle 3"/>
          <p:cNvSpPr>
            <a:spLocks noGrp="1" noChangeArrowheads="1"/>
          </p:cNvSpPr>
          <p:nvPr>
            <p:ph type="title"/>
          </p:nvPr>
        </p:nvSpPr>
        <p:spPr>
          <a:noFill/>
          <a:ln/>
        </p:spPr>
        <p:txBody>
          <a:bodyPr/>
          <a:lstStyle/>
          <a:p>
            <a:r>
              <a:rPr lang="en-US" sz="3200">
                <a:effectLst>
                  <a:outerShdw blurRad="38100" dist="38100" dir="2700000" algn="tl">
                    <a:srgbClr val="C0C0C0"/>
                  </a:outerShdw>
                </a:effectLst>
                <a:sym typeface="Wingdings" pitchFamily="2" charset="2"/>
              </a:rPr>
              <a:t></a:t>
            </a:r>
            <a:r>
              <a:rPr lang="en-US" sz="3200"/>
              <a:t>Prepare Management Reports</a:t>
            </a:r>
          </a:p>
        </p:txBody>
      </p:sp>
      <p:sp>
        <p:nvSpPr>
          <p:cNvPr id="740356" name="Text Box 4"/>
          <p:cNvSpPr txBox="1">
            <a:spLocks noChangeArrowheads="1"/>
          </p:cNvSpPr>
          <p:nvPr/>
        </p:nvSpPr>
        <p:spPr bwMode="auto">
          <a:xfrm>
            <a:off x="1752600" y="1752600"/>
            <a:ext cx="5410200" cy="549275"/>
          </a:xfrm>
          <a:prstGeom prst="rect">
            <a:avLst/>
          </a:prstGeom>
          <a:noFill/>
          <a:ln w="9525">
            <a:noFill/>
            <a:miter lim="800000"/>
            <a:headEnd/>
            <a:tailEnd/>
          </a:ln>
          <a:effectLst/>
        </p:spPr>
        <p:txBody>
          <a:bodyPr>
            <a:spAutoFit/>
          </a:bodyPr>
          <a:lstStyle/>
          <a:p>
            <a:pPr algn="ctr" eaLnBrk="1" hangingPunct="1">
              <a:spcBef>
                <a:spcPct val="50000"/>
              </a:spcBef>
            </a:pPr>
            <a:r>
              <a:rPr lang="en-US" sz="3000"/>
              <a:t>Customer Profitability Analysis</a:t>
            </a:r>
          </a:p>
        </p:txBody>
      </p:sp>
    </p:spTree>
  </p:cSld>
  <p:clrMapOvr>
    <a:masterClrMapping/>
  </p:clrMapOvr>
  <p:transition spd="med">
    <p:checke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r>
              <a:rPr lang="en-US"/>
              <a:t>Product Margins</a:t>
            </a:r>
          </a:p>
        </p:txBody>
      </p:sp>
      <p:graphicFrame>
        <p:nvGraphicFramePr>
          <p:cNvPr id="792576" name="Object 0"/>
          <p:cNvGraphicFramePr>
            <a:graphicFrameLocks noChangeAspect="1"/>
          </p:cNvGraphicFramePr>
          <p:nvPr/>
        </p:nvGraphicFramePr>
        <p:xfrm>
          <a:off x="952500" y="1984375"/>
          <a:ext cx="7239000" cy="2816225"/>
        </p:xfrm>
        <a:graphic>
          <a:graphicData uri="http://schemas.openxmlformats.org/presentationml/2006/ole">
            <mc:AlternateContent xmlns:mc="http://schemas.openxmlformats.org/markup-compatibility/2006">
              <mc:Choice xmlns:v="urn:schemas-microsoft-com:vml" Requires="v">
                <p:oleObj spid="_x0000_s12293" name="Worksheet" r:id="rId4" imgW="4511160" imgH="1755000" progId="Excel.Sheet.8">
                  <p:embed/>
                </p:oleObj>
              </mc:Choice>
              <mc:Fallback>
                <p:oleObj name="Worksheet" r:id="rId4" imgW="4511160" imgH="1755000" progId="Excel.Sheet.8">
                  <p:embed/>
                  <p:pic>
                    <p:nvPicPr>
                      <p:cNvPr id="0" name="Picture 2"/>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952500" y="1984375"/>
                        <a:ext cx="7239000" cy="28162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2404" name="Text Box 4"/>
          <p:cNvSpPr txBox="1">
            <a:spLocks noChangeArrowheads="1"/>
          </p:cNvSpPr>
          <p:nvPr/>
        </p:nvSpPr>
        <p:spPr bwMode="auto">
          <a:xfrm>
            <a:off x="1409700" y="1385888"/>
            <a:ext cx="6316663" cy="519112"/>
          </a:xfrm>
          <a:prstGeom prst="rect">
            <a:avLst/>
          </a:prstGeom>
          <a:noFill/>
          <a:ln w="9525">
            <a:noFill/>
            <a:miter lim="800000"/>
            <a:headEnd/>
            <a:tailEnd/>
          </a:ln>
          <a:effectLst/>
        </p:spPr>
        <p:txBody>
          <a:bodyPr wrap="none">
            <a:spAutoFit/>
          </a:bodyPr>
          <a:lstStyle/>
          <a:p>
            <a:r>
              <a:rPr lang="en-US" sz="2800" b="1">
                <a:solidFill>
                  <a:srgbClr val="FF0000"/>
                </a:solidFill>
              </a:rPr>
              <a:t>Traditional </a:t>
            </a:r>
            <a:r>
              <a:rPr lang="en-US" sz="2800" b="1"/>
              <a:t>Cost Accounting System</a:t>
            </a:r>
          </a:p>
        </p:txBody>
      </p:sp>
      <p:grpSp>
        <p:nvGrpSpPr>
          <p:cNvPr id="2" name="Group 5"/>
          <p:cNvGrpSpPr>
            <a:grpSpLocks/>
          </p:cNvGrpSpPr>
          <p:nvPr/>
        </p:nvGrpSpPr>
        <p:grpSpPr bwMode="auto">
          <a:xfrm>
            <a:off x="838200" y="5791200"/>
            <a:ext cx="6750050" cy="641350"/>
            <a:chOff x="524" y="3278"/>
            <a:chExt cx="4252" cy="404"/>
          </a:xfrm>
        </p:grpSpPr>
        <p:sp>
          <p:nvSpPr>
            <p:cNvPr id="742406" name="Text Box 6"/>
            <p:cNvSpPr txBox="1">
              <a:spLocks noChangeArrowheads="1"/>
            </p:cNvSpPr>
            <p:nvPr/>
          </p:nvSpPr>
          <p:spPr bwMode="auto">
            <a:xfrm>
              <a:off x="524" y="3278"/>
              <a:ext cx="2164" cy="404"/>
            </a:xfrm>
            <a:prstGeom prst="rect">
              <a:avLst/>
            </a:prstGeom>
            <a:noFill/>
            <a:ln w="9525">
              <a:noFill/>
              <a:miter lim="800000"/>
              <a:headEnd/>
              <a:tailEnd/>
            </a:ln>
            <a:effectLst/>
          </p:spPr>
          <p:txBody>
            <a:bodyPr wrap="none">
              <a:spAutoFit/>
            </a:bodyPr>
            <a:lstStyle/>
            <a:p>
              <a:pPr algn="ctr"/>
              <a:r>
                <a:rPr lang="en-US" sz="1800" b="1">
                  <a:solidFill>
                    <a:srgbClr val="0000CC"/>
                  </a:solidFill>
                </a:rPr>
                <a:t>Predetermined manufacturing</a:t>
              </a:r>
            </a:p>
            <a:p>
              <a:pPr algn="ctr"/>
              <a:r>
                <a:rPr lang="en-US" sz="1800" b="1">
                  <a:solidFill>
                    <a:srgbClr val="0000CC"/>
                  </a:solidFill>
                </a:rPr>
                <a:t>overhead rate</a:t>
              </a:r>
            </a:p>
          </p:txBody>
        </p:sp>
        <p:sp>
          <p:nvSpPr>
            <p:cNvPr id="742407" name="Text Box 7"/>
            <p:cNvSpPr txBox="1">
              <a:spLocks noChangeArrowheads="1"/>
            </p:cNvSpPr>
            <p:nvPr/>
          </p:nvSpPr>
          <p:spPr bwMode="auto">
            <a:xfrm>
              <a:off x="2928" y="3278"/>
              <a:ext cx="1076" cy="404"/>
            </a:xfrm>
            <a:prstGeom prst="rect">
              <a:avLst/>
            </a:prstGeom>
            <a:noFill/>
            <a:ln w="9525">
              <a:noFill/>
              <a:miter lim="800000"/>
              <a:headEnd/>
              <a:tailEnd/>
            </a:ln>
            <a:effectLst/>
          </p:spPr>
          <p:txBody>
            <a:bodyPr wrap="none">
              <a:spAutoFit/>
            </a:bodyPr>
            <a:lstStyle/>
            <a:p>
              <a:pPr algn="ctr"/>
              <a:r>
                <a:rPr lang="en-US" sz="1800" b="1" u="sng">
                  <a:solidFill>
                    <a:srgbClr val="0000CC"/>
                  </a:solidFill>
                </a:rPr>
                <a:t>   $1,000,000   </a:t>
              </a:r>
            </a:p>
            <a:p>
              <a:pPr algn="ctr"/>
              <a:r>
                <a:rPr lang="en-US" sz="1800" b="1">
                  <a:solidFill>
                    <a:srgbClr val="0000CC"/>
                  </a:solidFill>
                </a:rPr>
                <a:t> 20,000 MH</a:t>
              </a:r>
            </a:p>
          </p:txBody>
        </p:sp>
        <p:sp>
          <p:nvSpPr>
            <p:cNvPr id="742408" name="Text Box 8"/>
            <p:cNvSpPr txBox="1">
              <a:spLocks noChangeArrowheads="1"/>
            </p:cNvSpPr>
            <p:nvPr/>
          </p:nvSpPr>
          <p:spPr bwMode="auto">
            <a:xfrm>
              <a:off x="4032" y="3364"/>
              <a:ext cx="744" cy="231"/>
            </a:xfrm>
            <a:prstGeom prst="rect">
              <a:avLst/>
            </a:prstGeom>
            <a:noFill/>
            <a:ln w="9525">
              <a:noFill/>
              <a:miter lim="800000"/>
              <a:headEnd/>
              <a:tailEnd/>
            </a:ln>
            <a:effectLst/>
          </p:spPr>
          <p:txBody>
            <a:bodyPr wrap="none">
              <a:spAutoFit/>
            </a:bodyPr>
            <a:lstStyle/>
            <a:p>
              <a:pPr algn="ctr"/>
              <a:r>
                <a:rPr lang="en-US" sz="1800" b="1">
                  <a:solidFill>
                    <a:srgbClr val="0000CC"/>
                  </a:solidFill>
                </a:rPr>
                <a:t>= $50/MH</a:t>
              </a:r>
            </a:p>
          </p:txBody>
        </p:sp>
        <p:sp>
          <p:nvSpPr>
            <p:cNvPr id="742409" name="Text Box 9"/>
            <p:cNvSpPr txBox="1">
              <a:spLocks noChangeArrowheads="1"/>
            </p:cNvSpPr>
            <p:nvPr/>
          </p:nvSpPr>
          <p:spPr bwMode="auto">
            <a:xfrm>
              <a:off x="2697" y="3364"/>
              <a:ext cx="200" cy="231"/>
            </a:xfrm>
            <a:prstGeom prst="rect">
              <a:avLst/>
            </a:prstGeom>
            <a:noFill/>
            <a:ln w="9525">
              <a:noFill/>
              <a:miter lim="800000"/>
              <a:headEnd/>
              <a:tailEnd/>
            </a:ln>
            <a:effectLst/>
          </p:spPr>
          <p:txBody>
            <a:bodyPr wrap="none">
              <a:spAutoFit/>
            </a:bodyPr>
            <a:lstStyle/>
            <a:p>
              <a:pPr algn="ctr"/>
              <a:r>
                <a:rPr lang="en-US" sz="1800" b="1">
                  <a:solidFill>
                    <a:srgbClr val="0000CC"/>
                  </a:solidFill>
                </a:rPr>
                <a:t>=</a:t>
              </a:r>
            </a:p>
          </p:txBody>
        </p:sp>
      </p:grpSp>
      <p:sp>
        <p:nvSpPr>
          <p:cNvPr id="742410" name="Rectangle 10"/>
          <p:cNvSpPr>
            <a:spLocks noChangeArrowheads="1"/>
          </p:cNvSpPr>
          <p:nvPr/>
        </p:nvSpPr>
        <p:spPr bwMode="auto">
          <a:xfrm>
            <a:off x="685800" y="4953000"/>
            <a:ext cx="5181600" cy="457200"/>
          </a:xfrm>
          <a:prstGeom prst="rect">
            <a:avLst/>
          </a:prstGeom>
          <a:solidFill>
            <a:srgbClr val="006600"/>
          </a:solidFill>
          <a:ln w="9525">
            <a:solidFill>
              <a:srgbClr val="000000"/>
            </a:solidFill>
            <a:miter lim="800000"/>
            <a:headEnd/>
            <a:tailEnd/>
          </a:ln>
          <a:effectLst>
            <a:outerShdw dist="53882" dir="2700000" algn="ctr" rotWithShape="0">
              <a:srgbClr val="000000"/>
            </a:outerShdw>
          </a:effectLst>
        </p:spPr>
        <p:txBody>
          <a:bodyPr wrap="none" anchor="ctr"/>
          <a:lstStyle/>
          <a:p>
            <a:pPr algn="ctr"/>
            <a:r>
              <a:rPr lang="en-US" sz="1800">
                <a:solidFill>
                  <a:srgbClr val="FFFF00"/>
                </a:solidFill>
                <a:effectLst>
                  <a:outerShdw blurRad="38100" dist="38100" dir="2700000" algn="tl">
                    <a:srgbClr val="000000"/>
                  </a:outerShdw>
                </a:effectLst>
              </a:rPr>
              <a:t>400 units x 0.5 MH/unit x $50/MH = $10,000</a:t>
            </a:r>
          </a:p>
        </p:txBody>
      </p:sp>
      <p:sp>
        <p:nvSpPr>
          <p:cNvPr id="742411" name="Line 11"/>
          <p:cNvSpPr>
            <a:spLocks noChangeShapeType="1"/>
          </p:cNvSpPr>
          <p:nvPr/>
        </p:nvSpPr>
        <p:spPr bwMode="auto">
          <a:xfrm flipV="1">
            <a:off x="5181600" y="4114800"/>
            <a:ext cx="381000" cy="838200"/>
          </a:xfrm>
          <a:prstGeom prst="line">
            <a:avLst/>
          </a:prstGeom>
          <a:noFill/>
          <a:ln w="28575">
            <a:solidFill>
              <a:srgbClr val="FF0000"/>
            </a:solidFill>
            <a:round/>
            <a:headEnd/>
            <a:tailEnd type="triangle" w="med" len="med"/>
          </a:ln>
          <a:effectLst>
            <a:outerShdw dist="17961" dir="2700000" algn="ctr" rotWithShape="0">
              <a:srgbClr val="000000"/>
            </a:outerShdw>
          </a:effectLst>
        </p:spPr>
        <p:txBody>
          <a:bodyPr wrap="none" anchor="ctr"/>
          <a:lstStyle/>
          <a:p>
            <a:endParaRPr lang="en-US"/>
          </a:p>
        </p:txBody>
      </p:sp>
      <p:cxnSp>
        <p:nvCxnSpPr>
          <p:cNvPr id="742412" name="AutoShape 12"/>
          <p:cNvCxnSpPr>
            <a:cxnSpLocks noChangeShapeType="1"/>
          </p:cNvCxnSpPr>
          <p:nvPr/>
        </p:nvCxnSpPr>
        <p:spPr bwMode="auto">
          <a:xfrm rot="5400000" flipH="1">
            <a:off x="5222875" y="4105275"/>
            <a:ext cx="628650" cy="3048000"/>
          </a:xfrm>
          <a:prstGeom prst="bentConnector3">
            <a:avLst>
              <a:gd name="adj1" fmla="val 50000"/>
            </a:avLst>
          </a:prstGeom>
          <a:noFill/>
          <a:ln w="28575">
            <a:solidFill>
              <a:srgbClr val="FF0000"/>
            </a:solidFill>
            <a:miter lim="800000"/>
            <a:headEnd/>
            <a:tailEnd type="triangle" w="med" len="med"/>
          </a:ln>
          <a:effectLst>
            <a:outerShdw dist="17961" dir="2700000" algn="ctr" rotWithShape="0">
              <a:srgbClr val="000000"/>
            </a:outerShdw>
          </a:effectLst>
        </p:spPr>
      </p:cxnSp>
    </p:spTree>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normAutofit fontScale="90000"/>
          </a:bodyPr>
          <a:lstStyle/>
          <a:p>
            <a:pPr>
              <a:lnSpc>
                <a:spcPct val="80000"/>
              </a:lnSpc>
            </a:pPr>
            <a:r>
              <a:rPr lang="en-US"/>
              <a:t>Differences Between ABC and Traditional Product Costs</a:t>
            </a:r>
          </a:p>
        </p:txBody>
      </p:sp>
      <p:sp>
        <p:nvSpPr>
          <p:cNvPr id="744451" name="Text Box 3"/>
          <p:cNvSpPr txBox="1">
            <a:spLocks noChangeArrowheads="1"/>
          </p:cNvSpPr>
          <p:nvPr/>
        </p:nvSpPr>
        <p:spPr bwMode="auto">
          <a:xfrm>
            <a:off x="152400" y="1320800"/>
            <a:ext cx="8763000" cy="5276850"/>
          </a:xfrm>
          <a:prstGeom prst="rect">
            <a:avLst/>
          </a:prstGeom>
          <a:noFill/>
          <a:ln w="9525">
            <a:noFill/>
            <a:miter lim="800000"/>
            <a:headEnd/>
            <a:tailEnd/>
          </a:ln>
          <a:effectLst/>
        </p:spPr>
        <p:txBody>
          <a:bodyPr>
            <a:spAutoFit/>
          </a:bodyPr>
          <a:lstStyle/>
          <a:p>
            <a:pPr>
              <a:lnSpc>
                <a:spcPct val="90000"/>
              </a:lnSpc>
              <a:spcBef>
                <a:spcPct val="40000"/>
              </a:spcBef>
              <a:buSzPct val="110000"/>
            </a:pPr>
            <a:r>
              <a:rPr lang="en-US"/>
              <a:t>Product margins are different for four reasons:</a:t>
            </a:r>
          </a:p>
          <a:p>
            <a:pPr>
              <a:lnSpc>
                <a:spcPct val="90000"/>
              </a:lnSpc>
              <a:spcBef>
                <a:spcPct val="40000"/>
              </a:spcBef>
              <a:buSzPct val="110000"/>
              <a:buFont typeface="Wingdings" pitchFamily="2" charset="2"/>
              <a:buChar char=""/>
            </a:pPr>
            <a:r>
              <a:rPr lang="en-US"/>
              <a:t> Traditional costing assigns design costs to both products</a:t>
            </a:r>
            <a:br>
              <a:rPr lang="en-US"/>
            </a:br>
            <a:r>
              <a:rPr lang="en-US"/>
              <a:t>     based on machine hours.  ABC assigns product design</a:t>
            </a:r>
            <a:br>
              <a:rPr lang="en-US"/>
            </a:br>
            <a:r>
              <a:rPr lang="en-US"/>
              <a:t>     costs to a product only if product design work is required.</a:t>
            </a:r>
          </a:p>
          <a:p>
            <a:pPr>
              <a:lnSpc>
                <a:spcPct val="90000"/>
              </a:lnSpc>
              <a:spcBef>
                <a:spcPct val="40000"/>
              </a:spcBef>
              <a:buSzPct val="110000"/>
              <a:buFont typeface="Wingdings" pitchFamily="2" charset="2"/>
              <a:buChar char=""/>
            </a:pPr>
            <a:r>
              <a:rPr lang="en-US">
                <a:sym typeface="Wingdings" pitchFamily="2" charset="2"/>
              </a:rPr>
              <a:t> T</a:t>
            </a:r>
            <a:r>
              <a:rPr lang="en-US"/>
              <a:t>raditional costing assigns customer order costs, a batch-</a:t>
            </a:r>
            <a:br>
              <a:rPr lang="en-US"/>
            </a:br>
            <a:r>
              <a:rPr lang="en-US"/>
              <a:t>     level cost, using a unit-level allocation base, machine hours.</a:t>
            </a:r>
            <a:br>
              <a:rPr lang="en-US"/>
            </a:br>
            <a:r>
              <a:rPr lang="en-US"/>
              <a:t>     ABC assigns these batch-level costs using a batch-level</a:t>
            </a:r>
            <a:br>
              <a:rPr lang="en-US"/>
            </a:br>
            <a:r>
              <a:rPr lang="en-US"/>
              <a:t>     activity measure.</a:t>
            </a:r>
          </a:p>
          <a:p>
            <a:pPr>
              <a:lnSpc>
                <a:spcPct val="90000"/>
              </a:lnSpc>
              <a:spcBef>
                <a:spcPct val="40000"/>
              </a:spcBef>
              <a:buSzPct val="110000"/>
              <a:buFont typeface="Wingdings" pitchFamily="2" charset="2"/>
              <a:buChar char=""/>
            </a:pPr>
            <a:r>
              <a:rPr lang="en-US"/>
              <a:t> Traditional costing assigns only manufacturing costs to </a:t>
            </a:r>
            <a:br>
              <a:rPr lang="en-US"/>
            </a:br>
            <a:r>
              <a:rPr lang="en-US"/>
              <a:t>     products.  ABC also assigns nonmanufacturing costs to </a:t>
            </a:r>
            <a:br>
              <a:rPr lang="en-US"/>
            </a:br>
            <a:r>
              <a:rPr lang="en-US"/>
              <a:t>     products.</a:t>
            </a:r>
          </a:p>
          <a:p>
            <a:pPr>
              <a:lnSpc>
                <a:spcPct val="90000"/>
              </a:lnSpc>
              <a:spcBef>
                <a:spcPct val="40000"/>
              </a:spcBef>
              <a:buSzPct val="110000"/>
              <a:buFont typeface="Wingdings" pitchFamily="2" charset="2"/>
              <a:buChar char=""/>
            </a:pPr>
            <a:r>
              <a:rPr lang="en-US">
                <a:sym typeface="Wingdings" pitchFamily="2" charset="2"/>
              </a:rPr>
              <a:t> Traditional costing assigns all manufacturing costs to</a:t>
            </a:r>
            <a:br>
              <a:rPr lang="en-US">
                <a:sym typeface="Wingdings" pitchFamily="2" charset="2"/>
              </a:rPr>
            </a:br>
            <a:r>
              <a:rPr lang="en-US">
                <a:sym typeface="Wingdings" pitchFamily="2" charset="2"/>
              </a:rPr>
              <a:t>     products.  The ABC system does not assign organization-</a:t>
            </a:r>
            <a:br>
              <a:rPr lang="en-US">
                <a:sym typeface="Wingdings" pitchFamily="2" charset="2"/>
              </a:rPr>
            </a:br>
            <a:r>
              <a:rPr lang="en-US">
                <a:sym typeface="Wingdings" pitchFamily="2" charset="2"/>
              </a:rPr>
              <a:t>     sustaining manufacturing costs to the products.</a:t>
            </a:r>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4451"/>
                                        </p:tgtEl>
                                        <p:attrNameLst>
                                          <p:attrName>style.visibility</p:attrName>
                                        </p:attrNameLst>
                                      </p:cBhvr>
                                      <p:to>
                                        <p:strVal val="visible"/>
                                      </p:to>
                                    </p:set>
                                    <p:anim calcmode="lin" valueType="num">
                                      <p:cBhvr additive="base">
                                        <p:cTn id="7" dur="500" fill="hold"/>
                                        <p:tgtEl>
                                          <p:spTgt spid="744451"/>
                                        </p:tgtEl>
                                        <p:attrNameLst>
                                          <p:attrName>ppt_x</p:attrName>
                                        </p:attrNameLst>
                                      </p:cBhvr>
                                      <p:tavLst>
                                        <p:tav tm="0">
                                          <p:val>
                                            <p:strVal val="0-#ppt_w/2"/>
                                          </p:val>
                                        </p:tav>
                                        <p:tav tm="100000">
                                          <p:val>
                                            <p:strVal val="#ppt_x"/>
                                          </p:val>
                                        </p:tav>
                                      </p:tavLst>
                                    </p:anim>
                                    <p:anim calcmode="lin" valueType="num">
                                      <p:cBhvr additive="base">
                                        <p:cTn id="8" dur="500" fill="hold"/>
                                        <p:tgtEl>
                                          <p:spTgt spid="744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3"/>
          <p:cNvSpPr>
            <a:spLocks noGrp="1" noChangeArrowheads="1"/>
          </p:cNvSpPr>
          <p:nvPr>
            <p:ph type="title"/>
          </p:nvPr>
        </p:nvSpPr>
        <p:spPr>
          <a:noFill/>
          <a:ln/>
        </p:spPr>
        <p:txBody>
          <a:bodyPr>
            <a:normAutofit fontScale="90000"/>
          </a:bodyPr>
          <a:lstStyle/>
          <a:p>
            <a:pPr>
              <a:lnSpc>
                <a:spcPct val="80000"/>
              </a:lnSpc>
            </a:pPr>
            <a:r>
              <a:rPr lang="en-US"/>
              <a:t>Differences Between ABC and Traditional Product Costs</a:t>
            </a:r>
          </a:p>
        </p:txBody>
      </p:sp>
      <p:sp>
        <p:nvSpPr>
          <p:cNvPr id="745476" name="Oval 4"/>
          <p:cNvSpPr>
            <a:spLocks noChangeArrowheads="1"/>
          </p:cNvSpPr>
          <p:nvPr/>
        </p:nvSpPr>
        <p:spPr bwMode="auto">
          <a:xfrm>
            <a:off x="419100" y="1447800"/>
            <a:ext cx="8305800" cy="4953000"/>
          </a:xfrm>
          <a:prstGeom prst="ellipse">
            <a:avLst/>
          </a:prstGeom>
          <a:solidFill>
            <a:schemeClr val="tx2"/>
          </a:solidFill>
          <a:ln w="28575">
            <a:solidFill>
              <a:schemeClr val="tx1"/>
            </a:solidFill>
            <a:round/>
            <a:headEnd/>
            <a:tailEnd/>
          </a:ln>
          <a:effectLst/>
        </p:spPr>
        <p:txBody>
          <a:bodyPr wrap="none" anchor="ctr"/>
          <a:lstStyle/>
          <a:p>
            <a:pPr algn="ctr" eaLnBrk="1" hangingPunct="1">
              <a:lnSpc>
                <a:spcPct val="90000"/>
              </a:lnSpc>
              <a:spcBef>
                <a:spcPct val="40000"/>
              </a:spcBef>
            </a:pPr>
            <a:r>
              <a:rPr lang="en-US" sz="2800">
                <a:solidFill>
                  <a:srgbClr val="FFFFFF"/>
                </a:solidFill>
              </a:rPr>
              <a:t>When batch-level and</a:t>
            </a:r>
            <a:br>
              <a:rPr lang="en-US" sz="2800">
                <a:solidFill>
                  <a:srgbClr val="FFFFFF"/>
                </a:solidFill>
              </a:rPr>
            </a:br>
            <a:r>
              <a:rPr lang="en-US" sz="2800">
                <a:solidFill>
                  <a:srgbClr val="FFFFFF"/>
                </a:solidFill>
              </a:rPr>
              <a:t>product-level costs are present,</a:t>
            </a:r>
            <a:br>
              <a:rPr lang="en-US" sz="2800">
                <a:solidFill>
                  <a:srgbClr val="FFFFFF"/>
                </a:solidFill>
              </a:rPr>
            </a:br>
            <a:r>
              <a:rPr lang="en-US" sz="2800">
                <a:solidFill>
                  <a:srgbClr val="FFFFFF"/>
                </a:solidFill>
              </a:rPr>
              <a:t>ABC will usually shift costs from high</a:t>
            </a:r>
            <a:br>
              <a:rPr lang="en-US" sz="2800">
                <a:solidFill>
                  <a:srgbClr val="FFFFFF"/>
                </a:solidFill>
              </a:rPr>
            </a:br>
            <a:r>
              <a:rPr lang="en-US" sz="2800">
                <a:solidFill>
                  <a:srgbClr val="FFFFFF"/>
                </a:solidFill>
              </a:rPr>
              <a:t>volume products, produced in large batches,</a:t>
            </a:r>
            <a:br>
              <a:rPr lang="en-US" sz="2800">
                <a:solidFill>
                  <a:srgbClr val="FFFFFF"/>
                </a:solidFill>
              </a:rPr>
            </a:br>
            <a:r>
              <a:rPr lang="en-US" sz="2800">
                <a:solidFill>
                  <a:srgbClr val="FFFFFF"/>
                </a:solidFill>
              </a:rPr>
              <a:t>to low volume products produced in small batches.</a:t>
            </a:r>
          </a:p>
          <a:p>
            <a:pPr algn="ctr" eaLnBrk="1" hangingPunct="1">
              <a:lnSpc>
                <a:spcPct val="90000"/>
              </a:lnSpc>
              <a:spcBef>
                <a:spcPct val="40000"/>
              </a:spcBef>
            </a:pPr>
            <a:r>
              <a:rPr lang="en-US" sz="2800">
                <a:solidFill>
                  <a:srgbClr val="FFFFFF"/>
                </a:solidFill>
              </a:rPr>
              <a:t/>
            </a:r>
            <a:br>
              <a:rPr lang="en-US" sz="2800">
                <a:solidFill>
                  <a:srgbClr val="FFFFFF"/>
                </a:solidFill>
              </a:rPr>
            </a:br>
            <a:r>
              <a:rPr lang="en-US" sz="2800">
                <a:solidFill>
                  <a:srgbClr val="FFFFFF"/>
                </a:solidFill>
              </a:rPr>
              <a:t>This cost shifting will usually have its</a:t>
            </a:r>
            <a:br>
              <a:rPr lang="en-US" sz="2800">
                <a:solidFill>
                  <a:srgbClr val="FFFFFF"/>
                </a:solidFill>
              </a:rPr>
            </a:br>
            <a:r>
              <a:rPr lang="en-US" sz="2800">
                <a:solidFill>
                  <a:srgbClr val="FFFFFF"/>
                </a:solidFill>
              </a:rPr>
              <a:t>greatest impact on the per</a:t>
            </a:r>
            <a:br>
              <a:rPr lang="en-US" sz="2800">
                <a:solidFill>
                  <a:srgbClr val="FFFFFF"/>
                </a:solidFill>
              </a:rPr>
            </a:br>
            <a:r>
              <a:rPr lang="en-US" sz="2800">
                <a:solidFill>
                  <a:srgbClr val="FFFFFF"/>
                </a:solidFill>
              </a:rPr>
              <a:t>unit cost of the low</a:t>
            </a:r>
            <a:br>
              <a:rPr lang="en-US" sz="2800">
                <a:solidFill>
                  <a:srgbClr val="FFFFFF"/>
                </a:solidFill>
              </a:rPr>
            </a:br>
            <a:r>
              <a:rPr lang="en-US" sz="2800">
                <a:solidFill>
                  <a:srgbClr val="FFFFFF"/>
                </a:solidFill>
              </a:rPr>
              <a:t>volume products. </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r>
              <a:rPr lang="en-US" sz="3200"/>
              <a:t>Targeting Process Improvement</a:t>
            </a:r>
          </a:p>
        </p:txBody>
      </p:sp>
      <p:sp>
        <p:nvSpPr>
          <p:cNvPr id="746499" name="Text Box 3"/>
          <p:cNvSpPr txBox="1">
            <a:spLocks noChangeArrowheads="1"/>
          </p:cNvSpPr>
          <p:nvPr/>
        </p:nvSpPr>
        <p:spPr bwMode="auto">
          <a:xfrm>
            <a:off x="381000" y="1828800"/>
            <a:ext cx="4953000" cy="1562100"/>
          </a:xfrm>
          <a:prstGeom prst="rect">
            <a:avLst/>
          </a:prstGeom>
          <a:solidFill>
            <a:schemeClr val="tx1"/>
          </a:solidFill>
          <a:ln w="9525">
            <a:solidFill>
              <a:srgbClr val="000000"/>
            </a:solidFill>
            <a:miter lim="800000"/>
            <a:headEnd/>
            <a:tailEnd/>
          </a:ln>
          <a:effectLst>
            <a:outerShdw dist="35921" dir="2700000" algn="ctr" rotWithShape="0">
              <a:srgbClr val="000000"/>
            </a:outerShdw>
          </a:effectLst>
        </p:spPr>
        <p:txBody>
          <a:bodyPr>
            <a:spAutoFit/>
          </a:bodyPr>
          <a:lstStyle/>
          <a:p>
            <a:pPr algn="ctr" eaLnBrk="1" hangingPunct="1">
              <a:spcBef>
                <a:spcPct val="50000"/>
              </a:spcBef>
            </a:pPr>
            <a:r>
              <a:rPr lang="en-US">
                <a:solidFill>
                  <a:srgbClr val="FFFF99"/>
                </a:solidFill>
              </a:rPr>
              <a:t>Activity-based management is used in conjunction with ABC to identify areas that would benefit from process improvements.</a:t>
            </a:r>
          </a:p>
        </p:txBody>
      </p:sp>
      <p:sp>
        <p:nvSpPr>
          <p:cNvPr id="746500" name="Text Box 4"/>
          <p:cNvSpPr txBox="1">
            <a:spLocks noChangeArrowheads="1"/>
          </p:cNvSpPr>
          <p:nvPr/>
        </p:nvSpPr>
        <p:spPr bwMode="auto">
          <a:xfrm>
            <a:off x="3505200" y="4267200"/>
            <a:ext cx="5257800" cy="2311400"/>
          </a:xfrm>
          <a:prstGeom prst="rect">
            <a:avLst/>
          </a:prstGeom>
          <a:solidFill>
            <a:srgbClr val="FFFF99"/>
          </a:solidFill>
          <a:ln w="28575">
            <a:solidFill>
              <a:srgbClr val="000000"/>
            </a:solidFill>
            <a:miter lim="800000"/>
            <a:headEnd/>
            <a:tailEnd/>
          </a:ln>
          <a:effectLst>
            <a:outerShdw dist="35921" dir="2700000" algn="ctr" rotWithShape="0">
              <a:srgbClr val="000000"/>
            </a:outerShdw>
          </a:effectLst>
        </p:spPr>
        <p:txBody>
          <a:bodyPr>
            <a:spAutoFit/>
          </a:bodyPr>
          <a:lstStyle/>
          <a:p>
            <a:pPr algn="ctr" eaLnBrk="1" hangingPunct="1">
              <a:spcBef>
                <a:spcPct val="50000"/>
              </a:spcBef>
            </a:pPr>
            <a:r>
              <a:rPr lang="en-US"/>
              <a:t>While the theory of constraints approach discussed in Chapter 1 is a powerful tool for targeting improvement efforts, activity rates can also provide valuable clues on where to focus improvement efforts.</a:t>
            </a:r>
          </a:p>
        </p:txBody>
      </p:sp>
      <p:pic>
        <p:nvPicPr>
          <p:cNvPr id="746501" name="Picture 5" descr="C:\Program Files\Microsoft Office\Clipart\smbusbas\bd10498_.wmf"/>
          <p:cNvPicPr>
            <a:picLocks noChangeAspect="1" noChangeArrowheads="1"/>
          </p:cNvPicPr>
          <p:nvPr/>
        </p:nvPicPr>
        <p:blipFill>
          <a:blip r:embed="rId3"/>
          <a:srcRect/>
          <a:stretch>
            <a:fillRect/>
          </a:stretch>
        </p:blipFill>
        <p:spPr bwMode="auto">
          <a:xfrm>
            <a:off x="6096000" y="1927225"/>
            <a:ext cx="2192338" cy="2362200"/>
          </a:xfrm>
          <a:prstGeom prst="rect">
            <a:avLst/>
          </a:prstGeom>
          <a:noFill/>
        </p:spPr>
      </p:pic>
    </p:spTree>
  </p:cSld>
  <p:clrMapOvr>
    <a:masterClrMapping/>
  </p:clrMapOvr>
  <p:transition spd="med">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ChangeArrowheads="1"/>
          </p:cNvSpPr>
          <p:nvPr>
            <p:ph type="title"/>
          </p:nvPr>
        </p:nvSpPr>
        <p:spPr/>
        <p:txBody>
          <a:bodyPr/>
          <a:lstStyle/>
          <a:p>
            <a:r>
              <a:rPr lang="en-US" sz="3000"/>
              <a:t>Activity-Based Costing and External Reporting</a:t>
            </a:r>
          </a:p>
        </p:txBody>
      </p:sp>
      <p:sp>
        <p:nvSpPr>
          <p:cNvPr id="748547" name="Text Box 3"/>
          <p:cNvSpPr txBox="1">
            <a:spLocks noChangeArrowheads="1"/>
          </p:cNvSpPr>
          <p:nvPr/>
        </p:nvSpPr>
        <p:spPr bwMode="auto">
          <a:xfrm>
            <a:off x="2133600" y="1828800"/>
            <a:ext cx="4876800" cy="850900"/>
          </a:xfrm>
          <a:prstGeom prst="rect">
            <a:avLst/>
          </a:prstGeom>
          <a:solidFill>
            <a:srgbClr val="CCECFF"/>
          </a:solidFill>
          <a:ln w="28575">
            <a:solidFill>
              <a:schemeClr val="tx1"/>
            </a:solidFill>
            <a:miter lim="800000"/>
            <a:headEnd/>
            <a:tailEnd/>
          </a:ln>
          <a:effectLst/>
        </p:spPr>
        <p:txBody>
          <a:bodyPr>
            <a:spAutoFit/>
          </a:bodyPr>
          <a:lstStyle/>
          <a:p>
            <a:pPr eaLnBrk="1" hangingPunct="1">
              <a:spcBef>
                <a:spcPct val="50000"/>
              </a:spcBef>
            </a:pPr>
            <a:r>
              <a:rPr lang="en-US"/>
              <a:t>Most companies do not use ABC</a:t>
            </a:r>
            <a:br>
              <a:rPr lang="en-US"/>
            </a:br>
            <a:r>
              <a:rPr lang="en-US"/>
              <a:t>for external reporting because . . .</a:t>
            </a:r>
          </a:p>
        </p:txBody>
      </p:sp>
      <p:sp>
        <p:nvSpPr>
          <p:cNvPr id="748548" name="Text Box 4"/>
          <p:cNvSpPr txBox="1">
            <a:spLocks noChangeArrowheads="1"/>
          </p:cNvSpPr>
          <p:nvPr/>
        </p:nvSpPr>
        <p:spPr bwMode="auto">
          <a:xfrm>
            <a:off x="914400" y="2687638"/>
            <a:ext cx="7315200" cy="2970212"/>
          </a:xfrm>
          <a:prstGeom prst="rect">
            <a:avLst/>
          </a:prstGeom>
          <a:solidFill>
            <a:srgbClr val="FFFFCC"/>
          </a:solidFill>
          <a:ln w="28575">
            <a:solidFill>
              <a:schemeClr val="tx1"/>
            </a:solidFill>
            <a:miter lim="800000"/>
            <a:headEnd/>
            <a:tailEnd/>
          </a:ln>
          <a:effectLst>
            <a:outerShdw dist="89803" dir="2700000" algn="ctr" rotWithShape="0">
              <a:srgbClr val="000000"/>
            </a:outerShdw>
          </a:effectLst>
        </p:spPr>
        <p:txBody>
          <a:bodyPr>
            <a:spAutoFit/>
          </a:bodyPr>
          <a:lstStyle/>
          <a:p>
            <a:pPr marL="457200" indent="-457200" eaLnBrk="1" hangingPunct="1">
              <a:spcBef>
                <a:spcPct val="50000"/>
              </a:spcBef>
              <a:buFontTx/>
              <a:buAutoNum type="arabicPeriod"/>
            </a:pPr>
            <a:r>
              <a:rPr lang="en-US" sz="2200"/>
              <a:t>External reports are less detailed than internal reports.</a:t>
            </a:r>
          </a:p>
          <a:p>
            <a:pPr marL="457200" indent="-457200" eaLnBrk="1" hangingPunct="1">
              <a:spcBef>
                <a:spcPct val="50000"/>
              </a:spcBef>
              <a:buFontTx/>
              <a:buAutoNum type="arabicPeriod"/>
            </a:pPr>
            <a:r>
              <a:rPr lang="en-US" sz="2200"/>
              <a:t>It may be difficult to make changes to the company’s accounting system.</a:t>
            </a:r>
          </a:p>
          <a:p>
            <a:pPr marL="457200" indent="-457200" eaLnBrk="1" hangingPunct="1">
              <a:spcBef>
                <a:spcPct val="50000"/>
              </a:spcBef>
              <a:buFontTx/>
              <a:buAutoNum type="arabicPeriod"/>
            </a:pPr>
            <a:r>
              <a:rPr lang="en-US" sz="2200"/>
              <a:t>ABC does not conform to GAAP.</a:t>
            </a:r>
          </a:p>
          <a:p>
            <a:pPr marL="457200" indent="-457200" eaLnBrk="1" hangingPunct="1">
              <a:spcBef>
                <a:spcPct val="50000"/>
              </a:spcBef>
              <a:buFontTx/>
              <a:buAutoNum type="arabicPeriod"/>
            </a:pPr>
            <a:r>
              <a:rPr lang="en-US" sz="2200"/>
              <a:t>Auditors may be suspect of the subjective allocation process based on interviews with employees.</a:t>
            </a:r>
          </a:p>
        </p:txBody>
      </p:sp>
    </p:spTree>
  </p:cSld>
  <p:clrMapOvr>
    <a:masterClrMapping/>
  </p:clrMapOvr>
  <p:transitio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a:lstStyle/>
          <a:p>
            <a:r>
              <a:rPr lang="en-US"/>
              <a:t>ABC Limitations</a:t>
            </a:r>
          </a:p>
        </p:txBody>
      </p:sp>
      <p:sp>
        <p:nvSpPr>
          <p:cNvPr id="750595" name="AutoShape 3"/>
          <p:cNvSpPr>
            <a:spLocks noChangeArrowheads="1"/>
          </p:cNvSpPr>
          <p:nvPr/>
        </p:nvSpPr>
        <p:spPr bwMode="auto">
          <a:xfrm>
            <a:off x="533400" y="1752600"/>
            <a:ext cx="3276600" cy="1143000"/>
          </a:xfrm>
          <a:prstGeom prst="roundRect">
            <a:avLst>
              <a:gd name="adj" fmla="val 16667"/>
            </a:avLst>
          </a:prstGeom>
          <a:solidFill>
            <a:schemeClr val="tx2"/>
          </a:solidFill>
          <a:ln w="28575">
            <a:solidFill>
              <a:schemeClr val="tx1"/>
            </a:solidFill>
            <a:round/>
            <a:headEnd/>
            <a:tailEnd/>
          </a:ln>
          <a:effectLst/>
        </p:spPr>
        <p:txBody>
          <a:bodyPr wrap="none" anchor="ctr"/>
          <a:lstStyle/>
          <a:p>
            <a:pPr algn="ctr"/>
            <a:r>
              <a:rPr lang="en-US">
                <a:solidFill>
                  <a:srgbClr val="FFFFFF"/>
                </a:solidFill>
              </a:rPr>
              <a:t>Substantial resources</a:t>
            </a:r>
            <a:br>
              <a:rPr lang="en-US">
                <a:solidFill>
                  <a:srgbClr val="FFFFFF"/>
                </a:solidFill>
              </a:rPr>
            </a:br>
            <a:r>
              <a:rPr lang="en-US">
                <a:solidFill>
                  <a:srgbClr val="FFFFFF"/>
                </a:solidFill>
              </a:rPr>
              <a:t>required to implement</a:t>
            </a:r>
            <a:br>
              <a:rPr lang="en-US">
                <a:solidFill>
                  <a:srgbClr val="FFFFFF"/>
                </a:solidFill>
              </a:rPr>
            </a:br>
            <a:r>
              <a:rPr lang="en-US">
                <a:solidFill>
                  <a:srgbClr val="FFFFFF"/>
                </a:solidFill>
              </a:rPr>
              <a:t>and maintain.</a:t>
            </a:r>
          </a:p>
        </p:txBody>
      </p:sp>
      <p:sp>
        <p:nvSpPr>
          <p:cNvPr id="750596" name="AutoShape 4"/>
          <p:cNvSpPr>
            <a:spLocks noChangeArrowheads="1"/>
          </p:cNvSpPr>
          <p:nvPr/>
        </p:nvSpPr>
        <p:spPr bwMode="auto">
          <a:xfrm>
            <a:off x="5257800" y="1752600"/>
            <a:ext cx="3276600" cy="1143000"/>
          </a:xfrm>
          <a:prstGeom prst="roundRect">
            <a:avLst>
              <a:gd name="adj" fmla="val 16667"/>
            </a:avLst>
          </a:prstGeom>
          <a:solidFill>
            <a:srgbClr val="008000"/>
          </a:solidFill>
          <a:ln w="28575">
            <a:solidFill>
              <a:schemeClr val="tx1"/>
            </a:solidFill>
            <a:round/>
            <a:headEnd/>
            <a:tailEnd/>
          </a:ln>
          <a:effectLst/>
        </p:spPr>
        <p:txBody>
          <a:bodyPr wrap="none" anchor="ctr"/>
          <a:lstStyle/>
          <a:p>
            <a:pPr algn="ctr"/>
            <a:r>
              <a:rPr lang="en-US">
                <a:solidFill>
                  <a:srgbClr val="FFFFFF"/>
                </a:solidFill>
              </a:rPr>
              <a:t>Resistance to</a:t>
            </a:r>
            <a:br>
              <a:rPr lang="en-US">
                <a:solidFill>
                  <a:srgbClr val="FFFFFF"/>
                </a:solidFill>
              </a:rPr>
            </a:br>
            <a:r>
              <a:rPr lang="en-US">
                <a:solidFill>
                  <a:srgbClr val="FFFFFF"/>
                </a:solidFill>
              </a:rPr>
              <a:t>unfamiliar numbers</a:t>
            </a:r>
            <a:br>
              <a:rPr lang="en-US">
                <a:solidFill>
                  <a:srgbClr val="FFFFFF"/>
                </a:solidFill>
              </a:rPr>
            </a:br>
            <a:r>
              <a:rPr lang="en-US">
                <a:solidFill>
                  <a:srgbClr val="FFFFFF"/>
                </a:solidFill>
              </a:rPr>
              <a:t>and reports.</a:t>
            </a:r>
          </a:p>
        </p:txBody>
      </p:sp>
      <p:sp>
        <p:nvSpPr>
          <p:cNvPr id="750597" name="AutoShape 5"/>
          <p:cNvSpPr>
            <a:spLocks noChangeArrowheads="1"/>
          </p:cNvSpPr>
          <p:nvPr/>
        </p:nvSpPr>
        <p:spPr bwMode="auto">
          <a:xfrm>
            <a:off x="533400" y="3581400"/>
            <a:ext cx="3276600" cy="1143000"/>
          </a:xfrm>
          <a:prstGeom prst="roundRect">
            <a:avLst>
              <a:gd name="adj" fmla="val 16667"/>
            </a:avLst>
          </a:prstGeom>
          <a:solidFill>
            <a:srgbClr val="996633"/>
          </a:solidFill>
          <a:ln w="28575">
            <a:solidFill>
              <a:schemeClr val="tx1"/>
            </a:solidFill>
            <a:round/>
            <a:headEnd/>
            <a:tailEnd/>
          </a:ln>
          <a:effectLst/>
        </p:spPr>
        <p:txBody>
          <a:bodyPr wrap="none" anchor="ctr"/>
          <a:lstStyle/>
          <a:p>
            <a:pPr algn="ctr"/>
            <a:r>
              <a:rPr lang="en-US">
                <a:solidFill>
                  <a:srgbClr val="FFFFFF"/>
                </a:solidFill>
              </a:rPr>
              <a:t>Desire to fully</a:t>
            </a:r>
            <a:br>
              <a:rPr lang="en-US">
                <a:solidFill>
                  <a:srgbClr val="FFFFFF"/>
                </a:solidFill>
              </a:rPr>
            </a:br>
            <a:r>
              <a:rPr lang="en-US">
                <a:solidFill>
                  <a:srgbClr val="FFFFFF"/>
                </a:solidFill>
              </a:rPr>
              <a:t>allocate all costs</a:t>
            </a:r>
            <a:br>
              <a:rPr lang="en-US">
                <a:solidFill>
                  <a:srgbClr val="FFFFFF"/>
                </a:solidFill>
              </a:rPr>
            </a:br>
            <a:r>
              <a:rPr lang="en-US">
                <a:solidFill>
                  <a:srgbClr val="FFFFFF"/>
                </a:solidFill>
              </a:rPr>
              <a:t>to products.</a:t>
            </a:r>
          </a:p>
        </p:txBody>
      </p:sp>
      <p:sp>
        <p:nvSpPr>
          <p:cNvPr id="750598" name="AutoShape 6"/>
          <p:cNvSpPr>
            <a:spLocks noChangeArrowheads="1"/>
          </p:cNvSpPr>
          <p:nvPr/>
        </p:nvSpPr>
        <p:spPr bwMode="auto">
          <a:xfrm>
            <a:off x="5257800" y="3581400"/>
            <a:ext cx="3276600" cy="1143000"/>
          </a:xfrm>
          <a:prstGeom prst="roundRect">
            <a:avLst>
              <a:gd name="adj" fmla="val 16667"/>
            </a:avLst>
          </a:prstGeom>
          <a:solidFill>
            <a:srgbClr val="FF0000"/>
          </a:solidFill>
          <a:ln w="28575">
            <a:solidFill>
              <a:schemeClr val="tx1"/>
            </a:solidFill>
            <a:round/>
            <a:headEnd/>
            <a:tailEnd/>
          </a:ln>
          <a:effectLst/>
        </p:spPr>
        <p:txBody>
          <a:bodyPr wrap="none" anchor="ctr"/>
          <a:lstStyle/>
          <a:p>
            <a:pPr algn="ctr"/>
            <a:r>
              <a:rPr lang="en-US">
                <a:solidFill>
                  <a:srgbClr val="FFFFFF"/>
                </a:solidFill>
              </a:rPr>
              <a:t>Potential</a:t>
            </a:r>
            <a:br>
              <a:rPr lang="en-US">
                <a:solidFill>
                  <a:srgbClr val="FFFFFF"/>
                </a:solidFill>
              </a:rPr>
            </a:br>
            <a:r>
              <a:rPr lang="en-US">
                <a:solidFill>
                  <a:srgbClr val="FFFFFF"/>
                </a:solidFill>
              </a:rPr>
              <a:t>misinterpretation of</a:t>
            </a:r>
            <a:br>
              <a:rPr lang="en-US">
                <a:solidFill>
                  <a:srgbClr val="FFFFFF"/>
                </a:solidFill>
              </a:rPr>
            </a:br>
            <a:r>
              <a:rPr lang="en-US">
                <a:solidFill>
                  <a:srgbClr val="FFFFFF"/>
                </a:solidFill>
              </a:rPr>
              <a:t>unfamiliar numbers.</a:t>
            </a:r>
          </a:p>
        </p:txBody>
      </p:sp>
      <p:sp>
        <p:nvSpPr>
          <p:cNvPr id="750599" name="AutoShape 7"/>
          <p:cNvSpPr>
            <a:spLocks noChangeArrowheads="1"/>
          </p:cNvSpPr>
          <p:nvPr/>
        </p:nvSpPr>
        <p:spPr bwMode="auto">
          <a:xfrm>
            <a:off x="2743200" y="5181600"/>
            <a:ext cx="3657600" cy="1143000"/>
          </a:xfrm>
          <a:prstGeom prst="roundRect">
            <a:avLst>
              <a:gd name="adj" fmla="val 16667"/>
            </a:avLst>
          </a:prstGeom>
          <a:solidFill>
            <a:srgbClr val="CC0099"/>
          </a:solidFill>
          <a:ln w="28575">
            <a:solidFill>
              <a:schemeClr val="tx1"/>
            </a:solidFill>
            <a:round/>
            <a:headEnd/>
            <a:tailEnd/>
          </a:ln>
          <a:effectLst/>
        </p:spPr>
        <p:txBody>
          <a:bodyPr wrap="none" anchor="ctr"/>
          <a:lstStyle/>
          <a:p>
            <a:pPr algn="ctr"/>
            <a:r>
              <a:rPr lang="en-US">
                <a:solidFill>
                  <a:srgbClr val="FFFFFF"/>
                </a:solidFill>
              </a:rPr>
              <a:t>Does not conform to</a:t>
            </a:r>
            <a:br>
              <a:rPr lang="en-US">
                <a:solidFill>
                  <a:srgbClr val="FFFFFF"/>
                </a:solidFill>
              </a:rPr>
            </a:br>
            <a:r>
              <a:rPr lang="en-US">
                <a:solidFill>
                  <a:srgbClr val="FFFFFF"/>
                </a:solidFill>
              </a:rPr>
              <a:t>GAAP.  Two costing</a:t>
            </a:r>
            <a:br>
              <a:rPr lang="en-US">
                <a:solidFill>
                  <a:srgbClr val="FFFFFF"/>
                </a:solidFill>
              </a:rPr>
            </a:br>
            <a:r>
              <a:rPr lang="en-US">
                <a:solidFill>
                  <a:srgbClr val="FFFFFF"/>
                </a:solidFill>
              </a:rPr>
              <a:t>systems may be needed.</a:t>
            </a:r>
          </a:p>
        </p:txBody>
      </p:sp>
      <p:pic>
        <p:nvPicPr>
          <p:cNvPr id="750600" name="Picture 8" descr="F:\PFiles\MSOffice\Clipart\standard\stddir3\hh01734_.wmf"/>
          <p:cNvPicPr>
            <a:picLocks noChangeAspect="1" noChangeArrowheads="1"/>
          </p:cNvPicPr>
          <p:nvPr/>
        </p:nvPicPr>
        <p:blipFill>
          <a:blip r:embed="rId3"/>
          <a:srcRect/>
          <a:stretch>
            <a:fillRect/>
          </a:stretch>
        </p:blipFill>
        <p:spPr bwMode="auto">
          <a:xfrm>
            <a:off x="7239000" y="5105400"/>
            <a:ext cx="1727200" cy="13716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50595"/>
                                        </p:tgtEl>
                                        <p:attrNameLst>
                                          <p:attrName>style.visibility</p:attrName>
                                        </p:attrNameLst>
                                      </p:cBhvr>
                                      <p:to>
                                        <p:strVal val="visible"/>
                                      </p:to>
                                    </p:set>
                                    <p:anim calcmode="lin" valueType="num">
                                      <p:cBhvr>
                                        <p:cTn id="7" dur="500" fill="hold"/>
                                        <p:tgtEl>
                                          <p:spTgt spid="750595"/>
                                        </p:tgtEl>
                                        <p:attrNameLst>
                                          <p:attrName>ppt_w</p:attrName>
                                        </p:attrNameLst>
                                      </p:cBhvr>
                                      <p:tavLst>
                                        <p:tav tm="0">
                                          <p:val>
                                            <p:fltVal val="0"/>
                                          </p:val>
                                        </p:tav>
                                        <p:tav tm="100000">
                                          <p:val>
                                            <p:strVal val="#ppt_w"/>
                                          </p:val>
                                        </p:tav>
                                      </p:tavLst>
                                    </p:anim>
                                    <p:anim calcmode="lin" valueType="num">
                                      <p:cBhvr>
                                        <p:cTn id="8" dur="500" fill="hold"/>
                                        <p:tgtEl>
                                          <p:spTgt spid="750595"/>
                                        </p:tgtEl>
                                        <p:attrNameLst>
                                          <p:attrName>ppt_h</p:attrName>
                                        </p:attrNameLst>
                                      </p:cBhvr>
                                      <p:tavLst>
                                        <p:tav tm="0">
                                          <p:val>
                                            <p:fltVal val="0"/>
                                          </p:val>
                                        </p:tav>
                                        <p:tav tm="100000">
                                          <p:val>
                                            <p:strVal val="#ppt_h"/>
                                          </p:val>
                                        </p:tav>
                                      </p:tavLst>
                                    </p:anim>
                                    <p:anim calcmode="lin" valueType="num">
                                      <p:cBhvr>
                                        <p:cTn id="9" dur="500" fill="hold"/>
                                        <p:tgtEl>
                                          <p:spTgt spid="750595"/>
                                        </p:tgtEl>
                                        <p:attrNameLst>
                                          <p:attrName>ppt_x</p:attrName>
                                        </p:attrNameLst>
                                      </p:cBhvr>
                                      <p:tavLst>
                                        <p:tav tm="0">
                                          <p:val>
                                            <p:fltVal val="0.5"/>
                                          </p:val>
                                        </p:tav>
                                        <p:tav tm="100000">
                                          <p:val>
                                            <p:strVal val="#ppt_x"/>
                                          </p:val>
                                        </p:tav>
                                      </p:tavLst>
                                    </p:anim>
                                    <p:anim calcmode="lin" valueType="num">
                                      <p:cBhvr>
                                        <p:cTn id="10" dur="500" fill="hold"/>
                                        <p:tgtEl>
                                          <p:spTgt spid="750595"/>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1000"/>
                                  </p:stCondLst>
                                  <p:childTnLst>
                                    <p:set>
                                      <p:cBhvr>
                                        <p:cTn id="13" dur="1" fill="hold">
                                          <p:stCondLst>
                                            <p:cond delay="0"/>
                                          </p:stCondLst>
                                        </p:cTn>
                                        <p:tgtEl>
                                          <p:spTgt spid="750597"/>
                                        </p:tgtEl>
                                        <p:attrNameLst>
                                          <p:attrName>style.visibility</p:attrName>
                                        </p:attrNameLst>
                                      </p:cBhvr>
                                      <p:to>
                                        <p:strVal val="visible"/>
                                      </p:to>
                                    </p:set>
                                    <p:anim calcmode="lin" valueType="num">
                                      <p:cBhvr>
                                        <p:cTn id="14" dur="500" fill="hold"/>
                                        <p:tgtEl>
                                          <p:spTgt spid="750597"/>
                                        </p:tgtEl>
                                        <p:attrNameLst>
                                          <p:attrName>ppt_w</p:attrName>
                                        </p:attrNameLst>
                                      </p:cBhvr>
                                      <p:tavLst>
                                        <p:tav tm="0">
                                          <p:val>
                                            <p:fltVal val="0"/>
                                          </p:val>
                                        </p:tav>
                                        <p:tav tm="100000">
                                          <p:val>
                                            <p:strVal val="#ppt_w"/>
                                          </p:val>
                                        </p:tav>
                                      </p:tavLst>
                                    </p:anim>
                                    <p:anim calcmode="lin" valueType="num">
                                      <p:cBhvr>
                                        <p:cTn id="15" dur="500" fill="hold"/>
                                        <p:tgtEl>
                                          <p:spTgt spid="750597"/>
                                        </p:tgtEl>
                                        <p:attrNameLst>
                                          <p:attrName>ppt_h</p:attrName>
                                        </p:attrNameLst>
                                      </p:cBhvr>
                                      <p:tavLst>
                                        <p:tav tm="0">
                                          <p:val>
                                            <p:fltVal val="0"/>
                                          </p:val>
                                        </p:tav>
                                        <p:tav tm="100000">
                                          <p:val>
                                            <p:strVal val="#ppt_h"/>
                                          </p:val>
                                        </p:tav>
                                      </p:tavLst>
                                    </p:anim>
                                    <p:anim calcmode="lin" valueType="num">
                                      <p:cBhvr>
                                        <p:cTn id="16" dur="500" fill="hold"/>
                                        <p:tgtEl>
                                          <p:spTgt spid="750597"/>
                                        </p:tgtEl>
                                        <p:attrNameLst>
                                          <p:attrName>ppt_x</p:attrName>
                                        </p:attrNameLst>
                                      </p:cBhvr>
                                      <p:tavLst>
                                        <p:tav tm="0">
                                          <p:val>
                                            <p:fltVal val="0.5"/>
                                          </p:val>
                                        </p:tav>
                                        <p:tav tm="100000">
                                          <p:val>
                                            <p:strVal val="#ppt_x"/>
                                          </p:val>
                                        </p:tav>
                                      </p:tavLst>
                                    </p:anim>
                                    <p:anim calcmode="lin" valueType="num">
                                      <p:cBhvr>
                                        <p:cTn id="17" dur="500" fill="hold"/>
                                        <p:tgtEl>
                                          <p:spTgt spid="750597"/>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528" fill="hold" grpId="0" nodeType="afterEffect">
                                  <p:stCondLst>
                                    <p:cond delay="1000"/>
                                  </p:stCondLst>
                                  <p:childTnLst>
                                    <p:set>
                                      <p:cBhvr>
                                        <p:cTn id="20" dur="1" fill="hold">
                                          <p:stCondLst>
                                            <p:cond delay="0"/>
                                          </p:stCondLst>
                                        </p:cTn>
                                        <p:tgtEl>
                                          <p:spTgt spid="750599"/>
                                        </p:tgtEl>
                                        <p:attrNameLst>
                                          <p:attrName>style.visibility</p:attrName>
                                        </p:attrNameLst>
                                      </p:cBhvr>
                                      <p:to>
                                        <p:strVal val="visible"/>
                                      </p:to>
                                    </p:set>
                                    <p:anim calcmode="lin" valueType="num">
                                      <p:cBhvr>
                                        <p:cTn id="21" dur="500" fill="hold"/>
                                        <p:tgtEl>
                                          <p:spTgt spid="750599"/>
                                        </p:tgtEl>
                                        <p:attrNameLst>
                                          <p:attrName>ppt_w</p:attrName>
                                        </p:attrNameLst>
                                      </p:cBhvr>
                                      <p:tavLst>
                                        <p:tav tm="0">
                                          <p:val>
                                            <p:fltVal val="0"/>
                                          </p:val>
                                        </p:tav>
                                        <p:tav tm="100000">
                                          <p:val>
                                            <p:strVal val="#ppt_w"/>
                                          </p:val>
                                        </p:tav>
                                      </p:tavLst>
                                    </p:anim>
                                    <p:anim calcmode="lin" valueType="num">
                                      <p:cBhvr>
                                        <p:cTn id="22" dur="500" fill="hold"/>
                                        <p:tgtEl>
                                          <p:spTgt spid="750599"/>
                                        </p:tgtEl>
                                        <p:attrNameLst>
                                          <p:attrName>ppt_h</p:attrName>
                                        </p:attrNameLst>
                                      </p:cBhvr>
                                      <p:tavLst>
                                        <p:tav tm="0">
                                          <p:val>
                                            <p:fltVal val="0"/>
                                          </p:val>
                                        </p:tav>
                                        <p:tav tm="100000">
                                          <p:val>
                                            <p:strVal val="#ppt_h"/>
                                          </p:val>
                                        </p:tav>
                                      </p:tavLst>
                                    </p:anim>
                                    <p:anim calcmode="lin" valueType="num">
                                      <p:cBhvr>
                                        <p:cTn id="23" dur="500" fill="hold"/>
                                        <p:tgtEl>
                                          <p:spTgt spid="750599"/>
                                        </p:tgtEl>
                                        <p:attrNameLst>
                                          <p:attrName>ppt_x</p:attrName>
                                        </p:attrNameLst>
                                      </p:cBhvr>
                                      <p:tavLst>
                                        <p:tav tm="0">
                                          <p:val>
                                            <p:fltVal val="0.5"/>
                                          </p:val>
                                        </p:tav>
                                        <p:tav tm="100000">
                                          <p:val>
                                            <p:strVal val="#ppt_x"/>
                                          </p:val>
                                        </p:tav>
                                      </p:tavLst>
                                    </p:anim>
                                    <p:anim calcmode="lin" valueType="num">
                                      <p:cBhvr>
                                        <p:cTn id="24" dur="500" fill="hold"/>
                                        <p:tgtEl>
                                          <p:spTgt spid="750599"/>
                                        </p:tgtEl>
                                        <p:attrNameLst>
                                          <p:attrName>ppt_y</p:attrName>
                                        </p:attrNameLst>
                                      </p:cBhvr>
                                      <p:tavLst>
                                        <p:tav tm="0">
                                          <p:val>
                                            <p:fltVal val="0.5"/>
                                          </p:val>
                                        </p:tav>
                                        <p:tav tm="100000">
                                          <p:val>
                                            <p:strVal val="#ppt_y"/>
                                          </p:val>
                                        </p:tav>
                                      </p:tavLst>
                                    </p:anim>
                                  </p:childTnLst>
                                </p:cTn>
                              </p:par>
                            </p:childTnLst>
                          </p:cTn>
                        </p:par>
                        <p:par>
                          <p:cTn id="25" fill="hold">
                            <p:stCondLst>
                              <p:cond delay="3500"/>
                            </p:stCondLst>
                            <p:childTnLst>
                              <p:par>
                                <p:cTn id="26" presetID="23" presetClass="entr" presetSubtype="528" fill="hold" grpId="0" nodeType="afterEffect">
                                  <p:stCondLst>
                                    <p:cond delay="1000"/>
                                  </p:stCondLst>
                                  <p:childTnLst>
                                    <p:set>
                                      <p:cBhvr>
                                        <p:cTn id="27" dur="1" fill="hold">
                                          <p:stCondLst>
                                            <p:cond delay="0"/>
                                          </p:stCondLst>
                                        </p:cTn>
                                        <p:tgtEl>
                                          <p:spTgt spid="750598"/>
                                        </p:tgtEl>
                                        <p:attrNameLst>
                                          <p:attrName>style.visibility</p:attrName>
                                        </p:attrNameLst>
                                      </p:cBhvr>
                                      <p:to>
                                        <p:strVal val="visible"/>
                                      </p:to>
                                    </p:set>
                                    <p:anim calcmode="lin" valueType="num">
                                      <p:cBhvr>
                                        <p:cTn id="28" dur="500" fill="hold"/>
                                        <p:tgtEl>
                                          <p:spTgt spid="750598"/>
                                        </p:tgtEl>
                                        <p:attrNameLst>
                                          <p:attrName>ppt_w</p:attrName>
                                        </p:attrNameLst>
                                      </p:cBhvr>
                                      <p:tavLst>
                                        <p:tav tm="0">
                                          <p:val>
                                            <p:fltVal val="0"/>
                                          </p:val>
                                        </p:tav>
                                        <p:tav tm="100000">
                                          <p:val>
                                            <p:strVal val="#ppt_w"/>
                                          </p:val>
                                        </p:tav>
                                      </p:tavLst>
                                    </p:anim>
                                    <p:anim calcmode="lin" valueType="num">
                                      <p:cBhvr>
                                        <p:cTn id="29" dur="500" fill="hold"/>
                                        <p:tgtEl>
                                          <p:spTgt spid="750598"/>
                                        </p:tgtEl>
                                        <p:attrNameLst>
                                          <p:attrName>ppt_h</p:attrName>
                                        </p:attrNameLst>
                                      </p:cBhvr>
                                      <p:tavLst>
                                        <p:tav tm="0">
                                          <p:val>
                                            <p:fltVal val="0"/>
                                          </p:val>
                                        </p:tav>
                                        <p:tav tm="100000">
                                          <p:val>
                                            <p:strVal val="#ppt_h"/>
                                          </p:val>
                                        </p:tav>
                                      </p:tavLst>
                                    </p:anim>
                                    <p:anim calcmode="lin" valueType="num">
                                      <p:cBhvr>
                                        <p:cTn id="30" dur="500" fill="hold"/>
                                        <p:tgtEl>
                                          <p:spTgt spid="750598"/>
                                        </p:tgtEl>
                                        <p:attrNameLst>
                                          <p:attrName>ppt_x</p:attrName>
                                        </p:attrNameLst>
                                      </p:cBhvr>
                                      <p:tavLst>
                                        <p:tav tm="0">
                                          <p:val>
                                            <p:fltVal val="0.5"/>
                                          </p:val>
                                        </p:tav>
                                        <p:tav tm="100000">
                                          <p:val>
                                            <p:strVal val="#ppt_x"/>
                                          </p:val>
                                        </p:tav>
                                      </p:tavLst>
                                    </p:anim>
                                    <p:anim calcmode="lin" valueType="num">
                                      <p:cBhvr>
                                        <p:cTn id="31" dur="500" fill="hold"/>
                                        <p:tgtEl>
                                          <p:spTgt spid="750598"/>
                                        </p:tgtEl>
                                        <p:attrNameLst>
                                          <p:attrName>ppt_y</p:attrName>
                                        </p:attrNameLst>
                                      </p:cBhvr>
                                      <p:tavLst>
                                        <p:tav tm="0">
                                          <p:val>
                                            <p:fltVal val="0.5"/>
                                          </p:val>
                                        </p:tav>
                                        <p:tav tm="100000">
                                          <p:val>
                                            <p:strVal val="#ppt_y"/>
                                          </p:val>
                                        </p:tav>
                                      </p:tavLst>
                                    </p:anim>
                                  </p:childTnLst>
                                </p:cTn>
                              </p:par>
                            </p:childTnLst>
                          </p:cTn>
                        </p:par>
                        <p:par>
                          <p:cTn id="32" fill="hold">
                            <p:stCondLst>
                              <p:cond delay="5000"/>
                            </p:stCondLst>
                            <p:childTnLst>
                              <p:par>
                                <p:cTn id="33" presetID="23" presetClass="entr" presetSubtype="528" fill="hold" grpId="0" nodeType="afterEffect">
                                  <p:stCondLst>
                                    <p:cond delay="1000"/>
                                  </p:stCondLst>
                                  <p:childTnLst>
                                    <p:set>
                                      <p:cBhvr>
                                        <p:cTn id="34" dur="1" fill="hold">
                                          <p:stCondLst>
                                            <p:cond delay="0"/>
                                          </p:stCondLst>
                                        </p:cTn>
                                        <p:tgtEl>
                                          <p:spTgt spid="750596"/>
                                        </p:tgtEl>
                                        <p:attrNameLst>
                                          <p:attrName>style.visibility</p:attrName>
                                        </p:attrNameLst>
                                      </p:cBhvr>
                                      <p:to>
                                        <p:strVal val="visible"/>
                                      </p:to>
                                    </p:set>
                                    <p:anim calcmode="lin" valueType="num">
                                      <p:cBhvr>
                                        <p:cTn id="35" dur="500" fill="hold"/>
                                        <p:tgtEl>
                                          <p:spTgt spid="750596"/>
                                        </p:tgtEl>
                                        <p:attrNameLst>
                                          <p:attrName>ppt_w</p:attrName>
                                        </p:attrNameLst>
                                      </p:cBhvr>
                                      <p:tavLst>
                                        <p:tav tm="0">
                                          <p:val>
                                            <p:fltVal val="0"/>
                                          </p:val>
                                        </p:tav>
                                        <p:tav tm="100000">
                                          <p:val>
                                            <p:strVal val="#ppt_w"/>
                                          </p:val>
                                        </p:tav>
                                      </p:tavLst>
                                    </p:anim>
                                    <p:anim calcmode="lin" valueType="num">
                                      <p:cBhvr>
                                        <p:cTn id="36" dur="500" fill="hold"/>
                                        <p:tgtEl>
                                          <p:spTgt spid="750596"/>
                                        </p:tgtEl>
                                        <p:attrNameLst>
                                          <p:attrName>ppt_h</p:attrName>
                                        </p:attrNameLst>
                                      </p:cBhvr>
                                      <p:tavLst>
                                        <p:tav tm="0">
                                          <p:val>
                                            <p:fltVal val="0"/>
                                          </p:val>
                                        </p:tav>
                                        <p:tav tm="100000">
                                          <p:val>
                                            <p:strVal val="#ppt_h"/>
                                          </p:val>
                                        </p:tav>
                                      </p:tavLst>
                                    </p:anim>
                                    <p:anim calcmode="lin" valueType="num">
                                      <p:cBhvr>
                                        <p:cTn id="37" dur="500" fill="hold"/>
                                        <p:tgtEl>
                                          <p:spTgt spid="750596"/>
                                        </p:tgtEl>
                                        <p:attrNameLst>
                                          <p:attrName>ppt_x</p:attrName>
                                        </p:attrNameLst>
                                      </p:cBhvr>
                                      <p:tavLst>
                                        <p:tav tm="0">
                                          <p:val>
                                            <p:fltVal val="0.5"/>
                                          </p:val>
                                        </p:tav>
                                        <p:tav tm="100000">
                                          <p:val>
                                            <p:strVal val="#ppt_x"/>
                                          </p:val>
                                        </p:tav>
                                      </p:tavLst>
                                    </p:anim>
                                    <p:anim calcmode="lin" valueType="num">
                                      <p:cBhvr>
                                        <p:cTn id="38" dur="500" fill="hold"/>
                                        <p:tgtEl>
                                          <p:spTgt spid="7505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5" grpId="0" animBg="1" autoUpdateAnimBg="0"/>
      <p:bldP spid="750596" grpId="0" animBg="1" autoUpdateAnimBg="0"/>
      <p:bldP spid="750597" grpId="0" animBg="1" autoUpdateAnimBg="0"/>
      <p:bldP spid="750598" grpId="0" animBg="1" autoUpdateAnimBg="0"/>
      <p:bldP spid="750599"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2862" y="0"/>
            <a:ext cx="9101138" cy="6858000"/>
          </a:xfrm>
          <a:prstGeom prst="rect">
            <a:avLst/>
          </a:prstGeom>
        </p:spPr>
      </p:pic>
    </p:spTree>
    <p:extLst>
      <p:ext uri="{BB962C8B-B14F-4D97-AF65-F5344CB8AC3E}">
        <p14:creationId xmlns:p14="http://schemas.microsoft.com/office/powerpoint/2010/main" val="190949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Rectangle 3"/>
          <p:cNvSpPr>
            <a:spLocks noGrp="1" noChangeArrowheads="1"/>
          </p:cNvSpPr>
          <p:nvPr>
            <p:ph type="title"/>
          </p:nvPr>
        </p:nvSpPr>
        <p:spPr>
          <a:xfrm>
            <a:off x="457200" y="304800"/>
            <a:ext cx="8229600" cy="1143000"/>
          </a:xfrm>
          <a:noFill/>
          <a:ln/>
        </p:spPr>
        <p:txBody>
          <a:bodyPr>
            <a:normAutofit fontScale="90000"/>
          </a:bodyPr>
          <a:lstStyle/>
          <a:p>
            <a:pPr>
              <a:lnSpc>
                <a:spcPct val="80000"/>
              </a:lnSpc>
            </a:pPr>
            <a:r>
              <a:rPr lang="en-US" dirty="0" err="1" smtClean="0"/>
              <a:t>Perlakuan</a:t>
            </a:r>
            <a:r>
              <a:rPr lang="en-US" dirty="0" smtClean="0"/>
              <a:t> </a:t>
            </a:r>
            <a:r>
              <a:rPr lang="en-US" dirty="0" err="1" smtClean="0"/>
              <a:t>Biaya</a:t>
            </a:r>
            <a:r>
              <a:rPr lang="en-US" dirty="0" smtClean="0"/>
              <a:t> </a:t>
            </a:r>
            <a:r>
              <a:rPr lang="en-US" dirty="0" err="1" smtClean="0"/>
              <a:t>Dengan</a:t>
            </a:r>
            <a:r>
              <a:rPr lang="en-US" dirty="0"/>
              <a:t/>
            </a:r>
            <a:br>
              <a:rPr lang="en-US" dirty="0"/>
            </a:br>
            <a:r>
              <a:rPr lang="en-US" dirty="0"/>
              <a:t>Activity</a:t>
            </a:r>
            <a:r>
              <a:rPr lang="en-US" dirty="0">
                <a:cs typeface="Arial" charset="0"/>
              </a:rPr>
              <a:t>–</a:t>
            </a:r>
            <a:r>
              <a:rPr lang="en-US" dirty="0"/>
              <a:t>Based Costing</a:t>
            </a:r>
          </a:p>
        </p:txBody>
      </p:sp>
      <p:sp>
        <p:nvSpPr>
          <p:cNvPr id="688133" name="AutoShape 5"/>
          <p:cNvSpPr>
            <a:spLocks noChangeArrowheads="1"/>
          </p:cNvSpPr>
          <p:nvPr/>
        </p:nvSpPr>
        <p:spPr bwMode="auto">
          <a:xfrm>
            <a:off x="990600" y="2438400"/>
            <a:ext cx="2819400" cy="914400"/>
          </a:xfrm>
          <a:prstGeom prst="roundRect">
            <a:avLst>
              <a:gd name="adj" fmla="val 16667"/>
            </a:avLst>
          </a:prstGeom>
          <a:solidFill>
            <a:schemeClr val="bg1"/>
          </a:solidFill>
          <a:ln w="28575">
            <a:solidFill>
              <a:schemeClr val="tx1"/>
            </a:solidFill>
            <a:round/>
            <a:headEnd/>
            <a:tailEnd/>
          </a:ln>
          <a:effectLst/>
        </p:spPr>
        <p:txBody>
          <a:bodyPr wrap="none" anchor="ctr"/>
          <a:lstStyle/>
          <a:p>
            <a:pPr algn="ctr"/>
            <a:r>
              <a:rPr lang="en-US" dirty="0" err="1" smtClean="0"/>
              <a:t>Biaya</a:t>
            </a:r>
            <a:r>
              <a:rPr lang="en-US" dirty="0" smtClean="0"/>
              <a:t> </a:t>
            </a:r>
            <a:r>
              <a:rPr lang="en-US" dirty="0" err="1" smtClean="0"/>
              <a:t>Produksi</a:t>
            </a:r>
            <a:endParaRPr lang="en-US" dirty="0"/>
          </a:p>
        </p:txBody>
      </p:sp>
      <p:sp>
        <p:nvSpPr>
          <p:cNvPr id="688134" name="AutoShape 6"/>
          <p:cNvSpPr>
            <a:spLocks noChangeArrowheads="1"/>
          </p:cNvSpPr>
          <p:nvPr/>
        </p:nvSpPr>
        <p:spPr bwMode="auto">
          <a:xfrm>
            <a:off x="5410200" y="2438400"/>
            <a:ext cx="2819400" cy="914400"/>
          </a:xfrm>
          <a:prstGeom prst="roundRect">
            <a:avLst>
              <a:gd name="adj" fmla="val 16667"/>
            </a:avLst>
          </a:prstGeom>
          <a:solidFill>
            <a:srgbClr val="FFCCFF"/>
          </a:solidFill>
          <a:ln w="28575">
            <a:solidFill>
              <a:schemeClr val="tx1"/>
            </a:solidFill>
            <a:round/>
            <a:headEnd/>
            <a:tailEnd/>
          </a:ln>
          <a:effectLst/>
        </p:spPr>
        <p:txBody>
          <a:bodyPr wrap="none" anchor="ctr"/>
          <a:lstStyle/>
          <a:p>
            <a:pPr algn="ctr"/>
            <a:r>
              <a:rPr lang="en-US" dirty="0" err="1" smtClean="0"/>
              <a:t>Biaya</a:t>
            </a:r>
            <a:r>
              <a:rPr lang="en-US" dirty="0" smtClean="0"/>
              <a:t> Non-</a:t>
            </a:r>
            <a:r>
              <a:rPr lang="en-US" dirty="0" err="1" smtClean="0"/>
              <a:t>Produksi</a:t>
            </a:r>
            <a:endParaRPr lang="en-US" dirty="0"/>
          </a:p>
        </p:txBody>
      </p:sp>
      <p:sp>
        <p:nvSpPr>
          <p:cNvPr id="688135" name="Text Box 7"/>
          <p:cNvSpPr txBox="1">
            <a:spLocks noChangeArrowheads="1"/>
          </p:cNvSpPr>
          <p:nvPr/>
        </p:nvSpPr>
        <p:spPr bwMode="auto">
          <a:xfrm>
            <a:off x="228600" y="1688068"/>
            <a:ext cx="8268738" cy="369332"/>
          </a:xfrm>
          <a:prstGeom prst="rect">
            <a:avLst/>
          </a:prstGeom>
          <a:solidFill>
            <a:srgbClr val="FFFFCC"/>
          </a:solidFill>
          <a:ln w="28575">
            <a:solidFill>
              <a:schemeClr val="tx1"/>
            </a:solidFill>
            <a:miter lim="800000"/>
            <a:headEnd/>
            <a:tailEnd/>
          </a:ln>
          <a:effectLst/>
        </p:spPr>
        <p:txBody>
          <a:bodyPr wrap="none">
            <a:spAutoFit/>
          </a:bodyPr>
          <a:lstStyle/>
          <a:p>
            <a:pPr algn="ctr"/>
            <a:r>
              <a:rPr lang="en-US" dirty="0" smtClean="0">
                <a:sym typeface="Wingdings" pitchFamily="2" charset="2"/>
              </a:rPr>
              <a:t>2. </a:t>
            </a:r>
            <a:r>
              <a:rPr lang="en-US" dirty="0" err="1" smtClean="0">
                <a:sym typeface="Wingdings" pitchFamily="2" charset="2"/>
              </a:rPr>
              <a:t>Dalam</a:t>
            </a:r>
            <a:r>
              <a:rPr lang="en-US" dirty="0" smtClean="0">
                <a:sym typeface="Wingdings" pitchFamily="2" charset="2"/>
              </a:rPr>
              <a:t> </a:t>
            </a:r>
            <a:r>
              <a:rPr lang="en-US" dirty="0" err="1" smtClean="0">
                <a:sym typeface="Wingdings" pitchFamily="2" charset="2"/>
              </a:rPr>
              <a:t>sistem</a:t>
            </a:r>
            <a:r>
              <a:rPr lang="en-US" dirty="0" smtClean="0">
                <a:sym typeface="Wingdings" pitchFamily="2" charset="2"/>
              </a:rPr>
              <a:t> </a:t>
            </a:r>
            <a:r>
              <a:rPr lang="en-US" dirty="0" smtClean="0"/>
              <a:t>ABC, </a:t>
            </a:r>
            <a:r>
              <a:rPr lang="en-US" dirty="0" err="1" smtClean="0"/>
              <a:t>ada</a:t>
            </a:r>
            <a:r>
              <a:rPr lang="en-US" dirty="0" smtClean="0"/>
              <a:t> </a:t>
            </a:r>
            <a:r>
              <a:rPr lang="en-US" dirty="0" err="1" smtClean="0"/>
              <a:t>biaya</a:t>
            </a:r>
            <a:r>
              <a:rPr lang="en-US" dirty="0" smtClean="0"/>
              <a:t> </a:t>
            </a:r>
            <a:r>
              <a:rPr lang="en-US" dirty="0" err="1" smtClean="0"/>
              <a:t>Produksi</a:t>
            </a:r>
            <a:r>
              <a:rPr lang="en-US" dirty="0" smtClean="0"/>
              <a:t> yang </a:t>
            </a:r>
            <a:r>
              <a:rPr lang="en-US" dirty="0" err="1" smtClean="0"/>
              <a:t>tidak</a:t>
            </a:r>
            <a:r>
              <a:rPr lang="en-US" dirty="0" smtClean="0"/>
              <a:t> </a:t>
            </a:r>
            <a:r>
              <a:rPr lang="en-US" dirty="0" err="1" smtClean="0"/>
              <a:t>dimasukkan</a:t>
            </a:r>
            <a:r>
              <a:rPr lang="en-US" dirty="0" smtClean="0"/>
              <a:t> </a:t>
            </a:r>
            <a:r>
              <a:rPr lang="en-US" dirty="0" err="1" smtClean="0"/>
              <a:t>dalam</a:t>
            </a:r>
            <a:r>
              <a:rPr lang="en-US" dirty="0" smtClean="0"/>
              <a:t> </a:t>
            </a:r>
            <a:r>
              <a:rPr lang="en-US" dirty="0" err="1" smtClean="0"/>
              <a:t>biaya</a:t>
            </a:r>
            <a:r>
              <a:rPr lang="en-US" dirty="0" smtClean="0"/>
              <a:t> </a:t>
            </a:r>
            <a:r>
              <a:rPr lang="en-US" dirty="0" err="1" smtClean="0"/>
              <a:t>produk</a:t>
            </a:r>
            <a:endParaRPr lang="en-US" dirty="0"/>
          </a:p>
        </p:txBody>
      </p:sp>
      <p:sp>
        <p:nvSpPr>
          <p:cNvPr id="688136" name="Oval 8"/>
          <p:cNvSpPr>
            <a:spLocks noChangeArrowheads="1"/>
          </p:cNvSpPr>
          <p:nvPr/>
        </p:nvSpPr>
        <p:spPr bwMode="auto">
          <a:xfrm>
            <a:off x="762000" y="4495800"/>
            <a:ext cx="3276600" cy="1295400"/>
          </a:xfrm>
          <a:prstGeom prst="ellipse">
            <a:avLst/>
          </a:prstGeom>
          <a:solidFill>
            <a:schemeClr val="tx2"/>
          </a:solidFill>
          <a:ln w="28575">
            <a:solidFill>
              <a:schemeClr val="tx1"/>
            </a:solidFill>
            <a:round/>
            <a:headEnd/>
            <a:tailEnd/>
          </a:ln>
          <a:effectLst/>
        </p:spPr>
        <p:txBody>
          <a:bodyPr wrap="none" anchor="ctr"/>
          <a:lstStyle/>
          <a:p>
            <a:pPr algn="ctr"/>
            <a:r>
              <a:rPr lang="en-US" dirty="0" err="1" smtClean="0">
                <a:solidFill>
                  <a:srgbClr val="FFFFFF"/>
                </a:solidFill>
              </a:rPr>
              <a:t>Akuntansi</a:t>
            </a:r>
            <a:r>
              <a:rPr lang="en-US" dirty="0" smtClean="0">
                <a:solidFill>
                  <a:srgbClr val="FFFFFF"/>
                </a:solidFill>
              </a:rPr>
              <a:t> </a:t>
            </a:r>
            <a:r>
              <a:rPr lang="en-US" dirty="0" err="1" smtClean="0">
                <a:solidFill>
                  <a:srgbClr val="FFFFFF"/>
                </a:solidFill>
              </a:rPr>
              <a:t>Biaya</a:t>
            </a:r>
            <a:r>
              <a:rPr lang="en-US" dirty="0" smtClean="0">
                <a:solidFill>
                  <a:srgbClr val="FFFFFF"/>
                </a:solidFill>
              </a:rPr>
              <a:t> </a:t>
            </a:r>
            <a:r>
              <a:rPr lang="en-US" dirty="0" err="1" smtClean="0">
                <a:solidFill>
                  <a:srgbClr val="FFFFFF"/>
                </a:solidFill>
              </a:rPr>
              <a:t>Tradisional</a:t>
            </a:r>
            <a:endParaRPr lang="en-US" dirty="0">
              <a:solidFill>
                <a:srgbClr val="FFFFFF"/>
              </a:solidFill>
            </a:endParaRPr>
          </a:p>
        </p:txBody>
      </p:sp>
      <p:sp>
        <p:nvSpPr>
          <p:cNvPr id="688137" name="Oval 9"/>
          <p:cNvSpPr>
            <a:spLocks noChangeArrowheads="1"/>
          </p:cNvSpPr>
          <p:nvPr/>
        </p:nvSpPr>
        <p:spPr bwMode="auto">
          <a:xfrm>
            <a:off x="5181600" y="4495800"/>
            <a:ext cx="3276600" cy="1295400"/>
          </a:xfrm>
          <a:prstGeom prst="ellipse">
            <a:avLst/>
          </a:prstGeom>
          <a:solidFill>
            <a:srgbClr val="009900"/>
          </a:solidFill>
          <a:ln w="28575">
            <a:solidFill>
              <a:schemeClr val="tx1"/>
            </a:solidFill>
            <a:round/>
            <a:headEnd/>
            <a:tailEnd/>
          </a:ln>
          <a:effectLst/>
        </p:spPr>
        <p:txBody>
          <a:bodyPr wrap="none" anchor="ctr"/>
          <a:lstStyle/>
          <a:p>
            <a:pPr algn="ctr"/>
            <a:r>
              <a:rPr lang="en-US" dirty="0">
                <a:solidFill>
                  <a:srgbClr val="FFFFFF"/>
                </a:solidFill>
              </a:rPr>
              <a:t>ABC</a:t>
            </a:r>
            <a:br>
              <a:rPr lang="en-US" dirty="0">
                <a:solidFill>
                  <a:srgbClr val="FFFFFF"/>
                </a:solidFill>
              </a:rPr>
            </a:br>
            <a:r>
              <a:rPr lang="en-US" dirty="0">
                <a:solidFill>
                  <a:srgbClr val="FFFFFF"/>
                </a:solidFill>
              </a:rPr>
              <a:t>product costing</a:t>
            </a:r>
          </a:p>
        </p:txBody>
      </p:sp>
      <p:cxnSp>
        <p:nvCxnSpPr>
          <p:cNvPr id="688138" name="AutoShape 10"/>
          <p:cNvCxnSpPr>
            <a:cxnSpLocks noChangeShapeType="1"/>
            <a:stCxn id="688133" idx="2"/>
            <a:endCxn id="688136" idx="0"/>
          </p:cNvCxnSpPr>
          <p:nvPr/>
        </p:nvCxnSpPr>
        <p:spPr bwMode="auto">
          <a:xfrm>
            <a:off x="2400300" y="3367088"/>
            <a:ext cx="0" cy="1114425"/>
          </a:xfrm>
          <a:prstGeom prst="straightConnector1">
            <a:avLst/>
          </a:prstGeom>
          <a:noFill/>
          <a:ln w="28575">
            <a:solidFill>
              <a:schemeClr val="tx1"/>
            </a:solidFill>
            <a:round/>
            <a:headEnd/>
            <a:tailEnd type="triangle" w="med" len="med"/>
          </a:ln>
          <a:effectLst/>
        </p:spPr>
      </p:cxnSp>
      <p:cxnSp>
        <p:nvCxnSpPr>
          <p:cNvPr id="688139" name="AutoShape 11"/>
          <p:cNvCxnSpPr>
            <a:cxnSpLocks noChangeShapeType="1"/>
            <a:stCxn id="688133" idx="2"/>
            <a:endCxn id="688137" idx="1"/>
          </p:cNvCxnSpPr>
          <p:nvPr/>
        </p:nvCxnSpPr>
        <p:spPr bwMode="auto">
          <a:xfrm>
            <a:off x="2400300" y="3367088"/>
            <a:ext cx="3260725" cy="1303337"/>
          </a:xfrm>
          <a:prstGeom prst="straightConnector1">
            <a:avLst/>
          </a:prstGeom>
          <a:noFill/>
          <a:ln w="28575">
            <a:solidFill>
              <a:schemeClr val="tx1"/>
            </a:solidFill>
            <a:round/>
            <a:headEnd/>
            <a:tailEnd type="triangle" w="med" len="med"/>
          </a:ln>
          <a:effectLst/>
        </p:spPr>
      </p:cxnSp>
      <p:cxnSp>
        <p:nvCxnSpPr>
          <p:cNvPr id="688140" name="AutoShape 12"/>
          <p:cNvCxnSpPr>
            <a:cxnSpLocks noChangeShapeType="1"/>
            <a:stCxn id="688134" idx="2"/>
            <a:endCxn id="688137" idx="0"/>
          </p:cNvCxnSpPr>
          <p:nvPr/>
        </p:nvCxnSpPr>
        <p:spPr bwMode="auto">
          <a:xfrm>
            <a:off x="6819900" y="3367088"/>
            <a:ext cx="0" cy="1114425"/>
          </a:xfrm>
          <a:prstGeom prst="straightConnector1">
            <a:avLst/>
          </a:prstGeom>
          <a:noFill/>
          <a:ln w="28575">
            <a:solidFill>
              <a:schemeClr val="tx1"/>
            </a:solidFill>
            <a:round/>
            <a:headEnd/>
            <a:tailEnd type="triangle" w="med" len="med"/>
          </a:ln>
          <a:effectLst/>
        </p:spPr>
      </p:cxnSp>
      <p:sp>
        <p:nvSpPr>
          <p:cNvPr id="12" name="Text Box 14"/>
          <p:cNvSpPr txBox="1">
            <a:spLocks noChangeArrowheads="1"/>
          </p:cNvSpPr>
          <p:nvPr/>
        </p:nvSpPr>
        <p:spPr bwMode="auto">
          <a:xfrm rot="-5400000">
            <a:off x="1798469" y="3817422"/>
            <a:ext cx="822661" cy="369332"/>
          </a:xfrm>
          <a:prstGeom prst="rect">
            <a:avLst/>
          </a:prstGeom>
          <a:noFill/>
          <a:ln w="9525">
            <a:noFill/>
            <a:miter lim="800000"/>
            <a:headEnd/>
            <a:tailEnd/>
          </a:ln>
          <a:effectLst/>
        </p:spPr>
        <p:txBody>
          <a:bodyPr wrap="none">
            <a:spAutoFit/>
          </a:bodyPr>
          <a:lstStyle/>
          <a:p>
            <a:r>
              <a:rPr lang="en-US" dirty="0" err="1" smtClean="0">
                <a:solidFill>
                  <a:srgbClr val="FF0000"/>
                </a:solidFill>
              </a:rPr>
              <a:t>Semua</a:t>
            </a:r>
            <a:endParaRPr lang="en-US" dirty="0">
              <a:solidFill>
                <a:srgbClr val="FF0000"/>
              </a:solidFill>
            </a:endParaRPr>
          </a:p>
        </p:txBody>
      </p:sp>
      <p:sp>
        <p:nvSpPr>
          <p:cNvPr id="13" name="Text Box 15"/>
          <p:cNvSpPr txBox="1">
            <a:spLocks noChangeArrowheads="1"/>
          </p:cNvSpPr>
          <p:nvPr/>
        </p:nvSpPr>
        <p:spPr bwMode="auto">
          <a:xfrm rot="1309165">
            <a:off x="3193348" y="3736824"/>
            <a:ext cx="2082621" cy="646331"/>
          </a:xfrm>
          <a:prstGeom prst="rect">
            <a:avLst/>
          </a:prstGeom>
          <a:noFill/>
          <a:ln w="9525">
            <a:noFill/>
            <a:miter lim="800000"/>
            <a:headEnd/>
            <a:tailEnd/>
          </a:ln>
          <a:effectLst/>
        </p:spPr>
        <p:txBody>
          <a:bodyPr wrap="none">
            <a:spAutoFit/>
          </a:bodyPr>
          <a:lstStyle/>
          <a:p>
            <a:pPr algn="ctr"/>
            <a:r>
              <a:rPr lang="en-US" dirty="0" err="1" smtClean="0">
                <a:solidFill>
                  <a:srgbClr val="FF0000"/>
                </a:solidFill>
              </a:rPr>
              <a:t>Sebagian</a:t>
            </a:r>
            <a:r>
              <a:rPr lang="en-US" dirty="0" smtClean="0">
                <a:solidFill>
                  <a:srgbClr val="FF0000"/>
                </a:solidFill>
              </a:rPr>
              <a:t> </a:t>
            </a:r>
            <a:r>
              <a:rPr lang="en-US" dirty="0" err="1" smtClean="0">
                <a:solidFill>
                  <a:srgbClr val="FF0000"/>
                </a:solidFill>
              </a:rPr>
              <a:t>Besar</a:t>
            </a:r>
            <a:endParaRPr lang="en-US" dirty="0" smtClean="0">
              <a:solidFill>
                <a:srgbClr val="FF0000"/>
              </a:solidFill>
            </a:endParaRPr>
          </a:p>
          <a:p>
            <a:pPr algn="ctr"/>
            <a:r>
              <a:rPr lang="en-US" dirty="0" err="1" smtClean="0">
                <a:solidFill>
                  <a:srgbClr val="FF0000"/>
                </a:solidFill>
              </a:rPr>
              <a:t>Namun</a:t>
            </a:r>
            <a:r>
              <a:rPr lang="en-US" dirty="0" smtClean="0">
                <a:solidFill>
                  <a:srgbClr val="FF0000"/>
                </a:solidFill>
              </a:rPr>
              <a:t> </a:t>
            </a:r>
            <a:r>
              <a:rPr lang="en-US" dirty="0" err="1" smtClean="0">
                <a:solidFill>
                  <a:srgbClr val="FF0000"/>
                </a:solidFill>
              </a:rPr>
              <a:t>tidak</a:t>
            </a:r>
            <a:r>
              <a:rPr lang="en-US" dirty="0" smtClean="0">
                <a:solidFill>
                  <a:srgbClr val="FF0000"/>
                </a:solidFill>
              </a:rPr>
              <a:t> </a:t>
            </a:r>
            <a:r>
              <a:rPr lang="en-US" dirty="0" err="1" smtClean="0">
                <a:solidFill>
                  <a:srgbClr val="FF0000"/>
                </a:solidFill>
              </a:rPr>
              <a:t>Semua</a:t>
            </a:r>
            <a:endParaRPr lang="en-US" dirty="0">
              <a:solidFill>
                <a:srgbClr val="FF0000"/>
              </a:solidFill>
            </a:endParaRPr>
          </a:p>
        </p:txBody>
      </p:sp>
      <p:sp>
        <p:nvSpPr>
          <p:cNvPr id="14" name="Text Box 16"/>
          <p:cNvSpPr txBox="1">
            <a:spLocks noChangeArrowheads="1"/>
          </p:cNvSpPr>
          <p:nvPr/>
        </p:nvSpPr>
        <p:spPr bwMode="auto">
          <a:xfrm rot="-5400000">
            <a:off x="6088996" y="3677722"/>
            <a:ext cx="1080809" cy="369332"/>
          </a:xfrm>
          <a:prstGeom prst="rect">
            <a:avLst/>
          </a:prstGeom>
          <a:noFill/>
          <a:ln w="9525">
            <a:noFill/>
            <a:miter lim="800000"/>
            <a:headEnd/>
            <a:tailEnd/>
          </a:ln>
          <a:effectLst/>
        </p:spPr>
        <p:txBody>
          <a:bodyPr wrap="none">
            <a:spAutoFit/>
          </a:bodyPr>
          <a:lstStyle/>
          <a:p>
            <a:r>
              <a:rPr lang="en-US" dirty="0" err="1" smtClean="0">
                <a:solidFill>
                  <a:srgbClr val="FF0000"/>
                </a:solidFill>
              </a:rPr>
              <a:t>Beberapa</a:t>
            </a:r>
            <a:endParaRPr lang="en-US" dirty="0">
              <a:solidFill>
                <a:srgbClr val="FF0000"/>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88134"/>
                                        </p:tgtEl>
                                        <p:attrNameLst>
                                          <p:attrName>style.visibility</p:attrName>
                                        </p:attrNameLst>
                                      </p:cBhvr>
                                      <p:to>
                                        <p:strVal val="visible"/>
                                      </p:to>
                                    </p:set>
                                    <p:animEffect transition="in" filter="dissolve">
                                      <p:cBhvr>
                                        <p:cTn id="7" dur="500"/>
                                        <p:tgtEl>
                                          <p:spTgt spid="688134"/>
                                        </p:tgtEl>
                                      </p:cBhvr>
                                    </p:animEffect>
                                  </p:childTnLst>
                                </p:cTn>
                              </p:par>
                            </p:childTnLst>
                          </p:cTn>
                        </p:par>
                        <p:par>
                          <p:cTn id="8" fill="hold">
                            <p:stCondLst>
                              <p:cond delay="1500"/>
                            </p:stCondLst>
                            <p:childTnLst>
                              <p:par>
                                <p:cTn id="9" presetID="12" presetClass="entr" presetSubtype="1" fill="hold" nodeType="afterEffect">
                                  <p:stCondLst>
                                    <p:cond delay="0"/>
                                  </p:stCondLst>
                                  <p:childTnLst>
                                    <p:set>
                                      <p:cBhvr>
                                        <p:cTn id="10" dur="1" fill="hold">
                                          <p:stCondLst>
                                            <p:cond delay="0"/>
                                          </p:stCondLst>
                                        </p:cTn>
                                        <p:tgtEl>
                                          <p:spTgt spid="688140"/>
                                        </p:tgtEl>
                                        <p:attrNameLst>
                                          <p:attrName>style.visibility</p:attrName>
                                        </p:attrNameLst>
                                      </p:cBhvr>
                                      <p:to>
                                        <p:strVal val="visible"/>
                                      </p:to>
                                    </p:set>
                                    <p:animEffect transition="in" filter="slide(fromTop)">
                                      <p:cBhvr>
                                        <p:cTn id="11" dur="500"/>
                                        <p:tgtEl>
                                          <p:spTgt spid="68814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88135"/>
                                        </p:tgtEl>
                                        <p:attrNameLst>
                                          <p:attrName>style.visibility</p:attrName>
                                        </p:attrNameLst>
                                      </p:cBhvr>
                                      <p:to>
                                        <p:strVal val="visible"/>
                                      </p:to>
                                    </p:set>
                                    <p:animEffect transition="in" filter="wipe(left)">
                                      <p:cBhvr>
                                        <p:cTn id="15" dur="500"/>
                                        <p:tgtEl>
                                          <p:spTgt spid="68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4" grpId="0" animBg="1" autoUpdateAnimBg="0"/>
      <p:bldP spid="68813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6" name="Rectangle 6"/>
          <p:cNvSpPr>
            <a:spLocks noChangeArrowheads="1"/>
          </p:cNvSpPr>
          <p:nvPr/>
        </p:nvSpPr>
        <p:spPr bwMode="auto">
          <a:xfrm>
            <a:off x="1752600" y="4432300"/>
            <a:ext cx="1228734" cy="1013098"/>
          </a:xfrm>
          <a:prstGeom prst="rect">
            <a:avLst/>
          </a:prstGeom>
          <a:solidFill>
            <a:srgbClr val="CCFFCC"/>
          </a:solidFill>
          <a:ln w="12700">
            <a:solidFill>
              <a:srgbClr val="000000"/>
            </a:solidFill>
            <a:miter lim="800000"/>
            <a:headEnd/>
            <a:tailEnd/>
          </a:ln>
          <a:effectLst>
            <a:outerShdw dist="45791" dir="2021404" algn="ctr" rotWithShape="0">
              <a:srgbClr val="000000"/>
            </a:outerShdw>
          </a:effectLst>
        </p:spPr>
        <p:txBody>
          <a:bodyPr wrap="none" lIns="90488" tIns="44450" rIns="90488" bIns="44450">
            <a:spAutoFit/>
          </a:bodyPr>
          <a:lstStyle/>
          <a:p>
            <a:pPr algn="ctr"/>
            <a:r>
              <a:rPr lang="en-US" sz="2000" b="1" dirty="0" err="1" smtClean="0">
                <a:solidFill>
                  <a:srgbClr val="000000"/>
                </a:solidFill>
              </a:rPr>
              <a:t>Tarif</a:t>
            </a:r>
            <a:endParaRPr lang="en-US" sz="2000" b="1" dirty="0" smtClean="0">
              <a:solidFill>
                <a:srgbClr val="000000"/>
              </a:solidFill>
            </a:endParaRPr>
          </a:p>
          <a:p>
            <a:pPr algn="ctr"/>
            <a:r>
              <a:rPr lang="en-US" sz="2000" b="1" dirty="0" smtClean="0">
                <a:solidFill>
                  <a:srgbClr val="000000"/>
                </a:solidFill>
              </a:rPr>
              <a:t>Overhead</a:t>
            </a:r>
          </a:p>
          <a:p>
            <a:pPr algn="ctr"/>
            <a:r>
              <a:rPr lang="en-US" sz="2000" b="1" dirty="0" smtClean="0">
                <a:solidFill>
                  <a:srgbClr val="000000"/>
                </a:solidFill>
              </a:rPr>
              <a:t>Tunggal</a:t>
            </a:r>
            <a:endParaRPr lang="en-US" sz="2000" b="1" dirty="0">
              <a:solidFill>
                <a:srgbClr val="006600"/>
              </a:solidFill>
            </a:endParaRPr>
          </a:p>
        </p:txBody>
      </p:sp>
      <p:sp>
        <p:nvSpPr>
          <p:cNvPr id="686087" name="Rectangle 7"/>
          <p:cNvSpPr>
            <a:spLocks noChangeArrowheads="1"/>
          </p:cNvSpPr>
          <p:nvPr/>
        </p:nvSpPr>
        <p:spPr bwMode="auto">
          <a:xfrm>
            <a:off x="3581400" y="3365500"/>
            <a:ext cx="1521316" cy="1013098"/>
          </a:xfrm>
          <a:prstGeom prst="rect">
            <a:avLst/>
          </a:prstGeom>
          <a:solidFill>
            <a:srgbClr val="FFFFCC"/>
          </a:solidFill>
          <a:ln w="12700">
            <a:solidFill>
              <a:srgbClr val="000000"/>
            </a:solidFill>
            <a:miter lim="800000"/>
            <a:headEnd/>
            <a:tailEnd/>
          </a:ln>
          <a:effectLst>
            <a:outerShdw dist="45791" dir="2021404" algn="ctr" rotWithShape="0">
              <a:srgbClr val="000000"/>
            </a:outerShdw>
          </a:effectLst>
        </p:spPr>
        <p:txBody>
          <a:bodyPr wrap="none" lIns="90488" tIns="44450" rIns="90488" bIns="44450">
            <a:spAutoFit/>
          </a:bodyPr>
          <a:lstStyle/>
          <a:p>
            <a:pPr algn="ctr"/>
            <a:r>
              <a:rPr lang="en-US" sz="2000" b="1" dirty="0" err="1" smtClean="0">
                <a:solidFill>
                  <a:srgbClr val="663300"/>
                </a:solidFill>
              </a:rPr>
              <a:t>Tarif</a:t>
            </a:r>
            <a:r>
              <a:rPr lang="en-US" sz="2000" b="1" dirty="0" smtClean="0">
                <a:solidFill>
                  <a:srgbClr val="663300"/>
                </a:solidFill>
              </a:rPr>
              <a:t> </a:t>
            </a:r>
          </a:p>
          <a:p>
            <a:pPr algn="ctr"/>
            <a:r>
              <a:rPr lang="en-US" sz="2000" b="1" dirty="0" smtClean="0">
                <a:solidFill>
                  <a:srgbClr val="663300"/>
                </a:solidFill>
              </a:rPr>
              <a:t>Overhead</a:t>
            </a:r>
          </a:p>
          <a:p>
            <a:pPr algn="ctr"/>
            <a:r>
              <a:rPr lang="en-US" sz="2000" b="1" dirty="0" err="1" smtClean="0">
                <a:solidFill>
                  <a:srgbClr val="663300"/>
                </a:solidFill>
              </a:rPr>
              <a:t>Departemen</a:t>
            </a:r>
            <a:endParaRPr lang="en-US" sz="2000" b="1" dirty="0">
              <a:solidFill>
                <a:srgbClr val="663300"/>
              </a:solidFill>
            </a:endParaRPr>
          </a:p>
        </p:txBody>
      </p:sp>
      <p:sp>
        <p:nvSpPr>
          <p:cNvPr id="686088" name="Rectangle 8"/>
          <p:cNvSpPr>
            <a:spLocks noChangeArrowheads="1"/>
          </p:cNvSpPr>
          <p:nvPr/>
        </p:nvSpPr>
        <p:spPr bwMode="auto">
          <a:xfrm>
            <a:off x="5562600" y="2501900"/>
            <a:ext cx="2014538" cy="711200"/>
          </a:xfrm>
          <a:prstGeom prst="rect">
            <a:avLst/>
          </a:prstGeom>
          <a:solidFill>
            <a:srgbClr val="CCECFF"/>
          </a:solidFill>
          <a:ln w="12700">
            <a:solidFill>
              <a:srgbClr val="000000"/>
            </a:solidFill>
            <a:miter lim="800000"/>
            <a:headEnd/>
            <a:tailEnd/>
          </a:ln>
          <a:effectLst>
            <a:outerShdw dist="45791" dir="2021404" algn="ctr" rotWithShape="0">
              <a:srgbClr val="000000"/>
            </a:outerShdw>
          </a:effectLst>
        </p:spPr>
        <p:txBody>
          <a:bodyPr wrap="none" lIns="90488" tIns="44450" rIns="90488" bIns="44450">
            <a:spAutoFit/>
          </a:bodyPr>
          <a:lstStyle/>
          <a:p>
            <a:pPr algn="ctr"/>
            <a:r>
              <a:rPr lang="en-US" sz="2000" b="1">
                <a:solidFill>
                  <a:srgbClr val="000000"/>
                </a:solidFill>
              </a:rPr>
              <a:t>Activity</a:t>
            </a:r>
            <a:r>
              <a:rPr lang="en-US" sz="2000" b="1">
                <a:solidFill>
                  <a:srgbClr val="000000"/>
                </a:solidFill>
                <a:cs typeface="Arial" charset="0"/>
              </a:rPr>
              <a:t>–</a:t>
            </a:r>
            <a:r>
              <a:rPr lang="en-US" sz="2000" b="1">
                <a:solidFill>
                  <a:srgbClr val="000000"/>
                </a:solidFill>
              </a:rPr>
              <a:t>Based</a:t>
            </a:r>
          </a:p>
          <a:p>
            <a:pPr algn="ctr"/>
            <a:r>
              <a:rPr lang="en-US" sz="2000" b="1">
                <a:solidFill>
                  <a:srgbClr val="000000"/>
                </a:solidFill>
              </a:rPr>
              <a:t>Costing</a:t>
            </a:r>
          </a:p>
        </p:txBody>
      </p:sp>
      <p:sp>
        <p:nvSpPr>
          <p:cNvPr id="686089" name="Line 9"/>
          <p:cNvSpPr>
            <a:spLocks noChangeShapeType="1"/>
          </p:cNvSpPr>
          <p:nvPr/>
        </p:nvSpPr>
        <p:spPr bwMode="auto">
          <a:xfrm>
            <a:off x="1676400" y="1993900"/>
            <a:ext cx="0" cy="3581400"/>
          </a:xfrm>
          <a:prstGeom prst="line">
            <a:avLst/>
          </a:prstGeom>
          <a:noFill/>
          <a:ln w="28575">
            <a:solidFill>
              <a:schemeClr val="tx1"/>
            </a:solidFill>
            <a:round/>
            <a:headEnd/>
            <a:tailEnd/>
          </a:ln>
          <a:effectLst/>
        </p:spPr>
        <p:txBody>
          <a:bodyPr/>
          <a:lstStyle/>
          <a:p>
            <a:endParaRPr lang="en-US"/>
          </a:p>
        </p:txBody>
      </p:sp>
      <p:sp>
        <p:nvSpPr>
          <p:cNvPr id="686090" name="Line 10"/>
          <p:cNvSpPr>
            <a:spLocks noChangeShapeType="1"/>
          </p:cNvSpPr>
          <p:nvPr/>
        </p:nvSpPr>
        <p:spPr bwMode="auto">
          <a:xfrm>
            <a:off x="1676400" y="5575300"/>
            <a:ext cx="6400800" cy="0"/>
          </a:xfrm>
          <a:prstGeom prst="line">
            <a:avLst/>
          </a:prstGeom>
          <a:noFill/>
          <a:ln w="28575">
            <a:solidFill>
              <a:schemeClr val="tx1"/>
            </a:solidFill>
            <a:round/>
            <a:headEnd/>
            <a:tailEnd/>
          </a:ln>
          <a:effectLst/>
        </p:spPr>
        <p:txBody>
          <a:bodyPr/>
          <a:lstStyle/>
          <a:p>
            <a:endParaRPr lang="en-US"/>
          </a:p>
        </p:txBody>
      </p:sp>
      <p:sp>
        <p:nvSpPr>
          <p:cNvPr id="686091" name="Text Box 11"/>
          <p:cNvSpPr txBox="1">
            <a:spLocks noChangeArrowheads="1"/>
          </p:cNvSpPr>
          <p:nvPr/>
        </p:nvSpPr>
        <p:spPr bwMode="auto">
          <a:xfrm>
            <a:off x="2878138" y="5638800"/>
            <a:ext cx="1783245" cy="369332"/>
          </a:xfrm>
          <a:prstGeom prst="rect">
            <a:avLst/>
          </a:prstGeom>
          <a:noFill/>
          <a:ln w="9525">
            <a:noFill/>
            <a:miter lim="800000"/>
            <a:headEnd/>
            <a:tailEnd/>
          </a:ln>
          <a:effectLst/>
        </p:spPr>
        <p:txBody>
          <a:bodyPr wrap="none">
            <a:spAutoFit/>
          </a:bodyPr>
          <a:lstStyle/>
          <a:p>
            <a:r>
              <a:rPr lang="en-US" b="1" dirty="0" err="1" smtClean="0"/>
              <a:t>Jumlah</a:t>
            </a:r>
            <a:r>
              <a:rPr lang="en-US" b="1" dirty="0" smtClean="0"/>
              <a:t> </a:t>
            </a:r>
            <a:r>
              <a:rPr lang="en-US" b="1" dirty="0" err="1" smtClean="0"/>
              <a:t>pul</a:t>
            </a:r>
            <a:r>
              <a:rPr lang="en-US" b="1" dirty="0" smtClean="0"/>
              <a:t> </a:t>
            </a:r>
            <a:r>
              <a:rPr lang="en-US" b="1" dirty="0" err="1" smtClean="0"/>
              <a:t>biaya</a:t>
            </a:r>
            <a:endParaRPr lang="en-US" b="1" dirty="0"/>
          </a:p>
        </p:txBody>
      </p:sp>
      <p:sp>
        <p:nvSpPr>
          <p:cNvPr id="686092" name="Text Box 12"/>
          <p:cNvSpPr txBox="1">
            <a:spLocks noChangeArrowheads="1"/>
          </p:cNvSpPr>
          <p:nvPr/>
        </p:nvSpPr>
        <p:spPr bwMode="auto">
          <a:xfrm rot="-5400000">
            <a:off x="267774" y="3427691"/>
            <a:ext cx="2207656" cy="369332"/>
          </a:xfrm>
          <a:prstGeom prst="rect">
            <a:avLst/>
          </a:prstGeom>
          <a:noFill/>
          <a:ln w="9525">
            <a:noFill/>
            <a:miter lim="800000"/>
            <a:headEnd/>
            <a:tailEnd/>
          </a:ln>
          <a:effectLst/>
        </p:spPr>
        <p:txBody>
          <a:bodyPr wrap="none">
            <a:spAutoFit/>
          </a:bodyPr>
          <a:lstStyle/>
          <a:p>
            <a:r>
              <a:rPr lang="en-US" b="1" dirty="0" smtClean="0"/>
              <a:t>Tingkat </a:t>
            </a:r>
            <a:r>
              <a:rPr lang="en-US" b="1" dirty="0" err="1" smtClean="0"/>
              <a:t>Kompleksitas</a:t>
            </a:r>
            <a:endParaRPr lang="en-US" b="1" dirty="0"/>
          </a:p>
        </p:txBody>
      </p:sp>
      <p:sp>
        <p:nvSpPr>
          <p:cNvPr id="686094" name="Text Box 14"/>
          <p:cNvSpPr txBox="1">
            <a:spLocks noChangeArrowheads="1"/>
          </p:cNvSpPr>
          <p:nvPr/>
        </p:nvSpPr>
        <p:spPr bwMode="auto">
          <a:xfrm>
            <a:off x="228600" y="1397000"/>
            <a:ext cx="8822030" cy="923330"/>
          </a:xfrm>
          <a:prstGeom prst="rect">
            <a:avLst/>
          </a:prstGeom>
          <a:solidFill>
            <a:srgbClr val="FFFFCC"/>
          </a:solidFill>
          <a:ln w="9525">
            <a:solidFill>
              <a:schemeClr val="tx1"/>
            </a:solidFill>
            <a:miter lim="800000"/>
            <a:headEnd/>
            <a:tailEnd/>
          </a:ln>
          <a:effectLst>
            <a:outerShdw dist="89803" dir="2700000" algn="ctr" rotWithShape="0">
              <a:schemeClr val="bg2"/>
            </a:outerShdw>
          </a:effectLst>
        </p:spPr>
        <p:txBody>
          <a:bodyPr wrap="none">
            <a:spAutoFit/>
          </a:bodyPr>
          <a:lstStyle/>
          <a:p>
            <a:pPr algn="ctr"/>
            <a:r>
              <a:rPr lang="en-US" dirty="0" smtClean="0"/>
              <a:t>3. </a:t>
            </a:r>
            <a:r>
              <a:rPr lang="en-US" dirty="0" err="1" smtClean="0"/>
              <a:t>Adanya</a:t>
            </a:r>
            <a:r>
              <a:rPr lang="en-US" dirty="0" smtClean="0"/>
              <a:t> </a:t>
            </a:r>
            <a:r>
              <a:rPr lang="en-US" dirty="0" err="1" smtClean="0"/>
              <a:t>sejumlah</a:t>
            </a:r>
            <a:r>
              <a:rPr lang="en-US" dirty="0" smtClean="0"/>
              <a:t> </a:t>
            </a:r>
            <a:r>
              <a:rPr lang="en-US" dirty="0" err="1" smtClean="0"/>
              <a:t>pul</a:t>
            </a:r>
            <a:r>
              <a:rPr lang="en-US" dirty="0" smtClean="0"/>
              <a:t> </a:t>
            </a:r>
            <a:r>
              <a:rPr lang="en-US" dirty="0" err="1" smtClean="0"/>
              <a:t>biaya</a:t>
            </a:r>
            <a:r>
              <a:rPr lang="en-US" dirty="0" smtClean="0"/>
              <a:t> Overhead, </a:t>
            </a:r>
            <a:r>
              <a:rPr lang="en-US" dirty="0" err="1" smtClean="0"/>
              <a:t>dimana</a:t>
            </a:r>
            <a:r>
              <a:rPr lang="en-US" dirty="0" smtClean="0"/>
              <a:t> </a:t>
            </a:r>
            <a:r>
              <a:rPr lang="en-US" dirty="0" err="1" smtClean="0"/>
              <a:t>setiap</a:t>
            </a:r>
            <a:r>
              <a:rPr lang="en-US" dirty="0" smtClean="0"/>
              <a:t> </a:t>
            </a:r>
            <a:r>
              <a:rPr lang="en-US" dirty="0" err="1" smtClean="0"/>
              <a:t>pul</a:t>
            </a:r>
            <a:r>
              <a:rPr lang="en-US" dirty="0" smtClean="0"/>
              <a:t> </a:t>
            </a:r>
            <a:r>
              <a:rPr lang="en-US" dirty="0" err="1" smtClean="0"/>
              <a:t>dialokasikan</a:t>
            </a:r>
            <a:r>
              <a:rPr lang="en-US" dirty="0" smtClean="0"/>
              <a:t> </a:t>
            </a:r>
            <a:r>
              <a:rPr lang="en-US" dirty="0" err="1" smtClean="0"/>
              <a:t>ke</a:t>
            </a:r>
            <a:r>
              <a:rPr lang="en-US" dirty="0" smtClean="0"/>
              <a:t> </a:t>
            </a:r>
            <a:r>
              <a:rPr lang="en-US" dirty="0" err="1" smtClean="0"/>
              <a:t>produk</a:t>
            </a:r>
            <a:r>
              <a:rPr lang="en-US" dirty="0" smtClean="0"/>
              <a:t> </a:t>
            </a:r>
            <a:r>
              <a:rPr lang="en-US" dirty="0" err="1" smtClean="0"/>
              <a:t>dan</a:t>
            </a:r>
            <a:r>
              <a:rPr lang="en-US" dirty="0" smtClean="0"/>
              <a:t> </a:t>
            </a:r>
            <a:r>
              <a:rPr lang="en-US" dirty="0" err="1" smtClean="0"/>
              <a:t>objek</a:t>
            </a:r>
            <a:endParaRPr lang="en-US" dirty="0" smtClean="0"/>
          </a:p>
          <a:p>
            <a:pPr algn="ctr"/>
            <a:r>
              <a:rPr lang="en-US" dirty="0" err="1" smtClean="0"/>
              <a:t>Perhitungan</a:t>
            </a:r>
            <a:r>
              <a:rPr lang="en-US" dirty="0" smtClean="0"/>
              <a:t> </a:t>
            </a:r>
            <a:r>
              <a:rPr lang="en-US" dirty="0" err="1" smtClean="0"/>
              <a:t>biaya</a:t>
            </a:r>
            <a:r>
              <a:rPr lang="en-US" dirty="0" smtClean="0"/>
              <a:t> (costing) </a:t>
            </a:r>
            <a:r>
              <a:rPr lang="en-US" dirty="0" err="1" smtClean="0"/>
              <a:t>lainnya</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ukuran</a:t>
            </a:r>
            <a:r>
              <a:rPr lang="en-US" dirty="0" smtClean="0"/>
              <a:t> </a:t>
            </a:r>
            <a:r>
              <a:rPr lang="en-US" dirty="0" err="1" smtClean="0"/>
              <a:t>aktivitas</a:t>
            </a:r>
            <a:r>
              <a:rPr lang="en-US" dirty="0" smtClean="0"/>
              <a:t> </a:t>
            </a:r>
            <a:r>
              <a:rPr lang="en-US" dirty="0" err="1" smtClean="0"/>
              <a:t>masing-masing</a:t>
            </a:r>
            <a:endParaRPr lang="en-US" dirty="0" smtClean="0"/>
          </a:p>
          <a:p>
            <a:pPr algn="ctr"/>
            <a:r>
              <a:rPr lang="en-US" dirty="0" smtClean="0"/>
              <a:t>Yang </a:t>
            </a:r>
            <a:r>
              <a:rPr lang="en-US" dirty="0" err="1" smtClean="0"/>
              <a:t>khusus</a:t>
            </a:r>
            <a:endParaRPr lang="en-US" dirty="0"/>
          </a:p>
        </p:txBody>
      </p:sp>
      <p:sp>
        <p:nvSpPr>
          <p:cNvPr id="12" name="Title 11"/>
          <p:cNvSpPr>
            <a:spLocks noGrp="1"/>
          </p:cNvSpPr>
          <p:nvPr>
            <p:ph type="title"/>
          </p:nvPr>
        </p:nvSpPr>
        <p:spPr/>
        <p:txBody>
          <a:bodyPr/>
          <a:lstStyle/>
          <a:p>
            <a:endParaRPr lang="en-US" dirty="0"/>
          </a:p>
        </p:txBody>
      </p:sp>
      <p:sp>
        <p:nvSpPr>
          <p:cNvPr id="13" name="Rectangle 3"/>
          <p:cNvSpPr txBox="1">
            <a:spLocks noChangeArrowheads="1"/>
          </p:cNvSpPr>
          <p:nvPr/>
        </p:nvSpPr>
        <p:spPr>
          <a:xfrm>
            <a:off x="609600" y="228600"/>
            <a:ext cx="8229600" cy="1143000"/>
          </a:xfrm>
          <a:prstGeom prst="rect">
            <a:avLst/>
          </a:prstGeom>
          <a:noFill/>
          <a:ln/>
        </p:spPr>
        <p:txBody>
          <a:bodyPr vert="horz" lIns="91440" tIns="45720" rIns="91440" bIns="45720" rtlCol="0" anchor="ctr">
            <a:normAutofit fontScale="97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Perlakuan Biaya Dengan</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Activity</a:t>
            </a:r>
            <a:r>
              <a:rPr kumimoji="0" lang="en-US" sz="4400" b="0" i="0" u="none" strike="noStrike" kern="1200" cap="none" spc="0" normalizeH="0" baseline="0" noProof="0" smtClean="0">
                <a:ln>
                  <a:noFill/>
                </a:ln>
                <a:solidFill>
                  <a:schemeClr val="tx1"/>
                </a:solidFill>
                <a:effectLst/>
                <a:uLnTx/>
                <a:uFillTx/>
                <a:latin typeface="+mj-lt"/>
                <a:ea typeface="+mj-ea"/>
                <a:cs typeface="Arial" charset="0"/>
              </a:rPr>
              <a:t>–</a:t>
            </a:r>
            <a:r>
              <a:rPr kumimoji="0" lang="en-US" sz="4400" b="0" i="0" u="none" strike="noStrike" kern="1200" cap="none" spc="0" normalizeH="0" baseline="0" noProof="0" smtClean="0">
                <a:ln>
                  <a:noFill/>
                </a:ln>
                <a:solidFill>
                  <a:schemeClr val="tx1"/>
                </a:solidFill>
                <a:effectLst/>
                <a:uLnTx/>
                <a:uFillTx/>
                <a:latin typeface="+mj-lt"/>
                <a:ea typeface="+mj-ea"/>
                <a:cs typeface="+mj-cs"/>
              </a:rPr>
              <a:t>Based Costing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686086"/>
                                        </p:tgtEl>
                                        <p:attrNameLst>
                                          <p:attrName>style.visibility</p:attrName>
                                        </p:attrNameLst>
                                      </p:cBhvr>
                                      <p:to>
                                        <p:strVal val="visible"/>
                                      </p:to>
                                    </p:set>
                                    <p:animEffect transition="in" filter="strips(upRight)">
                                      <p:cBhvr>
                                        <p:cTn id="7" dur="500"/>
                                        <p:tgtEl>
                                          <p:spTgt spid="686086"/>
                                        </p:tgtEl>
                                      </p:cBhvr>
                                    </p:animEffect>
                                  </p:childTnLst>
                                </p:cTn>
                              </p:par>
                            </p:childTnLst>
                          </p:cTn>
                        </p:par>
                        <p:par>
                          <p:cTn id="8" fill="hold">
                            <p:stCondLst>
                              <p:cond delay="500"/>
                            </p:stCondLst>
                            <p:childTnLst>
                              <p:par>
                                <p:cTn id="9" presetID="18" presetClass="entr" presetSubtype="3" fill="hold" grpId="0" nodeType="afterEffect">
                                  <p:stCondLst>
                                    <p:cond delay="1000"/>
                                  </p:stCondLst>
                                  <p:childTnLst>
                                    <p:set>
                                      <p:cBhvr>
                                        <p:cTn id="10" dur="1" fill="hold">
                                          <p:stCondLst>
                                            <p:cond delay="0"/>
                                          </p:stCondLst>
                                        </p:cTn>
                                        <p:tgtEl>
                                          <p:spTgt spid="686087"/>
                                        </p:tgtEl>
                                        <p:attrNameLst>
                                          <p:attrName>style.visibility</p:attrName>
                                        </p:attrNameLst>
                                      </p:cBhvr>
                                      <p:to>
                                        <p:strVal val="visible"/>
                                      </p:to>
                                    </p:set>
                                    <p:animEffect transition="in" filter="strips(upRight)">
                                      <p:cBhvr>
                                        <p:cTn id="11" dur="500"/>
                                        <p:tgtEl>
                                          <p:spTgt spid="686087"/>
                                        </p:tgtEl>
                                      </p:cBhvr>
                                    </p:animEffect>
                                  </p:childTnLst>
                                </p:cTn>
                              </p:par>
                            </p:childTnLst>
                          </p:cTn>
                        </p:par>
                        <p:par>
                          <p:cTn id="12" fill="hold">
                            <p:stCondLst>
                              <p:cond delay="2000"/>
                            </p:stCondLst>
                            <p:childTnLst>
                              <p:par>
                                <p:cTn id="13" presetID="18" presetClass="entr" presetSubtype="3" fill="hold" grpId="0" nodeType="afterEffect">
                                  <p:stCondLst>
                                    <p:cond delay="1000"/>
                                  </p:stCondLst>
                                  <p:childTnLst>
                                    <p:set>
                                      <p:cBhvr>
                                        <p:cTn id="14" dur="1" fill="hold">
                                          <p:stCondLst>
                                            <p:cond delay="0"/>
                                          </p:stCondLst>
                                        </p:cTn>
                                        <p:tgtEl>
                                          <p:spTgt spid="686088"/>
                                        </p:tgtEl>
                                        <p:attrNameLst>
                                          <p:attrName>style.visibility</p:attrName>
                                        </p:attrNameLst>
                                      </p:cBhvr>
                                      <p:to>
                                        <p:strVal val="visible"/>
                                      </p:to>
                                    </p:set>
                                    <p:animEffect transition="in" filter="strips(upRight)">
                                      <p:cBhvr>
                                        <p:cTn id="15" dur="500"/>
                                        <p:tgtEl>
                                          <p:spTgt spid="68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6" grpId="0" animBg="1" autoUpdateAnimBg="0"/>
      <p:bldP spid="686087" grpId="0" animBg="1" autoUpdateAnimBg="0"/>
      <p:bldP spid="68608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95" name="Freeform 19"/>
          <p:cNvSpPr>
            <a:spLocks/>
          </p:cNvSpPr>
          <p:nvPr/>
        </p:nvSpPr>
        <p:spPr bwMode="auto">
          <a:xfrm rot="10800000" flipH="1">
            <a:off x="2590800" y="4191000"/>
            <a:ext cx="854075" cy="900113"/>
          </a:xfrm>
          <a:custGeom>
            <a:avLst/>
            <a:gdLst/>
            <a:ahLst/>
            <a:cxnLst>
              <a:cxn ang="0">
                <a:pos x="1303" y="1054"/>
              </a:cxn>
              <a:cxn ang="0">
                <a:pos x="1218" y="1058"/>
              </a:cxn>
              <a:cxn ang="0">
                <a:pos x="1135" y="1070"/>
              </a:cxn>
              <a:cxn ang="0">
                <a:pos x="1055" y="1092"/>
              </a:cxn>
              <a:cxn ang="0">
                <a:pos x="979" y="1119"/>
              </a:cxn>
              <a:cxn ang="0">
                <a:pos x="906" y="1155"/>
              </a:cxn>
              <a:cxn ang="0">
                <a:pos x="837" y="1197"/>
              </a:cxn>
              <a:cxn ang="0">
                <a:pos x="772" y="1245"/>
              </a:cxn>
              <a:cxn ang="0">
                <a:pos x="713" y="1300"/>
              </a:cxn>
              <a:cxn ang="0">
                <a:pos x="658" y="1358"/>
              </a:cxn>
              <a:cxn ang="0">
                <a:pos x="610" y="1423"/>
              </a:cxn>
              <a:cxn ang="0">
                <a:pos x="567" y="1492"/>
              </a:cxn>
              <a:cxn ang="0">
                <a:pos x="532" y="1565"/>
              </a:cxn>
              <a:cxn ang="0">
                <a:pos x="504" y="1642"/>
              </a:cxn>
              <a:cxn ang="0">
                <a:pos x="482" y="1722"/>
              </a:cxn>
              <a:cxn ang="0">
                <a:pos x="470" y="1806"/>
              </a:cxn>
              <a:cxn ang="0">
                <a:pos x="465" y="1890"/>
              </a:cxn>
              <a:cxn ang="0">
                <a:pos x="0" y="4148"/>
              </a:cxn>
              <a:cxn ang="0">
                <a:pos x="1" y="1511"/>
              </a:cxn>
              <a:cxn ang="0">
                <a:pos x="11" y="1411"/>
              </a:cxn>
              <a:cxn ang="0">
                <a:pos x="31" y="1315"/>
              </a:cxn>
              <a:cxn ang="0">
                <a:pos x="60" y="1222"/>
              </a:cxn>
              <a:cxn ang="0">
                <a:pos x="99" y="1134"/>
              </a:cxn>
              <a:cxn ang="0">
                <a:pos x="144" y="1050"/>
              </a:cxn>
              <a:cxn ang="0">
                <a:pos x="198" y="971"/>
              </a:cxn>
              <a:cxn ang="0">
                <a:pos x="259" y="897"/>
              </a:cxn>
              <a:cxn ang="0">
                <a:pos x="326" y="830"/>
              </a:cxn>
              <a:cxn ang="0">
                <a:pos x="400" y="769"/>
              </a:cxn>
              <a:cxn ang="0">
                <a:pos x="478" y="715"/>
              </a:cxn>
              <a:cxn ang="0">
                <a:pos x="562" y="670"/>
              </a:cxn>
              <a:cxn ang="0">
                <a:pos x="651" y="631"/>
              </a:cxn>
              <a:cxn ang="0">
                <a:pos x="744" y="603"/>
              </a:cxn>
              <a:cxn ang="0">
                <a:pos x="839" y="584"/>
              </a:cxn>
              <a:cxn ang="0">
                <a:pos x="938" y="573"/>
              </a:cxn>
              <a:cxn ang="0">
                <a:pos x="2128" y="572"/>
              </a:cxn>
              <a:cxn ang="0">
                <a:pos x="2912" y="812"/>
              </a:cxn>
              <a:cxn ang="0">
                <a:pos x="2128" y="1052"/>
              </a:cxn>
            </a:cxnLst>
            <a:rect l="0" t="0" r="r" b="b"/>
            <a:pathLst>
              <a:path w="2912" h="4148">
                <a:moveTo>
                  <a:pt x="2128" y="1052"/>
                </a:moveTo>
                <a:lnTo>
                  <a:pt x="1303" y="1054"/>
                </a:lnTo>
                <a:lnTo>
                  <a:pt x="1260" y="1055"/>
                </a:lnTo>
                <a:lnTo>
                  <a:pt x="1218" y="1058"/>
                </a:lnTo>
                <a:lnTo>
                  <a:pt x="1176" y="1063"/>
                </a:lnTo>
                <a:lnTo>
                  <a:pt x="1135" y="1070"/>
                </a:lnTo>
                <a:lnTo>
                  <a:pt x="1095" y="1080"/>
                </a:lnTo>
                <a:lnTo>
                  <a:pt x="1055" y="1092"/>
                </a:lnTo>
                <a:lnTo>
                  <a:pt x="1017" y="1105"/>
                </a:lnTo>
                <a:lnTo>
                  <a:pt x="979" y="1119"/>
                </a:lnTo>
                <a:lnTo>
                  <a:pt x="942" y="1136"/>
                </a:lnTo>
                <a:lnTo>
                  <a:pt x="906" y="1155"/>
                </a:lnTo>
                <a:lnTo>
                  <a:pt x="870" y="1175"/>
                </a:lnTo>
                <a:lnTo>
                  <a:pt x="837" y="1197"/>
                </a:lnTo>
                <a:lnTo>
                  <a:pt x="803" y="1221"/>
                </a:lnTo>
                <a:lnTo>
                  <a:pt x="772" y="1245"/>
                </a:lnTo>
                <a:lnTo>
                  <a:pt x="741" y="1271"/>
                </a:lnTo>
                <a:lnTo>
                  <a:pt x="713" y="1300"/>
                </a:lnTo>
                <a:lnTo>
                  <a:pt x="685" y="1329"/>
                </a:lnTo>
                <a:lnTo>
                  <a:pt x="658" y="1358"/>
                </a:lnTo>
                <a:lnTo>
                  <a:pt x="633" y="1391"/>
                </a:lnTo>
                <a:lnTo>
                  <a:pt x="610" y="1423"/>
                </a:lnTo>
                <a:lnTo>
                  <a:pt x="587" y="1458"/>
                </a:lnTo>
                <a:lnTo>
                  <a:pt x="567" y="1492"/>
                </a:lnTo>
                <a:lnTo>
                  <a:pt x="549" y="1528"/>
                </a:lnTo>
                <a:lnTo>
                  <a:pt x="532" y="1565"/>
                </a:lnTo>
                <a:lnTo>
                  <a:pt x="517" y="1604"/>
                </a:lnTo>
                <a:lnTo>
                  <a:pt x="504" y="1642"/>
                </a:lnTo>
                <a:lnTo>
                  <a:pt x="492" y="1682"/>
                </a:lnTo>
                <a:lnTo>
                  <a:pt x="482" y="1722"/>
                </a:lnTo>
                <a:lnTo>
                  <a:pt x="475" y="1764"/>
                </a:lnTo>
                <a:lnTo>
                  <a:pt x="470" y="1806"/>
                </a:lnTo>
                <a:lnTo>
                  <a:pt x="467" y="1847"/>
                </a:lnTo>
                <a:lnTo>
                  <a:pt x="465" y="1890"/>
                </a:lnTo>
                <a:lnTo>
                  <a:pt x="465" y="4148"/>
                </a:lnTo>
                <a:lnTo>
                  <a:pt x="0" y="4148"/>
                </a:lnTo>
                <a:lnTo>
                  <a:pt x="0" y="1562"/>
                </a:lnTo>
                <a:lnTo>
                  <a:pt x="1" y="1511"/>
                </a:lnTo>
                <a:lnTo>
                  <a:pt x="4" y="1461"/>
                </a:lnTo>
                <a:lnTo>
                  <a:pt x="11" y="1411"/>
                </a:lnTo>
                <a:lnTo>
                  <a:pt x="20" y="1363"/>
                </a:lnTo>
                <a:lnTo>
                  <a:pt x="31" y="1315"/>
                </a:lnTo>
                <a:lnTo>
                  <a:pt x="45" y="1269"/>
                </a:lnTo>
                <a:lnTo>
                  <a:pt x="60" y="1222"/>
                </a:lnTo>
                <a:lnTo>
                  <a:pt x="78" y="1178"/>
                </a:lnTo>
                <a:lnTo>
                  <a:pt x="99" y="1134"/>
                </a:lnTo>
                <a:lnTo>
                  <a:pt x="120" y="1091"/>
                </a:lnTo>
                <a:lnTo>
                  <a:pt x="144" y="1050"/>
                </a:lnTo>
                <a:lnTo>
                  <a:pt x="170" y="1009"/>
                </a:lnTo>
                <a:lnTo>
                  <a:pt x="198" y="971"/>
                </a:lnTo>
                <a:lnTo>
                  <a:pt x="228" y="933"/>
                </a:lnTo>
                <a:lnTo>
                  <a:pt x="259" y="897"/>
                </a:lnTo>
                <a:lnTo>
                  <a:pt x="291" y="862"/>
                </a:lnTo>
                <a:lnTo>
                  <a:pt x="326" y="830"/>
                </a:lnTo>
                <a:lnTo>
                  <a:pt x="363" y="799"/>
                </a:lnTo>
                <a:lnTo>
                  <a:pt x="400" y="769"/>
                </a:lnTo>
                <a:lnTo>
                  <a:pt x="438" y="741"/>
                </a:lnTo>
                <a:lnTo>
                  <a:pt x="478" y="715"/>
                </a:lnTo>
                <a:lnTo>
                  <a:pt x="520" y="691"/>
                </a:lnTo>
                <a:lnTo>
                  <a:pt x="562" y="670"/>
                </a:lnTo>
                <a:lnTo>
                  <a:pt x="606" y="649"/>
                </a:lnTo>
                <a:lnTo>
                  <a:pt x="651" y="631"/>
                </a:lnTo>
                <a:lnTo>
                  <a:pt x="697" y="616"/>
                </a:lnTo>
                <a:lnTo>
                  <a:pt x="744" y="603"/>
                </a:lnTo>
                <a:lnTo>
                  <a:pt x="791" y="592"/>
                </a:lnTo>
                <a:lnTo>
                  <a:pt x="839" y="584"/>
                </a:lnTo>
                <a:lnTo>
                  <a:pt x="888" y="576"/>
                </a:lnTo>
                <a:lnTo>
                  <a:pt x="938" y="573"/>
                </a:lnTo>
                <a:lnTo>
                  <a:pt x="989" y="572"/>
                </a:lnTo>
                <a:lnTo>
                  <a:pt x="2128" y="572"/>
                </a:lnTo>
                <a:lnTo>
                  <a:pt x="2128" y="0"/>
                </a:lnTo>
                <a:lnTo>
                  <a:pt x="2912" y="812"/>
                </a:lnTo>
                <a:lnTo>
                  <a:pt x="2128" y="1623"/>
                </a:lnTo>
                <a:lnTo>
                  <a:pt x="2128" y="1052"/>
                </a:lnTo>
                <a:close/>
              </a:path>
            </a:pathLst>
          </a:custGeom>
          <a:solidFill>
            <a:schemeClr val="tx2"/>
          </a:solidFill>
          <a:ln w="9525">
            <a:solidFill>
              <a:schemeClr val="tx2"/>
            </a:solidFill>
            <a:round/>
            <a:headEnd/>
            <a:tailEnd/>
          </a:ln>
        </p:spPr>
        <p:txBody>
          <a:bodyPr/>
          <a:lstStyle/>
          <a:p>
            <a:endParaRPr lang="en-US"/>
          </a:p>
        </p:txBody>
      </p:sp>
      <p:sp>
        <p:nvSpPr>
          <p:cNvPr id="690182" name="Text Box 6"/>
          <p:cNvSpPr txBox="1">
            <a:spLocks noChangeArrowheads="1"/>
          </p:cNvSpPr>
          <p:nvPr/>
        </p:nvSpPr>
        <p:spPr bwMode="auto">
          <a:xfrm>
            <a:off x="2038350" y="6096000"/>
            <a:ext cx="6922664" cy="646331"/>
          </a:xfrm>
          <a:prstGeom prst="rect">
            <a:avLst/>
          </a:prstGeom>
          <a:solidFill>
            <a:srgbClr val="CCCCFF"/>
          </a:solidFill>
          <a:ln w="28575">
            <a:solidFill>
              <a:schemeClr val="tx1"/>
            </a:solidFill>
            <a:miter lim="800000"/>
            <a:headEnd/>
            <a:tailEnd/>
          </a:ln>
          <a:effectLst/>
        </p:spPr>
        <p:txBody>
          <a:bodyPr wrap="none">
            <a:spAutoFit/>
          </a:bodyPr>
          <a:lstStyle/>
          <a:p>
            <a:pPr algn="ctr">
              <a:buFont typeface="Wingdings" pitchFamily="2" charset="2"/>
              <a:buChar char=""/>
            </a:pPr>
            <a:r>
              <a:rPr lang="en-US" dirty="0">
                <a:sym typeface="Wingdings" pitchFamily="2" charset="2"/>
              </a:rPr>
              <a:t> </a:t>
            </a:r>
            <a:r>
              <a:rPr lang="en-US" dirty="0" smtClean="0"/>
              <a:t>ABC </a:t>
            </a:r>
            <a:r>
              <a:rPr lang="en-US" dirty="0" err="1" smtClean="0"/>
              <a:t>menggunakan</a:t>
            </a:r>
            <a:r>
              <a:rPr lang="en-US" dirty="0" smtClean="0"/>
              <a:t> </a:t>
            </a:r>
            <a:r>
              <a:rPr lang="en-US" dirty="0" err="1" smtClean="0"/>
              <a:t>lebih</a:t>
            </a:r>
            <a:r>
              <a:rPr lang="en-US" dirty="0" smtClean="0"/>
              <a:t> </a:t>
            </a:r>
            <a:r>
              <a:rPr lang="en-US" dirty="0" err="1" smtClean="0"/>
              <a:t>banyak</a:t>
            </a:r>
            <a:r>
              <a:rPr lang="en-US" dirty="0" smtClean="0"/>
              <a:t> basis </a:t>
            </a:r>
            <a:r>
              <a:rPr lang="en-US" dirty="0" err="1" smtClean="0"/>
              <a:t>alokasi</a:t>
            </a:r>
            <a:r>
              <a:rPr lang="en-US" dirty="0" smtClean="0"/>
              <a:t> yang </a:t>
            </a:r>
            <a:r>
              <a:rPr lang="en-US" dirty="0" err="1" smtClean="0"/>
              <a:t>berbeda</a:t>
            </a:r>
            <a:r>
              <a:rPr lang="en-US" dirty="0" smtClean="0"/>
              <a:t> </a:t>
            </a:r>
            <a:r>
              <a:rPr lang="en-US" dirty="0" err="1" smtClean="0"/>
              <a:t>dari</a:t>
            </a:r>
            <a:r>
              <a:rPr lang="en-US" dirty="0" smtClean="0"/>
              <a:t> basis</a:t>
            </a:r>
            <a:endParaRPr lang="en-US" dirty="0"/>
          </a:p>
          <a:p>
            <a:pPr algn="ctr"/>
            <a:r>
              <a:rPr lang="en-US" dirty="0" err="1" smtClean="0"/>
              <a:t>Alokasi</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tradisional</a:t>
            </a:r>
            <a:endParaRPr lang="en-US" dirty="0" smtClean="0"/>
          </a:p>
        </p:txBody>
      </p:sp>
      <p:sp>
        <p:nvSpPr>
          <p:cNvPr id="690183" name="Line 7"/>
          <p:cNvSpPr>
            <a:spLocks noChangeShapeType="1"/>
          </p:cNvSpPr>
          <p:nvPr/>
        </p:nvSpPr>
        <p:spPr bwMode="auto">
          <a:xfrm>
            <a:off x="1676400" y="1993900"/>
            <a:ext cx="0" cy="3581400"/>
          </a:xfrm>
          <a:prstGeom prst="line">
            <a:avLst/>
          </a:prstGeom>
          <a:noFill/>
          <a:ln w="28575">
            <a:solidFill>
              <a:schemeClr val="tx1"/>
            </a:solidFill>
            <a:round/>
            <a:headEnd/>
            <a:tailEnd/>
          </a:ln>
          <a:effectLst/>
        </p:spPr>
        <p:txBody>
          <a:bodyPr/>
          <a:lstStyle/>
          <a:p>
            <a:endParaRPr lang="en-US"/>
          </a:p>
        </p:txBody>
      </p:sp>
      <p:sp>
        <p:nvSpPr>
          <p:cNvPr id="690184" name="Line 8"/>
          <p:cNvSpPr>
            <a:spLocks noChangeShapeType="1"/>
          </p:cNvSpPr>
          <p:nvPr/>
        </p:nvSpPr>
        <p:spPr bwMode="auto">
          <a:xfrm>
            <a:off x="1676400" y="5575300"/>
            <a:ext cx="6400800" cy="0"/>
          </a:xfrm>
          <a:prstGeom prst="line">
            <a:avLst/>
          </a:prstGeom>
          <a:noFill/>
          <a:ln w="28575">
            <a:solidFill>
              <a:schemeClr val="tx1"/>
            </a:solidFill>
            <a:round/>
            <a:headEnd/>
            <a:tailEnd/>
          </a:ln>
          <a:effectLst/>
        </p:spPr>
        <p:txBody>
          <a:bodyPr/>
          <a:lstStyle/>
          <a:p>
            <a:endParaRPr lang="en-US"/>
          </a:p>
        </p:txBody>
      </p:sp>
      <p:sp>
        <p:nvSpPr>
          <p:cNvPr id="690185" name="Text Box 9"/>
          <p:cNvSpPr txBox="1">
            <a:spLocks noChangeArrowheads="1"/>
          </p:cNvSpPr>
          <p:nvPr/>
        </p:nvSpPr>
        <p:spPr bwMode="auto">
          <a:xfrm>
            <a:off x="2300288" y="5638800"/>
            <a:ext cx="2957512" cy="457200"/>
          </a:xfrm>
          <a:prstGeom prst="rect">
            <a:avLst/>
          </a:prstGeom>
          <a:noFill/>
          <a:ln w="9525">
            <a:noFill/>
            <a:miter lim="800000"/>
            <a:headEnd/>
            <a:tailEnd/>
          </a:ln>
          <a:effectLst/>
        </p:spPr>
        <p:txBody>
          <a:bodyPr wrap="none">
            <a:spAutoFit/>
          </a:bodyPr>
          <a:lstStyle/>
          <a:p>
            <a:r>
              <a:rPr lang="en-US" b="1">
                <a:solidFill>
                  <a:schemeClr val="tx2"/>
                </a:solidFill>
              </a:rPr>
              <a:t>Traditional Costing</a:t>
            </a:r>
          </a:p>
        </p:txBody>
      </p:sp>
      <p:sp>
        <p:nvSpPr>
          <p:cNvPr id="690186" name="Text Box 10"/>
          <p:cNvSpPr txBox="1">
            <a:spLocks noChangeArrowheads="1"/>
          </p:cNvSpPr>
          <p:nvPr/>
        </p:nvSpPr>
        <p:spPr bwMode="auto">
          <a:xfrm rot="-5400000">
            <a:off x="178206" y="3611840"/>
            <a:ext cx="2142318" cy="369332"/>
          </a:xfrm>
          <a:prstGeom prst="rect">
            <a:avLst/>
          </a:prstGeom>
          <a:noFill/>
          <a:ln w="9525">
            <a:noFill/>
            <a:miter lim="800000"/>
            <a:headEnd/>
            <a:tailEnd/>
          </a:ln>
          <a:effectLst/>
        </p:spPr>
        <p:txBody>
          <a:bodyPr wrap="none">
            <a:spAutoFit/>
          </a:bodyPr>
          <a:lstStyle/>
          <a:p>
            <a:pPr algn="ctr"/>
            <a:r>
              <a:rPr lang="en-US" b="1" dirty="0" err="1" smtClean="0"/>
              <a:t>Jumlah</a:t>
            </a:r>
            <a:r>
              <a:rPr lang="en-US" b="1" dirty="0" smtClean="0"/>
              <a:t> Basis </a:t>
            </a:r>
            <a:r>
              <a:rPr lang="en-US" b="1" dirty="0" err="1" smtClean="0"/>
              <a:t>Alokasi</a:t>
            </a:r>
            <a:endParaRPr lang="en-US" b="1" dirty="0"/>
          </a:p>
        </p:txBody>
      </p:sp>
      <p:sp>
        <p:nvSpPr>
          <p:cNvPr id="690187" name="Rectangle 11"/>
          <p:cNvSpPr>
            <a:spLocks noChangeArrowheads="1"/>
          </p:cNvSpPr>
          <p:nvPr/>
        </p:nvSpPr>
        <p:spPr bwMode="auto">
          <a:xfrm>
            <a:off x="3473450" y="4559300"/>
            <a:ext cx="609600" cy="990600"/>
          </a:xfrm>
          <a:prstGeom prst="rect">
            <a:avLst/>
          </a:prstGeom>
          <a:solidFill>
            <a:schemeClr val="tx2"/>
          </a:solidFill>
          <a:ln w="28575">
            <a:solidFill>
              <a:schemeClr val="tx2"/>
            </a:solidFill>
            <a:miter lim="800000"/>
            <a:headEnd/>
            <a:tailEnd/>
          </a:ln>
          <a:effectLst/>
        </p:spPr>
        <p:txBody>
          <a:bodyPr wrap="none" anchor="ctr"/>
          <a:lstStyle/>
          <a:p>
            <a:endParaRPr lang="en-US"/>
          </a:p>
        </p:txBody>
      </p:sp>
      <p:sp>
        <p:nvSpPr>
          <p:cNvPr id="690188" name="Rectangle 12"/>
          <p:cNvSpPr>
            <a:spLocks noChangeArrowheads="1"/>
          </p:cNvSpPr>
          <p:nvPr/>
        </p:nvSpPr>
        <p:spPr bwMode="auto">
          <a:xfrm>
            <a:off x="6053138" y="2425700"/>
            <a:ext cx="609600" cy="3124200"/>
          </a:xfrm>
          <a:prstGeom prst="rect">
            <a:avLst/>
          </a:prstGeom>
          <a:solidFill>
            <a:srgbClr val="008000"/>
          </a:solidFill>
          <a:ln w="28575">
            <a:solidFill>
              <a:srgbClr val="008000"/>
            </a:solidFill>
            <a:miter lim="800000"/>
            <a:headEnd/>
            <a:tailEnd/>
          </a:ln>
          <a:effectLst/>
        </p:spPr>
        <p:txBody>
          <a:bodyPr wrap="none" anchor="ctr"/>
          <a:lstStyle/>
          <a:p>
            <a:pPr algn="ctr"/>
            <a:endParaRPr lang="en-US">
              <a:solidFill>
                <a:srgbClr val="009900"/>
              </a:solidFill>
            </a:endParaRPr>
          </a:p>
        </p:txBody>
      </p:sp>
      <p:sp>
        <p:nvSpPr>
          <p:cNvPr id="690189" name="Text Box 13"/>
          <p:cNvSpPr txBox="1">
            <a:spLocks noChangeArrowheads="1"/>
          </p:cNvSpPr>
          <p:nvPr/>
        </p:nvSpPr>
        <p:spPr bwMode="auto">
          <a:xfrm>
            <a:off x="5935663" y="5638800"/>
            <a:ext cx="846137" cy="457200"/>
          </a:xfrm>
          <a:prstGeom prst="rect">
            <a:avLst/>
          </a:prstGeom>
          <a:noFill/>
          <a:ln w="9525">
            <a:noFill/>
            <a:miter lim="800000"/>
            <a:headEnd/>
            <a:tailEnd/>
          </a:ln>
          <a:effectLst/>
        </p:spPr>
        <p:txBody>
          <a:bodyPr wrap="none">
            <a:spAutoFit/>
          </a:bodyPr>
          <a:lstStyle/>
          <a:p>
            <a:r>
              <a:rPr lang="en-US" b="1">
                <a:solidFill>
                  <a:srgbClr val="008000"/>
                </a:solidFill>
              </a:rPr>
              <a:t>ABC</a:t>
            </a:r>
          </a:p>
        </p:txBody>
      </p:sp>
      <p:sp>
        <p:nvSpPr>
          <p:cNvPr id="690190" name="Text Box 14"/>
          <p:cNvSpPr txBox="1">
            <a:spLocks noChangeArrowheads="1"/>
          </p:cNvSpPr>
          <p:nvPr/>
        </p:nvSpPr>
        <p:spPr bwMode="auto">
          <a:xfrm>
            <a:off x="1828800" y="2927350"/>
            <a:ext cx="2332818" cy="1015663"/>
          </a:xfrm>
          <a:prstGeom prst="rect">
            <a:avLst/>
          </a:prstGeom>
          <a:solidFill>
            <a:srgbClr val="FFFFCC"/>
          </a:solidFill>
          <a:ln w="28575">
            <a:solidFill>
              <a:schemeClr val="tx2"/>
            </a:solidFill>
            <a:miter lim="800000"/>
            <a:headEnd/>
            <a:tailEnd/>
          </a:ln>
          <a:effectLst/>
        </p:spPr>
        <p:txBody>
          <a:bodyPr wrap="none">
            <a:spAutoFit/>
          </a:bodyPr>
          <a:lstStyle/>
          <a:p>
            <a:pPr algn="ctr"/>
            <a:r>
              <a:rPr lang="en-US" sz="2000" b="1" dirty="0" err="1" smtClean="0">
                <a:solidFill>
                  <a:schemeClr val="tx2"/>
                </a:solidFill>
              </a:rPr>
              <a:t>Hanya</a:t>
            </a:r>
            <a:r>
              <a:rPr lang="en-US" sz="2000" b="1" dirty="0" smtClean="0">
                <a:solidFill>
                  <a:schemeClr val="tx2"/>
                </a:solidFill>
              </a:rPr>
              <a:t> </a:t>
            </a:r>
          </a:p>
          <a:p>
            <a:pPr algn="ctr"/>
            <a:r>
              <a:rPr lang="en-US" sz="2000" b="1" dirty="0" err="1" smtClean="0">
                <a:solidFill>
                  <a:schemeClr val="tx2"/>
                </a:solidFill>
              </a:rPr>
              <a:t>Berdasarkan</a:t>
            </a:r>
            <a:r>
              <a:rPr lang="en-US" sz="2000" b="1" dirty="0" smtClean="0">
                <a:solidFill>
                  <a:schemeClr val="tx2"/>
                </a:solidFill>
              </a:rPr>
              <a:t> </a:t>
            </a:r>
            <a:r>
              <a:rPr lang="en-US" sz="2000" b="1" dirty="0" err="1" smtClean="0">
                <a:solidFill>
                  <a:schemeClr val="tx2"/>
                </a:solidFill>
              </a:rPr>
              <a:t>pada</a:t>
            </a:r>
            <a:r>
              <a:rPr lang="en-US" sz="2000" b="1" dirty="0" smtClean="0">
                <a:solidFill>
                  <a:schemeClr val="tx2"/>
                </a:solidFill>
              </a:rPr>
              <a:t> </a:t>
            </a:r>
          </a:p>
          <a:p>
            <a:pPr algn="ctr"/>
            <a:r>
              <a:rPr lang="en-US" sz="2000" b="1" dirty="0" err="1" smtClean="0">
                <a:solidFill>
                  <a:schemeClr val="tx2"/>
                </a:solidFill>
              </a:rPr>
              <a:t>pengukuran</a:t>
            </a:r>
            <a:r>
              <a:rPr lang="en-US" sz="2000" b="1" dirty="0" smtClean="0">
                <a:solidFill>
                  <a:schemeClr val="tx2"/>
                </a:solidFill>
              </a:rPr>
              <a:t> Volume</a:t>
            </a:r>
            <a:endParaRPr lang="en-US" sz="2000" b="1" dirty="0">
              <a:solidFill>
                <a:schemeClr val="tx2"/>
              </a:solidFill>
            </a:endParaRPr>
          </a:p>
        </p:txBody>
      </p:sp>
      <p:sp>
        <p:nvSpPr>
          <p:cNvPr id="690193" name="Rectangle 17"/>
          <p:cNvSpPr>
            <a:spLocks noChangeArrowheads="1"/>
          </p:cNvSpPr>
          <p:nvPr/>
        </p:nvSpPr>
        <p:spPr bwMode="auto">
          <a:xfrm>
            <a:off x="3962400" y="2173288"/>
            <a:ext cx="1651000" cy="2357437"/>
          </a:xfrm>
          <a:prstGeom prst="rect">
            <a:avLst/>
          </a:prstGeom>
          <a:noFill/>
          <a:ln w="9525">
            <a:noFill/>
            <a:miter lim="800000"/>
            <a:headEnd/>
            <a:tailEnd/>
          </a:ln>
        </p:spPr>
        <p:txBody>
          <a:bodyPr/>
          <a:lstStyle/>
          <a:p>
            <a:endParaRPr lang="en-US"/>
          </a:p>
        </p:txBody>
      </p:sp>
      <p:sp>
        <p:nvSpPr>
          <p:cNvPr id="690196" name="Freeform 20"/>
          <p:cNvSpPr>
            <a:spLocks/>
          </p:cNvSpPr>
          <p:nvPr/>
        </p:nvSpPr>
        <p:spPr bwMode="auto">
          <a:xfrm rot="10800000">
            <a:off x="6705600" y="3443288"/>
            <a:ext cx="854075" cy="900112"/>
          </a:xfrm>
          <a:custGeom>
            <a:avLst/>
            <a:gdLst/>
            <a:ahLst/>
            <a:cxnLst>
              <a:cxn ang="0">
                <a:pos x="1303" y="1054"/>
              </a:cxn>
              <a:cxn ang="0">
                <a:pos x="1218" y="1058"/>
              </a:cxn>
              <a:cxn ang="0">
                <a:pos x="1135" y="1070"/>
              </a:cxn>
              <a:cxn ang="0">
                <a:pos x="1055" y="1092"/>
              </a:cxn>
              <a:cxn ang="0">
                <a:pos x="979" y="1119"/>
              </a:cxn>
              <a:cxn ang="0">
                <a:pos x="906" y="1155"/>
              </a:cxn>
              <a:cxn ang="0">
                <a:pos x="837" y="1197"/>
              </a:cxn>
              <a:cxn ang="0">
                <a:pos x="772" y="1245"/>
              </a:cxn>
              <a:cxn ang="0">
                <a:pos x="713" y="1300"/>
              </a:cxn>
              <a:cxn ang="0">
                <a:pos x="658" y="1358"/>
              </a:cxn>
              <a:cxn ang="0">
                <a:pos x="610" y="1423"/>
              </a:cxn>
              <a:cxn ang="0">
                <a:pos x="567" y="1492"/>
              </a:cxn>
              <a:cxn ang="0">
                <a:pos x="532" y="1565"/>
              </a:cxn>
              <a:cxn ang="0">
                <a:pos x="504" y="1642"/>
              </a:cxn>
              <a:cxn ang="0">
                <a:pos x="482" y="1722"/>
              </a:cxn>
              <a:cxn ang="0">
                <a:pos x="470" y="1806"/>
              </a:cxn>
              <a:cxn ang="0">
                <a:pos x="465" y="1890"/>
              </a:cxn>
              <a:cxn ang="0">
                <a:pos x="0" y="4148"/>
              </a:cxn>
              <a:cxn ang="0">
                <a:pos x="1" y="1511"/>
              </a:cxn>
              <a:cxn ang="0">
                <a:pos x="11" y="1411"/>
              </a:cxn>
              <a:cxn ang="0">
                <a:pos x="31" y="1315"/>
              </a:cxn>
              <a:cxn ang="0">
                <a:pos x="60" y="1222"/>
              </a:cxn>
              <a:cxn ang="0">
                <a:pos x="99" y="1134"/>
              </a:cxn>
              <a:cxn ang="0">
                <a:pos x="144" y="1050"/>
              </a:cxn>
              <a:cxn ang="0">
                <a:pos x="198" y="971"/>
              </a:cxn>
              <a:cxn ang="0">
                <a:pos x="259" y="897"/>
              </a:cxn>
              <a:cxn ang="0">
                <a:pos x="326" y="830"/>
              </a:cxn>
              <a:cxn ang="0">
                <a:pos x="400" y="769"/>
              </a:cxn>
              <a:cxn ang="0">
                <a:pos x="478" y="715"/>
              </a:cxn>
              <a:cxn ang="0">
                <a:pos x="562" y="670"/>
              </a:cxn>
              <a:cxn ang="0">
                <a:pos x="651" y="631"/>
              </a:cxn>
              <a:cxn ang="0">
                <a:pos x="744" y="603"/>
              </a:cxn>
              <a:cxn ang="0">
                <a:pos x="839" y="584"/>
              </a:cxn>
              <a:cxn ang="0">
                <a:pos x="938" y="573"/>
              </a:cxn>
              <a:cxn ang="0">
                <a:pos x="2128" y="572"/>
              </a:cxn>
              <a:cxn ang="0">
                <a:pos x="2912" y="812"/>
              </a:cxn>
              <a:cxn ang="0">
                <a:pos x="2128" y="1052"/>
              </a:cxn>
            </a:cxnLst>
            <a:rect l="0" t="0" r="r" b="b"/>
            <a:pathLst>
              <a:path w="2912" h="4148">
                <a:moveTo>
                  <a:pt x="2128" y="1052"/>
                </a:moveTo>
                <a:lnTo>
                  <a:pt x="1303" y="1054"/>
                </a:lnTo>
                <a:lnTo>
                  <a:pt x="1260" y="1055"/>
                </a:lnTo>
                <a:lnTo>
                  <a:pt x="1218" y="1058"/>
                </a:lnTo>
                <a:lnTo>
                  <a:pt x="1176" y="1063"/>
                </a:lnTo>
                <a:lnTo>
                  <a:pt x="1135" y="1070"/>
                </a:lnTo>
                <a:lnTo>
                  <a:pt x="1095" y="1080"/>
                </a:lnTo>
                <a:lnTo>
                  <a:pt x="1055" y="1092"/>
                </a:lnTo>
                <a:lnTo>
                  <a:pt x="1017" y="1105"/>
                </a:lnTo>
                <a:lnTo>
                  <a:pt x="979" y="1119"/>
                </a:lnTo>
                <a:lnTo>
                  <a:pt x="942" y="1136"/>
                </a:lnTo>
                <a:lnTo>
                  <a:pt x="906" y="1155"/>
                </a:lnTo>
                <a:lnTo>
                  <a:pt x="870" y="1175"/>
                </a:lnTo>
                <a:lnTo>
                  <a:pt x="837" y="1197"/>
                </a:lnTo>
                <a:lnTo>
                  <a:pt x="803" y="1221"/>
                </a:lnTo>
                <a:lnTo>
                  <a:pt x="772" y="1245"/>
                </a:lnTo>
                <a:lnTo>
                  <a:pt x="741" y="1271"/>
                </a:lnTo>
                <a:lnTo>
                  <a:pt x="713" y="1300"/>
                </a:lnTo>
                <a:lnTo>
                  <a:pt x="685" y="1329"/>
                </a:lnTo>
                <a:lnTo>
                  <a:pt x="658" y="1358"/>
                </a:lnTo>
                <a:lnTo>
                  <a:pt x="633" y="1391"/>
                </a:lnTo>
                <a:lnTo>
                  <a:pt x="610" y="1423"/>
                </a:lnTo>
                <a:lnTo>
                  <a:pt x="587" y="1458"/>
                </a:lnTo>
                <a:lnTo>
                  <a:pt x="567" y="1492"/>
                </a:lnTo>
                <a:lnTo>
                  <a:pt x="549" y="1528"/>
                </a:lnTo>
                <a:lnTo>
                  <a:pt x="532" y="1565"/>
                </a:lnTo>
                <a:lnTo>
                  <a:pt x="517" y="1604"/>
                </a:lnTo>
                <a:lnTo>
                  <a:pt x="504" y="1642"/>
                </a:lnTo>
                <a:lnTo>
                  <a:pt x="492" y="1682"/>
                </a:lnTo>
                <a:lnTo>
                  <a:pt x="482" y="1722"/>
                </a:lnTo>
                <a:lnTo>
                  <a:pt x="475" y="1764"/>
                </a:lnTo>
                <a:lnTo>
                  <a:pt x="470" y="1806"/>
                </a:lnTo>
                <a:lnTo>
                  <a:pt x="467" y="1847"/>
                </a:lnTo>
                <a:lnTo>
                  <a:pt x="465" y="1890"/>
                </a:lnTo>
                <a:lnTo>
                  <a:pt x="465" y="4148"/>
                </a:lnTo>
                <a:lnTo>
                  <a:pt x="0" y="4148"/>
                </a:lnTo>
                <a:lnTo>
                  <a:pt x="0" y="1562"/>
                </a:lnTo>
                <a:lnTo>
                  <a:pt x="1" y="1511"/>
                </a:lnTo>
                <a:lnTo>
                  <a:pt x="4" y="1461"/>
                </a:lnTo>
                <a:lnTo>
                  <a:pt x="11" y="1411"/>
                </a:lnTo>
                <a:lnTo>
                  <a:pt x="20" y="1363"/>
                </a:lnTo>
                <a:lnTo>
                  <a:pt x="31" y="1315"/>
                </a:lnTo>
                <a:lnTo>
                  <a:pt x="45" y="1269"/>
                </a:lnTo>
                <a:lnTo>
                  <a:pt x="60" y="1222"/>
                </a:lnTo>
                <a:lnTo>
                  <a:pt x="78" y="1178"/>
                </a:lnTo>
                <a:lnTo>
                  <a:pt x="99" y="1134"/>
                </a:lnTo>
                <a:lnTo>
                  <a:pt x="120" y="1091"/>
                </a:lnTo>
                <a:lnTo>
                  <a:pt x="144" y="1050"/>
                </a:lnTo>
                <a:lnTo>
                  <a:pt x="170" y="1009"/>
                </a:lnTo>
                <a:lnTo>
                  <a:pt x="198" y="971"/>
                </a:lnTo>
                <a:lnTo>
                  <a:pt x="228" y="933"/>
                </a:lnTo>
                <a:lnTo>
                  <a:pt x="259" y="897"/>
                </a:lnTo>
                <a:lnTo>
                  <a:pt x="291" y="862"/>
                </a:lnTo>
                <a:lnTo>
                  <a:pt x="326" y="830"/>
                </a:lnTo>
                <a:lnTo>
                  <a:pt x="363" y="799"/>
                </a:lnTo>
                <a:lnTo>
                  <a:pt x="400" y="769"/>
                </a:lnTo>
                <a:lnTo>
                  <a:pt x="438" y="741"/>
                </a:lnTo>
                <a:lnTo>
                  <a:pt x="478" y="715"/>
                </a:lnTo>
                <a:lnTo>
                  <a:pt x="520" y="691"/>
                </a:lnTo>
                <a:lnTo>
                  <a:pt x="562" y="670"/>
                </a:lnTo>
                <a:lnTo>
                  <a:pt x="606" y="649"/>
                </a:lnTo>
                <a:lnTo>
                  <a:pt x="651" y="631"/>
                </a:lnTo>
                <a:lnTo>
                  <a:pt x="697" y="616"/>
                </a:lnTo>
                <a:lnTo>
                  <a:pt x="744" y="603"/>
                </a:lnTo>
                <a:lnTo>
                  <a:pt x="791" y="592"/>
                </a:lnTo>
                <a:lnTo>
                  <a:pt x="839" y="584"/>
                </a:lnTo>
                <a:lnTo>
                  <a:pt x="888" y="576"/>
                </a:lnTo>
                <a:lnTo>
                  <a:pt x="938" y="573"/>
                </a:lnTo>
                <a:lnTo>
                  <a:pt x="989" y="572"/>
                </a:lnTo>
                <a:lnTo>
                  <a:pt x="2128" y="572"/>
                </a:lnTo>
                <a:lnTo>
                  <a:pt x="2128" y="0"/>
                </a:lnTo>
                <a:lnTo>
                  <a:pt x="2912" y="812"/>
                </a:lnTo>
                <a:lnTo>
                  <a:pt x="2128" y="1623"/>
                </a:lnTo>
                <a:lnTo>
                  <a:pt x="2128" y="1052"/>
                </a:lnTo>
                <a:close/>
              </a:path>
            </a:pathLst>
          </a:custGeom>
          <a:solidFill>
            <a:srgbClr val="009900"/>
          </a:solidFill>
          <a:ln w="9525">
            <a:solidFill>
              <a:srgbClr val="009900"/>
            </a:solidFill>
            <a:round/>
            <a:headEnd/>
            <a:tailEnd/>
          </a:ln>
        </p:spPr>
        <p:txBody>
          <a:bodyPr/>
          <a:lstStyle/>
          <a:p>
            <a:endParaRPr lang="en-US"/>
          </a:p>
        </p:txBody>
      </p:sp>
      <p:sp>
        <p:nvSpPr>
          <p:cNvPr id="690197" name="Text Box 21"/>
          <p:cNvSpPr txBox="1">
            <a:spLocks noChangeArrowheads="1"/>
          </p:cNvSpPr>
          <p:nvPr/>
        </p:nvSpPr>
        <p:spPr bwMode="auto">
          <a:xfrm>
            <a:off x="7131050" y="2286000"/>
            <a:ext cx="2327112" cy="1015663"/>
          </a:xfrm>
          <a:prstGeom prst="rect">
            <a:avLst/>
          </a:prstGeom>
          <a:solidFill>
            <a:srgbClr val="DDDDDD"/>
          </a:solidFill>
          <a:ln w="28575">
            <a:solidFill>
              <a:srgbClr val="008000"/>
            </a:solidFill>
            <a:miter lim="800000"/>
            <a:headEnd/>
            <a:tailEnd/>
          </a:ln>
          <a:effectLst/>
        </p:spPr>
        <p:txBody>
          <a:bodyPr wrap="none">
            <a:spAutoFit/>
          </a:bodyPr>
          <a:lstStyle/>
          <a:p>
            <a:pPr algn="ctr"/>
            <a:r>
              <a:rPr lang="en-US" sz="2000" b="1" dirty="0" err="1" smtClean="0">
                <a:solidFill>
                  <a:srgbClr val="008000"/>
                </a:solidFill>
              </a:rPr>
              <a:t>Pengukuran</a:t>
            </a:r>
            <a:r>
              <a:rPr lang="en-US" sz="2000" b="1" dirty="0" smtClean="0">
                <a:solidFill>
                  <a:srgbClr val="008000"/>
                </a:solidFill>
              </a:rPr>
              <a:t> Volume</a:t>
            </a:r>
            <a:r>
              <a:rPr lang="en-US" sz="2000" b="1" dirty="0">
                <a:solidFill>
                  <a:srgbClr val="008000"/>
                </a:solidFill>
              </a:rPr>
              <a:t/>
            </a:r>
            <a:br>
              <a:rPr lang="en-US" sz="2000" b="1" dirty="0">
                <a:solidFill>
                  <a:srgbClr val="008000"/>
                </a:solidFill>
              </a:rPr>
            </a:br>
            <a:r>
              <a:rPr lang="en-US" sz="2000" b="1" dirty="0" smtClean="0">
                <a:solidFill>
                  <a:srgbClr val="008000"/>
                </a:solidFill>
              </a:rPr>
              <a:t>plus Basis </a:t>
            </a:r>
          </a:p>
          <a:p>
            <a:pPr algn="ctr"/>
            <a:r>
              <a:rPr lang="en-US" sz="2000" b="1" dirty="0" err="1" smtClean="0">
                <a:solidFill>
                  <a:srgbClr val="008000"/>
                </a:solidFill>
              </a:rPr>
              <a:t>Lainnya</a:t>
            </a:r>
            <a:endParaRPr lang="en-US" sz="2000" b="1" dirty="0">
              <a:solidFill>
                <a:srgbClr val="008000"/>
              </a:solidFill>
            </a:endParaRPr>
          </a:p>
        </p:txBody>
      </p:sp>
      <p:sp>
        <p:nvSpPr>
          <p:cNvPr id="18" name="Title 17"/>
          <p:cNvSpPr>
            <a:spLocks noGrp="1"/>
          </p:cNvSpPr>
          <p:nvPr>
            <p:ph type="title"/>
          </p:nvPr>
        </p:nvSpPr>
        <p:spPr/>
        <p:txBody>
          <a:bodyPr/>
          <a:lstStyle/>
          <a:p>
            <a:endParaRPr lang="en-US" dirty="0"/>
          </a:p>
        </p:txBody>
      </p:sp>
      <p:sp>
        <p:nvSpPr>
          <p:cNvPr id="19" name="Rectangle 3"/>
          <p:cNvSpPr txBox="1">
            <a:spLocks noChangeArrowheads="1"/>
          </p:cNvSpPr>
          <p:nvPr/>
        </p:nvSpPr>
        <p:spPr>
          <a:xfrm>
            <a:off x="609600" y="152400"/>
            <a:ext cx="8229600" cy="1143000"/>
          </a:xfrm>
          <a:prstGeom prst="rect">
            <a:avLst/>
          </a:prstGeom>
          <a:noFill/>
          <a:ln/>
        </p:spPr>
        <p:txBody>
          <a:bodyPr vert="horz" lIns="91440" tIns="45720" rIns="91440" bIns="45720" rtlCol="0" anchor="ctr">
            <a:normAutofit fontScale="97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Perlakuan Biaya Dengan</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Activity</a:t>
            </a:r>
            <a:r>
              <a:rPr kumimoji="0" lang="en-US" sz="4400" b="0" i="0" u="none" strike="noStrike" kern="1200" cap="none" spc="0" normalizeH="0" baseline="0" noProof="0" smtClean="0">
                <a:ln>
                  <a:noFill/>
                </a:ln>
                <a:solidFill>
                  <a:schemeClr val="tx1"/>
                </a:solidFill>
                <a:effectLst/>
                <a:uLnTx/>
                <a:uFillTx/>
                <a:latin typeface="+mj-lt"/>
                <a:ea typeface="+mj-ea"/>
                <a:cs typeface="Arial" charset="0"/>
              </a:rPr>
              <a:t>–</a:t>
            </a:r>
            <a:r>
              <a:rPr kumimoji="0" lang="en-US" sz="4400" b="0" i="0" u="none" strike="noStrike" kern="1200" cap="none" spc="0" normalizeH="0" baseline="0" noProof="0" smtClean="0">
                <a:ln>
                  <a:noFill/>
                </a:ln>
                <a:solidFill>
                  <a:schemeClr val="tx1"/>
                </a:solidFill>
                <a:effectLst/>
                <a:uLnTx/>
                <a:uFillTx/>
                <a:latin typeface="+mj-lt"/>
                <a:ea typeface="+mj-ea"/>
                <a:cs typeface="+mj-cs"/>
              </a:rPr>
              <a:t>Based Costing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90187"/>
                                        </p:tgtEl>
                                        <p:attrNameLst>
                                          <p:attrName>style.visibility</p:attrName>
                                        </p:attrNameLst>
                                      </p:cBhvr>
                                      <p:to>
                                        <p:strVal val="visible"/>
                                      </p:to>
                                    </p:set>
                                    <p:animEffect transition="in" filter="slide(fromBottom)">
                                      <p:cBhvr>
                                        <p:cTn id="7" dur="500"/>
                                        <p:tgtEl>
                                          <p:spTgt spid="69018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90190"/>
                                        </p:tgtEl>
                                        <p:attrNameLst>
                                          <p:attrName>style.visibility</p:attrName>
                                        </p:attrNameLst>
                                      </p:cBhvr>
                                      <p:to>
                                        <p:strVal val="visible"/>
                                      </p:to>
                                    </p:set>
                                    <p:animEffect transition="in" filter="strips(downRight)">
                                      <p:cBhvr>
                                        <p:cTn id="11" dur="500"/>
                                        <p:tgtEl>
                                          <p:spTgt spid="690190"/>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90195"/>
                                        </p:tgtEl>
                                        <p:attrNameLst>
                                          <p:attrName>style.visibility</p:attrName>
                                        </p:attrNameLst>
                                      </p:cBhvr>
                                      <p:to>
                                        <p:strVal val="visible"/>
                                      </p:to>
                                    </p:set>
                                    <p:animEffect transition="in" filter="strips(downRight)">
                                      <p:cBhvr>
                                        <p:cTn id="15" dur="500"/>
                                        <p:tgtEl>
                                          <p:spTgt spid="690195"/>
                                        </p:tgtEl>
                                      </p:cBhvr>
                                    </p:animEffect>
                                  </p:childTnLst>
                                </p:cTn>
                              </p:par>
                            </p:childTnLst>
                          </p:cTn>
                        </p:par>
                        <p:par>
                          <p:cTn id="16" fill="hold">
                            <p:stCondLst>
                              <p:cond delay="1500"/>
                            </p:stCondLst>
                            <p:childTnLst>
                              <p:par>
                                <p:cTn id="17" presetID="12" presetClass="entr" presetSubtype="4" fill="hold" grpId="0" nodeType="afterEffect">
                                  <p:stCondLst>
                                    <p:cond delay="2000"/>
                                  </p:stCondLst>
                                  <p:childTnLst>
                                    <p:set>
                                      <p:cBhvr>
                                        <p:cTn id="18" dur="1" fill="hold">
                                          <p:stCondLst>
                                            <p:cond delay="0"/>
                                          </p:stCondLst>
                                        </p:cTn>
                                        <p:tgtEl>
                                          <p:spTgt spid="690188"/>
                                        </p:tgtEl>
                                        <p:attrNameLst>
                                          <p:attrName>style.visibility</p:attrName>
                                        </p:attrNameLst>
                                      </p:cBhvr>
                                      <p:to>
                                        <p:strVal val="visible"/>
                                      </p:to>
                                    </p:set>
                                    <p:animEffect transition="in" filter="slide(fromBottom)">
                                      <p:cBhvr>
                                        <p:cTn id="19" dur="500"/>
                                        <p:tgtEl>
                                          <p:spTgt spid="690188"/>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690197"/>
                                        </p:tgtEl>
                                        <p:attrNameLst>
                                          <p:attrName>style.visibility</p:attrName>
                                        </p:attrNameLst>
                                      </p:cBhvr>
                                      <p:to>
                                        <p:strVal val="visible"/>
                                      </p:to>
                                    </p:set>
                                    <p:animEffect transition="in" filter="dissolve">
                                      <p:cBhvr>
                                        <p:cTn id="23" dur="500"/>
                                        <p:tgtEl>
                                          <p:spTgt spid="690197"/>
                                        </p:tgtEl>
                                      </p:cBhvr>
                                    </p:animEffect>
                                  </p:childTnLst>
                                </p:cTn>
                              </p:par>
                            </p:childTnLst>
                          </p:cTn>
                        </p:par>
                        <p:par>
                          <p:cTn id="24" fill="hold">
                            <p:stCondLst>
                              <p:cond delay="4500"/>
                            </p:stCondLst>
                            <p:childTnLst>
                              <p:par>
                                <p:cTn id="25" presetID="18" presetClass="entr" presetSubtype="12" fill="hold" grpId="0" nodeType="afterEffect">
                                  <p:stCondLst>
                                    <p:cond delay="0"/>
                                  </p:stCondLst>
                                  <p:childTnLst>
                                    <p:set>
                                      <p:cBhvr>
                                        <p:cTn id="26" dur="1" fill="hold">
                                          <p:stCondLst>
                                            <p:cond delay="0"/>
                                          </p:stCondLst>
                                        </p:cTn>
                                        <p:tgtEl>
                                          <p:spTgt spid="690196"/>
                                        </p:tgtEl>
                                        <p:attrNameLst>
                                          <p:attrName>style.visibility</p:attrName>
                                        </p:attrNameLst>
                                      </p:cBhvr>
                                      <p:to>
                                        <p:strVal val="visible"/>
                                      </p:to>
                                    </p:set>
                                    <p:animEffect transition="in" filter="strips(downLeft)">
                                      <p:cBhvr>
                                        <p:cTn id="27" dur="500"/>
                                        <p:tgtEl>
                                          <p:spTgt spid="690196"/>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690182"/>
                                        </p:tgtEl>
                                        <p:attrNameLst>
                                          <p:attrName>style.visibility</p:attrName>
                                        </p:attrNameLst>
                                      </p:cBhvr>
                                      <p:to>
                                        <p:strVal val="visible"/>
                                      </p:to>
                                    </p:set>
                                    <p:animEffect transition="in" filter="wipe(left)">
                                      <p:cBhvr>
                                        <p:cTn id="31" dur="500"/>
                                        <p:tgtEl>
                                          <p:spTgt spid="69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95" grpId="0" animBg="1"/>
      <p:bldP spid="690182" grpId="0" animBg="1" autoUpdateAnimBg="0"/>
      <p:bldP spid="690187" grpId="0" animBg="1"/>
      <p:bldP spid="690188" grpId="0" animBg="1" autoUpdateAnimBg="0"/>
      <p:bldP spid="690190" grpId="0" animBg="1" autoUpdateAnimBg="0"/>
      <p:bldP spid="690196" grpId="0" animBg="1"/>
      <p:bldP spid="69019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8" name="Text Box 8"/>
          <p:cNvSpPr txBox="1">
            <a:spLocks noChangeArrowheads="1"/>
          </p:cNvSpPr>
          <p:nvPr/>
        </p:nvSpPr>
        <p:spPr bwMode="auto">
          <a:xfrm>
            <a:off x="1485900" y="2438400"/>
            <a:ext cx="6172200" cy="646331"/>
          </a:xfrm>
          <a:prstGeom prst="rect">
            <a:avLst/>
          </a:prstGeom>
          <a:solidFill>
            <a:srgbClr val="CCECFF"/>
          </a:solidFill>
          <a:ln w="28575">
            <a:solidFill>
              <a:schemeClr val="tx1"/>
            </a:solidFill>
            <a:miter lim="800000"/>
            <a:headEnd/>
            <a:tailEnd/>
          </a:ln>
          <a:effectLst>
            <a:outerShdw dist="89803" dir="2700000" algn="ctr" rotWithShape="0">
              <a:schemeClr val="bg2"/>
            </a:outerShdw>
          </a:effectLst>
        </p:spPr>
        <p:txBody>
          <a:bodyPr>
            <a:spAutoFit/>
          </a:bodyPr>
          <a:lstStyle/>
          <a:p>
            <a:pPr algn="ctr">
              <a:spcBef>
                <a:spcPct val="50000"/>
              </a:spcBef>
            </a:pPr>
            <a:r>
              <a:rPr lang="en-US" dirty="0" smtClean="0"/>
              <a:t>Basis </a:t>
            </a:r>
            <a:r>
              <a:rPr lang="en-US" dirty="0" err="1" smtClean="0"/>
              <a:t>alokasi</a:t>
            </a:r>
            <a:r>
              <a:rPr lang="en-US" dirty="0" smtClean="0"/>
              <a:t> yang </a:t>
            </a:r>
            <a:r>
              <a:rPr lang="en-US" dirty="0" err="1" smtClean="0"/>
              <a:t>umumnya</a:t>
            </a:r>
            <a:r>
              <a:rPr lang="en-US" dirty="0" smtClean="0"/>
              <a:t> </a:t>
            </a:r>
            <a:r>
              <a:rPr lang="en-US" dirty="0" err="1" smtClean="0"/>
              <a:t>digunakan</a:t>
            </a:r>
            <a:r>
              <a:rPr lang="en-US" dirty="0" smtClean="0"/>
              <a:t> </a:t>
            </a:r>
            <a:r>
              <a:rPr lang="en-US" dirty="0" err="1" smtClean="0"/>
              <a:t>pada</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tradisional</a:t>
            </a:r>
            <a:r>
              <a:rPr lang="en-US" dirty="0" smtClean="0"/>
              <a:t> </a:t>
            </a:r>
            <a:r>
              <a:rPr lang="en-US" dirty="0" err="1" smtClean="0"/>
              <a:t>adalah</a:t>
            </a:r>
            <a:r>
              <a:rPr lang="en-US" dirty="0" smtClean="0"/>
              <a:t> Jam </a:t>
            </a:r>
            <a:r>
              <a:rPr lang="en-US" dirty="0" err="1" smtClean="0"/>
              <a:t>Tenaga</a:t>
            </a:r>
            <a:r>
              <a:rPr lang="en-US" dirty="0" smtClean="0"/>
              <a:t> </a:t>
            </a:r>
            <a:r>
              <a:rPr lang="en-US" dirty="0" err="1" smtClean="0"/>
              <a:t>Kerja</a:t>
            </a:r>
            <a:r>
              <a:rPr lang="en-US" dirty="0" smtClean="0"/>
              <a:t> </a:t>
            </a:r>
            <a:r>
              <a:rPr lang="en-US" dirty="0" err="1" smtClean="0"/>
              <a:t>Langsung</a:t>
            </a:r>
            <a:endParaRPr lang="en-US" dirty="0"/>
          </a:p>
        </p:txBody>
      </p:sp>
      <p:sp>
        <p:nvSpPr>
          <p:cNvPr id="691209" name="AutoShape 9"/>
          <p:cNvSpPr>
            <a:spLocks noChangeArrowheads="1"/>
          </p:cNvSpPr>
          <p:nvPr/>
        </p:nvSpPr>
        <p:spPr bwMode="auto">
          <a:xfrm>
            <a:off x="1528763" y="3752850"/>
            <a:ext cx="4038928" cy="1328023"/>
          </a:xfrm>
          <a:prstGeom prst="roundRect">
            <a:avLst>
              <a:gd name="adj" fmla="val 16667"/>
            </a:avLst>
          </a:prstGeom>
          <a:solidFill>
            <a:srgbClr val="FFCCFF"/>
          </a:solidFill>
          <a:ln w="38100">
            <a:solidFill>
              <a:schemeClr val="tx1"/>
            </a:solidFill>
            <a:round/>
            <a:headEnd/>
            <a:tailEnd/>
          </a:ln>
          <a:effectLst/>
        </p:spPr>
        <p:txBody>
          <a:bodyPr wrap="none">
            <a:spAutoFit/>
          </a:bodyPr>
          <a:lstStyle/>
          <a:p>
            <a:pPr algn="ctr">
              <a:lnSpc>
                <a:spcPct val="90000"/>
              </a:lnSpc>
              <a:spcBef>
                <a:spcPct val="20000"/>
              </a:spcBef>
            </a:pPr>
            <a:r>
              <a:rPr lang="en-US" dirty="0" err="1" smtClean="0"/>
              <a:t>Penggunaan</a:t>
            </a:r>
            <a:r>
              <a:rPr lang="en-US" dirty="0" smtClean="0"/>
              <a:t> jam </a:t>
            </a:r>
            <a:r>
              <a:rPr lang="en-US" dirty="0" err="1" smtClean="0"/>
              <a:t>Tenaga</a:t>
            </a:r>
            <a:r>
              <a:rPr lang="en-US" dirty="0" smtClean="0"/>
              <a:t> </a:t>
            </a:r>
            <a:r>
              <a:rPr lang="en-US" dirty="0" err="1" smtClean="0"/>
              <a:t>Kerja</a:t>
            </a:r>
            <a:r>
              <a:rPr lang="en-US" dirty="0" smtClean="0"/>
              <a:t> </a:t>
            </a:r>
            <a:r>
              <a:rPr lang="en-US" dirty="0" err="1" smtClean="0"/>
              <a:t>langsung</a:t>
            </a:r>
            <a:r>
              <a:rPr lang="en-US" dirty="0" smtClean="0"/>
              <a:t> </a:t>
            </a:r>
          </a:p>
          <a:p>
            <a:pPr algn="ctr">
              <a:lnSpc>
                <a:spcPct val="90000"/>
              </a:lnSpc>
              <a:spcBef>
                <a:spcPct val="20000"/>
              </a:spcBef>
            </a:pPr>
            <a:r>
              <a:rPr lang="en-US" dirty="0" err="1" smtClean="0"/>
              <a:t>sangat</a:t>
            </a:r>
            <a:r>
              <a:rPr lang="en-US" dirty="0" smtClean="0"/>
              <a:t> </a:t>
            </a:r>
            <a:r>
              <a:rPr lang="en-US" dirty="0" err="1" smtClean="0"/>
              <a:t>berguna</a:t>
            </a:r>
            <a:r>
              <a:rPr lang="en-US" dirty="0" smtClean="0"/>
              <a:t> </a:t>
            </a:r>
            <a:r>
              <a:rPr lang="en-US" dirty="0" err="1" smtClean="0"/>
              <a:t>pada</a:t>
            </a:r>
            <a:r>
              <a:rPr lang="en-US" dirty="0" smtClean="0"/>
              <a:t> </a:t>
            </a:r>
            <a:r>
              <a:rPr lang="en-US" dirty="0" err="1" smtClean="0"/>
              <a:t>saaat</a:t>
            </a:r>
            <a:r>
              <a:rPr lang="en-US" dirty="0" smtClean="0"/>
              <a:t> overhead</a:t>
            </a:r>
            <a:r>
              <a:rPr lang="en-US" dirty="0"/>
              <a:t/>
            </a:r>
            <a:br>
              <a:rPr lang="en-US" dirty="0"/>
            </a:br>
            <a:r>
              <a:rPr lang="en-US" dirty="0" err="1" smtClean="0"/>
              <a:t>meningkat</a:t>
            </a:r>
            <a:r>
              <a:rPr lang="en-US" dirty="0" smtClean="0"/>
              <a:t> </a:t>
            </a:r>
            <a:r>
              <a:rPr lang="en-US" dirty="0" err="1" smtClean="0"/>
              <a:t>sejalan</a:t>
            </a:r>
            <a:r>
              <a:rPr lang="en-US" dirty="0" smtClean="0"/>
              <a:t> </a:t>
            </a:r>
            <a:r>
              <a:rPr lang="en-US" dirty="0" err="1" smtClean="0"/>
              <a:t>dengan</a:t>
            </a:r>
            <a:r>
              <a:rPr lang="en-US" dirty="0" smtClean="0"/>
              <a:t>  </a:t>
            </a:r>
            <a:r>
              <a:rPr lang="en-US" dirty="0" err="1" smtClean="0"/>
              <a:t>peningkatan</a:t>
            </a:r>
            <a:endParaRPr lang="en-US" dirty="0" smtClean="0"/>
          </a:p>
          <a:p>
            <a:pPr algn="ctr">
              <a:lnSpc>
                <a:spcPct val="90000"/>
              </a:lnSpc>
              <a:spcBef>
                <a:spcPct val="20000"/>
              </a:spcBef>
            </a:pPr>
            <a:r>
              <a:rPr lang="en-US" dirty="0" smtClean="0"/>
              <a:t>Jam </a:t>
            </a:r>
            <a:r>
              <a:rPr lang="en-US" dirty="0" err="1" smtClean="0"/>
              <a:t>tenaga</a:t>
            </a:r>
            <a:r>
              <a:rPr lang="en-US" dirty="0" smtClean="0"/>
              <a:t> </a:t>
            </a:r>
            <a:r>
              <a:rPr lang="en-US" dirty="0" err="1" smtClean="0"/>
              <a:t>kerja</a:t>
            </a:r>
            <a:r>
              <a:rPr lang="en-US" dirty="0" smtClean="0"/>
              <a:t> </a:t>
            </a:r>
            <a:r>
              <a:rPr lang="en-US" dirty="0" err="1" smtClean="0"/>
              <a:t>langsung</a:t>
            </a:r>
            <a:endParaRPr lang="en-US" dirty="0"/>
          </a:p>
        </p:txBody>
      </p:sp>
      <p:pic>
        <p:nvPicPr>
          <p:cNvPr id="691211" name="Picture 11" descr="D:\ART\CLIPART3\PROFFES\WATCHRPR.WMF"/>
          <p:cNvPicPr>
            <a:picLocks noChangeAspect="1" noChangeArrowheads="1"/>
          </p:cNvPicPr>
          <p:nvPr/>
        </p:nvPicPr>
        <p:blipFill>
          <a:blip r:embed="rId3"/>
          <a:srcRect/>
          <a:stretch>
            <a:fillRect/>
          </a:stretch>
        </p:blipFill>
        <p:spPr bwMode="auto">
          <a:xfrm>
            <a:off x="6096000" y="3538538"/>
            <a:ext cx="2667000" cy="2405062"/>
          </a:xfrm>
          <a:prstGeom prst="rect">
            <a:avLst/>
          </a:prstGeom>
          <a:noFill/>
        </p:spPr>
      </p:pic>
      <p:sp>
        <p:nvSpPr>
          <p:cNvPr id="8" name="Title 7"/>
          <p:cNvSpPr>
            <a:spLocks noGrp="1"/>
          </p:cNvSpPr>
          <p:nvPr>
            <p:ph type="title"/>
          </p:nvPr>
        </p:nvSpPr>
        <p:spPr/>
        <p:txBody>
          <a:bodyPr/>
          <a:lstStyle/>
          <a:p>
            <a:endParaRPr lang="en-US"/>
          </a:p>
        </p:txBody>
      </p:sp>
      <p:sp>
        <p:nvSpPr>
          <p:cNvPr id="9" name="Rectangle 3"/>
          <p:cNvSpPr txBox="1">
            <a:spLocks noChangeArrowheads="1"/>
          </p:cNvSpPr>
          <p:nvPr/>
        </p:nvSpPr>
        <p:spPr>
          <a:xfrm>
            <a:off x="609600" y="228600"/>
            <a:ext cx="8229600" cy="1143000"/>
          </a:xfrm>
          <a:prstGeom prst="rect">
            <a:avLst/>
          </a:prstGeom>
          <a:noFill/>
          <a:ln/>
        </p:spPr>
        <p:txBody>
          <a:bodyPr vert="horz" lIns="91440" tIns="45720" rIns="91440" bIns="45720" rtlCol="0" anchor="ctr">
            <a:normAutofit fontScale="97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Perlakuan Biaya Dengan</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Activity</a:t>
            </a:r>
            <a:r>
              <a:rPr kumimoji="0" lang="en-US" sz="4400" b="0" i="0" u="none" strike="noStrike" kern="1200" cap="none" spc="0" normalizeH="0" baseline="0" noProof="0" smtClean="0">
                <a:ln>
                  <a:noFill/>
                </a:ln>
                <a:solidFill>
                  <a:schemeClr val="tx1"/>
                </a:solidFill>
                <a:effectLst/>
                <a:uLnTx/>
                <a:uFillTx/>
                <a:latin typeface="+mj-lt"/>
                <a:ea typeface="+mj-ea"/>
                <a:cs typeface="Arial" charset="0"/>
              </a:rPr>
              <a:t>–</a:t>
            </a:r>
            <a:r>
              <a:rPr kumimoji="0" lang="en-US" sz="4400" b="0" i="0" u="none" strike="noStrike" kern="1200" cap="none" spc="0" normalizeH="0" baseline="0" noProof="0" smtClean="0">
                <a:ln>
                  <a:noFill/>
                </a:ln>
                <a:solidFill>
                  <a:schemeClr val="tx1"/>
                </a:solidFill>
                <a:effectLst/>
                <a:uLnTx/>
                <a:uFillTx/>
                <a:latin typeface="+mj-lt"/>
                <a:ea typeface="+mj-ea"/>
                <a:cs typeface="+mj-cs"/>
              </a:rPr>
              <a:t>Based Costing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 Box 6"/>
          <p:cNvSpPr txBox="1">
            <a:spLocks noChangeArrowheads="1"/>
          </p:cNvSpPr>
          <p:nvPr/>
        </p:nvSpPr>
        <p:spPr bwMode="auto">
          <a:xfrm>
            <a:off x="1002136" y="6096000"/>
            <a:ext cx="6922664" cy="646331"/>
          </a:xfrm>
          <a:prstGeom prst="rect">
            <a:avLst/>
          </a:prstGeom>
          <a:solidFill>
            <a:srgbClr val="CCCCFF"/>
          </a:solidFill>
          <a:ln w="28575">
            <a:solidFill>
              <a:schemeClr val="tx1"/>
            </a:solidFill>
            <a:miter lim="800000"/>
            <a:headEnd/>
            <a:tailEnd/>
          </a:ln>
          <a:effectLst/>
        </p:spPr>
        <p:txBody>
          <a:bodyPr wrap="none">
            <a:spAutoFit/>
          </a:bodyPr>
          <a:lstStyle/>
          <a:p>
            <a:pPr algn="ctr">
              <a:buFont typeface="Wingdings" pitchFamily="2" charset="2"/>
              <a:buChar char=""/>
            </a:pPr>
            <a:r>
              <a:rPr lang="en-US" dirty="0">
                <a:sym typeface="Wingdings" pitchFamily="2" charset="2"/>
              </a:rPr>
              <a:t> </a:t>
            </a:r>
            <a:r>
              <a:rPr lang="en-US" dirty="0" smtClean="0"/>
              <a:t>ABC </a:t>
            </a:r>
            <a:r>
              <a:rPr lang="en-US" dirty="0" err="1" smtClean="0"/>
              <a:t>menggunakan</a:t>
            </a:r>
            <a:r>
              <a:rPr lang="en-US" dirty="0" smtClean="0"/>
              <a:t> </a:t>
            </a:r>
            <a:r>
              <a:rPr lang="en-US" dirty="0" err="1" smtClean="0"/>
              <a:t>lebih</a:t>
            </a:r>
            <a:r>
              <a:rPr lang="en-US" dirty="0" smtClean="0"/>
              <a:t> </a:t>
            </a:r>
            <a:r>
              <a:rPr lang="en-US" dirty="0" err="1" smtClean="0"/>
              <a:t>banyak</a:t>
            </a:r>
            <a:r>
              <a:rPr lang="en-US" dirty="0" smtClean="0"/>
              <a:t> basis </a:t>
            </a:r>
            <a:r>
              <a:rPr lang="en-US" dirty="0" err="1" smtClean="0"/>
              <a:t>alokasi</a:t>
            </a:r>
            <a:r>
              <a:rPr lang="en-US" dirty="0" smtClean="0"/>
              <a:t> yang </a:t>
            </a:r>
            <a:r>
              <a:rPr lang="en-US" dirty="0" err="1" smtClean="0"/>
              <a:t>berbeda</a:t>
            </a:r>
            <a:r>
              <a:rPr lang="en-US" dirty="0" smtClean="0"/>
              <a:t> </a:t>
            </a:r>
            <a:r>
              <a:rPr lang="en-US" dirty="0" err="1" smtClean="0"/>
              <a:t>dari</a:t>
            </a:r>
            <a:r>
              <a:rPr lang="en-US" dirty="0" smtClean="0"/>
              <a:t> basis</a:t>
            </a:r>
            <a:endParaRPr lang="en-US" dirty="0"/>
          </a:p>
          <a:p>
            <a:pPr algn="ctr"/>
            <a:r>
              <a:rPr lang="en-US" dirty="0" err="1" smtClean="0"/>
              <a:t>Alokasi</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tradisional</a:t>
            </a:r>
            <a:endParaRPr lang="en-US"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691209"/>
                                        </p:tgtEl>
                                        <p:attrNameLst>
                                          <p:attrName>style.visibility</p:attrName>
                                        </p:attrNameLst>
                                      </p:cBhvr>
                                      <p:to>
                                        <p:strVal val="visible"/>
                                      </p:to>
                                    </p:set>
                                    <p:animEffect transition="in" filter="dissolve">
                                      <p:cBhvr>
                                        <p:cTn id="7" dur="500"/>
                                        <p:tgtEl>
                                          <p:spTgt spid="691209"/>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9" grpId="0" animBg="1" autoUpdateAnimBg="0"/>
      <p:bldP spid="1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2" name="AutoShape 1028"/>
          <p:cNvSpPr>
            <a:spLocks noChangeArrowheads="1"/>
          </p:cNvSpPr>
          <p:nvPr/>
        </p:nvSpPr>
        <p:spPr bwMode="auto">
          <a:xfrm>
            <a:off x="297431" y="3803856"/>
            <a:ext cx="8694169" cy="2063544"/>
          </a:xfrm>
          <a:prstGeom prst="roundRect">
            <a:avLst>
              <a:gd name="adj" fmla="val 16667"/>
            </a:avLst>
          </a:prstGeom>
          <a:solidFill>
            <a:srgbClr val="FFCCFF"/>
          </a:solidFill>
          <a:ln w="38100">
            <a:solidFill>
              <a:schemeClr val="tx1"/>
            </a:solidFill>
            <a:round/>
            <a:headEnd/>
            <a:tailEnd/>
          </a:ln>
          <a:effectLst/>
        </p:spPr>
        <p:txBody>
          <a:bodyPr wrap="none">
            <a:spAutoFit/>
          </a:bodyPr>
          <a:lstStyle/>
          <a:p>
            <a:pPr>
              <a:lnSpc>
                <a:spcPct val="90000"/>
              </a:lnSpc>
              <a:spcBef>
                <a:spcPct val="20000"/>
              </a:spcBef>
            </a:pPr>
            <a:r>
              <a:rPr lang="en-US" u="sng" dirty="0"/>
              <a:t>Problems:</a:t>
            </a:r>
          </a:p>
          <a:p>
            <a:pPr>
              <a:lnSpc>
                <a:spcPct val="90000"/>
              </a:lnSpc>
              <a:spcBef>
                <a:spcPct val="20000"/>
              </a:spcBef>
              <a:buFont typeface="Wingdings" pitchFamily="2" charset="2"/>
              <a:buChar char=""/>
            </a:pPr>
            <a:r>
              <a:rPr lang="en-US" dirty="0"/>
              <a:t> </a:t>
            </a:r>
            <a:r>
              <a:rPr lang="en-US" dirty="0" err="1" smtClean="0"/>
              <a:t>Dalam</a:t>
            </a:r>
            <a:r>
              <a:rPr lang="en-US" dirty="0" smtClean="0"/>
              <a:t> </a:t>
            </a:r>
            <a:r>
              <a:rPr lang="en-US" dirty="0" err="1" smtClean="0"/>
              <a:t>banyak</a:t>
            </a:r>
            <a:r>
              <a:rPr lang="en-US" dirty="0" smtClean="0"/>
              <a:t> </a:t>
            </a:r>
            <a:r>
              <a:rPr lang="en-US" dirty="0" err="1" smtClean="0"/>
              <a:t>proses</a:t>
            </a:r>
            <a:r>
              <a:rPr lang="en-US" dirty="0" smtClean="0"/>
              <a:t>, overhead </a:t>
            </a:r>
            <a:r>
              <a:rPr lang="en-US" dirty="0" err="1" smtClean="0"/>
              <a:t>bergerak</a:t>
            </a:r>
            <a:r>
              <a:rPr lang="en-US" dirty="0" smtClean="0"/>
              <a:t> </a:t>
            </a:r>
            <a:r>
              <a:rPr lang="en-US" dirty="0" err="1" smtClean="0"/>
              <a:t>berlawanan</a:t>
            </a:r>
            <a:r>
              <a:rPr lang="en-US" dirty="0" smtClean="0"/>
              <a:t> </a:t>
            </a:r>
            <a:r>
              <a:rPr lang="en-US" dirty="0" err="1" smtClean="0"/>
              <a:t>arah</a:t>
            </a:r>
            <a:r>
              <a:rPr lang="en-US" dirty="0" smtClean="0"/>
              <a:t> </a:t>
            </a:r>
            <a:r>
              <a:rPr lang="en-US" dirty="0" err="1" smtClean="0"/>
              <a:t>dengan</a:t>
            </a:r>
            <a:r>
              <a:rPr lang="en-US" dirty="0" smtClean="0"/>
              <a:t> </a:t>
            </a:r>
            <a:r>
              <a:rPr lang="en-US" dirty="0" err="1" smtClean="0"/>
              <a:t>tenaga</a:t>
            </a:r>
            <a:r>
              <a:rPr lang="en-US" dirty="0" smtClean="0"/>
              <a:t> </a:t>
            </a:r>
            <a:r>
              <a:rPr lang="en-US" dirty="0" err="1" smtClean="0"/>
              <a:t>kerja</a:t>
            </a:r>
            <a:r>
              <a:rPr lang="en-US" dirty="0" smtClean="0"/>
              <a:t> </a:t>
            </a:r>
          </a:p>
          <a:p>
            <a:pPr>
              <a:lnSpc>
                <a:spcPct val="90000"/>
              </a:lnSpc>
              <a:spcBef>
                <a:spcPct val="20000"/>
              </a:spcBef>
            </a:pPr>
            <a:r>
              <a:rPr lang="en-US" dirty="0" smtClean="0"/>
              <a:t>      </a:t>
            </a:r>
            <a:r>
              <a:rPr lang="en-US" dirty="0" err="1" smtClean="0"/>
              <a:t>langsung</a:t>
            </a:r>
            <a:r>
              <a:rPr lang="en-US" dirty="0" smtClean="0"/>
              <a:t>, </a:t>
            </a:r>
            <a:r>
              <a:rPr lang="en-US" dirty="0" err="1" smtClean="0"/>
              <a:t>dimana</a:t>
            </a:r>
            <a:r>
              <a:rPr lang="en-US" dirty="0" smtClean="0"/>
              <a:t> </a:t>
            </a:r>
            <a:r>
              <a:rPr lang="en-US" dirty="0" err="1" smtClean="0"/>
              <a:t>biaya</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langsung</a:t>
            </a:r>
            <a:r>
              <a:rPr lang="en-US" dirty="0" smtClean="0"/>
              <a:t> </a:t>
            </a:r>
            <a:r>
              <a:rPr lang="en-US" dirty="0" err="1" smtClean="0"/>
              <a:t>menurun</a:t>
            </a:r>
            <a:r>
              <a:rPr lang="en-US" dirty="0" smtClean="0"/>
              <a:t> </a:t>
            </a:r>
            <a:r>
              <a:rPr lang="en-US" dirty="0" err="1" smtClean="0"/>
              <a:t>sedangkan</a:t>
            </a:r>
            <a:r>
              <a:rPr lang="en-US" dirty="0" smtClean="0"/>
              <a:t> </a:t>
            </a:r>
            <a:r>
              <a:rPr lang="en-US" dirty="0" err="1" smtClean="0"/>
              <a:t>biaya</a:t>
            </a:r>
            <a:r>
              <a:rPr lang="en-US" dirty="0" smtClean="0"/>
              <a:t> overhead</a:t>
            </a:r>
          </a:p>
          <a:p>
            <a:pPr>
              <a:lnSpc>
                <a:spcPct val="90000"/>
              </a:lnSpc>
              <a:spcBef>
                <a:spcPct val="20000"/>
              </a:spcBef>
            </a:pPr>
            <a:r>
              <a:rPr lang="en-US" dirty="0" smtClean="0"/>
              <a:t>      </a:t>
            </a:r>
            <a:r>
              <a:rPr lang="en-US" dirty="0" err="1" smtClean="0"/>
              <a:t>meningkat</a:t>
            </a:r>
            <a:endParaRPr lang="en-US" dirty="0"/>
          </a:p>
          <a:p>
            <a:pPr>
              <a:lnSpc>
                <a:spcPct val="90000"/>
              </a:lnSpc>
              <a:spcBef>
                <a:spcPct val="20000"/>
              </a:spcBef>
              <a:buFont typeface="Wingdings" pitchFamily="2" charset="2"/>
              <a:buChar char=""/>
            </a:pPr>
            <a:r>
              <a:rPr lang="en-US" dirty="0"/>
              <a:t> </a:t>
            </a:r>
            <a:r>
              <a:rPr lang="en-US" dirty="0" err="1" smtClean="0"/>
              <a:t>Keragaman</a:t>
            </a:r>
            <a:r>
              <a:rPr lang="en-US" dirty="0" smtClean="0"/>
              <a:t>  </a:t>
            </a:r>
            <a:r>
              <a:rPr lang="en-US" dirty="0" err="1" smtClean="0"/>
              <a:t>dan</a:t>
            </a:r>
            <a:r>
              <a:rPr lang="en-US" dirty="0" smtClean="0"/>
              <a:t> </a:t>
            </a:r>
            <a:r>
              <a:rPr lang="en-US" dirty="0" err="1" smtClean="0"/>
              <a:t>kompleksitas</a:t>
            </a:r>
            <a:r>
              <a:rPr lang="en-US" dirty="0" smtClean="0"/>
              <a:t> </a:t>
            </a:r>
            <a:r>
              <a:rPr lang="en-US" dirty="0" err="1" smtClean="0"/>
              <a:t>produk</a:t>
            </a:r>
            <a:r>
              <a:rPr lang="en-US" dirty="0" smtClean="0"/>
              <a:t> </a:t>
            </a:r>
            <a:r>
              <a:rPr lang="en-US" dirty="0" err="1" smtClean="0"/>
              <a:t>semakin</a:t>
            </a:r>
            <a:r>
              <a:rPr lang="en-US" dirty="0" smtClean="0"/>
              <a:t> </a:t>
            </a:r>
            <a:r>
              <a:rPr lang="en-US" dirty="0" err="1" smtClean="0"/>
              <a:t>meningkat</a:t>
            </a:r>
            <a:r>
              <a:rPr lang="en-US" dirty="0" smtClean="0"/>
              <a:t>, </a:t>
            </a:r>
            <a:r>
              <a:rPr lang="en-US" dirty="0" err="1" smtClean="0"/>
              <a:t>menuntut</a:t>
            </a:r>
            <a:r>
              <a:rPr lang="en-US" dirty="0" smtClean="0"/>
              <a:t> </a:t>
            </a:r>
            <a:r>
              <a:rPr lang="en-US" dirty="0" err="1" smtClean="0"/>
              <a:t>sumber</a:t>
            </a:r>
            <a:endParaRPr lang="en-US" dirty="0" smtClean="0"/>
          </a:p>
          <a:p>
            <a:pPr>
              <a:lnSpc>
                <a:spcPct val="90000"/>
              </a:lnSpc>
              <a:spcBef>
                <a:spcPct val="20000"/>
              </a:spcBef>
            </a:pPr>
            <a:r>
              <a:rPr lang="en-US" dirty="0" smtClean="0"/>
              <a:t>      </a:t>
            </a:r>
            <a:r>
              <a:rPr lang="en-US" dirty="0" err="1" smtClean="0"/>
              <a:t>daya</a:t>
            </a:r>
            <a:r>
              <a:rPr lang="en-US" dirty="0" smtClean="0"/>
              <a:t> overhead yang </a:t>
            </a:r>
            <a:r>
              <a:rPr lang="en-US" dirty="0" err="1" smtClean="0"/>
              <a:t>semakin</a:t>
            </a:r>
            <a:r>
              <a:rPr lang="en-US" dirty="0" smtClean="0"/>
              <a:t> </a:t>
            </a:r>
            <a:r>
              <a:rPr lang="en-US" dirty="0" err="1" smtClean="0"/>
              <a:t>banyak</a:t>
            </a:r>
            <a:r>
              <a:rPr lang="en-US" dirty="0" smtClean="0"/>
              <a:t>.</a:t>
            </a:r>
            <a:endParaRPr lang="en-US" dirty="0"/>
          </a:p>
        </p:txBody>
      </p:sp>
      <p:sp>
        <p:nvSpPr>
          <p:cNvPr id="7" name="Title 6"/>
          <p:cNvSpPr>
            <a:spLocks noGrp="1"/>
          </p:cNvSpPr>
          <p:nvPr>
            <p:ph type="title"/>
          </p:nvPr>
        </p:nvSpPr>
        <p:spPr/>
        <p:txBody>
          <a:bodyPr/>
          <a:lstStyle/>
          <a:p>
            <a:endParaRPr lang="en-US" dirty="0"/>
          </a:p>
        </p:txBody>
      </p:sp>
      <p:sp>
        <p:nvSpPr>
          <p:cNvPr id="8" name="Rectangle 3"/>
          <p:cNvSpPr txBox="1">
            <a:spLocks noChangeArrowheads="1"/>
          </p:cNvSpPr>
          <p:nvPr/>
        </p:nvSpPr>
        <p:spPr>
          <a:xfrm>
            <a:off x="609600" y="152400"/>
            <a:ext cx="8229600" cy="1143000"/>
          </a:xfrm>
          <a:prstGeom prst="rect">
            <a:avLst/>
          </a:prstGeom>
          <a:noFill/>
          <a:ln/>
        </p:spPr>
        <p:txBody>
          <a:bodyPr vert="horz" lIns="91440" tIns="45720" rIns="91440" bIns="45720" rtlCol="0" anchor="ctr">
            <a:normAutofit fontScale="97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Perlakuan Biaya Dengan</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Activity</a:t>
            </a:r>
            <a:r>
              <a:rPr kumimoji="0" lang="en-US" sz="4400" b="0" i="0" u="none" strike="noStrike" kern="1200" cap="none" spc="0" normalizeH="0" baseline="0" noProof="0" smtClean="0">
                <a:ln>
                  <a:noFill/>
                </a:ln>
                <a:solidFill>
                  <a:schemeClr val="tx1"/>
                </a:solidFill>
                <a:effectLst/>
                <a:uLnTx/>
                <a:uFillTx/>
                <a:latin typeface="+mj-lt"/>
                <a:ea typeface="+mj-ea"/>
                <a:cs typeface="Arial" charset="0"/>
              </a:rPr>
              <a:t>–</a:t>
            </a:r>
            <a:r>
              <a:rPr kumimoji="0" lang="en-US" sz="4400" b="0" i="0" u="none" strike="noStrike" kern="1200" cap="none" spc="0" normalizeH="0" baseline="0" noProof="0" smtClean="0">
                <a:ln>
                  <a:noFill/>
                </a:ln>
                <a:solidFill>
                  <a:schemeClr val="tx1"/>
                </a:solidFill>
                <a:effectLst/>
                <a:uLnTx/>
                <a:uFillTx/>
                <a:latin typeface="+mj-lt"/>
                <a:ea typeface="+mj-ea"/>
                <a:cs typeface="+mj-cs"/>
              </a:rPr>
              <a:t>Based Costing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 Box 6"/>
          <p:cNvSpPr txBox="1">
            <a:spLocks noChangeArrowheads="1"/>
          </p:cNvSpPr>
          <p:nvPr/>
        </p:nvSpPr>
        <p:spPr bwMode="auto">
          <a:xfrm>
            <a:off x="1371600" y="6096000"/>
            <a:ext cx="6922664" cy="646331"/>
          </a:xfrm>
          <a:prstGeom prst="rect">
            <a:avLst/>
          </a:prstGeom>
          <a:solidFill>
            <a:srgbClr val="CCCCFF"/>
          </a:solidFill>
          <a:ln w="28575">
            <a:solidFill>
              <a:schemeClr val="tx1"/>
            </a:solidFill>
            <a:miter lim="800000"/>
            <a:headEnd/>
            <a:tailEnd/>
          </a:ln>
          <a:effectLst/>
        </p:spPr>
        <p:txBody>
          <a:bodyPr wrap="none">
            <a:spAutoFit/>
          </a:bodyPr>
          <a:lstStyle/>
          <a:p>
            <a:pPr algn="ctr">
              <a:buFont typeface="Wingdings" pitchFamily="2" charset="2"/>
              <a:buChar char=""/>
            </a:pPr>
            <a:r>
              <a:rPr lang="en-US" dirty="0">
                <a:sym typeface="Wingdings" pitchFamily="2" charset="2"/>
              </a:rPr>
              <a:t> </a:t>
            </a:r>
            <a:r>
              <a:rPr lang="en-US" dirty="0" smtClean="0"/>
              <a:t>ABC </a:t>
            </a:r>
            <a:r>
              <a:rPr lang="en-US" dirty="0" err="1" smtClean="0"/>
              <a:t>menggunakan</a:t>
            </a:r>
            <a:r>
              <a:rPr lang="en-US" dirty="0" smtClean="0"/>
              <a:t> </a:t>
            </a:r>
            <a:r>
              <a:rPr lang="en-US" dirty="0" err="1" smtClean="0"/>
              <a:t>lebih</a:t>
            </a:r>
            <a:r>
              <a:rPr lang="en-US" dirty="0" smtClean="0"/>
              <a:t> </a:t>
            </a:r>
            <a:r>
              <a:rPr lang="en-US" dirty="0" err="1" smtClean="0"/>
              <a:t>banyak</a:t>
            </a:r>
            <a:r>
              <a:rPr lang="en-US" dirty="0" smtClean="0"/>
              <a:t> basis </a:t>
            </a:r>
            <a:r>
              <a:rPr lang="en-US" dirty="0" err="1" smtClean="0"/>
              <a:t>alokasi</a:t>
            </a:r>
            <a:r>
              <a:rPr lang="en-US" dirty="0" smtClean="0"/>
              <a:t> yang </a:t>
            </a:r>
            <a:r>
              <a:rPr lang="en-US" dirty="0" err="1" smtClean="0"/>
              <a:t>berbeda</a:t>
            </a:r>
            <a:r>
              <a:rPr lang="en-US" dirty="0" smtClean="0"/>
              <a:t> </a:t>
            </a:r>
            <a:r>
              <a:rPr lang="en-US" dirty="0" err="1" smtClean="0"/>
              <a:t>dari</a:t>
            </a:r>
            <a:r>
              <a:rPr lang="en-US" dirty="0" smtClean="0"/>
              <a:t> basis</a:t>
            </a:r>
            <a:endParaRPr lang="en-US" dirty="0"/>
          </a:p>
          <a:p>
            <a:pPr algn="ctr"/>
            <a:r>
              <a:rPr lang="en-US" dirty="0" err="1" smtClean="0"/>
              <a:t>Alokasi</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tradisional</a:t>
            </a:r>
            <a:endParaRPr lang="en-US" dirty="0" smtClean="0"/>
          </a:p>
        </p:txBody>
      </p:sp>
      <p:sp>
        <p:nvSpPr>
          <p:cNvPr id="10" name="Text Box 8"/>
          <p:cNvSpPr txBox="1">
            <a:spLocks noChangeArrowheads="1"/>
          </p:cNvSpPr>
          <p:nvPr/>
        </p:nvSpPr>
        <p:spPr bwMode="auto">
          <a:xfrm>
            <a:off x="1485900" y="2438400"/>
            <a:ext cx="6172200" cy="646331"/>
          </a:xfrm>
          <a:prstGeom prst="rect">
            <a:avLst/>
          </a:prstGeom>
          <a:solidFill>
            <a:srgbClr val="CCECFF"/>
          </a:solidFill>
          <a:ln w="28575">
            <a:solidFill>
              <a:schemeClr val="tx1"/>
            </a:solidFill>
            <a:miter lim="800000"/>
            <a:headEnd/>
            <a:tailEnd/>
          </a:ln>
          <a:effectLst>
            <a:outerShdw dist="89803" dir="2700000" algn="ctr" rotWithShape="0">
              <a:schemeClr val="bg2"/>
            </a:outerShdw>
          </a:effectLst>
        </p:spPr>
        <p:txBody>
          <a:bodyPr>
            <a:spAutoFit/>
          </a:bodyPr>
          <a:lstStyle/>
          <a:p>
            <a:pPr algn="ctr">
              <a:spcBef>
                <a:spcPct val="50000"/>
              </a:spcBef>
            </a:pPr>
            <a:r>
              <a:rPr lang="en-US" dirty="0" smtClean="0"/>
              <a:t>Basis </a:t>
            </a:r>
            <a:r>
              <a:rPr lang="en-US" dirty="0" err="1" smtClean="0"/>
              <a:t>alokasi</a:t>
            </a:r>
            <a:r>
              <a:rPr lang="en-US" dirty="0" smtClean="0"/>
              <a:t> yang </a:t>
            </a:r>
            <a:r>
              <a:rPr lang="en-US" dirty="0" err="1" smtClean="0"/>
              <a:t>umumnya</a:t>
            </a:r>
            <a:r>
              <a:rPr lang="en-US" dirty="0" smtClean="0"/>
              <a:t> </a:t>
            </a:r>
            <a:r>
              <a:rPr lang="en-US" dirty="0" err="1" smtClean="0"/>
              <a:t>digunakan</a:t>
            </a:r>
            <a:r>
              <a:rPr lang="en-US" dirty="0" smtClean="0"/>
              <a:t> </a:t>
            </a:r>
            <a:r>
              <a:rPr lang="en-US" dirty="0" err="1" smtClean="0"/>
              <a:t>pada</a:t>
            </a:r>
            <a:r>
              <a:rPr lang="en-US" dirty="0" smtClean="0"/>
              <a:t> </a:t>
            </a:r>
            <a:r>
              <a:rPr lang="en-US" dirty="0" err="1" smtClean="0"/>
              <a:t>akuntansi</a:t>
            </a:r>
            <a:r>
              <a:rPr lang="en-US" dirty="0" smtClean="0"/>
              <a:t> </a:t>
            </a:r>
            <a:r>
              <a:rPr lang="en-US" dirty="0" err="1" smtClean="0"/>
              <a:t>biaya</a:t>
            </a:r>
            <a:r>
              <a:rPr lang="en-US" dirty="0" smtClean="0"/>
              <a:t> </a:t>
            </a:r>
            <a:r>
              <a:rPr lang="en-US" dirty="0" err="1" smtClean="0"/>
              <a:t>tradisional</a:t>
            </a:r>
            <a:r>
              <a:rPr lang="en-US" dirty="0" smtClean="0"/>
              <a:t> </a:t>
            </a:r>
            <a:r>
              <a:rPr lang="en-US" dirty="0" err="1" smtClean="0"/>
              <a:t>adalah</a:t>
            </a:r>
            <a:r>
              <a:rPr lang="en-US" dirty="0" smtClean="0"/>
              <a:t> Jam </a:t>
            </a:r>
            <a:r>
              <a:rPr lang="en-US" dirty="0" err="1" smtClean="0"/>
              <a:t>Tenaga</a:t>
            </a:r>
            <a:r>
              <a:rPr lang="en-US" dirty="0" smtClean="0"/>
              <a:t> </a:t>
            </a:r>
            <a:r>
              <a:rPr lang="en-US" dirty="0" err="1" smtClean="0"/>
              <a:t>Kerja</a:t>
            </a:r>
            <a:r>
              <a:rPr lang="en-US" dirty="0" smtClean="0"/>
              <a:t> </a:t>
            </a:r>
            <a:r>
              <a:rPr lang="en-US" dirty="0" err="1" smtClean="0"/>
              <a:t>Langsung</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2" name="Text Box 4"/>
          <p:cNvSpPr txBox="1">
            <a:spLocks noChangeArrowheads="1"/>
          </p:cNvSpPr>
          <p:nvPr/>
        </p:nvSpPr>
        <p:spPr bwMode="auto">
          <a:xfrm>
            <a:off x="228600" y="1397000"/>
            <a:ext cx="8682038" cy="466725"/>
          </a:xfrm>
          <a:prstGeom prst="rect">
            <a:avLst/>
          </a:prstGeom>
          <a:solidFill>
            <a:srgbClr val="FFFFCC"/>
          </a:solidFill>
          <a:ln w="9525">
            <a:solidFill>
              <a:schemeClr val="tx1"/>
            </a:solidFill>
            <a:miter lim="800000"/>
            <a:headEnd/>
            <a:tailEnd/>
          </a:ln>
          <a:effectLst>
            <a:outerShdw dist="89803" dir="2700000" algn="ctr" rotWithShape="0">
              <a:schemeClr val="bg2"/>
            </a:outerShdw>
          </a:effectLst>
        </p:spPr>
        <p:txBody>
          <a:bodyPr wrap="none">
            <a:spAutoFit/>
          </a:bodyPr>
          <a:lstStyle/>
          <a:p>
            <a:pPr algn="ctr"/>
            <a:r>
              <a:rPr lang="en-US" dirty="0"/>
              <a:t>“Best practice” ABC differs from traditional costing in five ways.</a:t>
            </a:r>
          </a:p>
        </p:txBody>
      </p:sp>
      <p:sp>
        <p:nvSpPr>
          <p:cNvPr id="693254" name="Rectangle 6"/>
          <p:cNvSpPr>
            <a:spLocks noChangeArrowheads="1"/>
          </p:cNvSpPr>
          <p:nvPr/>
        </p:nvSpPr>
        <p:spPr bwMode="auto">
          <a:xfrm>
            <a:off x="190500" y="2057400"/>
            <a:ext cx="4257675" cy="3962400"/>
          </a:xfrm>
          <a:prstGeom prst="rect">
            <a:avLst/>
          </a:prstGeom>
          <a:solidFill>
            <a:srgbClr val="FFFF99"/>
          </a:solidFill>
          <a:ln w="28575">
            <a:solidFill>
              <a:srgbClr val="000000"/>
            </a:solidFill>
            <a:miter lim="800000"/>
            <a:headEnd/>
            <a:tailEnd/>
          </a:ln>
          <a:effectLst>
            <a:outerShdw dist="35921" dir="2700000" algn="ctr" rotWithShape="0">
              <a:srgbClr val="000000"/>
            </a:outerShdw>
          </a:effectLst>
        </p:spPr>
        <p:txBody>
          <a:bodyPr/>
          <a:lstStyle/>
          <a:p>
            <a:pPr marL="342900" indent="-342900" algn="ctr" eaLnBrk="1" hangingPunct="1">
              <a:lnSpc>
                <a:spcPct val="95000"/>
              </a:lnSpc>
              <a:spcBef>
                <a:spcPct val="20000"/>
              </a:spcBef>
              <a:buClr>
                <a:schemeClr val="accent1"/>
              </a:buClr>
              <a:buFont typeface="Times" pitchFamily="18" charset="0"/>
              <a:buNone/>
            </a:pPr>
            <a:r>
              <a:rPr lang="en-US" sz="2800" dirty="0">
                <a:effectLst>
                  <a:outerShdw blurRad="38100" dist="38100" dir="2700000" algn="tl">
                    <a:srgbClr val="FFFFFF"/>
                  </a:outerShdw>
                </a:effectLst>
              </a:rPr>
              <a:t>   </a:t>
            </a:r>
            <a:r>
              <a:rPr lang="en-US" sz="3200" dirty="0">
                <a:solidFill>
                  <a:srgbClr val="FF0000"/>
                </a:solidFill>
              </a:rPr>
              <a:t>Traditional Costing</a:t>
            </a:r>
          </a:p>
          <a:p>
            <a:pPr algn="ctr"/>
            <a:r>
              <a:rPr lang="en-US" sz="2600" dirty="0"/>
              <a:t>  </a:t>
            </a:r>
            <a:r>
              <a:rPr lang="en-US" sz="2600" dirty="0" smtClean="0">
                <a:solidFill>
                  <a:schemeClr val="accent3">
                    <a:lumMod val="50000"/>
                  </a:schemeClr>
                </a:solidFill>
              </a:rPr>
              <a:t> </a:t>
            </a:r>
            <a:r>
              <a:rPr lang="en-US" sz="2800" dirty="0" err="1" smtClean="0">
                <a:solidFill>
                  <a:schemeClr val="accent3">
                    <a:lumMod val="50000"/>
                  </a:schemeClr>
                </a:solidFill>
              </a:rPr>
              <a:t>Tarif</a:t>
            </a:r>
            <a:r>
              <a:rPr lang="en-US" sz="2800" dirty="0" smtClean="0">
                <a:solidFill>
                  <a:schemeClr val="accent3">
                    <a:lumMod val="50000"/>
                  </a:schemeClr>
                </a:solidFill>
              </a:rPr>
              <a:t> overhead </a:t>
            </a:r>
          </a:p>
          <a:p>
            <a:pPr algn="ctr"/>
            <a:r>
              <a:rPr lang="en-US" sz="2800" dirty="0" err="1" smtClean="0">
                <a:solidFill>
                  <a:schemeClr val="accent3">
                    <a:lumMod val="50000"/>
                  </a:schemeClr>
                </a:solidFill>
              </a:rPr>
              <a:t>Yangditentukan</a:t>
            </a:r>
            <a:r>
              <a:rPr lang="en-US" sz="2800" dirty="0" smtClean="0">
                <a:solidFill>
                  <a:schemeClr val="accent3">
                    <a:lumMod val="50000"/>
                  </a:schemeClr>
                </a:solidFill>
              </a:rPr>
              <a:t> </a:t>
            </a:r>
            <a:r>
              <a:rPr lang="en-US" sz="2800" dirty="0" err="1" smtClean="0">
                <a:solidFill>
                  <a:schemeClr val="accent3">
                    <a:lumMod val="50000"/>
                  </a:schemeClr>
                </a:solidFill>
              </a:rPr>
              <a:t>dimuka</a:t>
            </a:r>
            <a:r>
              <a:rPr lang="en-US" sz="2800" dirty="0" smtClean="0">
                <a:solidFill>
                  <a:schemeClr val="accent3">
                    <a:lumMod val="50000"/>
                  </a:schemeClr>
                </a:solidFill>
              </a:rPr>
              <a:t> </a:t>
            </a:r>
          </a:p>
          <a:p>
            <a:pPr algn="ctr"/>
            <a:r>
              <a:rPr lang="en-US" sz="2800" dirty="0" err="1" smtClean="0">
                <a:solidFill>
                  <a:schemeClr val="accent3">
                    <a:lumMod val="50000"/>
                  </a:schemeClr>
                </a:solidFill>
              </a:rPr>
              <a:t>dihitung</a:t>
            </a:r>
            <a:r>
              <a:rPr lang="en-US" sz="2800" dirty="0" smtClean="0">
                <a:solidFill>
                  <a:schemeClr val="accent3">
                    <a:lumMod val="50000"/>
                  </a:schemeClr>
                </a:solidFill>
              </a:rPr>
              <a:t> </a:t>
            </a:r>
            <a:r>
              <a:rPr lang="en-US" sz="2800" dirty="0" err="1" smtClean="0">
                <a:solidFill>
                  <a:schemeClr val="accent3">
                    <a:lumMod val="50000"/>
                  </a:schemeClr>
                </a:solidFill>
              </a:rPr>
              <a:t>dengan</a:t>
            </a:r>
            <a:r>
              <a:rPr lang="en-US" sz="2800" dirty="0" smtClean="0">
                <a:solidFill>
                  <a:schemeClr val="accent3">
                    <a:lumMod val="50000"/>
                  </a:schemeClr>
                </a:solidFill>
              </a:rPr>
              <a:t> </a:t>
            </a:r>
            <a:r>
              <a:rPr lang="en-US" sz="2800" dirty="0" err="1" smtClean="0">
                <a:solidFill>
                  <a:schemeClr val="accent3">
                    <a:lumMod val="50000"/>
                  </a:schemeClr>
                </a:solidFill>
              </a:rPr>
              <a:t>membagi</a:t>
            </a:r>
            <a:r>
              <a:rPr lang="en-US" sz="2800" dirty="0" smtClean="0">
                <a:solidFill>
                  <a:schemeClr val="accent3">
                    <a:lumMod val="50000"/>
                  </a:schemeClr>
                </a:solidFill>
              </a:rPr>
              <a:t> </a:t>
            </a:r>
            <a:r>
              <a:rPr lang="en-US" sz="2800" dirty="0" err="1" smtClean="0">
                <a:solidFill>
                  <a:schemeClr val="accent3">
                    <a:lumMod val="50000"/>
                  </a:schemeClr>
                </a:solidFill>
              </a:rPr>
              <a:t>anggaran</a:t>
            </a:r>
            <a:r>
              <a:rPr lang="en-US" sz="2800" dirty="0" smtClean="0">
                <a:solidFill>
                  <a:schemeClr val="accent3">
                    <a:lumMod val="50000"/>
                  </a:schemeClr>
                </a:solidFill>
              </a:rPr>
              <a:t> </a:t>
            </a:r>
          </a:p>
          <a:p>
            <a:pPr algn="ctr"/>
            <a:r>
              <a:rPr lang="en-US" sz="2800" dirty="0" err="1" smtClean="0">
                <a:solidFill>
                  <a:schemeClr val="accent3">
                    <a:lumMod val="50000"/>
                  </a:schemeClr>
                </a:solidFill>
              </a:rPr>
              <a:t>Biaya</a:t>
            </a:r>
            <a:r>
              <a:rPr lang="en-US" sz="2800" dirty="0" smtClean="0">
                <a:solidFill>
                  <a:schemeClr val="accent3">
                    <a:lumMod val="50000"/>
                  </a:schemeClr>
                </a:solidFill>
              </a:rPr>
              <a:t> overhead </a:t>
            </a:r>
            <a:r>
              <a:rPr lang="en-US" sz="2800" dirty="0" err="1" smtClean="0">
                <a:solidFill>
                  <a:schemeClr val="accent3">
                    <a:lumMod val="50000"/>
                  </a:schemeClr>
                </a:solidFill>
              </a:rPr>
              <a:t>dengan</a:t>
            </a:r>
            <a:r>
              <a:rPr lang="en-US" sz="2800" dirty="0" smtClean="0">
                <a:solidFill>
                  <a:schemeClr val="accent3">
                    <a:lumMod val="50000"/>
                  </a:schemeClr>
                </a:solidFill>
              </a:rPr>
              <a:t> </a:t>
            </a:r>
            <a:r>
              <a:rPr lang="en-US" sz="2800" dirty="0" err="1" smtClean="0">
                <a:solidFill>
                  <a:schemeClr val="accent3">
                    <a:lumMod val="50000"/>
                  </a:schemeClr>
                </a:solidFill>
              </a:rPr>
              <a:t>ukuran</a:t>
            </a:r>
            <a:r>
              <a:rPr lang="en-US" sz="2800" dirty="0" smtClean="0">
                <a:solidFill>
                  <a:schemeClr val="accent3">
                    <a:lumMod val="50000"/>
                  </a:schemeClr>
                </a:solidFill>
              </a:rPr>
              <a:t> </a:t>
            </a:r>
          </a:p>
          <a:p>
            <a:pPr algn="ctr"/>
            <a:r>
              <a:rPr lang="en-US" sz="2800" dirty="0" err="1" smtClean="0">
                <a:solidFill>
                  <a:schemeClr val="accent3">
                    <a:lumMod val="50000"/>
                  </a:schemeClr>
                </a:solidFill>
              </a:rPr>
              <a:t>Aktivitas</a:t>
            </a:r>
            <a:r>
              <a:rPr lang="en-US" sz="2800" dirty="0" smtClean="0">
                <a:solidFill>
                  <a:schemeClr val="accent3">
                    <a:lumMod val="50000"/>
                  </a:schemeClr>
                </a:solidFill>
              </a:rPr>
              <a:t> yang </a:t>
            </a:r>
            <a:r>
              <a:rPr lang="en-US" sz="2800" dirty="0" err="1" smtClean="0">
                <a:solidFill>
                  <a:schemeClr val="accent3">
                    <a:lumMod val="50000"/>
                  </a:schemeClr>
                </a:solidFill>
              </a:rPr>
              <a:t>dianggarkan</a:t>
            </a:r>
            <a:endParaRPr lang="en-US" sz="2800" dirty="0" smtClean="0">
              <a:solidFill>
                <a:schemeClr val="accent3">
                  <a:lumMod val="50000"/>
                </a:schemeClr>
              </a:solidFill>
            </a:endParaRPr>
          </a:p>
          <a:p>
            <a:pPr algn="ctr"/>
            <a:r>
              <a:rPr lang="en-US" sz="2800" dirty="0" err="1" smtClean="0">
                <a:solidFill>
                  <a:schemeClr val="accent3">
                    <a:lumMod val="50000"/>
                  </a:schemeClr>
                </a:solidFill>
              </a:rPr>
              <a:t>Seperti</a:t>
            </a:r>
            <a:r>
              <a:rPr lang="en-US" sz="2800" dirty="0" smtClean="0">
                <a:solidFill>
                  <a:schemeClr val="accent3">
                    <a:lumMod val="50000"/>
                  </a:schemeClr>
                </a:solidFill>
              </a:rPr>
              <a:t>  </a:t>
            </a:r>
            <a:r>
              <a:rPr lang="en-US" sz="2800" dirty="0" err="1" smtClean="0">
                <a:solidFill>
                  <a:schemeClr val="accent3">
                    <a:lumMod val="50000"/>
                  </a:schemeClr>
                </a:solidFill>
              </a:rPr>
              <a:t>anggaran</a:t>
            </a:r>
            <a:r>
              <a:rPr lang="en-US" sz="2800" dirty="0" smtClean="0">
                <a:solidFill>
                  <a:schemeClr val="accent3">
                    <a:lumMod val="50000"/>
                  </a:schemeClr>
                </a:solidFill>
              </a:rPr>
              <a:t> TKL </a:t>
            </a:r>
            <a:endParaRPr lang="en-US" sz="2800" dirty="0">
              <a:solidFill>
                <a:schemeClr val="accent3">
                  <a:lumMod val="50000"/>
                </a:schemeClr>
              </a:solidFill>
            </a:endParaRPr>
          </a:p>
        </p:txBody>
      </p:sp>
      <p:sp>
        <p:nvSpPr>
          <p:cNvPr id="693255" name="Rectangle 7"/>
          <p:cNvSpPr>
            <a:spLocks noChangeArrowheads="1"/>
          </p:cNvSpPr>
          <p:nvPr/>
        </p:nvSpPr>
        <p:spPr bwMode="auto">
          <a:xfrm>
            <a:off x="4657725" y="2057400"/>
            <a:ext cx="4257675" cy="3962400"/>
          </a:xfrm>
          <a:prstGeom prst="rect">
            <a:avLst/>
          </a:prstGeom>
          <a:solidFill>
            <a:schemeClr val="bg1"/>
          </a:solidFill>
          <a:ln w="28575">
            <a:solidFill>
              <a:srgbClr val="000000"/>
            </a:solidFill>
            <a:miter lim="800000"/>
            <a:headEnd/>
            <a:tailEnd/>
          </a:ln>
          <a:effectLst>
            <a:outerShdw dist="35921" dir="2700000" algn="ctr" rotWithShape="0">
              <a:srgbClr val="000000"/>
            </a:outerShdw>
          </a:effectLst>
        </p:spPr>
        <p:txBody>
          <a:bodyPr/>
          <a:lstStyle/>
          <a:p>
            <a:pPr marL="342900" indent="-342900" algn="ctr" eaLnBrk="1" hangingPunct="1">
              <a:lnSpc>
                <a:spcPct val="95000"/>
              </a:lnSpc>
              <a:spcBef>
                <a:spcPct val="20000"/>
              </a:spcBef>
              <a:buClr>
                <a:schemeClr val="accent1"/>
              </a:buClr>
              <a:buFont typeface="Times" pitchFamily="18" charset="0"/>
              <a:buNone/>
            </a:pPr>
            <a:r>
              <a:rPr lang="en-US" sz="2600" dirty="0">
                <a:solidFill>
                  <a:schemeClr val="tx2">
                    <a:lumMod val="60000"/>
                    <a:lumOff val="40000"/>
                  </a:schemeClr>
                </a:solidFill>
                <a:effectLst>
                  <a:outerShdw blurRad="38100" dist="38100" dir="2700000" algn="tl">
                    <a:srgbClr val="000000"/>
                  </a:outerShdw>
                </a:effectLst>
              </a:rPr>
              <a:t>  </a:t>
            </a:r>
            <a:r>
              <a:rPr lang="en-US" sz="2600" dirty="0">
                <a:solidFill>
                  <a:srgbClr val="FF0000"/>
                </a:solidFill>
                <a:effectLst>
                  <a:outerShdw blurRad="38100" dist="38100" dir="2700000" algn="tl">
                    <a:srgbClr val="000000"/>
                  </a:outerShdw>
                </a:effectLst>
              </a:rPr>
              <a:t> </a:t>
            </a:r>
            <a:r>
              <a:rPr lang="en-US" sz="3200" dirty="0">
                <a:solidFill>
                  <a:srgbClr val="FF0000"/>
                </a:solidFill>
              </a:rPr>
              <a:t>ABC</a:t>
            </a:r>
          </a:p>
          <a:p>
            <a:pPr algn="ctr"/>
            <a:r>
              <a:rPr lang="en-US" sz="2600" b="1" dirty="0">
                <a:solidFill>
                  <a:schemeClr val="tx2">
                    <a:lumMod val="60000"/>
                    <a:lumOff val="40000"/>
                  </a:schemeClr>
                </a:solidFill>
              </a:rPr>
              <a:t>  </a:t>
            </a:r>
            <a:r>
              <a:rPr lang="en-US" sz="2800" dirty="0" smtClean="0">
                <a:solidFill>
                  <a:schemeClr val="tx2">
                    <a:lumMod val="60000"/>
                    <a:lumOff val="40000"/>
                  </a:schemeClr>
                </a:solidFill>
              </a:rPr>
              <a:t>ABC </a:t>
            </a:r>
            <a:r>
              <a:rPr lang="en-US" sz="2800" dirty="0" err="1" smtClean="0">
                <a:solidFill>
                  <a:schemeClr val="tx2">
                    <a:lumMod val="60000"/>
                    <a:lumOff val="40000"/>
                  </a:schemeClr>
                </a:solidFill>
              </a:rPr>
              <a:t>hanya</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membebankan</a:t>
            </a:r>
            <a:endParaRPr lang="en-US" sz="2800" dirty="0" smtClean="0">
              <a:solidFill>
                <a:schemeClr val="tx2">
                  <a:lumMod val="60000"/>
                  <a:lumOff val="40000"/>
                </a:schemeClr>
              </a:solidFill>
            </a:endParaRPr>
          </a:p>
          <a:p>
            <a:pPr algn="ctr"/>
            <a:r>
              <a:rPr lang="en-US" sz="2800" dirty="0" err="1" smtClean="0">
                <a:solidFill>
                  <a:schemeClr val="tx2">
                    <a:lumMod val="60000"/>
                    <a:lumOff val="40000"/>
                  </a:schemeClr>
                </a:solidFill>
              </a:rPr>
              <a:t>Produk</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dengan</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biaya</a:t>
            </a:r>
            <a:r>
              <a:rPr lang="en-US" sz="2800" dirty="0" smtClean="0">
                <a:solidFill>
                  <a:schemeClr val="tx2">
                    <a:lumMod val="60000"/>
                    <a:lumOff val="40000"/>
                  </a:schemeClr>
                </a:solidFill>
              </a:rPr>
              <a:t> </a:t>
            </a:r>
          </a:p>
          <a:p>
            <a:pPr algn="ctr"/>
            <a:r>
              <a:rPr lang="en-US" sz="2800" dirty="0" err="1" smtClean="0">
                <a:solidFill>
                  <a:schemeClr val="tx2">
                    <a:lumMod val="60000"/>
                    <a:lumOff val="40000"/>
                  </a:schemeClr>
                </a:solidFill>
              </a:rPr>
              <a:t>dari</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kapasitas</a:t>
            </a:r>
            <a:r>
              <a:rPr lang="en-US" sz="2800" dirty="0" smtClean="0">
                <a:solidFill>
                  <a:schemeClr val="tx2">
                    <a:lumMod val="60000"/>
                    <a:lumOff val="40000"/>
                  </a:schemeClr>
                </a:solidFill>
              </a:rPr>
              <a:t> yang </a:t>
            </a:r>
            <a:r>
              <a:rPr lang="en-US" sz="2800" dirty="0" err="1" smtClean="0">
                <a:solidFill>
                  <a:schemeClr val="tx2">
                    <a:lumMod val="60000"/>
                    <a:lumOff val="40000"/>
                  </a:schemeClr>
                </a:solidFill>
              </a:rPr>
              <a:t>digunakan</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tidak</a:t>
            </a:r>
            <a:endParaRPr lang="en-US" sz="2800" dirty="0" smtClean="0">
              <a:solidFill>
                <a:schemeClr val="tx2">
                  <a:lumMod val="60000"/>
                  <a:lumOff val="40000"/>
                </a:schemeClr>
              </a:solidFill>
            </a:endParaRPr>
          </a:p>
          <a:p>
            <a:pPr algn="ctr"/>
            <a:r>
              <a:rPr lang="en-US" sz="2800" dirty="0" err="1" smtClean="0">
                <a:solidFill>
                  <a:schemeClr val="tx2">
                    <a:lumMod val="60000"/>
                    <a:lumOff val="40000"/>
                  </a:schemeClr>
                </a:solidFill>
              </a:rPr>
              <a:t>Dengan</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biaya</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dari</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kapasitas</a:t>
            </a:r>
            <a:endParaRPr lang="en-US" sz="2800" dirty="0" smtClean="0">
              <a:solidFill>
                <a:schemeClr val="tx2">
                  <a:lumMod val="60000"/>
                  <a:lumOff val="40000"/>
                </a:schemeClr>
              </a:solidFill>
            </a:endParaRPr>
          </a:p>
          <a:p>
            <a:pPr algn="ctr"/>
            <a:r>
              <a:rPr lang="en-US" sz="2800" dirty="0" smtClean="0">
                <a:solidFill>
                  <a:schemeClr val="tx2">
                    <a:lumMod val="60000"/>
                    <a:lumOff val="40000"/>
                  </a:schemeClr>
                </a:solidFill>
              </a:rPr>
              <a:t>Yang </a:t>
            </a:r>
            <a:r>
              <a:rPr lang="en-US" sz="2800" dirty="0" err="1" smtClean="0">
                <a:solidFill>
                  <a:schemeClr val="tx2">
                    <a:lumMod val="60000"/>
                    <a:lumOff val="40000"/>
                  </a:schemeClr>
                </a:solidFill>
              </a:rPr>
              <a:t>tidak</a:t>
            </a:r>
            <a:r>
              <a:rPr lang="en-US" sz="2800" dirty="0" smtClean="0">
                <a:solidFill>
                  <a:schemeClr val="tx2">
                    <a:lumMod val="60000"/>
                    <a:lumOff val="40000"/>
                  </a:schemeClr>
                </a:solidFill>
              </a:rPr>
              <a:t> </a:t>
            </a:r>
            <a:r>
              <a:rPr lang="en-US" sz="2800" dirty="0" err="1" smtClean="0">
                <a:solidFill>
                  <a:schemeClr val="tx2">
                    <a:lumMod val="60000"/>
                    <a:lumOff val="40000"/>
                  </a:schemeClr>
                </a:solidFill>
              </a:rPr>
              <a:t>terpakai</a:t>
            </a:r>
            <a:r>
              <a:rPr lang="en-US" sz="2800" dirty="0" smtClean="0">
                <a:solidFill>
                  <a:schemeClr val="tx2">
                    <a:lumMod val="60000"/>
                    <a:lumOff val="40000"/>
                  </a:schemeClr>
                </a:solidFill>
              </a:rPr>
              <a:t> </a:t>
            </a:r>
            <a:endParaRPr lang="en-US" sz="2800" dirty="0">
              <a:solidFill>
                <a:schemeClr val="tx2">
                  <a:lumMod val="60000"/>
                  <a:lumOff val="40000"/>
                </a:schemeClr>
              </a:solidFill>
            </a:endParaRPr>
          </a:p>
        </p:txBody>
      </p:sp>
      <p:sp>
        <p:nvSpPr>
          <p:cNvPr id="693256" name="Text Box 8"/>
          <p:cNvSpPr txBox="1">
            <a:spLocks noChangeArrowheads="1"/>
          </p:cNvSpPr>
          <p:nvPr/>
        </p:nvSpPr>
        <p:spPr bwMode="auto">
          <a:xfrm>
            <a:off x="1638300" y="6096000"/>
            <a:ext cx="7265963" cy="646331"/>
          </a:xfrm>
          <a:prstGeom prst="rect">
            <a:avLst/>
          </a:prstGeom>
          <a:solidFill>
            <a:srgbClr val="FFCCFF"/>
          </a:solidFill>
          <a:ln w="28575">
            <a:solidFill>
              <a:schemeClr val="tx1"/>
            </a:solidFill>
            <a:miter lim="800000"/>
            <a:headEnd/>
            <a:tailEnd/>
          </a:ln>
          <a:effectLst/>
        </p:spPr>
        <p:txBody>
          <a:bodyPr wrap="none">
            <a:spAutoFit/>
          </a:bodyPr>
          <a:lstStyle/>
          <a:p>
            <a:pPr algn="ctr">
              <a:buFont typeface="Wingdings" pitchFamily="2" charset="2"/>
              <a:buChar char=""/>
            </a:pPr>
            <a:r>
              <a:rPr lang="en-US" dirty="0">
                <a:sym typeface="Wingdings" pitchFamily="2" charset="2"/>
              </a:rPr>
              <a:t> </a:t>
            </a:r>
            <a:r>
              <a:rPr lang="en-US" dirty="0" smtClean="0">
                <a:sym typeface="Wingdings" pitchFamily="2" charset="2"/>
              </a:rPr>
              <a:t> </a:t>
            </a:r>
            <a:r>
              <a:rPr lang="en-US" dirty="0" err="1" smtClean="0">
                <a:sym typeface="Wingdings" pitchFamily="2" charset="2"/>
              </a:rPr>
              <a:t>Tarif</a:t>
            </a:r>
            <a:r>
              <a:rPr lang="en-US" dirty="0" smtClean="0">
                <a:sym typeface="Wingdings" pitchFamily="2" charset="2"/>
              </a:rPr>
              <a:t> overhead </a:t>
            </a:r>
            <a:r>
              <a:rPr lang="en-US" dirty="0" err="1" smtClean="0">
                <a:sym typeface="Wingdings" pitchFamily="2" charset="2"/>
              </a:rPr>
              <a:t>atau</a:t>
            </a:r>
            <a:r>
              <a:rPr lang="en-US" dirty="0" smtClean="0">
                <a:sym typeface="Wingdings" pitchFamily="2" charset="2"/>
              </a:rPr>
              <a:t> </a:t>
            </a:r>
            <a:r>
              <a:rPr lang="en-US" dirty="0" err="1" smtClean="0">
                <a:sym typeface="Wingdings" pitchFamily="2" charset="2"/>
              </a:rPr>
              <a:t>tarif</a:t>
            </a:r>
            <a:r>
              <a:rPr lang="en-US" dirty="0" smtClean="0">
                <a:sym typeface="Wingdings" pitchFamily="2" charset="2"/>
              </a:rPr>
              <a:t> </a:t>
            </a:r>
            <a:r>
              <a:rPr lang="en-US" dirty="0" err="1" smtClean="0">
                <a:sym typeface="Wingdings" pitchFamily="2" charset="2"/>
              </a:rPr>
              <a:t>aktivitas</a:t>
            </a:r>
            <a:r>
              <a:rPr lang="en-US" dirty="0" smtClean="0">
                <a:sym typeface="Wingdings" pitchFamily="2" charset="2"/>
              </a:rPr>
              <a:t> </a:t>
            </a:r>
            <a:r>
              <a:rPr lang="en-US" dirty="0" err="1" smtClean="0">
                <a:sym typeface="Wingdings" pitchFamily="2" charset="2"/>
              </a:rPr>
              <a:t>disesuaikan</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kapasitas</a:t>
            </a:r>
            <a:r>
              <a:rPr lang="en-US" dirty="0" smtClean="0">
                <a:sym typeface="Wingdings" pitchFamily="2" charset="2"/>
              </a:rPr>
              <a:t> </a:t>
            </a:r>
            <a:r>
              <a:rPr lang="en-US" dirty="0" err="1" smtClean="0">
                <a:sym typeface="Wingdings" pitchFamily="2" charset="2"/>
              </a:rPr>
              <a:t>aktivitas</a:t>
            </a:r>
            <a:r>
              <a:rPr lang="en-US" dirty="0" smtClean="0">
                <a:sym typeface="Wingdings" pitchFamily="2" charset="2"/>
              </a:rPr>
              <a:t> </a:t>
            </a:r>
          </a:p>
          <a:p>
            <a:pPr algn="ctr"/>
            <a:r>
              <a:rPr lang="en-US" dirty="0" smtClean="0"/>
              <a:t>Dan </a:t>
            </a:r>
            <a:r>
              <a:rPr lang="en-US" dirty="0" err="1" smtClean="0"/>
              <a:t>bukannya</a:t>
            </a:r>
            <a:r>
              <a:rPr lang="en-US" dirty="0" smtClean="0"/>
              <a:t> </a:t>
            </a:r>
            <a:r>
              <a:rPr lang="en-US" dirty="0" err="1" smtClean="0"/>
              <a:t>dengan</a:t>
            </a:r>
            <a:r>
              <a:rPr lang="en-US" dirty="0" smtClean="0"/>
              <a:t> </a:t>
            </a:r>
            <a:r>
              <a:rPr lang="en-US" dirty="0" err="1" smtClean="0"/>
              <a:t>kapasitas</a:t>
            </a:r>
            <a:r>
              <a:rPr lang="en-US" dirty="0" smtClean="0"/>
              <a:t> yang </a:t>
            </a:r>
            <a:r>
              <a:rPr lang="en-US" dirty="0" err="1" smtClean="0"/>
              <a:t>dianggarkan</a:t>
            </a:r>
            <a:endParaRPr lang="en-US" dirty="0"/>
          </a:p>
        </p:txBody>
      </p:sp>
      <p:sp>
        <p:nvSpPr>
          <p:cNvPr id="7" name="Title 6"/>
          <p:cNvSpPr>
            <a:spLocks noGrp="1"/>
          </p:cNvSpPr>
          <p:nvPr>
            <p:ph type="title"/>
          </p:nvPr>
        </p:nvSpPr>
        <p:spPr/>
        <p:txBody>
          <a:bodyPr/>
          <a:lstStyle/>
          <a:p>
            <a:endParaRPr lang="en-US"/>
          </a:p>
        </p:txBody>
      </p:sp>
      <p:sp>
        <p:nvSpPr>
          <p:cNvPr id="8" name="Rectangle 3"/>
          <p:cNvSpPr txBox="1">
            <a:spLocks noChangeArrowheads="1"/>
          </p:cNvSpPr>
          <p:nvPr/>
        </p:nvSpPr>
        <p:spPr>
          <a:xfrm>
            <a:off x="609600" y="228600"/>
            <a:ext cx="8229600" cy="1143000"/>
          </a:xfrm>
          <a:prstGeom prst="rect">
            <a:avLst/>
          </a:prstGeom>
          <a:noFill/>
          <a:ln/>
        </p:spPr>
        <p:txBody>
          <a:bodyPr vert="horz" lIns="91440" tIns="45720" rIns="91440" bIns="45720" rtlCol="0" anchor="ctr">
            <a:normAutofit fontScale="97500"/>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Perlakuan Biaya Dengan</a:t>
            </a:r>
            <a:br>
              <a:rPr kumimoji="0" lang="en-US" sz="4400" b="0" i="0" u="none" strike="noStrike" kern="1200" cap="none" spc="0" normalizeH="0" baseline="0" noProof="0" smtClean="0">
                <a:ln>
                  <a:noFill/>
                </a:ln>
                <a:solidFill>
                  <a:schemeClr val="tx1"/>
                </a:solidFill>
                <a:effectLst/>
                <a:uLnTx/>
                <a:uFillTx/>
                <a:latin typeface="+mj-lt"/>
                <a:ea typeface="+mj-ea"/>
                <a:cs typeface="+mj-cs"/>
              </a:rPr>
            </a:br>
            <a:r>
              <a:rPr kumimoji="0" lang="en-US" sz="4400" b="0" i="0" u="none" strike="noStrike" kern="1200" cap="none" spc="0" normalizeH="0" baseline="0" noProof="0" smtClean="0">
                <a:ln>
                  <a:noFill/>
                </a:ln>
                <a:solidFill>
                  <a:schemeClr val="tx1"/>
                </a:solidFill>
                <a:effectLst/>
                <a:uLnTx/>
                <a:uFillTx/>
                <a:latin typeface="+mj-lt"/>
                <a:ea typeface="+mj-ea"/>
                <a:cs typeface="+mj-cs"/>
              </a:rPr>
              <a:t>Activity</a:t>
            </a:r>
            <a:r>
              <a:rPr kumimoji="0" lang="en-US" sz="4400" b="0" i="0" u="none" strike="noStrike" kern="1200" cap="none" spc="0" normalizeH="0" baseline="0" noProof="0" smtClean="0">
                <a:ln>
                  <a:noFill/>
                </a:ln>
                <a:solidFill>
                  <a:schemeClr val="tx1"/>
                </a:solidFill>
                <a:effectLst/>
                <a:uLnTx/>
                <a:uFillTx/>
                <a:latin typeface="+mj-lt"/>
                <a:ea typeface="+mj-ea"/>
                <a:cs typeface="Arial" charset="0"/>
              </a:rPr>
              <a:t>–</a:t>
            </a:r>
            <a:r>
              <a:rPr kumimoji="0" lang="en-US" sz="4400" b="0" i="0" u="none" strike="noStrike" kern="1200" cap="none" spc="0" normalizeH="0" baseline="0" noProof="0" smtClean="0">
                <a:ln>
                  <a:noFill/>
                </a:ln>
                <a:solidFill>
                  <a:schemeClr val="tx1"/>
                </a:solidFill>
                <a:effectLst/>
                <a:uLnTx/>
                <a:uFillTx/>
                <a:latin typeface="+mj-lt"/>
                <a:ea typeface="+mj-ea"/>
                <a:cs typeface="+mj-cs"/>
              </a:rPr>
              <a:t>Based Costing</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693255"/>
                                        </p:tgtEl>
                                        <p:attrNameLst>
                                          <p:attrName>style.visibility</p:attrName>
                                        </p:attrNameLst>
                                      </p:cBhvr>
                                      <p:to>
                                        <p:strVal val="visible"/>
                                      </p:to>
                                    </p:set>
                                    <p:animEffect transition="in" filter="wipe(up)">
                                      <p:cBhvr>
                                        <p:cTn id="7" dur="500"/>
                                        <p:tgtEl>
                                          <p:spTgt spid="693255"/>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693256"/>
                                        </p:tgtEl>
                                        <p:attrNameLst>
                                          <p:attrName>style.visibility</p:attrName>
                                        </p:attrNameLst>
                                      </p:cBhvr>
                                      <p:to>
                                        <p:strVal val="visible"/>
                                      </p:to>
                                    </p:set>
                                    <p:animEffect transition="in" filter="wipe(left)">
                                      <p:cBhvr>
                                        <p:cTn id="11" dur="500"/>
                                        <p:tgtEl>
                                          <p:spTgt spid="69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5" grpId="0" animBg="1" autoUpdateAnimBg="0"/>
      <p:bldP spid="693256"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3165</Words>
  <Application>Microsoft Office PowerPoint</Application>
  <PresentationFormat>On-screen Show (4:3)</PresentationFormat>
  <Paragraphs>432</Paragraphs>
  <Slides>39</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8" baseType="lpstr">
      <vt:lpstr>Arial</vt:lpstr>
      <vt:lpstr>Arial Black</vt:lpstr>
      <vt:lpstr>Calibri</vt:lpstr>
      <vt:lpstr>Times</vt:lpstr>
      <vt:lpstr>Times New Roman</vt:lpstr>
      <vt:lpstr>Wingdings</vt:lpstr>
      <vt:lpstr>Office Theme</vt:lpstr>
      <vt:lpstr>Clip</vt:lpstr>
      <vt:lpstr>Worksheet</vt:lpstr>
      <vt:lpstr>Perhitungan Biaya Berdasarkan Aktifitas (Activity-Based Costing): Alat Bantu Pembuatan Keputusan</vt:lpstr>
      <vt:lpstr>Activity Based Costing (ABC)</vt:lpstr>
      <vt:lpstr>Perlakuan Biaya dibawah Activity–Based Costing</vt:lpstr>
      <vt:lpstr>Perlakuan Biaya Dengan Activity–Based Costing</vt:lpstr>
      <vt:lpstr>PowerPoint Presentation</vt:lpstr>
      <vt:lpstr>PowerPoint Presentation</vt:lpstr>
      <vt:lpstr>PowerPoint Presentation</vt:lpstr>
      <vt:lpstr>PowerPoint Presentation</vt:lpstr>
      <vt:lpstr>PowerPoint Presentation</vt:lpstr>
      <vt:lpstr>Karakteristik Keberhasilan Pengimplementasian ABC (P.445)</vt:lpstr>
      <vt:lpstr>Merancang Sistem ABC</vt:lpstr>
      <vt:lpstr>Merancang Sistem ABC</vt:lpstr>
      <vt:lpstr>Identifikasi dan mendefinisikan aktifitas dan Pul Aktifitas</vt:lpstr>
      <vt:lpstr>Identifikasi dan mendefinisikan aktifitas dan Pul Aktifitas</vt:lpstr>
      <vt:lpstr>PowerPoint Presentation</vt:lpstr>
      <vt:lpstr>Identifikasi dan mendefinisikan aktifitas dan Pul Aktifitas </vt:lpstr>
      <vt:lpstr>Identify and Define Activities and Activity Cost Pools</vt:lpstr>
      <vt:lpstr>Identify and Define Activities and Activity Cost Pools</vt:lpstr>
      <vt:lpstr>Bila mungkin, telusuri biaya Overhead secara langsung ke Aktivitas dan Objek Biaya</vt:lpstr>
      <vt:lpstr>Membebankan Biaya ke Pul Biaya Aktivitas</vt:lpstr>
      <vt:lpstr>Membebankan Biaya ke Pul Biaya Aktivitas</vt:lpstr>
      <vt:lpstr>Assign Costs to Activity Cost Pools</vt:lpstr>
      <vt:lpstr>Assign Costs to Activity Cost Pools</vt:lpstr>
      <vt:lpstr>Calculate Activity Rates</vt:lpstr>
      <vt:lpstr>Calculate Activity Rates</vt:lpstr>
      <vt:lpstr>Activity-Based Costing at Classic Brass</vt:lpstr>
      <vt:lpstr>Activity-Based Costing at Classic Brass</vt:lpstr>
      <vt:lpstr>Activity-Based Costing at Classic Brass</vt:lpstr>
      <vt:lpstr>Assigning Costs to Cost Objects</vt:lpstr>
      <vt:lpstr>Assigning Costs to Cost Objects</vt:lpstr>
      <vt:lpstr>Prepare Management Reports</vt:lpstr>
      <vt:lpstr>Prepare Management Reports</vt:lpstr>
      <vt:lpstr>Product Margins</vt:lpstr>
      <vt:lpstr>Differences Between ABC and Traditional Product Costs</vt:lpstr>
      <vt:lpstr>Differences Between ABC and Traditional Product Costs</vt:lpstr>
      <vt:lpstr>Targeting Process Improvement</vt:lpstr>
      <vt:lpstr>Activity-Based Costing and External Reporting</vt:lpstr>
      <vt:lpstr>ABC Limitations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Activity-Based Costing:  A Tool to Aid Decision Making</dc:title>
  <dc:creator>ASUS</dc:creator>
  <cp:lastModifiedBy>ASUS</cp:lastModifiedBy>
  <cp:revision>6</cp:revision>
  <dcterms:created xsi:type="dcterms:W3CDTF">2006-08-16T00:00:00Z</dcterms:created>
  <dcterms:modified xsi:type="dcterms:W3CDTF">2020-04-06T06:30:33Z</dcterms:modified>
</cp:coreProperties>
</file>