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2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2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2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8830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02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272500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68350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48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53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0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8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1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47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8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74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3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1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95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Scalars and Vectors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749183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Components of a Force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9929" y="1640541"/>
            <a:ext cx="762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Sometimes it is necessary to resolve a force into two </a:t>
            </a:r>
            <a:r>
              <a:rPr lang="en-AU" i="1" dirty="0"/>
              <a:t>components </a:t>
            </a:r>
            <a:r>
              <a:rPr lang="en-AU" dirty="0"/>
              <a:t>in order to study its pulling or pushing effect in two specific directions.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9" y="3495356"/>
            <a:ext cx="8751839" cy="27414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1339" y="2697936"/>
            <a:ext cx="7906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F </a:t>
            </a:r>
            <a:r>
              <a:rPr lang="en-AU" dirty="0"/>
              <a:t>is to be resolved into two components along the two</a:t>
            </a:r>
          </a:p>
          <a:p>
            <a:r>
              <a:rPr lang="en-AU" dirty="0"/>
              <a:t>members, defined by the </a:t>
            </a:r>
            <a:r>
              <a:rPr lang="en-AU" i="1" dirty="0"/>
              <a:t>u </a:t>
            </a:r>
            <a:r>
              <a:rPr lang="en-AU" dirty="0"/>
              <a:t>and </a:t>
            </a:r>
            <a:r>
              <a:rPr lang="en-AU" i="1" dirty="0"/>
              <a:t>v</a:t>
            </a:r>
            <a:r>
              <a:rPr lang="en-AU" dirty="0"/>
              <a:t> axes.</a:t>
            </a:r>
          </a:p>
        </p:txBody>
      </p:sp>
    </p:spTree>
    <p:extLst>
      <p:ext uri="{BB962C8B-B14F-4D97-AF65-F5344CB8AC3E}">
        <p14:creationId xmlns:p14="http://schemas.microsoft.com/office/powerpoint/2010/main" val="2269585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Important Math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75" y="1802936"/>
            <a:ext cx="4409778" cy="40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03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Examples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85" y="1408771"/>
            <a:ext cx="7860709" cy="464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98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Solution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76933"/>
            <a:ext cx="4553585" cy="439163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299" y="1930400"/>
            <a:ext cx="3496163" cy="39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00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7" y="825621"/>
            <a:ext cx="8268854" cy="362000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7" y="4696297"/>
            <a:ext cx="8621328" cy="12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83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Another Example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86647"/>
            <a:ext cx="8945223" cy="122889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20" y="2807447"/>
            <a:ext cx="3997487" cy="350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49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Solution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38834"/>
            <a:ext cx="4391638" cy="421063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501" y="572405"/>
            <a:ext cx="2705478" cy="232442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685" y="3215468"/>
            <a:ext cx="3115110" cy="31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34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Still Another Example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42973"/>
            <a:ext cx="8935697" cy="128605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250" y="2963773"/>
            <a:ext cx="3492010" cy="360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37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Solution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6973273" cy="370574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274" y="1930400"/>
            <a:ext cx="2505425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4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0326" y="2170029"/>
            <a:ext cx="77278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b="0" i="0" u="none" strike="noStrike" baseline="0" dirty="0">
                <a:latin typeface="TimesTen-Roman"/>
              </a:rPr>
              <a:t>“The most effective way of learning the principles of engineering mechanics</a:t>
            </a:r>
          </a:p>
          <a:p>
            <a:pPr algn="ctr"/>
            <a:r>
              <a:rPr lang="en-AU" sz="3200" b="0" i="0" u="none" strike="noStrike" baseline="0" dirty="0">
                <a:latin typeface="TimesTen-Roman"/>
              </a:rPr>
              <a:t>is to </a:t>
            </a:r>
            <a:r>
              <a:rPr lang="en-AU" sz="3200" b="0" i="1" u="sng" strike="noStrike" baseline="0" dirty="0">
                <a:latin typeface="TimesTen-Italic"/>
              </a:rPr>
              <a:t>solve problems</a:t>
            </a:r>
            <a:r>
              <a:rPr lang="en-AU" sz="3200" b="0" i="1" u="none" strike="noStrike" baseline="0" dirty="0">
                <a:latin typeface="TimesTen-Italic"/>
              </a:rPr>
              <a:t>”</a:t>
            </a:r>
          </a:p>
          <a:p>
            <a:pPr algn="ctr"/>
            <a:r>
              <a:rPr lang="en-AU" sz="3200" i="1" dirty="0">
                <a:latin typeface="TimesTen-Italic"/>
              </a:rPr>
              <a:t>(</a:t>
            </a:r>
            <a:r>
              <a:rPr lang="en-AU" sz="2800" i="1" dirty="0">
                <a:latin typeface="TimesTen-Italic"/>
              </a:rPr>
              <a:t>R.C. </a:t>
            </a:r>
            <a:r>
              <a:rPr lang="en-AU" sz="2800" i="1" dirty="0" err="1">
                <a:latin typeface="TimesTen-Italic"/>
              </a:rPr>
              <a:t>Hibbeler</a:t>
            </a:r>
            <a:r>
              <a:rPr lang="en-AU" sz="3200" i="1" dirty="0">
                <a:latin typeface="TimesTen-Italic"/>
              </a:rPr>
              <a:t>)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767617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Scalar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8786" y="1930400"/>
            <a:ext cx="66740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A scalar is any positive or negative physical quantity that can be completely specified by its </a:t>
            </a:r>
            <a:r>
              <a:rPr lang="en-AU" sz="2000" u="sng" dirty="0"/>
              <a:t>magnitude</a:t>
            </a:r>
            <a:r>
              <a:rPr lang="en-AU" sz="2000" dirty="0"/>
              <a:t>. </a:t>
            </a:r>
          </a:p>
          <a:p>
            <a:endParaRPr lang="en-AU" sz="2000" dirty="0"/>
          </a:p>
          <a:p>
            <a:r>
              <a:rPr lang="en-AU" sz="2000" dirty="0"/>
              <a:t>Examples: length, mass and time</a:t>
            </a:r>
          </a:p>
        </p:txBody>
      </p:sp>
    </p:spTree>
    <p:extLst>
      <p:ext uri="{BB962C8B-B14F-4D97-AF65-F5344CB8AC3E}">
        <p14:creationId xmlns:p14="http://schemas.microsoft.com/office/powerpoint/2010/main" val="475685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Fundamental Problems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91779"/>
            <a:ext cx="7068536" cy="42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25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Fundamental Problems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384404"/>
            <a:ext cx="6925642" cy="51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10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Fundamental Problems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56571"/>
            <a:ext cx="6963747" cy="54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70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Fundamental Problems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04385"/>
            <a:ext cx="6954220" cy="42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5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Fundamental Problems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72" y="1695436"/>
            <a:ext cx="6445434" cy="511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27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Advanced Problems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73" y="1270000"/>
            <a:ext cx="6992326" cy="52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68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Advanced Problems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470465"/>
            <a:ext cx="5992407" cy="502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9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Advanced Problems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20623"/>
            <a:ext cx="6301690" cy="510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39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Advanced Problems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03489"/>
            <a:ext cx="6032748" cy="527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48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Vector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0828" y="1930400"/>
            <a:ext cx="667406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A vector is any physical quantity that requires both a </a:t>
            </a:r>
            <a:r>
              <a:rPr lang="en-AU" sz="2000" u="sng" dirty="0"/>
              <a:t>magnitude</a:t>
            </a:r>
            <a:r>
              <a:rPr lang="en-AU" sz="2000" dirty="0"/>
              <a:t> and a </a:t>
            </a:r>
            <a:r>
              <a:rPr lang="en-AU" sz="2000" u="sng" dirty="0"/>
              <a:t>direction</a:t>
            </a:r>
            <a:r>
              <a:rPr lang="en-AU" sz="2000" dirty="0"/>
              <a:t> for its complete description.</a:t>
            </a:r>
          </a:p>
          <a:p>
            <a:endParaRPr lang="en-AU" sz="2000" dirty="0"/>
          </a:p>
          <a:p>
            <a:r>
              <a:rPr lang="en-AU" sz="2000" dirty="0"/>
              <a:t>Examples: force, position, and moment.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28" y="3807837"/>
            <a:ext cx="3611617" cy="1699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66593" y="3597630"/>
            <a:ext cx="507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 vector is shown graphically by an arrow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2207" y="4193628"/>
            <a:ext cx="48347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The length of the arrow represents the</a:t>
            </a:r>
          </a:p>
          <a:p>
            <a:r>
              <a:rPr lang="en-AU" i="1" u="sng" dirty="0"/>
              <a:t>magnitude</a:t>
            </a:r>
            <a:r>
              <a:rPr lang="en-AU" i="1" dirty="0"/>
              <a:t> </a:t>
            </a:r>
            <a:r>
              <a:rPr lang="en-AU" dirty="0"/>
              <a:t>of the vector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The angle between the vector and a fixed</a:t>
            </a:r>
          </a:p>
          <a:p>
            <a:r>
              <a:rPr lang="en-AU" dirty="0"/>
              <a:t>axis defines the </a:t>
            </a:r>
            <a:r>
              <a:rPr lang="en-AU" i="1" u="sng" dirty="0"/>
              <a:t>direction</a:t>
            </a:r>
            <a:r>
              <a:rPr lang="en-AU" dirty="0"/>
              <a:t> of its line of action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The head or tip of the arrow</a:t>
            </a:r>
          </a:p>
          <a:p>
            <a:r>
              <a:rPr lang="en-AU" dirty="0"/>
              <a:t>indicates the </a:t>
            </a:r>
            <a:r>
              <a:rPr lang="en-AU" i="1" u="sng" dirty="0"/>
              <a:t>sense of direction</a:t>
            </a:r>
            <a:r>
              <a:rPr lang="en-AU" i="1" dirty="0"/>
              <a:t> </a:t>
            </a:r>
            <a:r>
              <a:rPr lang="en-AU" dirty="0"/>
              <a:t>of the vector</a:t>
            </a:r>
          </a:p>
        </p:txBody>
      </p:sp>
    </p:spTree>
    <p:extLst>
      <p:ext uri="{BB962C8B-B14F-4D97-AF65-F5344CB8AC3E}">
        <p14:creationId xmlns:p14="http://schemas.microsoft.com/office/powerpoint/2010/main" val="440114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Vector Operations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0828" y="1660634"/>
            <a:ext cx="559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2060"/>
                </a:solidFill>
              </a:rPr>
              <a:t>Multiplication and Division of a Vector by a Scalar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28" y="2243485"/>
            <a:ext cx="3153103" cy="2481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0068" y="2243485"/>
            <a:ext cx="52761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dirty="0"/>
              <a:t>If a vector is multiplied by a positive scalar, its magnitude is increased by that amount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dirty="0"/>
              <a:t>When multiplied by a negative scalar it will also change the directional sense of the vector</a:t>
            </a:r>
          </a:p>
        </p:txBody>
      </p:sp>
    </p:spTree>
    <p:extLst>
      <p:ext uri="{BB962C8B-B14F-4D97-AF65-F5344CB8AC3E}">
        <p14:creationId xmlns:p14="http://schemas.microsoft.com/office/powerpoint/2010/main" val="3122223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Vector Addition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1338" y="1660634"/>
            <a:ext cx="6579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All vector quantities obey the </a:t>
            </a:r>
            <a:r>
              <a:rPr lang="en-AU" i="1" u="sng" dirty="0"/>
              <a:t>parallelogram law of addition</a:t>
            </a:r>
            <a:endParaRPr lang="en-AU" u="sng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82" y="2449756"/>
            <a:ext cx="7185084" cy="234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4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Vector Addition </a:t>
            </a:r>
            <a:r>
              <a:rPr lang="en-AU" sz="2000" dirty="0"/>
              <a:t>(continued)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851338" y="1660634"/>
            <a:ext cx="6579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u="sng" dirty="0"/>
              <a:t>Triangle rule of addition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7" y="2497543"/>
            <a:ext cx="7226571" cy="246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5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Vector Addition </a:t>
            </a:r>
            <a:r>
              <a:rPr lang="en-AU" sz="2000" dirty="0"/>
              <a:t>(continued)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851338" y="1660634"/>
            <a:ext cx="6579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u="sng" dirty="0"/>
              <a:t>Collinear vectors addition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28" y="2601236"/>
            <a:ext cx="3423396" cy="153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47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Vector Subtraction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5930" y="1492469"/>
            <a:ext cx="777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The resultant of the </a:t>
            </a:r>
            <a:r>
              <a:rPr lang="en-AU" i="1" dirty="0"/>
              <a:t>difference </a:t>
            </a:r>
            <a:r>
              <a:rPr lang="en-AU" dirty="0"/>
              <a:t>between two vectors </a:t>
            </a:r>
            <a:r>
              <a:rPr lang="en-AU" b="1" dirty="0"/>
              <a:t>A </a:t>
            </a:r>
            <a:r>
              <a:rPr lang="en-AU" dirty="0"/>
              <a:t>and </a:t>
            </a:r>
            <a:r>
              <a:rPr lang="en-AU" b="1" dirty="0"/>
              <a:t>B </a:t>
            </a:r>
            <a:r>
              <a:rPr lang="en-AU" dirty="0"/>
              <a:t>of the same type may be expressed as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82" y="2521247"/>
            <a:ext cx="3212243" cy="58404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31" y="3734300"/>
            <a:ext cx="6954220" cy="22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81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Vector Addition of Forces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09" y="1456423"/>
            <a:ext cx="3286584" cy="35247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25159" y="1681655"/>
            <a:ext cx="5770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The two component forces </a:t>
            </a:r>
            <a:r>
              <a:rPr lang="en-AU" b="1" dirty="0"/>
              <a:t>F</a:t>
            </a:r>
            <a:r>
              <a:rPr lang="en-AU" baseline="-25000" dirty="0"/>
              <a:t>1</a:t>
            </a:r>
            <a:r>
              <a:rPr lang="en-AU" dirty="0"/>
              <a:t> and </a:t>
            </a:r>
            <a:r>
              <a:rPr lang="en-AU" b="1" dirty="0"/>
              <a:t>F</a:t>
            </a:r>
            <a:r>
              <a:rPr lang="en-AU" baseline="-25000" dirty="0"/>
              <a:t>2 </a:t>
            </a:r>
            <a:r>
              <a:rPr lang="en-AU" dirty="0"/>
              <a:t>acting on the pin can be added together to form the resultant force </a:t>
            </a:r>
          </a:p>
          <a:p>
            <a:r>
              <a:rPr lang="en-AU" b="1" dirty="0"/>
              <a:t>F</a:t>
            </a:r>
            <a:r>
              <a:rPr lang="en-AU" i="1" baseline="-25000" dirty="0"/>
              <a:t>R</a:t>
            </a:r>
            <a:r>
              <a:rPr lang="en-AU" i="1" dirty="0"/>
              <a:t> </a:t>
            </a:r>
            <a:r>
              <a:rPr lang="en-AU" dirty="0"/>
              <a:t>= </a:t>
            </a:r>
            <a:r>
              <a:rPr lang="en-AU" b="1" dirty="0"/>
              <a:t>F</a:t>
            </a:r>
            <a:r>
              <a:rPr lang="en-AU" baseline="-25000" dirty="0"/>
              <a:t>1</a:t>
            </a:r>
            <a:r>
              <a:rPr lang="en-AU" dirty="0"/>
              <a:t> + </a:t>
            </a:r>
            <a:r>
              <a:rPr lang="en-AU" b="1" dirty="0"/>
              <a:t>F</a:t>
            </a:r>
            <a:r>
              <a:rPr lang="en-AU" baseline="-25000" dirty="0"/>
              <a:t>2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93" y="3436879"/>
            <a:ext cx="7925906" cy="23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147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2018</TotalTime>
  <Words>334</Words>
  <Application>Microsoft Office PowerPoint</Application>
  <PresentationFormat>Widescreen</PresentationFormat>
  <Paragraphs>57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TimesTen-Italic</vt:lpstr>
      <vt:lpstr>TimesTen-Roman</vt:lpstr>
      <vt:lpstr>Trebuchet MS</vt:lpstr>
      <vt:lpstr>Wingdings</vt:lpstr>
      <vt:lpstr>Wingdings 3</vt:lpstr>
      <vt:lpstr>Facet</vt:lpstr>
      <vt:lpstr>Scalars and Vectors</vt:lpstr>
      <vt:lpstr>Scalar</vt:lpstr>
      <vt:lpstr>Vector</vt:lpstr>
      <vt:lpstr>Vector Operations</vt:lpstr>
      <vt:lpstr>Vector Addition</vt:lpstr>
      <vt:lpstr>Vector Addition (continued)</vt:lpstr>
      <vt:lpstr>Vector Addition (continued)</vt:lpstr>
      <vt:lpstr>Vector Subtraction</vt:lpstr>
      <vt:lpstr>Vector Addition of Forces</vt:lpstr>
      <vt:lpstr>Components of a Force</vt:lpstr>
      <vt:lpstr>Important Math</vt:lpstr>
      <vt:lpstr>Examples</vt:lpstr>
      <vt:lpstr>Solution</vt:lpstr>
      <vt:lpstr>PowerPoint Presentation</vt:lpstr>
      <vt:lpstr>Another Example</vt:lpstr>
      <vt:lpstr>Solution</vt:lpstr>
      <vt:lpstr>Still Another Example</vt:lpstr>
      <vt:lpstr>Solution</vt:lpstr>
      <vt:lpstr>PowerPoint Presentation</vt:lpstr>
      <vt:lpstr>Fundamental Problems</vt:lpstr>
      <vt:lpstr>Fundamental Problems</vt:lpstr>
      <vt:lpstr>Fundamental Problems</vt:lpstr>
      <vt:lpstr>Fundamental Problems</vt:lpstr>
      <vt:lpstr>Fundamental Problems</vt:lpstr>
      <vt:lpstr>Advanced Problems</vt:lpstr>
      <vt:lpstr>Advanced Problems</vt:lpstr>
      <vt:lpstr>Advanced Problems</vt:lpstr>
      <vt:lpstr>Advanced Problems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Scalars and Vectors</dc:title>
  <dc:creator>Berli Kamiel</dc:creator>
  <cp:lastModifiedBy>Berli Kamiel</cp:lastModifiedBy>
  <cp:revision>16</cp:revision>
  <dcterms:created xsi:type="dcterms:W3CDTF">2016-02-13T04:44:13Z</dcterms:created>
  <dcterms:modified xsi:type="dcterms:W3CDTF">2017-08-31T02:06:55Z</dcterms:modified>
</cp:coreProperties>
</file>