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76" r:id="rId6"/>
    <p:sldId id="275" r:id="rId7"/>
    <p:sldId id="261" r:id="rId8"/>
    <p:sldId id="262" r:id="rId9"/>
    <p:sldId id="277" r:id="rId10"/>
    <p:sldId id="279" r:id="rId11"/>
    <p:sldId id="270" r:id="rId12"/>
    <p:sldId id="280" r:id="rId13"/>
    <p:sldId id="266" r:id="rId14"/>
    <p:sldId id="267" r:id="rId15"/>
    <p:sldId id="268" r:id="rId16"/>
    <p:sldId id="28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BC77314-2EC1-463B-BFD7-760E00F7425B}" type="datetimeFigureOut">
              <a:rPr lang="id-ID" smtClean="0"/>
              <a:pPr/>
              <a:t>16/01/2021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E0870F6-41C0-40C5-BE4C-CB369FDFA1F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RANCANGAN TATAP MUKA PEMBELAJARAN PENDIDIKAN KEWARGANEGARAAN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4214818"/>
            <a:ext cx="8062912" cy="1752600"/>
          </a:xfrm>
        </p:spPr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HUDAIDAH</a:t>
            </a:r>
            <a:endParaRPr lang="id-ID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I</a:t>
            </a:r>
            <a:r>
              <a:rPr lang="en-US" dirty="0" smtClean="0"/>
              <a:t>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BUATLAH </a:t>
            </a:r>
            <a:r>
              <a:rPr lang="en-US" dirty="0" smtClean="0"/>
              <a:t>MAKALAH TENTANG</a:t>
            </a:r>
            <a:r>
              <a:rPr lang="id-ID" dirty="0" smtClean="0"/>
              <a:t> K</a:t>
            </a:r>
            <a:r>
              <a:rPr lang="en-US" dirty="0" smtClean="0"/>
              <a:t>ONSTITUSI INDONESIA</a:t>
            </a:r>
            <a:endParaRPr lang="id-ID" dirty="0" smtClean="0"/>
          </a:p>
          <a:p>
            <a:r>
              <a:rPr lang="id-ID" dirty="0" smtClean="0"/>
              <a:t> </a:t>
            </a:r>
            <a:r>
              <a:rPr lang="en-US" dirty="0" smtClean="0"/>
              <a:t>KONSEP DASAR KONSTITUSI</a:t>
            </a:r>
            <a:endParaRPr lang="en-US" dirty="0" smtClean="0"/>
          </a:p>
          <a:p>
            <a:r>
              <a:rPr lang="id-ID" dirty="0" smtClean="0"/>
              <a:t>F</a:t>
            </a:r>
            <a:r>
              <a:rPr lang="en-US" dirty="0" smtClean="0"/>
              <a:t>UNGSI KONSTITUSI</a:t>
            </a:r>
          </a:p>
          <a:p>
            <a:r>
              <a:rPr lang="en-US" dirty="0" smtClean="0"/>
              <a:t>SEJARAH TERBENTUKNYA KONSTITUSI INDONESIA</a:t>
            </a:r>
          </a:p>
          <a:p>
            <a:r>
              <a:rPr lang="id-ID" dirty="0"/>
              <a:t>URGENSI </a:t>
            </a:r>
            <a:r>
              <a:rPr lang="en-US" dirty="0" smtClean="0"/>
              <a:t>KONSTITUSI</a:t>
            </a:r>
            <a:r>
              <a:rPr lang="id-ID" dirty="0" smtClean="0"/>
              <a:t> </a:t>
            </a:r>
            <a:r>
              <a:rPr lang="id-ID" dirty="0"/>
              <a:t>BAGI KELANGSUNGANHIDUP BANGSA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432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en-US" dirty="0" smtClean="0"/>
              <a:t>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BUATLAH </a:t>
            </a:r>
            <a:r>
              <a:rPr lang="en-US" dirty="0" smtClean="0"/>
              <a:t>MAKALAH TENTANG DINAMIKA KONSTITUSI INDONESIA</a:t>
            </a:r>
            <a:endParaRPr lang="id-ID" dirty="0" smtClean="0"/>
          </a:p>
          <a:p>
            <a:r>
              <a:rPr lang="en-US" dirty="0" smtClean="0"/>
              <a:t>PERUBAHAN KONSTITUSI DI INDONESIA</a:t>
            </a:r>
          </a:p>
          <a:p>
            <a:r>
              <a:rPr lang="en-US" dirty="0" smtClean="0"/>
              <a:t>AMANDEMEN UUD 1945</a:t>
            </a:r>
          </a:p>
          <a:p>
            <a:r>
              <a:rPr lang="id-ID" dirty="0"/>
              <a:t>BUATLAH SEBUAH CONTOH </a:t>
            </a:r>
            <a:r>
              <a:rPr lang="en-US" dirty="0" smtClean="0"/>
              <a:t>YANG BERTENTANGAN DENGAN</a:t>
            </a:r>
            <a:r>
              <a:rPr lang="id-ID" dirty="0" smtClean="0"/>
              <a:t> </a:t>
            </a:r>
            <a:r>
              <a:rPr lang="id-ID" dirty="0"/>
              <a:t>KONSTITUSI </a:t>
            </a:r>
            <a:r>
              <a:rPr lang="id-ID" dirty="0" smtClean="0"/>
              <a:t>INDONESIA</a:t>
            </a:r>
            <a:endParaRPr lang="en-US" dirty="0" smtClean="0"/>
          </a:p>
          <a:p>
            <a:r>
              <a:rPr lang="en-US" dirty="0" smtClean="0"/>
              <a:t>AL</a:t>
            </a:r>
            <a:r>
              <a:rPr lang="id-ID" dirty="0" smtClean="0"/>
              <a:t>TERNATIF PENYELESAINNYA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en-US" dirty="0"/>
              <a:t>V</a:t>
            </a:r>
            <a:r>
              <a:rPr lang="id-ID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BUATLAH SEBUAH KASUS TENTANG BENTURAN HAK DAN KEWAJIBAN DALAM MASYARAKAT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HAK DAN KEWAJIBAN</a:t>
            </a:r>
          </a:p>
          <a:p>
            <a:pPr marL="578358" indent="-514350">
              <a:buNone/>
            </a:pPr>
            <a:r>
              <a:rPr lang="id-ID" dirty="0" smtClean="0"/>
              <a:t>C. URGENSI HAK DAN KEWAJIBAN BAGI KELANGSUNGANHIDUP BANGSA</a:t>
            </a:r>
          </a:p>
          <a:p>
            <a:pPr marL="578358" indent="-514350">
              <a:buNone/>
            </a:pPr>
            <a:r>
              <a:rPr lang="id-ID" dirty="0" smtClean="0"/>
              <a:t>D. ALTERNATIF PENYELESAINNYA SEHINGGA TERJADINYA HARMONISASI HAK DAN KEWAJIBAN WARGA NEGARA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53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VI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BUATLAH SEBUAH KASUS IMPLEMENTASI DEMOKRASI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DEMOKRASI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URGENSI DEMOKRASI BAGI KELANGSUNGAN HIDUP BANGSA</a:t>
            </a:r>
          </a:p>
          <a:p>
            <a:pPr marL="578358" indent="-514350">
              <a:buNone/>
            </a:pPr>
            <a:r>
              <a:rPr lang="id-ID" dirty="0" smtClean="0"/>
              <a:t>D. ALTERNATIF PENYELESAIKAN KASUS TERSEBUT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KEMOMPOK </a:t>
            </a:r>
            <a:r>
              <a:rPr lang="id-ID" dirty="0" smtClean="0"/>
              <a:t>VII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BUATLAH SEBUAH KASUS PILKADA DI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UU PILKADA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URGENSI PILKADA BAGI KELANGSUNGANHIDUP BANGSA</a:t>
            </a:r>
          </a:p>
          <a:p>
            <a:pPr marL="578358" indent="-514350">
              <a:buNone/>
            </a:pPr>
            <a:r>
              <a:rPr lang="id-ID" dirty="0" smtClean="0"/>
              <a:t>D. ALTERNATIF PENYELESAIKAN KASUSPILKADA DI INDONESIA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en-US" dirty="0" smtClean="0"/>
              <a:t>XI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BUATLAH SEBUAH KASUS HUKUM DI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HUKUM BERKEADILAN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ALTERNATIF PENYELESAIKAN KASUS TERSEBUT BERDASARKAN HUKUM YANG ADIL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en-US" dirty="0" smtClean="0"/>
              <a:t>X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BUATLAH SEBUAH KASUS PELANGGARAN HAM DI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HAM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URGENSI  HAM BAGI WARGANEGARA</a:t>
            </a:r>
          </a:p>
          <a:p>
            <a:pPr marL="578358" indent="-514350">
              <a:buNone/>
            </a:pPr>
            <a:r>
              <a:rPr lang="id-ID" dirty="0" smtClean="0"/>
              <a:t>D. KEMUKAKAN ALTERNATIF PENYELESAIKAN KASUS TERSEBUT</a:t>
            </a:r>
          </a:p>
          <a:p>
            <a:pPr marL="578358" indent="-514350"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035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X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BUATLAH SEBUAH KASUS RENDAHNYA KESADARAN TTG WAWASAN NUSANTARA DI INONESIA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WAWASAN NUSANTARA 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URGENSI WAWASAN NUSANTARA BAGI KELANGSUNGANHIDUP BANGSA</a:t>
            </a:r>
          </a:p>
          <a:p>
            <a:pPr marL="578358" indent="-514350">
              <a:buNone/>
            </a:pPr>
            <a:r>
              <a:rPr lang="id-ID" dirty="0" smtClean="0"/>
              <a:t>D. ALTERNATIF PENYELESAIKAN KASUS TERSEBUT</a:t>
            </a:r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XI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BUATLAH SEBUAH KASUS LEMAHNYA KETAHANAN NASIONAL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KETAHANAN NASIONAL  INDONEISA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 ALTERNATIF PENYELESAIAN KASUS TERSEBUT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XII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BUATLAH SEBUAH KASUS LEMAHNYA KESADARAN BELA NEGARA 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DAN HUKUM TENTANG BELA  NEGARA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AutoNum type="alphaUcPeriod" startAt="3"/>
            </a:pPr>
            <a:r>
              <a:rPr lang="id-ID" dirty="0" smtClean="0"/>
              <a:t>ALTERNATIF PENYELESAIAN KASUS TERSEBUT DILIHAT DARI KEWAJIBAN BELA NEGARA</a:t>
            </a:r>
          </a:p>
          <a:p>
            <a:pPr marL="578358" indent="-514350">
              <a:buAutoNum type="alphaUcPeriod" startAt="3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534478"/>
              </p:ext>
            </p:extLst>
          </p:nvPr>
        </p:nvGraphicFramePr>
        <p:xfrm>
          <a:off x="-1" y="-1"/>
          <a:ext cx="914400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608"/>
                <a:gridCol w="3510798"/>
                <a:gridCol w="3957595"/>
              </a:tblGrid>
              <a:tr h="830803">
                <a:tc>
                  <a:txBody>
                    <a:bodyPr/>
                    <a:lstStyle/>
                    <a:p>
                      <a:r>
                        <a:rPr lang="id-ID" dirty="0" smtClean="0"/>
                        <a:t>PERTEMUAN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SUBTANSI KAJIAN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KAJIAN</a:t>
                      </a:r>
                      <a:endParaRPr lang="id-ID" dirty="0"/>
                    </a:p>
                  </a:txBody>
                  <a:tcPr/>
                </a:tc>
              </a:tr>
              <a:tr h="1224952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HAKIKAT</a:t>
                      </a:r>
                      <a:r>
                        <a:rPr lang="id-ID" baseline="0" dirty="0" smtClean="0"/>
                        <a:t> PKN DAN PENDIDIKAN KARAKTER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PKN DI INDONESIA</a:t>
                      </a:r>
                    </a:p>
                    <a:p>
                      <a:r>
                        <a:rPr lang="id-ID" baseline="0" dirty="0" smtClean="0"/>
                        <a:t>*ESENSI  DAN  URGENSI PENDIIDKAN KARAKTER BANGSA</a:t>
                      </a:r>
                      <a:endParaRPr lang="id-ID" dirty="0"/>
                    </a:p>
                  </a:txBody>
                  <a:tcPr/>
                </a:tc>
              </a:tr>
              <a:tr h="1224952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IDENTITAS</a:t>
                      </a:r>
                      <a:r>
                        <a:rPr lang="id-ID" baseline="0" dirty="0" smtClean="0"/>
                        <a:t> NASIONAL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 IDENTITAS NASIONAL</a:t>
                      </a:r>
                    </a:p>
                    <a:p>
                      <a:r>
                        <a:rPr lang="id-ID" baseline="0" dirty="0" smtClean="0"/>
                        <a:t>*DINAMIKA DAN TANTANGAN IDENTITAS NASIONAL INDONESIA</a:t>
                      </a:r>
                      <a:endParaRPr lang="id-ID" dirty="0"/>
                    </a:p>
                  </a:txBody>
                  <a:tcPr/>
                </a:tc>
              </a:tr>
              <a:tr h="1504297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r>
                        <a:rPr lang="en-US" dirty="0" smtClean="0"/>
                        <a:t>-4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INTEGRASI NASIONAL</a:t>
                      </a:r>
                      <a:r>
                        <a:rPr lang="en-US" dirty="0" smtClean="0"/>
                        <a:t>-DISINTEGRASI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INTEGRASI NASIONAL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*DINAMIKA DAN TANTANGAN </a:t>
                      </a:r>
                      <a:r>
                        <a:rPr lang="id-ID" dirty="0" smtClean="0"/>
                        <a:t>INTEGRASI NASIONAL</a:t>
                      </a:r>
                      <a:endParaRPr lang="id-ID" dirty="0"/>
                    </a:p>
                  </a:txBody>
                  <a:tcPr/>
                </a:tc>
              </a:tr>
              <a:tr h="2072996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id-ID" dirty="0" smtClean="0"/>
                        <a:t>-</a:t>
                      </a:r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KONSTITUSI INDONESIA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KONSTITUSI BAGI KEHIDUPAN BERNEGARA </a:t>
                      </a:r>
                    </a:p>
                    <a:p>
                      <a:r>
                        <a:rPr lang="id-ID" baseline="0" dirty="0" smtClean="0"/>
                        <a:t>*UUD NRI 1945 SEBAGAI KONSTITUSI INDONESIA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*DINAMIKA DAN TANTANGAN  </a:t>
                      </a:r>
                      <a:r>
                        <a:rPr lang="id-ID" dirty="0" smtClean="0"/>
                        <a:t>KONSTITUSI DI INDONESIA</a:t>
                      </a:r>
                    </a:p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746016"/>
              </p:ext>
            </p:extLst>
          </p:nvPr>
        </p:nvGraphicFramePr>
        <p:xfrm>
          <a:off x="-1" y="-1"/>
          <a:ext cx="9144001" cy="770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53"/>
                <a:gridCol w="3286148"/>
                <a:gridCol w="4572000"/>
              </a:tblGrid>
              <a:tr h="799652">
                <a:tc>
                  <a:txBody>
                    <a:bodyPr/>
                    <a:lstStyle/>
                    <a:p>
                      <a:r>
                        <a:rPr lang="id-ID" dirty="0" smtClean="0"/>
                        <a:t>PERTEMUAN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SUBTANSI KAJIAN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KAJIAN</a:t>
                      </a:r>
                      <a:endParaRPr lang="id-ID" dirty="0"/>
                    </a:p>
                  </a:txBody>
                  <a:tcPr/>
                </a:tc>
              </a:tr>
              <a:tr h="201168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KEWAJIBAN</a:t>
                      </a:r>
                      <a:r>
                        <a:rPr lang="id-ID" baseline="0" dirty="0" smtClean="0"/>
                        <a:t> DAN HAK WARGANEGARA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dirty="0" smtClean="0"/>
                        <a:t>KEWAJIBAN</a:t>
                      </a:r>
                      <a:r>
                        <a:rPr lang="id-ID" baseline="0" dirty="0" smtClean="0"/>
                        <a:t> DAN HAK WARGANEGARA</a:t>
                      </a:r>
                      <a:endParaRPr lang="id-ID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*KEWAJIBAN</a:t>
                      </a:r>
                      <a:r>
                        <a:rPr lang="id-ID" baseline="0" dirty="0" smtClean="0"/>
                        <a:t> DAN HAK WARGANEGARA </a:t>
                      </a:r>
                      <a:r>
                        <a:rPr lang="id-ID" dirty="0" smtClean="0"/>
                        <a:t>INDONESIA BERSUMBU  SILA</a:t>
                      </a:r>
                      <a:r>
                        <a:rPr lang="id-ID" baseline="0" dirty="0" smtClean="0"/>
                        <a:t> KEEMPAT PANCASILA</a:t>
                      </a:r>
                    </a:p>
                    <a:p>
                      <a:r>
                        <a:rPr lang="id-ID" baseline="0" dirty="0" smtClean="0"/>
                        <a:t>*HARMONI ANTARA HAK DAN KEWAJIBAN WARGANEGARA INDONESIA</a:t>
                      </a:r>
                      <a:endParaRPr lang="id-ID" dirty="0"/>
                    </a:p>
                  </a:txBody>
                  <a:tcPr/>
                </a:tc>
              </a:tr>
              <a:tr h="1179023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UJIAN</a:t>
                      </a:r>
                      <a:r>
                        <a:rPr lang="id-ID" baseline="0" dirty="0" smtClean="0"/>
                        <a:t> TENGAH SMESTER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1447894">
                <a:tc>
                  <a:txBody>
                    <a:bodyPr/>
                    <a:lstStyle/>
                    <a:p>
                      <a:r>
                        <a:rPr lang="en-US" dirty="0" smtClean="0"/>
                        <a:t>9-10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DEMOKRASI INDONESIA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DEMOKRASI BERDASAR PANCASILA</a:t>
                      </a:r>
                      <a:endParaRPr lang="id-ID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*DINAMIKA DAN TANTANGAN  DEMOKRASI DI INDONESIA</a:t>
                      </a:r>
                      <a:endParaRPr lang="id-ID" dirty="0"/>
                    </a:p>
                  </a:txBody>
                  <a:tcPr/>
                </a:tc>
              </a:tr>
              <a:tr h="199527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1-12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PENEGAKAN HUKUM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HUKUM BERKEADILAN </a:t>
                      </a:r>
                    </a:p>
                    <a:p>
                      <a:r>
                        <a:rPr lang="id-ID" baseline="0" dirty="0" smtClean="0"/>
                        <a:t>*PENEGAKAN HUKUM DI  INDONESIA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*TANTANGAN PENEGAKAN HUKUM</a:t>
                      </a:r>
                      <a:r>
                        <a:rPr lang="id-ID" dirty="0" smtClean="0"/>
                        <a:t> DI INDONESIA</a:t>
                      </a:r>
                    </a:p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564664"/>
              </p:ext>
            </p:extLst>
          </p:nvPr>
        </p:nvGraphicFramePr>
        <p:xfrm>
          <a:off x="-31" y="428605"/>
          <a:ext cx="9144032" cy="598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639"/>
                <a:gridCol w="3039268"/>
                <a:gridCol w="4429125"/>
              </a:tblGrid>
              <a:tr h="548437">
                <a:tc>
                  <a:txBody>
                    <a:bodyPr/>
                    <a:lstStyle/>
                    <a:p>
                      <a:r>
                        <a:rPr lang="id-ID" dirty="0" smtClean="0"/>
                        <a:t>PERTEMUAN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SUBTANSI KAJIAN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KAJIAN</a:t>
                      </a:r>
                      <a:endParaRPr lang="id-ID" dirty="0"/>
                    </a:p>
                  </a:txBody>
                  <a:tcPr/>
                </a:tc>
              </a:tr>
              <a:tr h="1536423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WAWASAN</a:t>
                      </a:r>
                      <a:r>
                        <a:rPr lang="id-ID" baseline="0" dirty="0" smtClean="0"/>
                        <a:t> NUSANTARA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*ESENSI DAN URGENSI WAWASAN</a:t>
                      </a:r>
                      <a:r>
                        <a:rPr lang="id-ID" baseline="0" dirty="0" smtClean="0"/>
                        <a:t>          NUSANTARA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*DINAMIKA DAN TANTANGAN </a:t>
                      </a:r>
                      <a:r>
                        <a:rPr lang="id-ID" dirty="0" smtClean="0"/>
                        <a:t>WAWASAN</a:t>
                      </a:r>
                      <a:r>
                        <a:rPr lang="id-ID" baseline="0" dirty="0" smtClean="0"/>
                        <a:t> NUSANTARA</a:t>
                      </a:r>
                      <a:endParaRPr lang="id-ID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 smtClean="0"/>
                    </a:p>
                  </a:txBody>
                  <a:tcPr/>
                </a:tc>
              </a:tr>
              <a:tr h="1536423">
                <a:tc>
                  <a:txBody>
                    <a:bodyPr/>
                    <a:lstStyle/>
                    <a:p>
                      <a:r>
                        <a:rPr lang="en-US" smtClean="0"/>
                        <a:t>14-1</a:t>
                      </a:r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KETAHANAN</a:t>
                      </a:r>
                      <a:r>
                        <a:rPr lang="id-ID" baseline="0" dirty="0" smtClean="0"/>
                        <a:t> NASIONAL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*ESENSI DAN URGENSI</a:t>
                      </a:r>
                      <a:r>
                        <a:rPr lang="id-ID" baseline="0" dirty="0" smtClean="0"/>
                        <a:t>  </a:t>
                      </a:r>
                      <a:r>
                        <a:rPr lang="id-ID" dirty="0" smtClean="0"/>
                        <a:t>KETAHANAN</a:t>
                      </a:r>
                      <a:r>
                        <a:rPr lang="id-ID" baseline="0" dirty="0" smtClean="0"/>
                        <a:t> NASIONAL</a:t>
                      </a:r>
                      <a:endParaRPr lang="id-ID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 smtClean="0"/>
                        <a:t>*DINAMIKA DAN  TANTANGAN </a:t>
                      </a:r>
                      <a:r>
                        <a:rPr lang="id-ID" dirty="0" smtClean="0"/>
                        <a:t>KETAHANAN</a:t>
                      </a:r>
                      <a:r>
                        <a:rPr lang="id-ID" baseline="0" dirty="0" smtClean="0"/>
                        <a:t> NASIONAL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*ESENSI DAN URGENSI BELA NEGARA</a:t>
                      </a:r>
                      <a:endParaRPr lang="id-ID" dirty="0"/>
                    </a:p>
                  </a:txBody>
                  <a:tcPr/>
                </a:tc>
              </a:tr>
              <a:tr h="993029">
                <a:tc>
                  <a:txBody>
                    <a:bodyPr/>
                    <a:lstStyle/>
                    <a:p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/>
                    </a:p>
                  </a:txBody>
                  <a:tcPr/>
                </a:tc>
              </a:tr>
              <a:tr h="1368444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TUGAS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  TUGAS INDIVIDU</a:t>
                      </a:r>
                    </a:p>
                    <a:p>
                      <a:r>
                        <a:rPr lang="id-ID" dirty="0" smtClean="0"/>
                        <a:t>-  TUGAS KELOMPOK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PERSYARATAN 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80% PERTEMUAN HARUS HADIR</a:t>
            </a:r>
          </a:p>
          <a:p>
            <a:r>
              <a:rPr lang="en-US" dirty="0" smtClean="0"/>
              <a:t>MENGERJAKAN TUGAS INDIVIDU DAN KOLOMPOK</a:t>
            </a:r>
          </a:p>
          <a:p>
            <a:r>
              <a:rPr lang="en-US" dirty="0" smtClean="0"/>
              <a:t>MENGIKUTI UTAS DAN UAS</a:t>
            </a:r>
          </a:p>
          <a:p>
            <a:r>
              <a:rPr lang="en-US" dirty="0" smtClean="0"/>
              <a:t>PENILAIAN TERDIRI DARI </a:t>
            </a:r>
            <a:r>
              <a:rPr lang="en-US" dirty="0" smtClean="0">
                <a:solidFill>
                  <a:srgbClr val="FF0000"/>
                </a:solidFill>
              </a:rPr>
              <a:t>AFEKSI</a:t>
            </a:r>
            <a:r>
              <a:rPr lang="en-US" dirty="0" smtClean="0"/>
              <a:t>, KOGNITIF DAN PSIKOMOTORIK</a:t>
            </a:r>
          </a:p>
          <a:p>
            <a:r>
              <a:rPr lang="en-US" dirty="0" smtClean="0"/>
              <a:t>KEPRIBADIAN MENJADI PERTIMBANGAN KELULUSAN  MK PKN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TEMA-TEMA DARI SETIAP KELOMPOK DIBUAT DALAM BENTUK MAKALAH</a:t>
            </a:r>
          </a:p>
          <a:p>
            <a:r>
              <a:rPr lang="id-ID" dirty="0" smtClean="0"/>
              <a:t>HALAMAN MAKALAH MINIMAL 10</a:t>
            </a:r>
          </a:p>
          <a:p>
            <a:r>
              <a:rPr lang="id-ID" dirty="0" smtClean="0"/>
              <a:t>DARI MAKALAH DITURUNKAN KE DALAM BENTUK POWER POINT.</a:t>
            </a:r>
          </a:p>
          <a:p>
            <a:r>
              <a:rPr lang="id-ID" dirty="0" smtClean="0"/>
              <a:t>BANYAKNYA SLIDE MINIMAL 20</a:t>
            </a:r>
            <a:endParaRPr lang="en-US" dirty="0" smtClean="0"/>
          </a:p>
          <a:p>
            <a:r>
              <a:rPr lang="en-US" dirty="0" smtClean="0"/>
              <a:t>DAFTAR PUSTAKA (FOOTNOTE)</a:t>
            </a:r>
            <a:endParaRPr lang="id-ID" dirty="0" smtClean="0"/>
          </a:p>
          <a:p>
            <a:r>
              <a:rPr lang="id-ID" dirty="0" smtClean="0"/>
              <a:t>MINGGU DEPAN YANG MENYAMPAIKAN HASIL KAJIANNYA KELOMPOK 1 DAN 2</a:t>
            </a:r>
          </a:p>
          <a:p>
            <a:r>
              <a:rPr lang="id-ID" dirty="0" smtClean="0"/>
              <a:t>MINGGU BERIKUTNYA SEMUA HASIL KERJA DIKUMPUL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BUATLAH SEBUAH KASUS TENTANG DEGRADASI PEMAHAMAN RAKYAT  TTG IDENTITAS NASIONAL INDONESIA</a:t>
            </a:r>
          </a:p>
          <a:p>
            <a:r>
              <a:rPr lang="id-ID" dirty="0" smtClean="0"/>
              <a:t>KAJILAH KASUS TERSEBUT 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IDENTITAS NASIONAL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C. URGENSI IDENTITAS NASIONAL BAGI KELANGSUNGANHIDUP BANGSA</a:t>
            </a:r>
          </a:p>
          <a:p>
            <a:pPr marL="578358" indent="-514350">
              <a:buNone/>
            </a:pPr>
            <a:r>
              <a:rPr lang="id-ID" dirty="0" smtClean="0"/>
              <a:t>D. ALTERNATIF PENYELESAIKAN KASUS RENDAHNYA KESADARAN IDENTITAS NASIONAL</a:t>
            </a:r>
          </a:p>
          <a:p>
            <a:pPr marL="578358" indent="-514350">
              <a:buAutoNum type="alphaUcPeriod" startAt="2"/>
            </a:pPr>
            <a:endParaRPr lang="id-ID" dirty="0" smtClean="0"/>
          </a:p>
          <a:p>
            <a:pPr marL="578358" indent="-514350">
              <a:buAutoNum type="alphaUcPeriod" startAt="2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642536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BUATLAH </a:t>
            </a:r>
            <a:r>
              <a:rPr lang="en-US" dirty="0" smtClean="0"/>
              <a:t>MAKALAH TENTANG </a:t>
            </a:r>
            <a:r>
              <a:rPr lang="id-ID" dirty="0" smtClean="0"/>
              <a:t>INTEGRASI </a:t>
            </a:r>
            <a:r>
              <a:rPr lang="id-ID" dirty="0" smtClean="0"/>
              <a:t>BANGSA</a:t>
            </a:r>
            <a:r>
              <a:rPr lang="en-US" dirty="0" smtClean="0"/>
              <a:t> </a:t>
            </a:r>
            <a:r>
              <a:rPr lang="id-ID" dirty="0" smtClean="0"/>
              <a:t>DEWASA INI</a:t>
            </a:r>
          </a:p>
          <a:p>
            <a:r>
              <a:rPr lang="id-ID" dirty="0" smtClean="0"/>
              <a:t> </a:t>
            </a:r>
            <a:r>
              <a:rPr lang="id-ID" dirty="0" smtClean="0"/>
              <a:t>KAJILAH </a:t>
            </a:r>
            <a:r>
              <a:rPr lang="id-ID" dirty="0" smtClean="0"/>
              <a:t>BERDASARKAN :</a:t>
            </a:r>
          </a:p>
          <a:p>
            <a:pPr marL="578358" indent="-514350">
              <a:buAutoNum type="alphaUcPeriod"/>
            </a:pPr>
            <a:r>
              <a:rPr lang="id-ID" dirty="0" smtClean="0"/>
              <a:t>KONSEP DASAR INTEGRASI </a:t>
            </a:r>
            <a:r>
              <a:rPr lang="id-ID" dirty="0" smtClean="0"/>
              <a:t>NASIONAL</a:t>
            </a:r>
            <a:endParaRPr lang="en-US" dirty="0" smtClean="0"/>
          </a:p>
          <a:p>
            <a:pPr marL="578358" indent="-514350">
              <a:buAutoNum type="alphaUcPeriod"/>
            </a:pPr>
            <a:r>
              <a:rPr lang="en-US" dirty="0" smtClean="0"/>
              <a:t>CONTOH KASUS</a:t>
            </a:r>
          </a:p>
          <a:p>
            <a:pPr marL="578358" indent="-514350">
              <a:buAutoNum type="alphaUcPeriod"/>
            </a:pPr>
            <a:r>
              <a:rPr lang="id-ID" dirty="0" smtClean="0"/>
              <a:t>FAKTOR </a:t>
            </a:r>
            <a:r>
              <a:rPr lang="id-ID" dirty="0" smtClean="0"/>
              <a:t>PENYEBAB KASUS TERSEBUT MUNCUL</a:t>
            </a:r>
          </a:p>
          <a:p>
            <a:pPr marL="578358" indent="-514350">
              <a:buNone/>
            </a:pPr>
            <a:r>
              <a:rPr lang="id-ID" dirty="0" smtClean="0"/>
              <a:t>D</a:t>
            </a:r>
            <a:r>
              <a:rPr lang="id-ID" dirty="0" smtClean="0"/>
              <a:t>. ALTERNATIF </a:t>
            </a:r>
            <a:r>
              <a:rPr lang="id-ID" dirty="0" smtClean="0"/>
              <a:t>PENYELESAIANNYA</a:t>
            </a:r>
            <a:endParaRPr lang="en-US" dirty="0" smtClean="0"/>
          </a:p>
          <a:p>
            <a:pPr marL="578358" indent="-514350">
              <a:buNone/>
            </a:pPr>
            <a:r>
              <a:rPr lang="en-US" dirty="0" smtClean="0"/>
              <a:t>E</a:t>
            </a:r>
            <a:r>
              <a:rPr lang="id-ID" dirty="0" smtClean="0"/>
              <a:t>. </a:t>
            </a:r>
            <a:r>
              <a:rPr lang="id-ID" dirty="0"/>
              <a:t>URGENSI INTEGRASI NASIONAL BAGI KELANGSUNGANHIDUP BANGSA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KELOMPOK </a:t>
            </a:r>
            <a:r>
              <a:rPr lang="id-ID" dirty="0" smtClean="0"/>
              <a:t>II</a:t>
            </a:r>
            <a:r>
              <a:rPr lang="en-US" dirty="0" smtClean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BUATLAH </a:t>
            </a:r>
            <a:r>
              <a:rPr lang="en-US" dirty="0" smtClean="0"/>
              <a:t>MAKALAH TENTANG</a:t>
            </a:r>
            <a:r>
              <a:rPr lang="id-ID" dirty="0" smtClean="0"/>
              <a:t> </a:t>
            </a:r>
            <a:r>
              <a:rPr lang="id-ID" dirty="0" smtClean="0"/>
              <a:t>KASUS TENTANG DISINTEGRASI BANGSA</a:t>
            </a:r>
            <a:r>
              <a:rPr lang="en-US" dirty="0" smtClean="0"/>
              <a:t> </a:t>
            </a:r>
            <a:r>
              <a:rPr lang="id-ID" dirty="0" smtClean="0"/>
              <a:t>DEWASA INI</a:t>
            </a:r>
          </a:p>
          <a:p>
            <a:r>
              <a:rPr lang="id-ID" dirty="0" smtClean="0"/>
              <a:t> KAJILAH KASUS TERSEBUT </a:t>
            </a:r>
            <a:endParaRPr lang="en-US" dirty="0" smtClean="0"/>
          </a:p>
          <a:p>
            <a:r>
              <a:rPr lang="id-ID" dirty="0" smtClean="0"/>
              <a:t>FAKTOR </a:t>
            </a:r>
            <a:r>
              <a:rPr lang="id-ID" dirty="0" smtClean="0"/>
              <a:t>PENYEBAB KASUS TERSEBUT </a:t>
            </a:r>
            <a:r>
              <a:rPr lang="id-ID" dirty="0" smtClean="0"/>
              <a:t>MUNCUL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id-ID" dirty="0" smtClean="0"/>
              <a:t>LTERNATIF PENYELESAIANNYA</a:t>
            </a:r>
            <a:endParaRPr lang="en-US" dirty="0" smtClean="0"/>
          </a:p>
          <a:p>
            <a:r>
              <a:rPr lang="id-ID" dirty="0"/>
              <a:t>URGENSI INTEGRASI NASIONAL BAGI KELANGSUNGANHIDUP BANGSA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186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508</TotalTime>
  <Words>747</Words>
  <Application>Microsoft Office PowerPoint</Application>
  <PresentationFormat>On-screen Show (4:3)</PresentationFormat>
  <Paragraphs>157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Century Gothic</vt:lpstr>
      <vt:lpstr>Verdana</vt:lpstr>
      <vt:lpstr>Wingdings 2</vt:lpstr>
      <vt:lpstr>Verve</vt:lpstr>
      <vt:lpstr>RANCANGAN TATAP MUKA PEMBELAJARAN PENDIDIKAN KEWARGANEGARAAN</vt:lpstr>
      <vt:lpstr>PowerPoint Presentation</vt:lpstr>
      <vt:lpstr>PowerPoint Presentation</vt:lpstr>
      <vt:lpstr>PowerPoint Presentation</vt:lpstr>
      <vt:lpstr>PERSYARATAN KULIAH</vt:lpstr>
      <vt:lpstr>TUGAS KELOMPOK</vt:lpstr>
      <vt:lpstr>KELOMPOK I</vt:lpstr>
      <vt:lpstr>KELOMPOK II</vt:lpstr>
      <vt:lpstr>KELOMPOK III</vt:lpstr>
      <vt:lpstr>KELOMPOK IV</vt:lpstr>
      <vt:lpstr>KELOMPOK V</vt:lpstr>
      <vt:lpstr>KELOMPOK VI</vt:lpstr>
      <vt:lpstr>KELOMPOK VII</vt:lpstr>
      <vt:lpstr>KEMOMPOK VIII</vt:lpstr>
      <vt:lpstr>KELOMPOK XI</vt:lpstr>
      <vt:lpstr>KELOMPOK X</vt:lpstr>
      <vt:lpstr>KELOMPOK XI</vt:lpstr>
      <vt:lpstr>KELOMPOK XII</vt:lpstr>
      <vt:lpstr>KELOMPOK XIII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RANCANGAN TATAP MUKA PEMBELAJARAN PENDIDIKAN KEWARGANEGARAAN</dc:title>
  <dc:creator>1d01d0</dc:creator>
  <cp:lastModifiedBy>hudaidah hudaidah</cp:lastModifiedBy>
  <cp:revision>15</cp:revision>
  <dcterms:created xsi:type="dcterms:W3CDTF">2015-08-21T03:39:36Z</dcterms:created>
  <dcterms:modified xsi:type="dcterms:W3CDTF">2021-01-16T06:52:36Z</dcterms:modified>
</cp:coreProperties>
</file>