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295" r:id="rId4"/>
    <p:sldId id="286" r:id="rId5"/>
    <p:sldId id="296" r:id="rId6"/>
    <p:sldId id="297" r:id="rId7"/>
    <p:sldId id="287" r:id="rId8"/>
    <p:sldId id="288" r:id="rId9"/>
    <p:sldId id="289" r:id="rId10"/>
    <p:sldId id="290" r:id="rId11"/>
    <p:sldId id="291" r:id="rId12"/>
  </p:sldIdLst>
  <p:sldSz cx="9144000" cy="5143500" type="screen16x9"/>
  <p:notesSz cx="6858000" cy="9144000"/>
  <p:embeddedFontLst>
    <p:embeddedFont>
      <p:font typeface="Dosis ExtraLight" charset="0"/>
      <p:regular r:id="rId15"/>
      <p:bold r:id="rId16"/>
    </p:embeddedFont>
    <p:embeddedFont>
      <p:font typeface="Titillium Web Light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195EA28-43F6-4E62-B4AF-C06E0403FB9E}">
  <a:tblStyle styleId="{5195EA28-43F6-4E62-B4AF-C06E0403FB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43BFE-6F66-4EED-A45D-A16195CC5E3D}" type="doc">
      <dgm:prSet loTypeId="urn:microsoft.com/office/officeart/2005/8/layout/vList6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BBA553-3920-42C8-8CC6-F999D78EA62F}">
      <dgm:prSet phldrT="[Text]"/>
      <dgm:spPr>
        <a:solidFill>
          <a:srgbClr val="FF0000"/>
        </a:solidFill>
      </dgm:spPr>
      <dgm:t>
        <a:bodyPr/>
        <a:lstStyle/>
        <a:p>
          <a:r>
            <a:rPr lang="en-US" b="1" dirty="0" smtClean="0"/>
            <a:t>SIKAP</a:t>
          </a:r>
          <a:endParaRPr lang="en-US" b="1" dirty="0"/>
        </a:p>
      </dgm:t>
    </dgm:pt>
    <dgm:pt modelId="{798CA7B4-EB80-42A3-879E-17C637BA9A30}" type="parTrans" cxnId="{94DC638D-2132-4CA5-8426-E5310EFBC5A1}">
      <dgm:prSet/>
      <dgm:spPr/>
      <dgm:t>
        <a:bodyPr/>
        <a:lstStyle/>
        <a:p>
          <a:endParaRPr lang="en-US"/>
        </a:p>
      </dgm:t>
    </dgm:pt>
    <dgm:pt modelId="{395639EB-3089-4F8F-B77B-256F893B74AA}" type="sibTrans" cxnId="{94DC638D-2132-4CA5-8426-E5310EFBC5A1}">
      <dgm:prSet/>
      <dgm:spPr/>
      <dgm:t>
        <a:bodyPr/>
        <a:lstStyle/>
        <a:p>
          <a:endParaRPr lang="en-US"/>
        </a:p>
      </dgm:t>
    </dgm:pt>
    <dgm:pt modelId="{88F67BAD-162F-4C11-8E01-6D51E3C1A38F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Kehadiran</a:t>
          </a:r>
          <a:r>
            <a:rPr lang="en-US" dirty="0" smtClean="0"/>
            <a:t>, </a:t>
          </a:r>
          <a:r>
            <a:rPr lang="en-US" dirty="0" err="1" smtClean="0"/>
            <a:t>Kedisiplinan</a:t>
          </a:r>
          <a:r>
            <a:rPr lang="en-US" dirty="0" smtClean="0"/>
            <a:t> &amp; </a:t>
          </a:r>
          <a:r>
            <a:rPr lang="en-US" dirty="0" err="1" smtClean="0"/>
            <a:t>Kesantunan</a:t>
          </a:r>
          <a:endParaRPr lang="en-US" dirty="0"/>
        </a:p>
      </dgm:t>
    </dgm:pt>
    <dgm:pt modelId="{75D6CE04-6B87-4DBA-990F-FED8941AC7BA}" type="parTrans" cxnId="{A5D67A3F-5A81-4A95-B02B-7F6071FB8A64}">
      <dgm:prSet/>
      <dgm:spPr/>
      <dgm:t>
        <a:bodyPr/>
        <a:lstStyle/>
        <a:p>
          <a:endParaRPr lang="en-US"/>
        </a:p>
      </dgm:t>
    </dgm:pt>
    <dgm:pt modelId="{800D2450-459C-450C-868A-DFEFC34EE004}" type="sibTrans" cxnId="{A5D67A3F-5A81-4A95-B02B-7F6071FB8A64}">
      <dgm:prSet/>
      <dgm:spPr/>
      <dgm:t>
        <a:bodyPr/>
        <a:lstStyle/>
        <a:p>
          <a:endParaRPr lang="en-US"/>
        </a:p>
      </dgm:t>
    </dgm:pt>
    <dgm:pt modelId="{8460F445-5650-420C-A0C6-2DB23E8DF446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err="1" smtClean="0"/>
            <a:t>Bobot</a:t>
          </a:r>
          <a:r>
            <a:rPr lang="en-US" dirty="0" smtClean="0"/>
            <a:t> 10%</a:t>
          </a:r>
          <a:endParaRPr lang="en-US" dirty="0"/>
        </a:p>
      </dgm:t>
    </dgm:pt>
    <dgm:pt modelId="{F65F4F38-8C71-4F07-B781-E871334D9715}" type="parTrans" cxnId="{064333D5-E5A4-449D-9B90-234243F82739}">
      <dgm:prSet/>
      <dgm:spPr/>
      <dgm:t>
        <a:bodyPr/>
        <a:lstStyle/>
        <a:p>
          <a:endParaRPr lang="en-US"/>
        </a:p>
      </dgm:t>
    </dgm:pt>
    <dgm:pt modelId="{3EFB9E92-60F7-4AE6-850F-B255F32C1F97}" type="sibTrans" cxnId="{064333D5-E5A4-449D-9B90-234243F82739}">
      <dgm:prSet/>
      <dgm:spPr/>
      <dgm:t>
        <a:bodyPr/>
        <a:lstStyle/>
        <a:p>
          <a:endParaRPr lang="en-US"/>
        </a:p>
      </dgm:t>
    </dgm:pt>
    <dgm:pt modelId="{72D44A8F-18B3-41FB-A36D-1AB4097A06EE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/>
            <a:t>UNJUK KERJA</a:t>
          </a:r>
          <a:endParaRPr lang="en-US" b="1" dirty="0"/>
        </a:p>
      </dgm:t>
    </dgm:pt>
    <dgm:pt modelId="{24BFDFEF-081A-40C3-8E5E-2C35D5938CE0}" type="parTrans" cxnId="{21CED129-F27A-433E-B671-5AE5C3A19A0B}">
      <dgm:prSet/>
      <dgm:spPr/>
      <dgm:t>
        <a:bodyPr/>
        <a:lstStyle/>
        <a:p>
          <a:endParaRPr lang="en-US"/>
        </a:p>
      </dgm:t>
    </dgm:pt>
    <dgm:pt modelId="{6A39C554-9AD3-454D-B2AA-B23C81A8199C}" type="sibTrans" cxnId="{21CED129-F27A-433E-B671-5AE5C3A19A0B}">
      <dgm:prSet/>
      <dgm:spPr/>
      <dgm:t>
        <a:bodyPr/>
        <a:lstStyle/>
        <a:p>
          <a:endParaRPr lang="en-US"/>
        </a:p>
      </dgm:t>
    </dgm:pt>
    <dgm:pt modelId="{D279E4C1-F156-481C-BAA1-617D77B63F9D}">
      <dgm:prSet phldrT="[Text]"/>
      <dgm:spPr>
        <a:solidFill>
          <a:schemeClr val="accent6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US" dirty="0" err="1" smtClean="0"/>
            <a:t>Kuantitas</a:t>
          </a:r>
          <a:r>
            <a:rPr lang="en-US" dirty="0" smtClean="0"/>
            <a:t> &amp; </a:t>
          </a:r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respon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tugas</a:t>
          </a:r>
          <a:endParaRPr lang="en-US" dirty="0"/>
        </a:p>
      </dgm:t>
    </dgm:pt>
    <dgm:pt modelId="{8088071D-D063-4A4A-B5E9-1E313FF1222B}" type="parTrans" cxnId="{354447C5-72A0-4FB1-A0B0-D6722984B433}">
      <dgm:prSet/>
      <dgm:spPr/>
      <dgm:t>
        <a:bodyPr/>
        <a:lstStyle/>
        <a:p>
          <a:endParaRPr lang="en-US"/>
        </a:p>
      </dgm:t>
    </dgm:pt>
    <dgm:pt modelId="{EDE9AC19-7A36-44E2-A824-D8ABEE61C559}" type="sibTrans" cxnId="{354447C5-72A0-4FB1-A0B0-D6722984B433}">
      <dgm:prSet/>
      <dgm:spPr/>
      <dgm:t>
        <a:bodyPr/>
        <a:lstStyle/>
        <a:p>
          <a:endParaRPr lang="en-US"/>
        </a:p>
      </dgm:t>
    </dgm:pt>
    <dgm:pt modelId="{E002FBE6-064B-48B3-8BAA-5B178C3235F4}">
      <dgm:prSet phldrT="[Text]"/>
      <dgm:spPr>
        <a:solidFill>
          <a:schemeClr val="accent6">
            <a:lumMod val="50000"/>
            <a:lumOff val="50000"/>
            <a:alpha val="90000"/>
          </a:schemeClr>
        </a:solidFill>
      </dgm:spPr>
      <dgm:t>
        <a:bodyPr/>
        <a:lstStyle/>
        <a:p>
          <a:r>
            <a:rPr lang="en-US" dirty="0" err="1" smtClean="0"/>
            <a:t>Bobot</a:t>
          </a:r>
          <a:r>
            <a:rPr lang="en-US" dirty="0" smtClean="0"/>
            <a:t>: 70%</a:t>
          </a:r>
          <a:endParaRPr lang="en-US" dirty="0"/>
        </a:p>
      </dgm:t>
    </dgm:pt>
    <dgm:pt modelId="{01D4A4B8-707D-43E3-8CDC-515412E2974A}" type="parTrans" cxnId="{0522E66A-5628-4F58-B8FB-E6A2A92D8541}">
      <dgm:prSet/>
      <dgm:spPr/>
      <dgm:t>
        <a:bodyPr/>
        <a:lstStyle/>
        <a:p>
          <a:endParaRPr lang="en-US"/>
        </a:p>
      </dgm:t>
    </dgm:pt>
    <dgm:pt modelId="{E2795EBA-0F9B-4BE8-A165-88EA2207E54D}" type="sibTrans" cxnId="{0522E66A-5628-4F58-B8FB-E6A2A92D8541}">
      <dgm:prSet/>
      <dgm:spPr/>
      <dgm:t>
        <a:bodyPr/>
        <a:lstStyle/>
        <a:p>
          <a:endParaRPr lang="en-US"/>
        </a:p>
      </dgm:t>
    </dgm:pt>
    <dgm:pt modelId="{B628A955-95F9-40E1-BF41-D795EE234D1C}">
      <dgm:prSet phldrT="[Text]"/>
      <dgm:spPr>
        <a:solidFill>
          <a:srgbClr val="00B050"/>
        </a:solidFill>
      </dgm:spPr>
      <dgm:t>
        <a:bodyPr/>
        <a:lstStyle/>
        <a:p>
          <a:r>
            <a:rPr lang="en-US" b="1" dirty="0" smtClean="0"/>
            <a:t>PENGETAHUAN</a:t>
          </a:r>
          <a:endParaRPr lang="en-US" b="1" dirty="0"/>
        </a:p>
      </dgm:t>
    </dgm:pt>
    <dgm:pt modelId="{9F0D4DE4-B508-4B4B-BE3B-671397F5BC97}" type="parTrans" cxnId="{A2DCCD59-767B-435F-8059-A9D6DE690C1B}">
      <dgm:prSet/>
      <dgm:spPr/>
      <dgm:t>
        <a:bodyPr/>
        <a:lstStyle/>
        <a:p>
          <a:endParaRPr lang="en-US"/>
        </a:p>
      </dgm:t>
    </dgm:pt>
    <dgm:pt modelId="{4C1DAF1F-80FC-4F54-B994-85432E7CBB2C}" type="sibTrans" cxnId="{A2DCCD59-767B-435F-8059-A9D6DE690C1B}">
      <dgm:prSet/>
      <dgm:spPr/>
      <dgm:t>
        <a:bodyPr/>
        <a:lstStyle/>
        <a:p>
          <a:endParaRPr lang="en-US"/>
        </a:p>
      </dgm:t>
    </dgm:pt>
    <dgm:pt modelId="{59330F3D-2320-4AFD-A3B9-13BAAA85C783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 err="1" smtClean="0"/>
            <a:t>Ujian</a:t>
          </a:r>
          <a:r>
            <a:rPr lang="en-US" dirty="0" smtClean="0"/>
            <a:t> </a:t>
          </a:r>
          <a:r>
            <a:rPr lang="en-US" dirty="0" err="1" smtClean="0"/>
            <a:t>Pengetahuan</a:t>
          </a:r>
          <a:endParaRPr lang="en-US" dirty="0"/>
        </a:p>
      </dgm:t>
    </dgm:pt>
    <dgm:pt modelId="{F7D01093-A712-44D0-9F55-6AAC10EEED05}" type="parTrans" cxnId="{BFC05626-5E43-40EC-82F0-9FCA831EF0AE}">
      <dgm:prSet/>
      <dgm:spPr/>
      <dgm:t>
        <a:bodyPr/>
        <a:lstStyle/>
        <a:p>
          <a:endParaRPr lang="en-US"/>
        </a:p>
      </dgm:t>
    </dgm:pt>
    <dgm:pt modelId="{587AC114-8D61-49E9-A72D-2B6A1CA8A3C2}" type="sibTrans" cxnId="{BFC05626-5E43-40EC-82F0-9FCA831EF0AE}">
      <dgm:prSet/>
      <dgm:spPr/>
      <dgm:t>
        <a:bodyPr/>
        <a:lstStyle/>
        <a:p>
          <a:endParaRPr lang="en-US"/>
        </a:p>
      </dgm:t>
    </dgm:pt>
    <dgm:pt modelId="{77A9569B-CAC2-4762-A522-EBA6131491CF}">
      <dgm:prSet phldrT="[Text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dirty="0" err="1" smtClean="0"/>
            <a:t>Bobot</a:t>
          </a:r>
          <a:r>
            <a:rPr lang="en-US" dirty="0" smtClean="0"/>
            <a:t>: 20%</a:t>
          </a:r>
          <a:endParaRPr lang="en-US" dirty="0"/>
        </a:p>
      </dgm:t>
    </dgm:pt>
    <dgm:pt modelId="{E448AC91-D307-4F3D-8675-C5D41D22EB31}" type="parTrans" cxnId="{4EA097FB-45DC-4E96-BA5E-C78DFE04EA3E}">
      <dgm:prSet/>
      <dgm:spPr/>
      <dgm:t>
        <a:bodyPr/>
        <a:lstStyle/>
        <a:p>
          <a:endParaRPr lang="en-US"/>
        </a:p>
      </dgm:t>
    </dgm:pt>
    <dgm:pt modelId="{6A4B74CC-538C-4EDD-90C7-CCA09E278842}" type="sibTrans" cxnId="{4EA097FB-45DC-4E96-BA5E-C78DFE04EA3E}">
      <dgm:prSet/>
      <dgm:spPr/>
      <dgm:t>
        <a:bodyPr/>
        <a:lstStyle/>
        <a:p>
          <a:endParaRPr lang="en-US"/>
        </a:p>
      </dgm:t>
    </dgm:pt>
    <dgm:pt modelId="{0F7BD310-5D9D-46BD-A560-649693168168}" type="pres">
      <dgm:prSet presAssocID="{DA143BFE-6F66-4EED-A45D-A16195CC5E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443BF8D-20D6-41AF-A1EC-CC5F4716B0C1}" type="pres">
      <dgm:prSet presAssocID="{82BBA553-3920-42C8-8CC6-F999D78EA62F}" presName="linNode" presStyleCnt="0"/>
      <dgm:spPr/>
    </dgm:pt>
    <dgm:pt modelId="{7291C92A-6442-41A1-965D-60B753A3ACF8}" type="pres">
      <dgm:prSet presAssocID="{82BBA553-3920-42C8-8CC6-F999D78EA62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1E0D0-72BA-46D9-8771-C7BE58AFC043}" type="pres">
      <dgm:prSet presAssocID="{82BBA553-3920-42C8-8CC6-F999D78EA62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38439-E040-4A63-952B-8208002FE2F9}" type="pres">
      <dgm:prSet presAssocID="{395639EB-3089-4F8F-B77B-256F893B74AA}" presName="spacing" presStyleCnt="0"/>
      <dgm:spPr/>
    </dgm:pt>
    <dgm:pt modelId="{A28904DB-4A88-4E5C-BAEA-536A849CA5CD}" type="pres">
      <dgm:prSet presAssocID="{72D44A8F-18B3-41FB-A36D-1AB4097A06EE}" presName="linNode" presStyleCnt="0"/>
      <dgm:spPr/>
    </dgm:pt>
    <dgm:pt modelId="{F46B6DF2-0659-4D0B-BCCD-01E872C282D1}" type="pres">
      <dgm:prSet presAssocID="{72D44A8F-18B3-41FB-A36D-1AB4097A06E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CC28A6-DDCF-4E11-90C3-1D29D174A63A}" type="pres">
      <dgm:prSet presAssocID="{72D44A8F-18B3-41FB-A36D-1AB4097A06EE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2E16C-F990-4687-AD34-27B6DD58BD60}" type="pres">
      <dgm:prSet presAssocID="{6A39C554-9AD3-454D-B2AA-B23C81A8199C}" presName="spacing" presStyleCnt="0"/>
      <dgm:spPr/>
    </dgm:pt>
    <dgm:pt modelId="{FAAE1853-BB0A-4DB8-81E9-B44AAD4BF39A}" type="pres">
      <dgm:prSet presAssocID="{B628A955-95F9-40E1-BF41-D795EE234D1C}" presName="linNode" presStyleCnt="0"/>
      <dgm:spPr/>
    </dgm:pt>
    <dgm:pt modelId="{37EAB766-50BC-4A20-84D3-FD20AC62CC48}" type="pres">
      <dgm:prSet presAssocID="{B628A955-95F9-40E1-BF41-D795EE234D1C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BABFD1-B816-4E02-ABF4-AD2F89410FC0}" type="pres">
      <dgm:prSet presAssocID="{B628A955-95F9-40E1-BF41-D795EE234D1C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67A3F-5A81-4A95-B02B-7F6071FB8A64}" srcId="{82BBA553-3920-42C8-8CC6-F999D78EA62F}" destId="{88F67BAD-162F-4C11-8E01-6D51E3C1A38F}" srcOrd="0" destOrd="0" parTransId="{75D6CE04-6B87-4DBA-990F-FED8941AC7BA}" sibTransId="{800D2450-459C-450C-868A-DFEFC34EE004}"/>
    <dgm:cxn modelId="{0522E66A-5628-4F58-B8FB-E6A2A92D8541}" srcId="{72D44A8F-18B3-41FB-A36D-1AB4097A06EE}" destId="{E002FBE6-064B-48B3-8BAA-5B178C3235F4}" srcOrd="1" destOrd="0" parTransId="{01D4A4B8-707D-43E3-8CDC-515412E2974A}" sibTransId="{E2795EBA-0F9B-4BE8-A165-88EA2207E54D}"/>
    <dgm:cxn modelId="{48D483A7-7738-41E4-9D68-D9E436EB401B}" type="presOf" srcId="{82BBA553-3920-42C8-8CC6-F999D78EA62F}" destId="{7291C92A-6442-41A1-965D-60B753A3ACF8}" srcOrd="0" destOrd="0" presId="urn:microsoft.com/office/officeart/2005/8/layout/vList6"/>
    <dgm:cxn modelId="{4EA097FB-45DC-4E96-BA5E-C78DFE04EA3E}" srcId="{B628A955-95F9-40E1-BF41-D795EE234D1C}" destId="{77A9569B-CAC2-4762-A522-EBA6131491CF}" srcOrd="1" destOrd="0" parTransId="{E448AC91-D307-4F3D-8675-C5D41D22EB31}" sibTransId="{6A4B74CC-538C-4EDD-90C7-CCA09E278842}"/>
    <dgm:cxn modelId="{BFC05626-5E43-40EC-82F0-9FCA831EF0AE}" srcId="{B628A955-95F9-40E1-BF41-D795EE234D1C}" destId="{59330F3D-2320-4AFD-A3B9-13BAAA85C783}" srcOrd="0" destOrd="0" parTransId="{F7D01093-A712-44D0-9F55-6AAC10EEED05}" sibTransId="{587AC114-8D61-49E9-A72D-2B6A1CA8A3C2}"/>
    <dgm:cxn modelId="{C4A0944A-693D-4FA0-8B92-19BEA0CD9671}" type="presOf" srcId="{72D44A8F-18B3-41FB-A36D-1AB4097A06EE}" destId="{F46B6DF2-0659-4D0B-BCCD-01E872C282D1}" srcOrd="0" destOrd="0" presId="urn:microsoft.com/office/officeart/2005/8/layout/vList6"/>
    <dgm:cxn modelId="{21CED129-F27A-433E-B671-5AE5C3A19A0B}" srcId="{DA143BFE-6F66-4EED-A45D-A16195CC5E3D}" destId="{72D44A8F-18B3-41FB-A36D-1AB4097A06EE}" srcOrd="1" destOrd="0" parTransId="{24BFDFEF-081A-40C3-8E5E-2C35D5938CE0}" sibTransId="{6A39C554-9AD3-454D-B2AA-B23C81A8199C}"/>
    <dgm:cxn modelId="{B37AEA8A-9D0B-45D7-A314-6E873F310382}" type="presOf" srcId="{D279E4C1-F156-481C-BAA1-617D77B63F9D}" destId="{7BCC28A6-DDCF-4E11-90C3-1D29D174A63A}" srcOrd="0" destOrd="0" presId="urn:microsoft.com/office/officeart/2005/8/layout/vList6"/>
    <dgm:cxn modelId="{F9DD0CD1-3372-4CC5-8107-E846CF3B5A99}" type="presOf" srcId="{59330F3D-2320-4AFD-A3B9-13BAAA85C783}" destId="{69BABFD1-B816-4E02-ABF4-AD2F89410FC0}" srcOrd="0" destOrd="0" presId="urn:microsoft.com/office/officeart/2005/8/layout/vList6"/>
    <dgm:cxn modelId="{94DC638D-2132-4CA5-8426-E5310EFBC5A1}" srcId="{DA143BFE-6F66-4EED-A45D-A16195CC5E3D}" destId="{82BBA553-3920-42C8-8CC6-F999D78EA62F}" srcOrd="0" destOrd="0" parTransId="{798CA7B4-EB80-42A3-879E-17C637BA9A30}" sibTransId="{395639EB-3089-4F8F-B77B-256F893B74AA}"/>
    <dgm:cxn modelId="{315602FC-2A7F-4C89-A84A-622D8DF6B902}" type="presOf" srcId="{8460F445-5650-420C-A0C6-2DB23E8DF446}" destId="{C7B1E0D0-72BA-46D9-8771-C7BE58AFC043}" srcOrd="0" destOrd="1" presId="urn:microsoft.com/office/officeart/2005/8/layout/vList6"/>
    <dgm:cxn modelId="{064333D5-E5A4-449D-9B90-234243F82739}" srcId="{82BBA553-3920-42C8-8CC6-F999D78EA62F}" destId="{8460F445-5650-420C-A0C6-2DB23E8DF446}" srcOrd="1" destOrd="0" parTransId="{F65F4F38-8C71-4F07-B781-E871334D9715}" sibTransId="{3EFB9E92-60F7-4AE6-850F-B255F32C1F97}"/>
    <dgm:cxn modelId="{93943BD9-CA93-4F91-B750-CD263075BCAE}" type="presOf" srcId="{DA143BFE-6F66-4EED-A45D-A16195CC5E3D}" destId="{0F7BD310-5D9D-46BD-A560-649693168168}" srcOrd="0" destOrd="0" presId="urn:microsoft.com/office/officeart/2005/8/layout/vList6"/>
    <dgm:cxn modelId="{354447C5-72A0-4FB1-A0B0-D6722984B433}" srcId="{72D44A8F-18B3-41FB-A36D-1AB4097A06EE}" destId="{D279E4C1-F156-481C-BAA1-617D77B63F9D}" srcOrd="0" destOrd="0" parTransId="{8088071D-D063-4A4A-B5E9-1E313FF1222B}" sibTransId="{EDE9AC19-7A36-44E2-A824-D8ABEE61C559}"/>
    <dgm:cxn modelId="{8218EC21-1487-4B0B-9A64-E673E1CF4CC8}" type="presOf" srcId="{B628A955-95F9-40E1-BF41-D795EE234D1C}" destId="{37EAB766-50BC-4A20-84D3-FD20AC62CC48}" srcOrd="0" destOrd="0" presId="urn:microsoft.com/office/officeart/2005/8/layout/vList6"/>
    <dgm:cxn modelId="{A2DCCD59-767B-435F-8059-A9D6DE690C1B}" srcId="{DA143BFE-6F66-4EED-A45D-A16195CC5E3D}" destId="{B628A955-95F9-40E1-BF41-D795EE234D1C}" srcOrd="2" destOrd="0" parTransId="{9F0D4DE4-B508-4B4B-BE3B-671397F5BC97}" sibTransId="{4C1DAF1F-80FC-4F54-B994-85432E7CBB2C}"/>
    <dgm:cxn modelId="{9A01F92C-1C35-4565-8382-8312C141766C}" type="presOf" srcId="{77A9569B-CAC2-4762-A522-EBA6131491CF}" destId="{69BABFD1-B816-4E02-ABF4-AD2F89410FC0}" srcOrd="0" destOrd="1" presId="urn:microsoft.com/office/officeart/2005/8/layout/vList6"/>
    <dgm:cxn modelId="{D78BDDB7-21FB-4592-A136-1AF0116C0295}" type="presOf" srcId="{88F67BAD-162F-4C11-8E01-6D51E3C1A38F}" destId="{C7B1E0D0-72BA-46D9-8771-C7BE58AFC043}" srcOrd="0" destOrd="0" presId="urn:microsoft.com/office/officeart/2005/8/layout/vList6"/>
    <dgm:cxn modelId="{B6B2B217-062F-48CD-AD6A-FC4FF9D71C42}" type="presOf" srcId="{E002FBE6-064B-48B3-8BAA-5B178C3235F4}" destId="{7BCC28A6-DDCF-4E11-90C3-1D29D174A63A}" srcOrd="0" destOrd="1" presId="urn:microsoft.com/office/officeart/2005/8/layout/vList6"/>
    <dgm:cxn modelId="{86D04F88-51C8-4FE8-8F7C-F5B5FEBBD845}" type="presParOf" srcId="{0F7BD310-5D9D-46BD-A560-649693168168}" destId="{2443BF8D-20D6-41AF-A1EC-CC5F4716B0C1}" srcOrd="0" destOrd="0" presId="urn:microsoft.com/office/officeart/2005/8/layout/vList6"/>
    <dgm:cxn modelId="{6F1FAB7B-60BE-43A2-A428-61BF03C38F8A}" type="presParOf" srcId="{2443BF8D-20D6-41AF-A1EC-CC5F4716B0C1}" destId="{7291C92A-6442-41A1-965D-60B753A3ACF8}" srcOrd="0" destOrd="0" presId="urn:microsoft.com/office/officeart/2005/8/layout/vList6"/>
    <dgm:cxn modelId="{CBCA45E7-2CB7-4B0C-A151-1E651B2C4374}" type="presParOf" srcId="{2443BF8D-20D6-41AF-A1EC-CC5F4716B0C1}" destId="{C7B1E0D0-72BA-46D9-8771-C7BE58AFC043}" srcOrd="1" destOrd="0" presId="urn:microsoft.com/office/officeart/2005/8/layout/vList6"/>
    <dgm:cxn modelId="{1772687B-FD5D-4ACA-A5B6-4D0C944681D6}" type="presParOf" srcId="{0F7BD310-5D9D-46BD-A560-649693168168}" destId="{96538439-E040-4A63-952B-8208002FE2F9}" srcOrd="1" destOrd="0" presId="urn:microsoft.com/office/officeart/2005/8/layout/vList6"/>
    <dgm:cxn modelId="{24C06573-6B68-40AE-A258-3DFA10030748}" type="presParOf" srcId="{0F7BD310-5D9D-46BD-A560-649693168168}" destId="{A28904DB-4A88-4E5C-BAEA-536A849CA5CD}" srcOrd="2" destOrd="0" presId="urn:microsoft.com/office/officeart/2005/8/layout/vList6"/>
    <dgm:cxn modelId="{B6AF766C-D2AE-43D0-ADF2-39DE4B890FF1}" type="presParOf" srcId="{A28904DB-4A88-4E5C-BAEA-536A849CA5CD}" destId="{F46B6DF2-0659-4D0B-BCCD-01E872C282D1}" srcOrd="0" destOrd="0" presId="urn:microsoft.com/office/officeart/2005/8/layout/vList6"/>
    <dgm:cxn modelId="{70C3F622-F4DC-4F2F-AFC3-90DDA5489756}" type="presParOf" srcId="{A28904DB-4A88-4E5C-BAEA-536A849CA5CD}" destId="{7BCC28A6-DDCF-4E11-90C3-1D29D174A63A}" srcOrd="1" destOrd="0" presId="urn:microsoft.com/office/officeart/2005/8/layout/vList6"/>
    <dgm:cxn modelId="{562286D0-C66D-4F30-B744-D54CBAC71697}" type="presParOf" srcId="{0F7BD310-5D9D-46BD-A560-649693168168}" destId="{1A32E16C-F990-4687-AD34-27B6DD58BD60}" srcOrd="3" destOrd="0" presId="urn:microsoft.com/office/officeart/2005/8/layout/vList6"/>
    <dgm:cxn modelId="{F1BC6849-2FAE-43A8-8F61-3A3589426804}" type="presParOf" srcId="{0F7BD310-5D9D-46BD-A560-649693168168}" destId="{FAAE1853-BB0A-4DB8-81E9-B44AAD4BF39A}" srcOrd="4" destOrd="0" presId="urn:microsoft.com/office/officeart/2005/8/layout/vList6"/>
    <dgm:cxn modelId="{71BD35A6-C2C8-40A0-A177-4F23D307FFEE}" type="presParOf" srcId="{FAAE1853-BB0A-4DB8-81E9-B44AAD4BF39A}" destId="{37EAB766-50BC-4A20-84D3-FD20AC62CC48}" srcOrd="0" destOrd="0" presId="urn:microsoft.com/office/officeart/2005/8/layout/vList6"/>
    <dgm:cxn modelId="{F834C8F1-E5D5-4F88-9D9D-DB25E03434BA}" type="presParOf" srcId="{FAAE1853-BB0A-4DB8-81E9-B44AAD4BF39A}" destId="{69BABFD1-B816-4E02-ABF4-AD2F89410F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1E0D0-72BA-46D9-8771-C7BE58AFC043}">
      <dsp:nvSpPr>
        <dsp:cNvPr id="0" name=""/>
        <dsp:cNvSpPr/>
      </dsp:nvSpPr>
      <dsp:spPr>
        <a:xfrm>
          <a:off x="1920239" y="0"/>
          <a:ext cx="2880360" cy="1134566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Kehadiran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Kedisiplinan</a:t>
          </a:r>
          <a:r>
            <a:rPr lang="en-US" sz="1600" kern="1200" dirty="0" smtClean="0"/>
            <a:t> &amp; </a:t>
          </a:r>
          <a:r>
            <a:rPr lang="en-US" sz="1600" kern="1200" dirty="0" err="1" smtClean="0"/>
            <a:t>Kesantunan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Bobot</a:t>
          </a:r>
          <a:r>
            <a:rPr lang="en-US" sz="1600" kern="1200" dirty="0" smtClean="0"/>
            <a:t> 10%</a:t>
          </a:r>
          <a:endParaRPr lang="en-US" sz="1600" kern="1200" dirty="0"/>
        </a:p>
      </dsp:txBody>
      <dsp:txXfrm>
        <a:off x="1920239" y="141821"/>
        <a:ext cx="2454898" cy="850924"/>
      </dsp:txXfrm>
    </dsp:sp>
    <dsp:sp modelId="{7291C92A-6442-41A1-965D-60B753A3ACF8}">
      <dsp:nvSpPr>
        <dsp:cNvPr id="0" name=""/>
        <dsp:cNvSpPr/>
      </dsp:nvSpPr>
      <dsp:spPr>
        <a:xfrm>
          <a:off x="0" y="0"/>
          <a:ext cx="1920240" cy="1134566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SIKAP</a:t>
          </a:r>
          <a:endParaRPr lang="en-US" sz="1600" b="1" kern="1200" dirty="0"/>
        </a:p>
      </dsp:txBody>
      <dsp:txXfrm>
        <a:off x="55385" y="55385"/>
        <a:ext cx="1809470" cy="1023796"/>
      </dsp:txXfrm>
    </dsp:sp>
    <dsp:sp modelId="{7BCC28A6-DDCF-4E11-90C3-1D29D174A63A}">
      <dsp:nvSpPr>
        <dsp:cNvPr id="0" name=""/>
        <dsp:cNvSpPr/>
      </dsp:nvSpPr>
      <dsp:spPr>
        <a:xfrm>
          <a:off x="1920239" y="1248023"/>
          <a:ext cx="2880360" cy="11345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lumMod val="50000"/>
            <a:lumOff val="50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Kuantitas</a:t>
          </a:r>
          <a:r>
            <a:rPr lang="en-US" sz="1600" kern="1200" dirty="0" smtClean="0"/>
            <a:t> &amp; </a:t>
          </a:r>
          <a:r>
            <a:rPr lang="en-US" sz="1600" kern="1200" dirty="0" err="1" smtClean="0"/>
            <a:t>kualitas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respon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tugas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Bobot</a:t>
          </a:r>
          <a:r>
            <a:rPr lang="en-US" sz="1600" kern="1200" dirty="0" smtClean="0"/>
            <a:t>: 70%</a:t>
          </a:r>
          <a:endParaRPr lang="en-US" sz="1600" kern="1200" dirty="0"/>
        </a:p>
      </dsp:txBody>
      <dsp:txXfrm>
        <a:off x="1920239" y="1389844"/>
        <a:ext cx="2454898" cy="850924"/>
      </dsp:txXfrm>
    </dsp:sp>
    <dsp:sp modelId="{F46B6DF2-0659-4D0B-BCCD-01E872C282D1}">
      <dsp:nvSpPr>
        <dsp:cNvPr id="0" name=""/>
        <dsp:cNvSpPr/>
      </dsp:nvSpPr>
      <dsp:spPr>
        <a:xfrm>
          <a:off x="0" y="1248023"/>
          <a:ext cx="1920240" cy="1134566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UNJUK KERJA</a:t>
          </a:r>
          <a:endParaRPr lang="en-US" sz="1600" b="1" kern="1200" dirty="0"/>
        </a:p>
      </dsp:txBody>
      <dsp:txXfrm>
        <a:off x="55385" y="1303408"/>
        <a:ext cx="1809470" cy="1023796"/>
      </dsp:txXfrm>
    </dsp:sp>
    <dsp:sp modelId="{69BABFD1-B816-4E02-ABF4-AD2F89410FC0}">
      <dsp:nvSpPr>
        <dsp:cNvPr id="0" name=""/>
        <dsp:cNvSpPr/>
      </dsp:nvSpPr>
      <dsp:spPr>
        <a:xfrm>
          <a:off x="1920239" y="2496046"/>
          <a:ext cx="2880360" cy="1134566"/>
        </a:xfrm>
        <a:prstGeom prst="rightArrow">
          <a:avLst>
            <a:gd name="adj1" fmla="val 75000"/>
            <a:gd name="adj2" fmla="val 5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Ujian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Pengetahuan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Bobot</a:t>
          </a:r>
          <a:r>
            <a:rPr lang="en-US" sz="1600" kern="1200" dirty="0" smtClean="0"/>
            <a:t>: 20%</a:t>
          </a:r>
          <a:endParaRPr lang="en-US" sz="1600" kern="1200" dirty="0"/>
        </a:p>
      </dsp:txBody>
      <dsp:txXfrm>
        <a:off x="1920239" y="2637867"/>
        <a:ext cx="2454898" cy="850924"/>
      </dsp:txXfrm>
    </dsp:sp>
    <dsp:sp modelId="{37EAB766-50BC-4A20-84D3-FD20AC62CC48}">
      <dsp:nvSpPr>
        <dsp:cNvPr id="0" name=""/>
        <dsp:cNvSpPr/>
      </dsp:nvSpPr>
      <dsp:spPr>
        <a:xfrm>
          <a:off x="0" y="2496046"/>
          <a:ext cx="1920240" cy="1134566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PENGETAHUAN</a:t>
          </a:r>
          <a:endParaRPr lang="en-US" sz="1600" b="1" kern="1200" dirty="0"/>
        </a:p>
      </dsp:txBody>
      <dsp:txXfrm>
        <a:off x="55385" y="2551431"/>
        <a:ext cx="1809470" cy="1023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3896A-464C-4049-86E6-1D9AC38668EA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8BC26-8BBE-4E71-89CE-A6CB277FA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19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5459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4" name="Google Shape;398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5" name="Google Shape;398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None/>
              <a:defRPr sz="6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" name="Google Shape;2121;p7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122" name="Google Shape;2122;p7"/>
          <p:cNvSpPr txBox="1">
            <a:spLocks noGrp="1"/>
          </p:cNvSpPr>
          <p:nvPr>
            <p:ph type="body" idx="1"/>
          </p:nvPr>
        </p:nvSpPr>
        <p:spPr>
          <a:xfrm>
            <a:off x="718300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3" name="Google Shape;2123;p7"/>
          <p:cNvSpPr txBox="1">
            <a:spLocks noGrp="1"/>
          </p:cNvSpPr>
          <p:nvPr>
            <p:ph type="body" idx="2"/>
          </p:nvPr>
        </p:nvSpPr>
        <p:spPr>
          <a:xfrm>
            <a:off x="3009263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4" name="Google Shape;2124;p7"/>
          <p:cNvSpPr txBox="1">
            <a:spLocks noGrp="1"/>
          </p:cNvSpPr>
          <p:nvPr>
            <p:ph type="body" idx="3"/>
          </p:nvPr>
        </p:nvSpPr>
        <p:spPr>
          <a:xfrm>
            <a:off x="5300226" y="1755475"/>
            <a:ext cx="2179200" cy="30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25" name="Google Shape;2125;p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126" name="Google Shape;2126;p7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127" name="Google Shape;2127;p7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7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9" name="Google Shape;2129;p7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0" name="Google Shape;2130;p7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7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7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7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7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7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7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7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7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7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7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7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7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3" name="Google Shape;2143;p7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4" name="Google Shape;2144;p7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5" name="Google Shape;2145;p7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6" name="Google Shape;2146;p7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7" name="Google Shape;2147;p7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8" name="Google Shape;2148;p7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7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0" name="Google Shape;2150;p7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1" name="Google Shape;2151;p7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2" name="Google Shape;2152;p7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3" name="Google Shape;2153;p7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4" name="Google Shape;2154;p7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5" name="Google Shape;2155;p7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7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7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7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7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7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7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7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7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7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7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7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7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7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7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7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7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7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7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4" name="Google Shape;2174;p7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7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7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7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7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7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7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7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7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7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4" name="Google Shape;2184;p7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185" name="Google Shape;2185;p7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7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7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7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7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7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7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7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7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7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7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7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7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7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7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7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7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7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7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7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7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7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7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7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7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7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7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7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7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7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7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7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7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7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7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7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7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7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7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7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7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7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7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7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7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7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7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7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7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7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7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7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7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7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7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7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7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7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7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7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7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7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7" name="Google Shape;2247;p7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248" name="Google Shape;2248;p7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7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7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7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7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7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7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7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7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7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7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7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7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7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7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7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7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7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7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7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7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7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7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7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7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7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7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7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7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7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7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7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7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7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7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7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7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7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7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7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7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7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7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7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7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7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7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7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7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7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7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7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7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7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7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7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7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7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7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7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7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7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7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7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7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7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7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7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7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7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7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7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7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7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7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7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7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7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7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7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7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7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7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7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7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7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7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7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7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9" name="Google Shape;2349;p7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350" name="Google Shape;2350;p7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7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7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7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7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7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6" name="Google Shape;2356;p7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7" name="Google Shape;2357;p7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8" name="Google Shape;2358;p7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9" name="Google Shape;2359;p7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0" name="Google Shape;2360;p7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1" name="Google Shape;2361;p7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2" name="Google Shape;2362;p7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3" name="Google Shape;2363;p7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4" name="Google Shape;2364;p7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5" name="Google Shape;2365;p7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6" name="Google Shape;2366;p7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7" name="Google Shape;2367;p7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8" name="Google Shape;2368;p7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9" name="Google Shape;2369;p7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0" name="Google Shape;2370;p7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1" name="Google Shape;2371;p7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2" name="Google Shape;2372;p7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3" name="Google Shape;2373;p7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7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5" name="Google Shape;2375;p7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6" name="Google Shape;2376;p7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7" name="Google Shape;2377;p7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7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7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7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7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7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7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7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7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7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7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7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7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7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7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7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7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7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7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7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7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7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7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Dosis ExtraLight"/>
              <a:buNone/>
              <a:defRPr sz="36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▪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▫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●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○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tillium Web Light"/>
              <a:buChar char="■"/>
              <a:defRPr sz="2400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lvl="1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lvl="2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lvl="3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lvl="4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lvl="5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lvl="6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lvl="7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lvl="8">
              <a:buNone/>
              <a:defRPr sz="1200">
                <a:solidFill>
                  <a:schemeClr val="dk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imagojr.com/journalrank.php?area=1200&amp;category=1203" TargetMode="External"/><Relationship Id="rId4" Type="http://schemas.openxmlformats.org/officeDocument/2006/relationships/hyperlink" Target="http://sinta.ristekbrin.go.id/journa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1080300" y="1581150"/>
            <a:ext cx="6311100" cy="236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SEMANTIK </a:t>
            </a:r>
            <a:br>
              <a:rPr lang="en" b="1" dirty="0" smtClean="0"/>
            </a:br>
            <a:r>
              <a:rPr lang="en" b="1" dirty="0" smtClean="0"/>
              <a:t>BAHASA INDONESIA</a:t>
            </a:r>
            <a:endParaRPr b="1" dirty="0"/>
          </a:p>
        </p:txBody>
      </p:sp>
      <p:sp>
        <p:nvSpPr>
          <p:cNvPr id="3" name="Google Shape;3836;p13"/>
          <p:cNvSpPr txBox="1">
            <a:spLocks/>
          </p:cNvSpPr>
          <p:nvPr/>
        </p:nvSpPr>
        <p:spPr>
          <a:xfrm>
            <a:off x="1119250" y="4171950"/>
            <a:ext cx="53967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err="1" smtClean="0">
                <a:solidFill>
                  <a:srgbClr val="FFFF00"/>
                </a:solidFill>
              </a:rPr>
              <a:t>Pengampu</a:t>
            </a:r>
            <a:r>
              <a:rPr lang="en-US" sz="2400" b="1" dirty="0" smtClean="0">
                <a:solidFill>
                  <a:srgbClr val="FFFF00"/>
                </a:solidFill>
              </a:rPr>
              <a:t>: Dr. </a:t>
            </a:r>
            <a:r>
              <a:rPr lang="en-US" sz="2400" b="1" dirty="0" err="1" smtClean="0">
                <a:solidFill>
                  <a:srgbClr val="FFFF00"/>
                </a:solidFill>
              </a:rPr>
              <a:t>Burhanuddin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Semester </a:t>
            </a:r>
            <a:r>
              <a:rPr lang="en-US" sz="2400" b="1" dirty="0" err="1" smtClean="0">
                <a:solidFill>
                  <a:srgbClr val="FFFF00"/>
                </a:solidFill>
              </a:rPr>
              <a:t>Gasal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Tahun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Akademik</a:t>
            </a:r>
            <a:r>
              <a:rPr lang="en-US" sz="2400" b="1" dirty="0" smtClean="0">
                <a:solidFill>
                  <a:srgbClr val="FFFF00"/>
                </a:solidFill>
              </a:rPr>
              <a:t> 2020/2021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6" name="Picture 5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3836;p13"/>
          <p:cNvSpPr txBox="1">
            <a:spLocks/>
          </p:cNvSpPr>
          <p:nvPr/>
        </p:nvSpPr>
        <p:spPr>
          <a:xfrm>
            <a:off x="1066800" y="9650"/>
            <a:ext cx="6193336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Dosis ExtraLight"/>
              <a:buNone/>
              <a:defRPr sz="6000" b="0" i="0" u="none" strike="noStrike" cap="none">
                <a:solidFill>
                  <a:schemeClr val="accent2"/>
                </a:solidFill>
                <a:latin typeface="Dosis ExtraLight"/>
                <a:ea typeface="Dosis ExtraLight"/>
                <a:cs typeface="Dosis ExtraLight"/>
                <a:sym typeface="Dosis ExtraLight"/>
              </a:defRPr>
            </a:lvl9pPr>
          </a:lstStyle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PROGRAM STUDI 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SARJANA (S1) PENDIDIKAN BAHASA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0" y="133350"/>
            <a:ext cx="6579920" cy="65881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800" b="1" dirty="0" smtClean="0"/>
              <a:t>PROSES  PEMBELAJARAN</a:t>
            </a:r>
            <a:endParaRPr lang="en-US" sz="28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307975" y="1123950"/>
            <a:ext cx="2663825" cy="37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b="1" dirty="0" smtClean="0"/>
              <a:t>Proses </a:t>
            </a:r>
            <a:r>
              <a:rPr lang="en-US" b="1" dirty="0" err="1" smtClean="0"/>
              <a:t>Pembelajaran</a:t>
            </a:r>
            <a:endParaRPr lang="en-US" b="1" dirty="0" smtClean="0"/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daring </a:t>
            </a:r>
            <a:r>
              <a:rPr lang="en-US" dirty="0" err="1" smtClean="0"/>
              <a:t>menggunakan</a:t>
            </a:r>
            <a:r>
              <a:rPr lang="en-US" dirty="0" smtClean="0"/>
              <a:t> APLIKASI MOODLE yang </a:t>
            </a:r>
            <a:r>
              <a:rPr lang="en-US" dirty="0" err="1" smtClean="0"/>
              <a:t>diadaptasi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SPADA DIKTI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Mataram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: daring.unram.ac.id</a:t>
            </a:r>
            <a:endParaRPr lang="en-US" i="1" dirty="0" smtClean="0"/>
          </a:p>
        </p:txBody>
      </p:sp>
      <p:pic>
        <p:nvPicPr>
          <p:cNvPr id="3074" name="Picture 2" descr="C:\Users\Acer\Downloads\WhatsApp Image 2020-09-04 at 8.23.03 PM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123950"/>
            <a:ext cx="3962400" cy="383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1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0" y="160338"/>
            <a:ext cx="6579920" cy="658812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b="1" dirty="0" smtClean="0"/>
              <a:t>PENILAIAN</a:t>
            </a:r>
            <a:endParaRPr sz="2400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6350"/>
            <a:ext cx="2363973" cy="3429000"/>
          </a:xfrm>
        </p:spPr>
        <p:txBody>
          <a:bodyPr/>
          <a:lstStyle/>
          <a:p>
            <a:pPr marL="225425" indent="-225425">
              <a:buNone/>
            </a:pPr>
            <a:r>
              <a:rPr lang="en-US" dirty="0" smtClean="0"/>
              <a:t>1.  </a:t>
            </a:r>
            <a:r>
              <a:rPr lang="en-US" dirty="0" err="1" smtClean="0"/>
              <a:t>Kelulusan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komulatif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marL="225425" indent="-225425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Komulatif</a:t>
            </a:r>
            <a:r>
              <a:rPr lang="en-US" dirty="0" smtClean="0"/>
              <a:t> minimal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60.</a:t>
            </a:r>
          </a:p>
          <a:p>
            <a:pPr marL="225425" indent="-225425">
              <a:buNone/>
            </a:pPr>
            <a:r>
              <a:rPr lang="en-US" dirty="0" smtClean="0"/>
              <a:t>3.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minimal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60.</a:t>
            </a:r>
          </a:p>
          <a:p>
            <a:pPr marL="225425" indent="-225425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Perhitungan</a:t>
            </a:r>
            <a:r>
              <a:rPr lang="en-US" dirty="0" smtClean="0"/>
              <a:t>:</a:t>
            </a:r>
          </a:p>
          <a:p>
            <a:pPr marL="225425" indent="-225425">
              <a:buNone/>
            </a:pPr>
            <a:r>
              <a:rPr lang="en-US" dirty="0" smtClean="0"/>
              <a:t>    ((NS x 1) + (NUK x 7) + (NP x 2)):10 </a:t>
            </a:r>
            <a:endParaRPr lang="en-US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889505"/>
              </p:ext>
            </p:extLst>
          </p:nvPr>
        </p:nvGraphicFramePr>
        <p:xfrm>
          <a:off x="2895600" y="1200150"/>
          <a:ext cx="4800600" cy="363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9189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/>
              <a:t>PERTEMUAN 1: Orientasi Perkuliahan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988;p30"/>
          <p:cNvSpPr txBox="1">
            <a:spLocks/>
          </p:cNvSpPr>
          <p:nvPr/>
        </p:nvSpPr>
        <p:spPr>
          <a:xfrm>
            <a:off x="685800" y="1047750"/>
            <a:ext cx="27432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Pembelajaran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CAPAIAN PEMBELAJARAN MATAKULIAH (CPMK)</a:t>
            </a:r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5638800" y="1809750"/>
            <a:ext cx="21792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27000" indent="0" algn="ctr">
              <a:buNone/>
            </a:pPr>
            <a:r>
              <a:rPr lang="en-US" b="1" dirty="0" smtClean="0"/>
              <a:t>PROSES DAN  PENILAIAN PEMBELAJARAN</a:t>
            </a:r>
          </a:p>
          <a:p>
            <a:pPr marL="127000" indent="0" algn="ctr">
              <a:buNone/>
            </a:pPr>
            <a:r>
              <a:rPr lang="en-US" dirty="0"/>
              <a:t>“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Indonesia”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124200" y="1763550"/>
            <a:ext cx="21792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27000" indent="0" algn="ctr">
              <a:buNone/>
            </a:pPr>
            <a:r>
              <a:rPr lang="en-US" b="1" dirty="0" smtClean="0"/>
              <a:t>MATERI DAN ACUAN PERKULIAHAN</a:t>
            </a:r>
          </a:p>
          <a:p>
            <a:pPr marL="127000" indent="0" algn="ctr">
              <a:buNone/>
            </a:pPr>
            <a:r>
              <a:rPr lang="en-US" dirty="0"/>
              <a:t>“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acunan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 smtClean="0"/>
              <a:t>PERTEMUAN 1: </a:t>
            </a:r>
            <a:r>
              <a:rPr lang="en-US" sz="2400" b="1" dirty="0" err="1" smtClean="0"/>
              <a:t>Capaian</a:t>
            </a:r>
            <a:r>
              <a:rPr lang="en" sz="2400" b="1" dirty="0" smtClean="0"/>
              <a:t> dan Orientasi Perkuliahan</a:t>
            </a:r>
            <a:endParaRPr sz="2400"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3988;p30"/>
          <p:cNvSpPr txBox="1">
            <a:spLocks/>
          </p:cNvSpPr>
          <p:nvPr/>
        </p:nvSpPr>
        <p:spPr>
          <a:xfrm>
            <a:off x="685800" y="1047750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 smtClean="0"/>
              <a:t>A. </a:t>
            </a:r>
            <a:r>
              <a:rPr lang="en-US" sz="2000" b="1" dirty="0" err="1" smtClean="0"/>
              <a:t>Capaian</a:t>
            </a:r>
            <a:r>
              <a:rPr lang="en-US" sz="2000" b="1" dirty="0"/>
              <a:t> </a:t>
            </a:r>
            <a:r>
              <a:rPr lang="en-US" sz="2000" b="1" dirty="0" err="1" smtClean="0"/>
              <a:t>Pembelajaran</a:t>
            </a:r>
            <a:r>
              <a:rPr lang="en-US" sz="2000" b="1" dirty="0" smtClean="0"/>
              <a:t> 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(CPMK) </a:t>
            </a:r>
            <a:r>
              <a:rPr lang="en-US" sz="2000" b="1" dirty="0" err="1" smtClean="0"/>
              <a:t>Semantik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>
          <a:xfrm>
            <a:off x="685800" y="1809750"/>
            <a:ext cx="6858000" cy="3094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127000" indent="0" algn="ctr">
              <a:buNone/>
            </a:pPr>
            <a:r>
              <a:rPr lang="en-US" sz="2400" dirty="0" smtClean="0"/>
              <a:t>“</a:t>
            </a: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,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subbidang</a:t>
            </a:r>
            <a:r>
              <a:rPr lang="en-US" sz="2400" dirty="0" smtClean="0"/>
              <a:t> </a:t>
            </a:r>
            <a:r>
              <a:rPr lang="en-US" sz="2400" dirty="0" err="1" smtClean="0"/>
              <a:t>linguistik</a:t>
            </a:r>
            <a:r>
              <a:rPr lang="en-US" sz="2400" dirty="0" smtClean="0"/>
              <a:t> lain, </a:t>
            </a:r>
            <a:r>
              <a:rPr lang="en-US" sz="2400" dirty="0" err="1" smtClean="0"/>
              <a:t>hakikat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,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, </a:t>
            </a:r>
            <a:r>
              <a:rPr lang="en-US" sz="2400" dirty="0" err="1" smtClean="0"/>
              <a:t>penamaan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pendefinisian</a:t>
            </a:r>
            <a:r>
              <a:rPr lang="en-US" sz="2400" dirty="0" smtClean="0"/>
              <a:t>,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, </a:t>
            </a:r>
            <a:r>
              <a:rPr lang="en-US" sz="2400" dirty="0" err="1" smtClean="0"/>
              <a:t>relasi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,  </a:t>
            </a:r>
            <a:r>
              <a:rPr lang="en-US" sz="2400" dirty="0" err="1" smtClean="0"/>
              <a:t>medan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, </a:t>
            </a:r>
            <a:r>
              <a:rPr lang="en-US" sz="2400" dirty="0" err="1" smtClean="0"/>
              <a:t>kategori</a:t>
            </a:r>
            <a:r>
              <a:rPr lang="en-US" sz="2400" dirty="0" smtClean="0"/>
              <a:t> </a:t>
            </a:r>
            <a:r>
              <a:rPr lang="en-US" sz="2400" dirty="0" err="1" smtClean="0"/>
              <a:t>makna</a:t>
            </a:r>
            <a:r>
              <a:rPr lang="en-US" sz="2400" dirty="0" smtClean="0"/>
              <a:t> </a:t>
            </a:r>
            <a:r>
              <a:rPr lang="en-US" sz="2400" dirty="0" err="1" smtClean="0"/>
              <a:t>leksikal</a:t>
            </a:r>
            <a:r>
              <a:rPr lang="en-US" sz="2400" dirty="0" smtClean="0"/>
              <a:t>, </a:t>
            </a:r>
            <a:r>
              <a:rPr lang="en-US" sz="2400" dirty="0" err="1" smtClean="0"/>
              <a:t>serta</a:t>
            </a:r>
            <a:r>
              <a:rPr lang="en-US" sz="2400" dirty="0" smtClean="0"/>
              <a:t> 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semantik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tatabahasa</a:t>
            </a:r>
            <a:r>
              <a:rPr lang="en-US" sz="2400" dirty="0" smtClean="0"/>
              <a:t>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878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POKOK-POKOK MATERI:</a:t>
            </a:r>
            <a:endParaRPr b="1" dirty="0"/>
          </a:p>
        </p:txBody>
      </p:sp>
      <p:sp>
        <p:nvSpPr>
          <p:cNvPr id="3988" name="Google Shape;3988;p30"/>
          <p:cNvSpPr txBox="1">
            <a:spLocks noGrp="1"/>
          </p:cNvSpPr>
          <p:nvPr>
            <p:ph type="body" idx="1"/>
          </p:nvPr>
        </p:nvSpPr>
        <p:spPr>
          <a:xfrm>
            <a:off x="2690750" y="1649301"/>
            <a:ext cx="2179200" cy="846249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1: </a:t>
            </a:r>
            <a:r>
              <a:rPr lang="en" sz="1400" dirty="0" smtClean="0"/>
              <a:t>CPMK, Materi, Acuan, Proses, dan Penilaian Perkuliahan</a:t>
            </a:r>
            <a:endParaRPr sz="1400" dirty="0"/>
          </a:p>
        </p:txBody>
      </p:sp>
      <p:sp>
        <p:nvSpPr>
          <p:cNvPr id="3990" name="Google Shape;3990;p30"/>
          <p:cNvSpPr txBox="1">
            <a:spLocks noGrp="1"/>
          </p:cNvSpPr>
          <p:nvPr>
            <p:ph type="body" idx="3"/>
          </p:nvPr>
        </p:nvSpPr>
        <p:spPr>
          <a:xfrm>
            <a:off x="2690750" y="2564807"/>
            <a:ext cx="2179200" cy="6808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2:</a:t>
            </a:r>
            <a:r>
              <a:rPr lang="en-US" b="1" dirty="0"/>
              <a:t>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3991" name="Google Shape;3991;p30"/>
          <p:cNvSpPr txBox="1">
            <a:spLocks noGrp="1"/>
          </p:cNvSpPr>
          <p:nvPr>
            <p:ph type="body" idx="1"/>
          </p:nvPr>
        </p:nvSpPr>
        <p:spPr>
          <a:xfrm>
            <a:off x="2697600" y="4072000"/>
            <a:ext cx="2179200" cy="9381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6:</a:t>
            </a:r>
            <a:r>
              <a:rPr lang="en-US" b="1" dirty="0"/>
              <a:t> </a:t>
            </a:r>
            <a:r>
              <a:rPr lang="en" sz="1400" dirty="0" smtClean="0"/>
              <a:t>Penamaan dan Pendefinisian</a:t>
            </a:r>
            <a:endParaRPr sz="1400" dirty="0"/>
          </a:p>
        </p:txBody>
      </p:sp>
      <p:sp>
        <p:nvSpPr>
          <p:cNvPr id="3992" name="Google Shape;3992;p30"/>
          <p:cNvSpPr txBox="1">
            <a:spLocks noGrp="1"/>
          </p:cNvSpPr>
          <p:nvPr>
            <p:ph type="body" idx="2"/>
          </p:nvPr>
        </p:nvSpPr>
        <p:spPr>
          <a:xfrm>
            <a:off x="2690675" y="3320735"/>
            <a:ext cx="2179200" cy="698815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Pertemuan 4: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Hakikat Makna</a:t>
            </a:r>
            <a:endParaRPr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3988;p30"/>
          <p:cNvSpPr txBox="1">
            <a:spLocks/>
          </p:cNvSpPr>
          <p:nvPr/>
        </p:nvSpPr>
        <p:spPr>
          <a:xfrm>
            <a:off x="152400" y="2602425"/>
            <a:ext cx="2179200" cy="621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2: 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Semantik</a:t>
            </a: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13" name="Google Shape;3988;p30"/>
          <p:cNvSpPr txBox="1">
            <a:spLocks/>
          </p:cNvSpPr>
          <p:nvPr/>
        </p:nvSpPr>
        <p:spPr>
          <a:xfrm>
            <a:off x="152400" y="1713625"/>
            <a:ext cx="2179200" cy="71760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1: </a:t>
            </a:r>
            <a:r>
              <a:rPr lang="en-US" b="1" dirty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14" name="Google Shape;3988;p30"/>
          <p:cNvSpPr txBox="1">
            <a:spLocks/>
          </p:cNvSpPr>
          <p:nvPr/>
        </p:nvSpPr>
        <p:spPr>
          <a:xfrm>
            <a:off x="171125" y="3301950"/>
            <a:ext cx="2191075" cy="717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3:  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endekatan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</p:txBody>
      </p:sp>
      <p:sp>
        <p:nvSpPr>
          <p:cNvPr id="16" name="Google Shape;3988;p30"/>
          <p:cNvSpPr txBox="1">
            <a:spLocks/>
          </p:cNvSpPr>
          <p:nvPr/>
        </p:nvSpPr>
        <p:spPr>
          <a:xfrm>
            <a:off x="165265" y="4216350"/>
            <a:ext cx="2166335" cy="717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4: 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Pendefinisian</a:t>
            </a: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17" name="Google Shape;3990;p30"/>
          <p:cNvSpPr txBox="1">
            <a:spLocks/>
          </p:cNvSpPr>
          <p:nvPr/>
        </p:nvSpPr>
        <p:spPr>
          <a:xfrm>
            <a:off x="5095425" y="2547982"/>
            <a:ext cx="2407800" cy="6808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3:</a:t>
            </a:r>
            <a:r>
              <a:rPr lang="en-US" b="1" dirty="0"/>
              <a:t> </a:t>
            </a:r>
            <a:r>
              <a:rPr lang="en-US" sz="1400" dirty="0" err="1" smtClean="0"/>
              <a:t>Cakupan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hubungan</a:t>
            </a:r>
            <a:r>
              <a:rPr lang="en-US" sz="1400" dirty="0" smtClean="0"/>
              <a:t> </a:t>
            </a:r>
            <a:r>
              <a:rPr lang="en-US" sz="1400" dirty="0" err="1" smtClean="0"/>
              <a:t>semantik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subbidang</a:t>
            </a:r>
            <a:r>
              <a:rPr lang="en-US" sz="1400" dirty="0" smtClean="0"/>
              <a:t> lain</a:t>
            </a:r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1" name="Google Shape;3988;p30"/>
          <p:cNvSpPr txBox="1">
            <a:spLocks/>
          </p:cNvSpPr>
          <p:nvPr/>
        </p:nvSpPr>
        <p:spPr>
          <a:xfrm>
            <a:off x="164275" y="983425"/>
            <a:ext cx="6781800" cy="533400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sz="2000" b="1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Materi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Pembelajaran</a:t>
            </a:r>
            <a:endParaRPr lang="en-US" sz="2000" b="1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3" name="Google Shape;3992;p30"/>
          <p:cNvSpPr txBox="1">
            <a:spLocks/>
          </p:cNvSpPr>
          <p:nvPr/>
        </p:nvSpPr>
        <p:spPr>
          <a:xfrm>
            <a:off x="5105400" y="3303910"/>
            <a:ext cx="2362200" cy="69881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5:</a:t>
            </a:r>
          </a:p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POKOK-POKOK MATERI:</a:t>
            </a:r>
            <a:endParaRPr b="1" dirty="0"/>
          </a:p>
        </p:txBody>
      </p:sp>
      <p:sp>
        <p:nvSpPr>
          <p:cNvPr id="3988" name="Google Shape;3988;p30"/>
          <p:cNvSpPr txBox="1">
            <a:spLocks noGrp="1"/>
          </p:cNvSpPr>
          <p:nvPr>
            <p:ph type="body" idx="1"/>
          </p:nvPr>
        </p:nvSpPr>
        <p:spPr>
          <a:xfrm>
            <a:off x="2733225" y="1142750"/>
            <a:ext cx="2179200" cy="103117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7: </a:t>
            </a:r>
            <a:r>
              <a:rPr lang="en" sz="1400" dirty="0"/>
              <a:t>Leksikal-Gramatikal, Referensial-Nonreferensial, Denotatif-Konotatif,  Kata-Istilah</a:t>
            </a:r>
            <a:endParaRPr sz="1200" dirty="0"/>
          </a:p>
        </p:txBody>
      </p:sp>
      <p:sp>
        <p:nvSpPr>
          <p:cNvPr id="3990" name="Google Shape;3990;p30"/>
          <p:cNvSpPr txBox="1">
            <a:spLocks noGrp="1"/>
          </p:cNvSpPr>
          <p:nvPr>
            <p:ph type="body" idx="3"/>
          </p:nvPr>
        </p:nvSpPr>
        <p:spPr>
          <a:xfrm>
            <a:off x="2743199" y="2295632"/>
            <a:ext cx="4500825" cy="6808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9: </a:t>
            </a:r>
            <a:r>
              <a:rPr lang="en-US" sz="1400" dirty="0" err="1" smtClean="0"/>
              <a:t>Sinonim</a:t>
            </a:r>
            <a:r>
              <a:rPr lang="en-US" sz="1400" dirty="0" smtClean="0"/>
              <a:t> , </a:t>
            </a:r>
            <a:r>
              <a:rPr lang="en-US" sz="1400" dirty="0" err="1" smtClean="0"/>
              <a:t>Antonim</a:t>
            </a:r>
            <a:r>
              <a:rPr lang="en-US" sz="1400" dirty="0" smtClean="0"/>
              <a:t>, </a:t>
            </a:r>
            <a:r>
              <a:rPr lang="en-US" sz="1400" dirty="0" err="1" smtClean="0"/>
              <a:t>Homonim</a:t>
            </a:r>
            <a:r>
              <a:rPr lang="en-US" sz="1400" dirty="0" smtClean="0"/>
              <a:t>, </a:t>
            </a:r>
            <a:r>
              <a:rPr lang="en-US" sz="1400" dirty="0" err="1" smtClean="0"/>
              <a:t>Homofon</a:t>
            </a:r>
            <a:r>
              <a:rPr lang="en-US" sz="1400" dirty="0" smtClean="0"/>
              <a:t>, </a:t>
            </a:r>
            <a:r>
              <a:rPr lang="en-US" sz="1400" dirty="0" err="1" smtClean="0"/>
              <a:t>Homograf</a:t>
            </a:r>
            <a:r>
              <a:rPr lang="en-US" sz="1400" dirty="0" smtClean="0"/>
              <a:t>, </a:t>
            </a:r>
            <a:r>
              <a:rPr lang="en-US" sz="1400" dirty="0" err="1" smtClean="0"/>
              <a:t>Hiponim</a:t>
            </a:r>
            <a:r>
              <a:rPr lang="en-US" sz="1400" dirty="0" smtClean="0"/>
              <a:t>,  </a:t>
            </a:r>
            <a:r>
              <a:rPr lang="en-US" sz="1400" dirty="0" err="1" smtClean="0"/>
              <a:t>Hipernim</a:t>
            </a:r>
            <a:r>
              <a:rPr lang="en-US" sz="1400" dirty="0" smtClean="0"/>
              <a:t>, </a:t>
            </a:r>
            <a:r>
              <a:rPr lang="en-US" sz="1400" dirty="0" err="1" smtClean="0"/>
              <a:t>Polisemi-Ambiguitas-Redundan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3991" name="Google Shape;3991;p30"/>
          <p:cNvSpPr txBox="1">
            <a:spLocks noGrp="1"/>
          </p:cNvSpPr>
          <p:nvPr>
            <p:ph type="body" idx="1"/>
          </p:nvPr>
        </p:nvSpPr>
        <p:spPr>
          <a:xfrm>
            <a:off x="2697600" y="4107625"/>
            <a:ext cx="2179200" cy="71760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11:</a:t>
            </a:r>
            <a:r>
              <a:rPr lang="en-US" b="1" dirty="0"/>
              <a:t> </a:t>
            </a:r>
            <a:r>
              <a:rPr lang="en" sz="1400" dirty="0" smtClean="0"/>
              <a:t>Sebab &amp; Jenis Perubahan Makna</a:t>
            </a:r>
            <a:endParaRPr sz="1200" dirty="0"/>
          </a:p>
        </p:txBody>
      </p:sp>
      <p:sp>
        <p:nvSpPr>
          <p:cNvPr id="3992" name="Google Shape;3992;p30"/>
          <p:cNvSpPr txBox="1">
            <a:spLocks noGrp="1"/>
          </p:cNvSpPr>
          <p:nvPr>
            <p:ph type="body" idx="2"/>
          </p:nvPr>
        </p:nvSpPr>
        <p:spPr>
          <a:xfrm>
            <a:off x="2702550" y="3162565"/>
            <a:ext cx="2179200" cy="856984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Pertemuan 10: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Medan dan Komponen Makna </a:t>
            </a:r>
            <a:endParaRPr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3988;p30"/>
          <p:cNvSpPr txBox="1">
            <a:spLocks/>
          </p:cNvSpPr>
          <p:nvPr/>
        </p:nvSpPr>
        <p:spPr>
          <a:xfrm>
            <a:off x="152400" y="2278825"/>
            <a:ext cx="2179200" cy="685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6: 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akna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Titillium Web Light"/>
              <a:buNone/>
            </a:pP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13" name="Google Shape;3988;p30"/>
          <p:cNvSpPr txBox="1">
            <a:spLocks/>
          </p:cNvSpPr>
          <p:nvPr/>
        </p:nvSpPr>
        <p:spPr>
          <a:xfrm>
            <a:off x="152400" y="1305050"/>
            <a:ext cx="2179200" cy="71760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5: 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14" name="Google Shape;3988;p30"/>
          <p:cNvSpPr txBox="1">
            <a:spLocks/>
          </p:cNvSpPr>
          <p:nvPr/>
        </p:nvSpPr>
        <p:spPr>
          <a:xfrm>
            <a:off x="140525" y="3162564"/>
            <a:ext cx="2191075" cy="85698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7:  </a:t>
            </a:r>
            <a:r>
              <a:rPr lang="en-US" dirty="0" smtClean="0"/>
              <a:t>Medan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</p:txBody>
      </p:sp>
      <p:sp>
        <p:nvSpPr>
          <p:cNvPr id="16" name="Google Shape;3988;p30"/>
          <p:cNvSpPr txBox="1">
            <a:spLocks/>
          </p:cNvSpPr>
          <p:nvPr/>
        </p:nvSpPr>
        <p:spPr>
          <a:xfrm>
            <a:off x="165265" y="4095750"/>
            <a:ext cx="2166335" cy="717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8:  </a:t>
            </a:r>
          </a:p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3" name="Google Shape;3988;p30"/>
          <p:cNvSpPr txBox="1">
            <a:spLocks/>
          </p:cNvSpPr>
          <p:nvPr/>
        </p:nvSpPr>
        <p:spPr>
          <a:xfrm>
            <a:off x="5064825" y="1227726"/>
            <a:ext cx="2179200" cy="84624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8: </a:t>
            </a:r>
            <a:r>
              <a:rPr lang="en-US" sz="1400" dirty="0" err="1" smtClean="0"/>
              <a:t>Konsep-Asosiatif</a:t>
            </a:r>
            <a:r>
              <a:rPr lang="en-US" sz="1400" dirty="0" smtClean="0"/>
              <a:t>, </a:t>
            </a:r>
            <a:r>
              <a:rPr lang="en-US" sz="1400" dirty="0" err="1" smtClean="0"/>
              <a:t>Idiomatik-Kias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Peribahasa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906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POKOK-POKOK MATERI:</a:t>
            </a:r>
            <a:endParaRPr b="1" dirty="0"/>
          </a:p>
        </p:txBody>
      </p:sp>
      <p:sp>
        <p:nvSpPr>
          <p:cNvPr id="3988" name="Google Shape;3988;p30"/>
          <p:cNvSpPr txBox="1">
            <a:spLocks noGrp="1"/>
          </p:cNvSpPr>
          <p:nvPr>
            <p:ph type="body" idx="1"/>
          </p:nvPr>
        </p:nvSpPr>
        <p:spPr>
          <a:xfrm>
            <a:off x="2733225" y="1281300"/>
            <a:ext cx="2179200" cy="77697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12: </a:t>
            </a:r>
            <a:r>
              <a:rPr lang="en" sz="1400" dirty="0" smtClean="0"/>
              <a:t>Kategori Nomina, Verba, &amp; Ajektiva</a:t>
            </a:r>
            <a:endParaRPr sz="1200" dirty="0"/>
          </a:p>
        </p:txBody>
      </p:sp>
      <p:sp>
        <p:nvSpPr>
          <p:cNvPr id="3990" name="Google Shape;3990;p30"/>
          <p:cNvSpPr txBox="1">
            <a:spLocks noGrp="1"/>
          </p:cNvSpPr>
          <p:nvPr>
            <p:ph type="body" idx="3"/>
          </p:nvPr>
        </p:nvSpPr>
        <p:spPr>
          <a:xfrm>
            <a:off x="2743199" y="2295632"/>
            <a:ext cx="4500825" cy="68086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14: </a:t>
            </a:r>
            <a:r>
              <a:rPr lang="en-US" sz="1400" dirty="0"/>
              <a:t> </a:t>
            </a:r>
            <a:r>
              <a:rPr lang="en-US" sz="1400" dirty="0" err="1" smtClean="0"/>
              <a:t>Semantik</a:t>
            </a:r>
            <a:r>
              <a:rPr lang="en-US" sz="1400" dirty="0" smtClean="0"/>
              <a:t>, </a:t>
            </a:r>
            <a:r>
              <a:rPr lang="en-US" sz="1400" dirty="0" err="1" smtClean="0"/>
              <a:t>Logika,d</a:t>
            </a:r>
            <a:r>
              <a:rPr lang="en-US" sz="1400" dirty="0" smtClean="0"/>
              <a:t> an </a:t>
            </a:r>
            <a:r>
              <a:rPr lang="en-US" sz="1400" dirty="0" err="1" smtClean="0"/>
              <a:t>Tatabahasa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3988;p30"/>
          <p:cNvSpPr txBox="1">
            <a:spLocks/>
          </p:cNvSpPr>
          <p:nvPr/>
        </p:nvSpPr>
        <p:spPr>
          <a:xfrm>
            <a:off x="152400" y="2278825"/>
            <a:ext cx="2179200" cy="685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10:  </a:t>
            </a:r>
            <a:r>
              <a:rPr lang="en-US" dirty="0" err="1" smtClean="0"/>
              <a:t>Semantik</a:t>
            </a:r>
            <a:r>
              <a:rPr lang="en-US" dirty="0" smtClean="0"/>
              <a:t>, </a:t>
            </a:r>
            <a:r>
              <a:rPr lang="en-US" dirty="0" err="1" smtClean="0"/>
              <a:t>Logika</a:t>
            </a:r>
            <a:r>
              <a:rPr lang="en-US" dirty="0" smtClean="0"/>
              <a:t>, &amp; </a:t>
            </a:r>
            <a:r>
              <a:rPr lang="en-US" dirty="0" err="1" smtClean="0"/>
              <a:t>Tatabahasa</a:t>
            </a:r>
            <a:endParaRPr lang="en-US" dirty="0" smtClean="0"/>
          </a:p>
          <a:p>
            <a:pPr marL="0" indent="0">
              <a:spcBef>
                <a:spcPts val="0"/>
              </a:spcBef>
              <a:buFont typeface="Titillium Web Light"/>
              <a:buNone/>
            </a:pP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13" name="Google Shape;3988;p30"/>
          <p:cNvSpPr txBox="1">
            <a:spLocks/>
          </p:cNvSpPr>
          <p:nvPr/>
        </p:nvSpPr>
        <p:spPr>
          <a:xfrm>
            <a:off x="152400" y="1305050"/>
            <a:ext cx="2179200" cy="717600"/>
          </a:xfrm>
          <a:prstGeom prst="rect">
            <a:avLst/>
          </a:prstGeom>
          <a:solidFill>
            <a:srgbClr val="92D05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Materi</a:t>
            </a:r>
            <a:r>
              <a:rPr lang="en-US" b="1" dirty="0" smtClean="0"/>
              <a:t> </a:t>
            </a:r>
            <a:r>
              <a:rPr lang="en-US" b="1" dirty="0"/>
              <a:t>9</a:t>
            </a:r>
            <a:r>
              <a:rPr lang="en-US" b="1" dirty="0" smtClean="0"/>
              <a:t>: 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Leksikal</a:t>
            </a:r>
            <a:endParaRPr lang="en-US" dirty="0" smtClean="0"/>
          </a:p>
          <a:p>
            <a:pPr marL="0" indent="0">
              <a:buFont typeface="Titillium Web Light"/>
              <a:buNone/>
            </a:pPr>
            <a:endParaRPr lang="en-US" sz="1200" dirty="0"/>
          </a:p>
        </p:txBody>
      </p:sp>
      <p:sp>
        <p:nvSpPr>
          <p:cNvPr id="23" name="Google Shape;3988;p30"/>
          <p:cNvSpPr txBox="1">
            <a:spLocks/>
          </p:cNvSpPr>
          <p:nvPr/>
        </p:nvSpPr>
        <p:spPr>
          <a:xfrm>
            <a:off x="5064825" y="1227726"/>
            <a:ext cx="2179200" cy="846249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▪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▫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●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○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tillium Web Light"/>
              <a:buChar char="■"/>
              <a:defRPr sz="1600" b="0" i="0" u="none" strike="noStrike" cap="none">
                <a:solidFill>
                  <a:schemeClr val="dk1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pPr marL="0" indent="0">
              <a:spcBef>
                <a:spcPts val="0"/>
              </a:spcBef>
              <a:buFont typeface="Titillium Web Light"/>
              <a:buNone/>
            </a:pPr>
            <a:r>
              <a:rPr lang="en-US" b="1" dirty="0" err="1" smtClean="0"/>
              <a:t>Pertemuan</a:t>
            </a:r>
            <a:r>
              <a:rPr lang="en-US" b="1" dirty="0" smtClean="0"/>
              <a:t> 13: </a:t>
            </a:r>
            <a:r>
              <a:rPr lang="en-US" dirty="0" err="1" smtClean="0"/>
              <a:t>Kategori</a:t>
            </a:r>
            <a:r>
              <a:rPr lang="en-US" dirty="0" smtClean="0"/>
              <a:t>, </a:t>
            </a:r>
            <a:r>
              <a:rPr lang="en-US" sz="1400" dirty="0" err="1" smtClean="0"/>
              <a:t>pendamping</a:t>
            </a:r>
            <a:r>
              <a:rPr lang="en-US" sz="1400" dirty="0" smtClean="0"/>
              <a:t> &amp; </a:t>
            </a:r>
            <a:r>
              <a:rPr lang="en-US" sz="1400" dirty="0" err="1" smtClean="0"/>
              <a:t>Penghubung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29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192481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BAHAN BACAAN</a:t>
            </a:r>
            <a:endParaRPr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C:\Users\Acer\Pictures\BUKU ABDUL CHAER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00" y="1269521"/>
            <a:ext cx="1838619" cy="183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Acer\Pictures\ROBINS.jf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69521"/>
            <a:ext cx="1260361" cy="1876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Acer\Pictures\SAUSSURE.jf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69521"/>
            <a:ext cx="1197086" cy="183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Acer\Pictures\VERHAAR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99" y="1295864"/>
            <a:ext cx="1300163" cy="18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E:\akademik\kuliah\terikuliah\materikuliah\matrikulasi\semantik.jf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5863"/>
            <a:ext cx="1219200" cy="185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7" descr="E:\akademik\kuliah\terikuliah\materikuliah\matrikulasi\semantik3.jf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4" y="3181350"/>
            <a:ext cx="1216025" cy="18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Buku Pengajaran Semantik | Toko Buku Online - Bukukit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Picture 9" descr="C:\Users\Acer\Pictures\semantik6.jf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94917"/>
            <a:ext cx="125145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Users\Acer\Pictures\semantik4.jf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95980"/>
            <a:ext cx="1136087" cy="176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Acer\Pictures\semantik5.jf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59" y="3301791"/>
            <a:ext cx="1076279" cy="163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C:\Users\Acer\Pictures\semantik2.jf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080" y="3372969"/>
            <a:ext cx="1444120" cy="144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3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085606" y="75554"/>
            <a:ext cx="6263244" cy="726771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 smtClean="0"/>
              <a:t>BAHAN BACAAN</a:t>
            </a:r>
            <a:endParaRPr b="1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9764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C:\Users\Acer\Pictures\semantik8.jf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15" y="1123950"/>
            <a:ext cx="1756102" cy="175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\Pictures\semantik.jf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2741"/>
            <a:ext cx="1211530" cy="17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cer\Pictures\semantik1.jf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23950"/>
            <a:ext cx="1180686" cy="1790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cer\Pictures\semantik3.jf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23950"/>
            <a:ext cx="1178986" cy="17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7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7" name="Google Shape;3987;p30"/>
          <p:cNvSpPr txBox="1">
            <a:spLocks noGrp="1"/>
          </p:cNvSpPr>
          <p:nvPr>
            <p:ph type="title"/>
          </p:nvPr>
        </p:nvSpPr>
        <p:spPr>
          <a:xfrm>
            <a:off x="1066800" y="160338"/>
            <a:ext cx="6579920" cy="658812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" sz="2800" b="1" dirty="0"/>
              <a:t>BAHAN </a:t>
            </a:r>
            <a:r>
              <a:rPr lang="en" sz="2800" b="1" dirty="0" smtClean="0"/>
              <a:t>BACAAN</a:t>
            </a:r>
            <a:endParaRPr sz="2800" dirty="0"/>
          </a:p>
        </p:txBody>
      </p:sp>
      <p:sp>
        <p:nvSpPr>
          <p:cNvPr id="3994" name="Google Shape;3994;p3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10" name="Picture 9" descr="E:\seminarcovid19\Screenshot_20200513-111922_Goog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9715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LINGUISTIK UMUM by Abdul Chaer | Shopee Indones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Google Shape;3871;p18"/>
          <p:cNvSpPr txBox="1">
            <a:spLocks noGrp="1"/>
          </p:cNvSpPr>
          <p:nvPr>
            <p:ph type="body" idx="1"/>
          </p:nvPr>
        </p:nvSpPr>
        <p:spPr>
          <a:xfrm>
            <a:off x="307975" y="1276350"/>
            <a:ext cx="7171425" cy="373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SzPts val="2400"/>
              <a:buNone/>
            </a:pPr>
            <a:r>
              <a:rPr lang="en-US" sz="2000" b="1" dirty="0" err="1" smtClean="0"/>
              <a:t>Perkembangan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mutakhir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studi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Semantik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dipelajari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laman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jurnal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nasional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internasional</a:t>
            </a:r>
            <a:r>
              <a:rPr lang="en-US" sz="2000" b="1" dirty="0" smtClean="0"/>
              <a:t>: </a:t>
            </a:r>
          </a:p>
          <a:p>
            <a:pPr marL="225425" lvl="0" indent="-220663">
              <a:buSzPts val="2400"/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/>
              <a:t> (</a:t>
            </a:r>
            <a:r>
              <a:rPr lang="en-US" sz="2000" dirty="0" err="1"/>
              <a:t>Pendidikan</a:t>
            </a:r>
            <a:r>
              <a:rPr lang="en-US" sz="2000" dirty="0"/>
              <a:t>)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 (</a:t>
            </a:r>
            <a:r>
              <a:rPr lang="en-US" sz="2000" dirty="0" err="1" smtClean="0"/>
              <a:t>Sastra</a:t>
            </a:r>
            <a:r>
              <a:rPr lang="en-US" sz="2000" dirty="0" smtClean="0"/>
              <a:t>) </a:t>
            </a:r>
            <a:r>
              <a:rPr lang="en-US" sz="2000" dirty="0" err="1" smtClean="0"/>
              <a:t>terakreditasi</a:t>
            </a:r>
            <a:r>
              <a:rPr lang="en-US" sz="2000" dirty="0" smtClean="0"/>
              <a:t> </a:t>
            </a:r>
            <a:r>
              <a:rPr lang="en-US" sz="2000" dirty="0" err="1" smtClean="0"/>
              <a:t>Sinta</a:t>
            </a:r>
            <a:r>
              <a:rPr lang="en-US" sz="2000" dirty="0" smtClean="0"/>
              <a:t> 1, 2, 3,  4, 5, </a:t>
            </a:r>
            <a:r>
              <a:rPr lang="en-US" sz="2000" dirty="0" err="1" smtClean="0"/>
              <a:t>dan</a:t>
            </a:r>
            <a:r>
              <a:rPr lang="en-US" sz="2000" dirty="0" smtClean="0"/>
              <a:t> 6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diakses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: </a:t>
            </a:r>
            <a:r>
              <a:rPr lang="en-US" sz="2000" dirty="0">
                <a:hlinkClick r:id="rId4"/>
              </a:rPr>
              <a:t>http://sinta.ristekbrin.go.id/journals</a:t>
            </a:r>
            <a:endParaRPr lang="en-US" sz="2000" dirty="0" smtClean="0"/>
          </a:p>
          <a:p>
            <a:pPr marL="225425" lvl="0" indent="-220663">
              <a:buSzPts val="2400"/>
              <a:buNone/>
            </a:pPr>
            <a:r>
              <a:rPr lang="en-US" sz="2000" dirty="0" smtClean="0"/>
              <a:t>2</a:t>
            </a:r>
            <a:r>
              <a:rPr lang="en-US" sz="2000" dirty="0"/>
              <a:t>.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(</a:t>
            </a:r>
            <a:r>
              <a:rPr lang="en-US" sz="2000" dirty="0" err="1" smtClean="0"/>
              <a:t>Pendidikan</a:t>
            </a:r>
            <a:r>
              <a:rPr lang="en-US" sz="2000" dirty="0"/>
              <a:t>) </a:t>
            </a:r>
            <a:r>
              <a:rPr lang="en-US" sz="2000" dirty="0" err="1"/>
              <a:t>Bahasa</a:t>
            </a:r>
            <a:r>
              <a:rPr lang="en-US" sz="2000" dirty="0"/>
              <a:t>  (</a:t>
            </a:r>
            <a:r>
              <a:rPr lang="en-US" sz="2000" dirty="0" err="1"/>
              <a:t>Sastra</a:t>
            </a:r>
            <a:r>
              <a:rPr lang="en-US" sz="2000" dirty="0"/>
              <a:t>) </a:t>
            </a:r>
            <a:r>
              <a:rPr lang="en-US" sz="2000" dirty="0" err="1"/>
              <a:t>bereputasi</a:t>
            </a:r>
            <a:r>
              <a:rPr lang="en-US" sz="2000" dirty="0"/>
              <a:t> </a:t>
            </a:r>
            <a:r>
              <a:rPr lang="en-US" sz="2000" dirty="0" smtClean="0"/>
              <a:t>Q1, Q2, Q3, </a:t>
            </a:r>
            <a:r>
              <a:rPr lang="en-US" sz="2000" dirty="0" err="1" smtClean="0"/>
              <a:t>dan</a:t>
            </a:r>
            <a:r>
              <a:rPr lang="en-US" sz="2000" dirty="0" smtClean="0"/>
              <a:t> Q4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awal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diakses</a:t>
            </a:r>
            <a:r>
              <a:rPr lang="en-US" sz="2000" dirty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: </a:t>
            </a:r>
            <a:r>
              <a:rPr lang="en-US" sz="2000" dirty="0">
                <a:hlinkClick r:id="rId5"/>
              </a:rPr>
              <a:t>https://www.scimagojr.com/journalrank.php?area=1200&amp;category=1203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495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3B55"/>
      </a:dk1>
      <a:lt1>
        <a:srgbClr val="FFFFFF"/>
      </a:lt1>
      <a:dk2>
        <a:srgbClr val="0B87A1"/>
      </a:dk2>
      <a:lt2>
        <a:srgbClr val="EEF1EE"/>
      </a:lt2>
      <a:accent1>
        <a:srgbClr val="D3EBD5"/>
      </a:accent1>
      <a:accent2>
        <a:srgbClr val="80BFB7"/>
      </a:accent2>
      <a:accent3>
        <a:srgbClr val="0B87A1"/>
      </a:accent3>
      <a:accent4>
        <a:srgbClr val="01597F"/>
      </a:accent4>
      <a:accent5>
        <a:srgbClr val="003B55"/>
      </a:accent5>
      <a:accent6>
        <a:srgbClr val="001120"/>
      </a:accent6>
      <a:hlink>
        <a:srgbClr val="01597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558</Words>
  <Application>Microsoft Office PowerPoint</Application>
  <PresentationFormat>On-screen Show (16:9)</PresentationFormat>
  <Paragraphs>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Dosis ExtraLight</vt:lpstr>
      <vt:lpstr>Titillium Web Light</vt:lpstr>
      <vt:lpstr>Mowbray template</vt:lpstr>
      <vt:lpstr>SEMANTIK  BAHASA INDONESIA</vt:lpstr>
      <vt:lpstr>PERTEMUAN 1: Orientasi Perkuliahan</vt:lpstr>
      <vt:lpstr>PERTEMUAN 1: Capaian dan Orientasi Perkuliahan</vt:lpstr>
      <vt:lpstr>POKOK-POKOK MATERI:</vt:lpstr>
      <vt:lpstr>POKOK-POKOK MATERI:</vt:lpstr>
      <vt:lpstr>POKOK-POKOK MATERI:</vt:lpstr>
      <vt:lpstr>BAHAN BACAAN</vt:lpstr>
      <vt:lpstr>BAHAN BACAAN</vt:lpstr>
      <vt:lpstr>BAHAN BACAAN</vt:lpstr>
      <vt:lpstr>PROSES  PEMBELAJARAN</vt:lpstr>
      <vt:lpstr>PENILAIAN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MATRIKULASI: DASAR-DASAR KEBAHASAAN</dc:title>
  <dc:creator>Acer</dc:creator>
  <cp:lastModifiedBy>Acer</cp:lastModifiedBy>
  <cp:revision>47</cp:revision>
  <cp:lastPrinted>2020-08-10T23:26:25Z</cp:lastPrinted>
  <dcterms:modified xsi:type="dcterms:W3CDTF">2020-09-05T12:13:10Z</dcterms:modified>
</cp:coreProperties>
</file>