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3" r:id="rId3"/>
    <p:sldId id="295" r:id="rId4"/>
    <p:sldId id="298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</p:sldIdLst>
  <p:sldSz cx="9144000" cy="5143500" type="screen16x9"/>
  <p:notesSz cx="6858000" cy="9144000"/>
  <p:embeddedFontLst>
    <p:embeddedFont>
      <p:font typeface="Titillium Web Light" charset="0"/>
      <p:regular r:id="rId20"/>
      <p:bold r:id="rId21"/>
      <p:italic r:id="rId22"/>
      <p:boldItalic r:id="rId23"/>
    </p:embeddedFont>
    <p:embeddedFont>
      <p:font typeface="Dosis ExtraLight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95EA28-43F6-4E62-B4AF-C06E0403FB9E}">
  <a:tblStyle styleId="{5195EA28-43F6-4E62-B4AF-C06E0403FB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896A-464C-4049-86E6-1D9AC38668E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BC26-8BBE-4E71-89CE-A6CB277FA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5459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1080300" y="1581150"/>
            <a:ext cx="6311100" cy="23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SEMANTIK </a:t>
            </a:r>
            <a:br>
              <a:rPr lang="en" b="1" dirty="0" smtClean="0"/>
            </a:br>
            <a:r>
              <a:rPr lang="en" b="1" dirty="0" smtClean="0"/>
              <a:t>BAHASA INDONESIA</a:t>
            </a:r>
            <a:endParaRPr b="1" dirty="0"/>
          </a:p>
        </p:txBody>
      </p:sp>
      <p:sp>
        <p:nvSpPr>
          <p:cNvPr id="3" name="Google Shape;3836;p13"/>
          <p:cNvSpPr txBox="1">
            <a:spLocks/>
          </p:cNvSpPr>
          <p:nvPr/>
        </p:nvSpPr>
        <p:spPr>
          <a:xfrm>
            <a:off x="1119250" y="4171950"/>
            <a:ext cx="53967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err="1" smtClean="0">
                <a:solidFill>
                  <a:srgbClr val="FFFF00"/>
                </a:solidFill>
              </a:rPr>
              <a:t>Pengampu</a:t>
            </a:r>
            <a:r>
              <a:rPr lang="en-US" sz="2400" b="1" dirty="0" smtClean="0">
                <a:solidFill>
                  <a:srgbClr val="FFFF00"/>
                </a:solidFill>
              </a:rPr>
              <a:t>: Dr. </a:t>
            </a:r>
            <a:r>
              <a:rPr lang="en-US" sz="2400" b="1" dirty="0" err="1" smtClean="0">
                <a:solidFill>
                  <a:srgbClr val="FFFF00"/>
                </a:solidFill>
              </a:rPr>
              <a:t>Burhanuddin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Semester </a:t>
            </a:r>
            <a:r>
              <a:rPr lang="en-US" sz="2400" b="1" dirty="0" err="1" smtClean="0">
                <a:solidFill>
                  <a:srgbClr val="FFFF00"/>
                </a:solidFill>
              </a:rPr>
              <a:t>Gasal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Tahun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Akademik</a:t>
            </a:r>
            <a:r>
              <a:rPr lang="en-US" sz="2400" b="1" dirty="0" smtClean="0">
                <a:solidFill>
                  <a:srgbClr val="FFFF00"/>
                </a:solidFill>
              </a:rPr>
              <a:t> 2020/2021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6" name="Picture 5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3836;p13"/>
          <p:cNvSpPr txBox="1">
            <a:spLocks/>
          </p:cNvSpPr>
          <p:nvPr/>
        </p:nvSpPr>
        <p:spPr>
          <a:xfrm>
            <a:off x="1066800" y="9650"/>
            <a:ext cx="619333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PROGRAM SARJANA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(S1)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PENDIDIKAN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BAHASA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DAN SASTRA INDONESIA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7.  </a:t>
            </a:r>
            <a:r>
              <a:rPr lang="en-US" sz="1800" dirty="0" err="1" smtClean="0"/>
              <a:t>Psikologi</a:t>
            </a:r>
            <a:r>
              <a:rPr lang="en-US" sz="1800" dirty="0" smtClean="0"/>
              <a:t> </a:t>
            </a:r>
            <a:r>
              <a:rPr lang="en-US" sz="1800" dirty="0" err="1" smtClean="0"/>
              <a:t>kognitivisme</a:t>
            </a:r>
            <a:r>
              <a:rPr lang="en-US" sz="1800" dirty="0" smtClean="0"/>
              <a:t> (</a:t>
            </a:r>
            <a:r>
              <a:rPr lang="en-US" sz="1800" dirty="0" err="1" smtClean="0"/>
              <a:t>orientasi</a:t>
            </a:r>
            <a:r>
              <a:rPr lang="en-US" sz="1800" dirty="0" smtClean="0"/>
              <a:t> </a:t>
            </a:r>
            <a:r>
              <a:rPr lang="en-US" sz="1800" dirty="0" err="1" smtClean="0"/>
              <a:t>linguistik</a:t>
            </a:r>
            <a:r>
              <a:rPr lang="en-US" sz="1800" dirty="0" smtClean="0"/>
              <a:t>): (a) </a:t>
            </a:r>
            <a:r>
              <a:rPr lang="en-US" sz="1800" dirty="0" err="1" smtClean="0"/>
              <a:t>pemahaman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pemahaman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refresentasi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 (b) </a:t>
            </a:r>
            <a:r>
              <a:rPr lang="en-US" sz="1800" dirty="0" err="1" smtClean="0"/>
              <a:t>pemahaman</a:t>
            </a:r>
            <a:r>
              <a:rPr lang="en-US" sz="1800" dirty="0" smtClean="0"/>
              <a:t> </a:t>
            </a:r>
            <a:r>
              <a:rPr lang="en-US" sz="1800" dirty="0" err="1" smtClean="0"/>
              <a:t>refresentasi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 </a:t>
            </a:r>
            <a:r>
              <a:rPr lang="en-US" sz="1800" dirty="0" err="1" smtClean="0"/>
              <a:t>berperanan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proposisi</a:t>
            </a:r>
            <a:r>
              <a:rPr lang="en-US" sz="1800" dirty="0" smtClean="0"/>
              <a:t>, (c)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mengelolah</a:t>
            </a:r>
            <a:r>
              <a:rPr lang="en-US" sz="1800" dirty="0" smtClean="0"/>
              <a:t> </a:t>
            </a:r>
            <a:r>
              <a:rPr lang="en-US" sz="1800" dirty="0" err="1" smtClean="0"/>
              <a:t>proposisi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disertai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kata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menata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sintaksisnya</a:t>
            </a:r>
            <a:r>
              <a:rPr lang="en-US" sz="1800" dirty="0" smtClean="0"/>
              <a:t>, (d)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memahamai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gambaran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(</a:t>
            </a:r>
            <a:r>
              <a:rPr lang="en-US" sz="1800" dirty="0" err="1" smtClean="0"/>
              <a:t>fitur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) kata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berperan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pesa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70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8.  Model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fitur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: (a) </a:t>
            </a:r>
            <a:r>
              <a:rPr lang="en-US" sz="1800" dirty="0" err="1" smtClean="0"/>
              <a:t>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referen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diacu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kata, (b) </a:t>
            </a:r>
            <a:r>
              <a:rPr lang="en-US" sz="1800" dirty="0" err="1" smtClean="0"/>
              <a:t>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referen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ata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acuan</a:t>
            </a:r>
            <a:r>
              <a:rPr lang="en-US" sz="1800" dirty="0" smtClean="0"/>
              <a:t> reference </a:t>
            </a:r>
            <a:r>
              <a:rPr lang="en-US" sz="1800" dirty="0" err="1" smtClean="0"/>
              <a:t>dalam</a:t>
            </a:r>
            <a:r>
              <a:rPr lang="en-US" sz="1800" dirty="0" smtClean="0"/>
              <a:t> kata lain, (c) </a:t>
            </a:r>
            <a:r>
              <a:rPr lang="en-US" sz="1800" dirty="0" err="1" smtClean="0"/>
              <a:t>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acuan</a:t>
            </a:r>
            <a:r>
              <a:rPr lang="en-US" sz="1800" dirty="0" smtClean="0"/>
              <a:t> </a:t>
            </a:r>
            <a:r>
              <a:rPr lang="en-US" sz="1800" dirty="0" err="1" smtClean="0"/>
              <a:t>referen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butir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membedakan</a:t>
            </a:r>
            <a:r>
              <a:rPr lang="en-US" sz="1800" dirty="0" smtClean="0"/>
              <a:t> </a:t>
            </a:r>
            <a:r>
              <a:rPr lang="en-US" sz="1800" dirty="0" err="1" smtClean="0"/>
              <a:t>fitur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semantiks</a:t>
            </a:r>
            <a:r>
              <a:rPr lang="en-US" sz="1800" dirty="0" smtClean="0"/>
              <a:t> kata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9.  </a:t>
            </a:r>
            <a:r>
              <a:rPr lang="en-US" sz="1800" dirty="0" err="1" smtClean="0"/>
              <a:t>Psikologi</a:t>
            </a:r>
            <a:r>
              <a:rPr lang="en-US" sz="1800" dirty="0" smtClean="0"/>
              <a:t> </a:t>
            </a:r>
            <a:r>
              <a:rPr lang="en-US" sz="1800" dirty="0" err="1" smtClean="0"/>
              <a:t>kognitif</a:t>
            </a:r>
            <a:r>
              <a:rPr lang="en-US" sz="1800" dirty="0" smtClean="0"/>
              <a:t> (</a:t>
            </a:r>
            <a:r>
              <a:rPr lang="en-US" sz="1800" dirty="0" err="1" smtClean="0"/>
              <a:t>orientasi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psikologi</a:t>
            </a:r>
            <a:r>
              <a:rPr lang="en-US" sz="1800" dirty="0" smtClean="0"/>
              <a:t> </a:t>
            </a:r>
            <a:r>
              <a:rPr lang="en-US" sz="1800" dirty="0" err="1" smtClean="0"/>
              <a:t>kognitif</a:t>
            </a:r>
            <a:r>
              <a:rPr lang="en-US" sz="1800" dirty="0" smtClean="0"/>
              <a:t>) </a:t>
            </a:r>
            <a:r>
              <a:rPr lang="en-US" sz="1800" dirty="0" err="1" smtClean="0"/>
              <a:t>bahwa</a:t>
            </a:r>
            <a:r>
              <a:rPr lang="en-US" sz="1800" dirty="0" smtClean="0"/>
              <a:t> (a) </a:t>
            </a:r>
            <a:r>
              <a:rPr lang="en-US" sz="1800" dirty="0" err="1" smtClean="0"/>
              <a:t>pemahaman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seseorang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referen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diacu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pemakaiannya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“</a:t>
            </a:r>
            <a:r>
              <a:rPr lang="en-US" sz="1800" dirty="0" err="1" smtClean="0"/>
              <a:t>ingatan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semantis</a:t>
            </a:r>
            <a:r>
              <a:rPr lang="en-US" sz="1800" dirty="0" smtClean="0"/>
              <a:t>”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pemahaman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sintaksis</a:t>
            </a:r>
            <a:r>
              <a:rPr lang="en-US" sz="1800" dirty="0" smtClean="0"/>
              <a:t>, (b) </a:t>
            </a:r>
            <a:r>
              <a:rPr lang="en-US" sz="1800" dirty="0" err="1" smtClean="0"/>
              <a:t>penyimpulan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kata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berbeda-beda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92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10. 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“</a:t>
            </a:r>
            <a:r>
              <a:rPr lang="en-US" sz="1800" dirty="0" err="1" smtClean="0"/>
              <a:t>ingatan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semantis</a:t>
            </a:r>
            <a:r>
              <a:rPr lang="en-US" sz="1800" dirty="0" smtClean="0"/>
              <a:t>” kata </a:t>
            </a:r>
            <a:r>
              <a:rPr lang="en-US" sz="1800" dirty="0" err="1" smtClean="0"/>
              <a:t>binatang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: (a) </a:t>
            </a:r>
            <a:r>
              <a:rPr lang="en-US" sz="1800" dirty="0" err="1" smtClean="0"/>
              <a:t>diucapkan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nada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seseorang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marah</a:t>
            </a:r>
            <a:r>
              <a:rPr lang="en-US" sz="1800" dirty="0" smtClean="0"/>
              <a:t>, (b)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baris</a:t>
            </a:r>
            <a:r>
              <a:rPr lang="en-US" sz="1800" dirty="0" smtClean="0"/>
              <a:t> </a:t>
            </a:r>
            <a:r>
              <a:rPr lang="en-US" sz="1800" dirty="0" err="1" smtClean="0"/>
              <a:t>puisi</a:t>
            </a:r>
            <a:r>
              <a:rPr lang="en-US" sz="1800" dirty="0" smtClean="0"/>
              <a:t> </a:t>
            </a:r>
            <a:r>
              <a:rPr lang="en-US" sz="1800" dirty="0" err="1" smtClean="0"/>
              <a:t>Chairil</a:t>
            </a:r>
            <a:r>
              <a:rPr lang="en-US" sz="1800" dirty="0" smtClean="0"/>
              <a:t> Anwar, (c)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kata </a:t>
            </a:r>
            <a:r>
              <a:rPr lang="en-US" sz="1800" dirty="0" err="1" smtClean="0"/>
              <a:t>kebun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rekreasi</a:t>
            </a:r>
            <a:r>
              <a:rPr lang="en-US" sz="1800" dirty="0" smtClean="0"/>
              <a:t>,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r>
              <a:rPr lang="en-US" sz="1800" dirty="0" smtClean="0"/>
              <a:t> </a:t>
            </a:r>
            <a:r>
              <a:rPr lang="en-US" sz="1800" dirty="0" err="1" smtClean="0"/>
              <a:t>menyesatkan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mengalami</a:t>
            </a:r>
            <a:r>
              <a:rPr lang="en-US" sz="1800" dirty="0" smtClean="0"/>
              <a:t> </a:t>
            </a:r>
            <a:r>
              <a:rPr lang="en-US" sz="1800" dirty="0" err="1" smtClean="0"/>
              <a:t>peralihan</a:t>
            </a:r>
            <a:r>
              <a:rPr lang="en-US" sz="1800" dirty="0" smtClean="0"/>
              <a:t> </a:t>
            </a:r>
            <a:r>
              <a:rPr lang="en-US" sz="1800" dirty="0" err="1" smtClean="0"/>
              <a:t>sesusai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pemakaiannya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0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b="1" dirty="0" smtClean="0"/>
              <a:t>A3. </a:t>
            </a:r>
            <a:r>
              <a:rPr lang="en-US" sz="1800" b="1" dirty="0" err="1" smtClean="0"/>
              <a:t>Hubungan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Semantik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Antropologi</a:t>
            </a:r>
            <a:endParaRPr lang="en-US" sz="1800" b="1" dirty="0" smtClean="0"/>
          </a:p>
          <a:p>
            <a:pPr marL="344488" indent="-344488">
              <a:buNone/>
            </a:pPr>
            <a:r>
              <a:rPr lang="en-US" sz="1800" dirty="0" smtClean="0"/>
              <a:t>1.  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dipandang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fenomena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budaya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Sebab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budaya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berperan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,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.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halliday</a:t>
            </a:r>
            <a:r>
              <a:rPr lang="en-US" sz="1800" dirty="0" smtClean="0"/>
              <a:t> (1978)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nmenentukan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semantis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3 </a:t>
            </a:r>
            <a:r>
              <a:rPr lang="en-US" sz="1800" dirty="0" err="1" smtClean="0"/>
              <a:t>unsur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dipisahkan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ideasional</a:t>
            </a:r>
            <a:r>
              <a:rPr lang="en-US" sz="1800" dirty="0" smtClean="0"/>
              <a:t> (</a:t>
            </a:r>
            <a:r>
              <a:rPr lang="en-US" sz="1800" dirty="0" err="1" smtClean="0"/>
              <a:t>isi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dingin</a:t>
            </a:r>
            <a:r>
              <a:rPr lang="en-US" sz="1800" dirty="0" smtClean="0"/>
              <a:t> </a:t>
            </a:r>
            <a:r>
              <a:rPr lang="en-US" sz="1800" dirty="0" err="1" smtClean="0"/>
              <a:t>disampaikan</a:t>
            </a:r>
            <a:r>
              <a:rPr lang="en-US" sz="1800" dirty="0" smtClean="0"/>
              <a:t>), interpersonal (</a:t>
            </a:r>
            <a:r>
              <a:rPr lang="en-US" sz="1800" dirty="0" err="1" smtClean="0"/>
              <a:t>makna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hadir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partisipan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peristiwa</a:t>
            </a:r>
            <a:r>
              <a:rPr lang="en-US" sz="1800" dirty="0" smtClean="0"/>
              <a:t> </a:t>
            </a:r>
            <a:r>
              <a:rPr lang="en-US" sz="1800" dirty="0" err="1" smtClean="0"/>
              <a:t>tutur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tekstual</a:t>
            </a:r>
            <a:r>
              <a:rPr lang="en-US" sz="1800" dirty="0" smtClean="0"/>
              <a:t> (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tuturan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merefresentasikan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menunjang</a:t>
            </a:r>
            <a:r>
              <a:rPr lang="en-US" sz="1800" dirty="0" smtClean="0"/>
              <a:t> </a:t>
            </a:r>
            <a:r>
              <a:rPr lang="en-US" sz="1800" dirty="0" err="1" smtClean="0"/>
              <a:t>terwujudnya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tuturan</a:t>
            </a:r>
            <a:r>
              <a:rPr lang="en-US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49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b="1" dirty="0" smtClean="0"/>
              <a:t>A4. </a:t>
            </a:r>
            <a:r>
              <a:rPr lang="en-US" sz="1800" b="1" dirty="0" err="1" smtClean="0"/>
              <a:t>Hubungan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Semantik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Kesastraan</a:t>
            </a:r>
            <a:endParaRPr lang="en-US" sz="1800" b="1" dirty="0" smtClean="0"/>
          </a:p>
          <a:p>
            <a:pPr marL="344488" indent="-344488">
              <a:buNone/>
            </a:pPr>
            <a:r>
              <a:rPr lang="en-US" sz="1800" dirty="0" smtClean="0"/>
              <a:t>1.   </a:t>
            </a:r>
            <a:r>
              <a:rPr lang="en-US" sz="1800" dirty="0" err="1" smtClean="0"/>
              <a:t>Sastra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kreasis</a:t>
            </a:r>
            <a:r>
              <a:rPr lang="en-US" sz="1800" dirty="0" smtClean="0"/>
              <a:t> </a:t>
            </a:r>
            <a:r>
              <a:rPr lang="en-US" sz="1800" dirty="0" err="1" smtClean="0"/>
              <a:t>seni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medianya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khas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Sastra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tulis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kehilangan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identitas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tuturan</a:t>
            </a:r>
            <a:r>
              <a:rPr lang="en-US" sz="1800" dirty="0" smtClean="0"/>
              <a:t>, </a:t>
            </a:r>
            <a:r>
              <a:rPr lang="en-US" sz="1800" dirty="0" err="1" smtClean="0"/>
              <a:t>kepastian</a:t>
            </a:r>
            <a:r>
              <a:rPr lang="en-US" sz="1800" dirty="0" smtClean="0"/>
              <a:t> </a:t>
            </a:r>
            <a:r>
              <a:rPr lang="en-US" sz="1800" dirty="0" err="1" smtClean="0"/>
              <a:t>referen</a:t>
            </a:r>
            <a:r>
              <a:rPr lang="en-US" sz="1800" dirty="0" smtClean="0"/>
              <a:t>,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tuturan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keterbatasan</a:t>
            </a:r>
            <a:r>
              <a:rPr lang="en-US" sz="1800" dirty="0" smtClean="0"/>
              <a:t> </a:t>
            </a:r>
            <a:r>
              <a:rPr lang="en-US" sz="1800" dirty="0" err="1" smtClean="0"/>
              <a:t>tulisan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mewakili</a:t>
            </a:r>
            <a:r>
              <a:rPr lang="en-US" sz="1800" dirty="0" smtClean="0"/>
              <a:t> </a:t>
            </a:r>
            <a:r>
              <a:rPr lang="en-US" sz="1800" dirty="0" err="1" smtClean="0"/>
              <a:t>bunyi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3. 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sastra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lapis (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),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lapis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stratum,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(a) </a:t>
            </a:r>
            <a:r>
              <a:rPr lang="en-US" sz="1800" dirty="0" err="1" smtClean="0"/>
              <a:t>makna</a:t>
            </a:r>
            <a:r>
              <a:rPr lang="en-US" sz="1800" dirty="0" smtClean="0"/>
              <a:t> literal, (b)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rekaan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pengarang</a:t>
            </a:r>
            <a:r>
              <a:rPr lang="en-US" sz="1800" dirty="0" smtClean="0"/>
              <a:t>, (c)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dipandang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, (d) lapis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atay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metafisis</a:t>
            </a:r>
            <a:r>
              <a:rPr lang="en-US" sz="1800" dirty="0"/>
              <a:t> </a:t>
            </a:r>
            <a:r>
              <a:rPr lang="en-US" sz="1800" dirty="0" err="1" smtClean="0"/>
              <a:t>sehingg</a:t>
            </a:r>
            <a:r>
              <a:rPr lang="en-US" sz="1800" dirty="0" smtClean="0"/>
              <a:t> </a:t>
            </a:r>
            <a:r>
              <a:rPr lang="en-US" sz="1800" dirty="0" err="1" smtClean="0"/>
              <a:t>dibutukan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konkretisasi</a:t>
            </a:r>
            <a:r>
              <a:rPr lang="en-US" sz="1800" dirty="0" smtClean="0"/>
              <a:t> </a:t>
            </a:r>
            <a:r>
              <a:rPr lang="en-US" sz="1800" dirty="0" err="1" smtClean="0"/>
              <a:t>pembaca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bekal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teks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b="1" dirty="0" smtClean="0"/>
              <a:t>A5. </a:t>
            </a:r>
            <a:r>
              <a:rPr lang="en-US" sz="1800" b="1" dirty="0" err="1" smtClean="0"/>
              <a:t>Hubungan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Semantik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Linguistik</a:t>
            </a:r>
            <a:endParaRPr lang="en-US" sz="1800" b="1" dirty="0" smtClean="0"/>
          </a:p>
          <a:p>
            <a:pPr marL="344488" indent="-344488">
              <a:buNone/>
            </a:pPr>
            <a:r>
              <a:rPr lang="en-US" sz="1800" dirty="0" smtClean="0"/>
              <a:t>1.   </a:t>
            </a:r>
            <a:r>
              <a:rPr lang="en-US" sz="1800" dirty="0" err="1" smtClean="0"/>
              <a:t>Bahasa</a:t>
            </a:r>
            <a:r>
              <a:rPr lang="en-US" sz="1800" dirty="0" smtClean="0"/>
              <a:t>/</a:t>
            </a:r>
            <a:r>
              <a:rPr lang="en-US" sz="1800" dirty="0" err="1" smtClean="0"/>
              <a:t>satuan</a:t>
            </a:r>
            <a:r>
              <a:rPr lang="en-US" sz="1800" dirty="0" smtClean="0"/>
              <a:t> lingual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bunyi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menyertai</a:t>
            </a:r>
            <a:r>
              <a:rPr lang="en-US" sz="1800" dirty="0" smtClean="0"/>
              <a:t> </a:t>
            </a:r>
            <a:r>
              <a:rPr lang="en-US" sz="1800" dirty="0" err="1" smtClean="0"/>
              <a:t>bunyi</a:t>
            </a:r>
            <a:r>
              <a:rPr lang="en-US" sz="1800" dirty="0" smtClean="0"/>
              <a:t>, </a:t>
            </a:r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hadir</a:t>
            </a:r>
            <a:r>
              <a:rPr lang="en-US" sz="1800" dirty="0" smtClean="0"/>
              <a:t> </a:t>
            </a:r>
            <a:r>
              <a:rPr lang="en-US" sz="1800" dirty="0" err="1" smtClean="0"/>
              <a:t>jauh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bunyi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\</a:t>
            </a:r>
          </a:p>
          <a:p>
            <a:pPr marL="344488" indent="-344488">
              <a:buNone/>
            </a:pPr>
            <a:r>
              <a:rPr lang="en-US" sz="1800" b="1" dirty="0" smtClean="0"/>
              <a:t>B. </a:t>
            </a:r>
            <a:r>
              <a:rPr lang="en-US" sz="1800" b="1" dirty="0" err="1" smtClean="0"/>
              <a:t>Manfaat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Semantik</a:t>
            </a:r>
            <a:endParaRPr lang="en-US" sz="1800" b="1" dirty="0" smtClean="0"/>
          </a:p>
          <a:p>
            <a:pPr marL="346075" indent="-342900">
              <a:buNone/>
            </a:pPr>
            <a:r>
              <a:rPr lang="en-US" sz="1800" dirty="0" smtClean="0"/>
              <a:t>1.  </a:t>
            </a:r>
            <a:r>
              <a:rPr lang="en-US" sz="1800" dirty="0" err="1" smtClean="0"/>
              <a:t>Memudahkan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kata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menyampaikan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(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wartawan</a:t>
            </a:r>
            <a:r>
              <a:rPr lang="en-US" sz="1800" dirty="0" smtClean="0"/>
              <a:t>, reporter, </a:t>
            </a:r>
            <a:r>
              <a:rPr lang="en-US" sz="1800" dirty="0" err="1" smtClean="0"/>
              <a:t>persuratkabaran</a:t>
            </a:r>
            <a:r>
              <a:rPr lang="en-US" sz="1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907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b="1" dirty="0" smtClean="0"/>
              <a:t>B. </a:t>
            </a:r>
            <a:r>
              <a:rPr lang="en-US" sz="1800" b="1" dirty="0" err="1" smtClean="0"/>
              <a:t>Manfaat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Semantik</a:t>
            </a:r>
            <a:endParaRPr lang="en-US" sz="1800" b="1" dirty="0" smtClean="0"/>
          </a:p>
          <a:p>
            <a:pPr marL="346075" indent="-342900">
              <a:buNone/>
            </a:pPr>
            <a:r>
              <a:rPr lang="en-US" sz="1800" dirty="0" smtClean="0"/>
              <a:t>2.  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/>
              <a:t>bekal</a:t>
            </a:r>
            <a:r>
              <a:rPr lang="en-US" sz="1800" dirty="0"/>
              <a:t> </a:t>
            </a:r>
            <a:r>
              <a:rPr lang="en-US" sz="1800" dirty="0" err="1"/>
              <a:t>teoritis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menganalisis</a:t>
            </a:r>
            <a:r>
              <a:rPr lang="en-US" sz="1800" dirty="0"/>
              <a:t> </a:t>
            </a:r>
            <a:r>
              <a:rPr lang="en-US" sz="1800" dirty="0" err="1"/>
              <a:t>bahasa</a:t>
            </a:r>
            <a:r>
              <a:rPr lang="en-US" sz="1800" dirty="0"/>
              <a:t> yang </a:t>
            </a:r>
            <a:r>
              <a:rPr lang="en-US" sz="1800" dirty="0" err="1"/>
              <a:t>dipelajari</a:t>
            </a:r>
            <a:r>
              <a:rPr lang="en-US" sz="1800" dirty="0"/>
              <a:t> (</a:t>
            </a:r>
            <a:r>
              <a:rPr lang="en-US" sz="1800" dirty="0" err="1"/>
              <a:t>linguis</a:t>
            </a:r>
            <a:r>
              <a:rPr lang="en-US" sz="1800" dirty="0" smtClean="0"/>
              <a:t>).</a:t>
            </a:r>
          </a:p>
          <a:p>
            <a:pPr marL="346075" indent="-342900">
              <a:buNone/>
            </a:pPr>
            <a:r>
              <a:rPr lang="en-US" sz="1800" dirty="0" smtClean="0"/>
              <a:t>3.   </a:t>
            </a:r>
            <a:r>
              <a:rPr lang="en-US" sz="1800" dirty="0" err="1" smtClean="0"/>
              <a:t>Memudahkan</a:t>
            </a:r>
            <a:r>
              <a:rPr lang="en-US" sz="1800" dirty="0" smtClean="0"/>
              <a:t> </a:t>
            </a:r>
            <a:r>
              <a:rPr lang="en-US" sz="1800" dirty="0" err="1"/>
              <a:t>mengajarkan</a:t>
            </a:r>
            <a:r>
              <a:rPr lang="en-US" sz="1800" dirty="0"/>
              <a:t> </a:t>
            </a:r>
            <a:r>
              <a:rPr lang="en-US" sz="1800" dirty="0" err="1"/>
              <a:t>bahasa</a:t>
            </a:r>
            <a:r>
              <a:rPr lang="en-US" sz="1800" dirty="0"/>
              <a:t> (guru</a:t>
            </a:r>
            <a:r>
              <a:rPr lang="en-US" sz="1800" dirty="0" smtClean="0"/>
              <a:t>). </a:t>
            </a:r>
            <a:r>
              <a:rPr lang="en-US" sz="1800" dirty="0" err="1" smtClean="0"/>
              <a:t>Mempelajari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sungguh-sungguh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diajarkan</a:t>
            </a:r>
            <a:r>
              <a:rPr lang="en-US" sz="1800" dirty="0" smtClean="0"/>
              <a:t> (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teoritis</a:t>
            </a:r>
            <a:r>
              <a:rPr lang="en-US" sz="1800" dirty="0" smtClean="0"/>
              <a:t>),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mengajarkan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muridnya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(</a:t>
            </a:r>
            <a:r>
              <a:rPr lang="en-US" sz="1800" dirty="0" err="1" smtClean="0"/>
              <a:t>praktis</a:t>
            </a:r>
            <a:r>
              <a:rPr lang="en-US" sz="1800" dirty="0" smtClean="0"/>
              <a:t>).</a:t>
            </a:r>
          </a:p>
          <a:p>
            <a:pPr marL="346075" indent="-342900">
              <a:buNone/>
            </a:pPr>
            <a:r>
              <a:rPr lang="en-US" sz="1800" dirty="0" smtClean="0"/>
              <a:t>4. 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awam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disekelilinganya</a:t>
            </a:r>
            <a:r>
              <a:rPr lang="en-US" sz="1800" dirty="0" smtClean="0"/>
              <a:t> </a:t>
            </a:r>
            <a:r>
              <a:rPr lang="en-US" sz="1800" dirty="0" err="1" smtClean="0"/>
              <a:t>berlangsung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</a:t>
            </a:r>
            <a:r>
              <a:rPr lang="en-US" sz="1800" dirty="0" err="1" smtClean="0"/>
              <a:t>sekelililing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4488" indent="-344488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043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/>
              <a:t>PERTEMUAN </a:t>
            </a:r>
            <a:r>
              <a:rPr lang="en" sz="2400" b="1" dirty="0" smtClean="0"/>
              <a:t>3: Hubungan Semantik dengan Ilmu Lain dan Manfaatnya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988;p30"/>
          <p:cNvSpPr txBox="1">
            <a:spLocks/>
          </p:cNvSpPr>
          <p:nvPr/>
        </p:nvSpPr>
        <p:spPr>
          <a:xfrm>
            <a:off x="685800" y="1200150"/>
            <a:ext cx="27432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Pembelajaran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8300" y="2114549"/>
            <a:ext cx="6825500" cy="27351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diharapkan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semantik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subbidang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(</a:t>
            </a:r>
            <a:r>
              <a:rPr lang="en-US" sz="3200" dirty="0" err="1" smtClean="0"/>
              <a:t>linguistik</a:t>
            </a:r>
            <a:r>
              <a:rPr lang="en-US" sz="3200" dirty="0" smtClean="0"/>
              <a:t>) lain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manfaatnya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44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Manfaatnya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885950"/>
            <a:ext cx="6858000" cy="3018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b="1" dirty="0" smtClean="0"/>
              <a:t>A1. </a:t>
            </a:r>
            <a:r>
              <a:rPr lang="en-US" sz="1800" b="1" dirty="0" err="1" smtClean="0"/>
              <a:t>Semantik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Filsafat</a:t>
            </a:r>
            <a:endParaRPr lang="en-US" sz="1800" b="1" dirty="0" smtClean="0"/>
          </a:p>
          <a:p>
            <a:pPr marL="344488" indent="-344488">
              <a:buNone/>
            </a:pPr>
            <a:r>
              <a:rPr lang="en-US" sz="1800" dirty="0" smtClean="0"/>
              <a:t>1</a:t>
            </a:r>
            <a:r>
              <a:rPr lang="en-US" sz="1800" dirty="0"/>
              <a:t>. 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kearifan</a:t>
            </a:r>
            <a:r>
              <a:rPr lang="en-US" sz="1800" dirty="0" smtClean="0"/>
              <a:t>,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, </a:t>
            </a:r>
            <a:r>
              <a:rPr lang="en-US" sz="1800" dirty="0" err="1" smtClean="0"/>
              <a:t>hakikat</a:t>
            </a:r>
            <a:r>
              <a:rPr lang="en-US" sz="1800" dirty="0" smtClean="0"/>
              <a:t> </a:t>
            </a:r>
            <a:r>
              <a:rPr lang="en-US" sz="1800" dirty="0" err="1" smtClean="0"/>
              <a:t>realitas</a:t>
            </a:r>
            <a:r>
              <a:rPr lang="en-US" sz="1800" dirty="0" smtClean="0"/>
              <a:t>,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,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erat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4488" indent="-344488">
              <a:buNone/>
            </a:pPr>
            <a:r>
              <a:rPr lang="en-US" sz="1800" dirty="0"/>
              <a:t>2. </a:t>
            </a:r>
            <a:r>
              <a:rPr lang="en-US" sz="1800" dirty="0" smtClean="0"/>
              <a:t> </a:t>
            </a:r>
            <a:r>
              <a:rPr lang="en-US" sz="1800" dirty="0" err="1" smtClean="0"/>
              <a:t>Sebab</a:t>
            </a:r>
            <a:r>
              <a:rPr lang="en-US" sz="1800" dirty="0" smtClean="0"/>
              <a:t>,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fakta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</a:t>
            </a:r>
            <a:r>
              <a:rPr lang="en-US" sz="1800" dirty="0" err="1" smtClean="0"/>
              <a:t>perenungan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simbolik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terwakili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344488" indent="-344488">
              <a:buNone/>
            </a:pPr>
            <a:r>
              <a:rPr lang="en-US" sz="1800" dirty="0" smtClean="0"/>
              <a:t>3.  </a:t>
            </a:r>
            <a:r>
              <a:rPr lang="en-US" sz="1800" dirty="0" smtClean="0"/>
              <a:t>Di </a:t>
            </a:r>
            <a:r>
              <a:rPr lang="en-US" sz="1800" dirty="0" err="1" smtClean="0"/>
              <a:t>sisi</a:t>
            </a:r>
            <a:r>
              <a:rPr lang="en-US" sz="1800" dirty="0" smtClean="0"/>
              <a:t> lain,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berpikir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medianya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sekedar</a:t>
            </a:r>
            <a:r>
              <a:rPr lang="en-US" sz="1800" dirty="0" smtClean="0"/>
              <a:t> media proses </a:t>
            </a:r>
            <a:r>
              <a:rPr lang="en-US" sz="1800" dirty="0" err="1" smtClean="0"/>
              <a:t>berpikir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. </a:t>
            </a:r>
            <a:endParaRPr lang="en-US" sz="1800" dirty="0" smtClean="0"/>
          </a:p>
        </p:txBody>
      </p:sp>
      <p:sp>
        <p:nvSpPr>
          <p:cNvPr id="7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 smtClean="0"/>
              <a:t>A. </a:t>
            </a:r>
            <a:r>
              <a:rPr lang="en-US" sz="2000" b="1" dirty="0" err="1" smtClean="0"/>
              <a:t>Hubungan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Semanti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Subbidang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Lain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878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2000" dirty="0" smtClean="0"/>
              <a:t>4. 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ketepatan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kebahasaan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logis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realitas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4488" indent="-344488">
              <a:buNone/>
            </a:pPr>
            <a:r>
              <a:rPr lang="en-US" sz="2000" dirty="0" smtClean="0"/>
              <a:t>5. 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kesesuaian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realitas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(Alston, 1964).</a:t>
            </a:r>
          </a:p>
          <a:p>
            <a:pPr marL="344488" indent="-344488">
              <a:buNone/>
            </a:pPr>
            <a:r>
              <a:rPr lang="en-US" sz="2000" dirty="0" smtClean="0"/>
              <a:t>6.  </a:t>
            </a:r>
            <a:r>
              <a:rPr lang="en-US" sz="2000" dirty="0" err="1" smtClean="0"/>
              <a:t>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(</a:t>
            </a:r>
            <a:r>
              <a:rPr lang="en-US" sz="2000" dirty="0" err="1" smtClean="0"/>
              <a:t>sehari-hari</a:t>
            </a:r>
            <a:r>
              <a:rPr lang="en-US" sz="2000" dirty="0" smtClean="0"/>
              <a:t>) </a:t>
            </a:r>
            <a:r>
              <a:rPr lang="en-US" sz="2000" dirty="0" err="1" smtClean="0"/>
              <a:t>kaitannya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kelemahan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(a) vagueness, (b) </a:t>
            </a:r>
            <a:r>
              <a:rPr lang="en-US" sz="2000" dirty="0" err="1" smtClean="0"/>
              <a:t>inexpliscitness</a:t>
            </a:r>
            <a:r>
              <a:rPr lang="en-US" sz="2000" dirty="0" smtClean="0"/>
              <a:t>, (c) ambiguity, (d)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konteks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€ misleading.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097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7.  Vagueness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terkandung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prinsipnya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mewakili</a:t>
            </a:r>
            <a:r>
              <a:rPr lang="en-US" sz="1800" dirty="0" smtClean="0"/>
              <a:t> </a:t>
            </a:r>
            <a:r>
              <a:rPr lang="en-US" sz="1800" dirty="0" err="1" smtClean="0"/>
              <a:t>realitas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diacunya</a:t>
            </a:r>
            <a:r>
              <a:rPr lang="en-US" sz="1800" dirty="0" smtClean="0"/>
              <a:t>. </a:t>
            </a:r>
            <a:r>
              <a:rPr lang="en-US" sz="1800" dirty="0" err="1" smtClean="0"/>
              <a:t>Penjelasan</a:t>
            </a:r>
            <a:r>
              <a:rPr lang="en-US" sz="1800" dirty="0" smtClean="0"/>
              <a:t> verbal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warna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mawar</a:t>
            </a:r>
            <a:r>
              <a:rPr lang="en-US" sz="1800" dirty="0" smtClean="0"/>
              <a:t>,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setepat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sejelas</a:t>
            </a:r>
            <a:r>
              <a:rPr lang="en-US" sz="1800" dirty="0" smtClean="0"/>
              <a:t> </a:t>
            </a:r>
            <a:r>
              <a:rPr lang="en-US" sz="1800" dirty="0" err="1" smtClean="0"/>
              <a:t>diabandingkan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mengamati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aneka</a:t>
            </a:r>
            <a:r>
              <a:rPr lang="en-US" sz="1800" dirty="0" smtClean="0"/>
              <a:t> </a:t>
            </a:r>
            <a:r>
              <a:rPr lang="en-US" sz="1800" dirty="0" err="1" smtClean="0"/>
              <a:t>warna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mawar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4488" indent="-344488">
              <a:buNone/>
            </a:pPr>
            <a:r>
              <a:rPr lang="en-US" sz="1800" dirty="0" smtClean="0"/>
              <a:t>8.  </a:t>
            </a:r>
            <a:r>
              <a:rPr lang="en-US" sz="1800" dirty="0" err="1" smtClean="0"/>
              <a:t>Ambiguitas</a:t>
            </a:r>
            <a:r>
              <a:rPr lang="en-US" sz="1800" dirty="0" smtClean="0"/>
              <a:t> </a:t>
            </a:r>
            <a:r>
              <a:rPr lang="en-US" sz="1800" dirty="0" err="1" smtClean="0"/>
              <a:t>berkaitan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ketaksaan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kata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berkaitan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i="1" dirty="0" err="1" smtClean="0"/>
              <a:t>mawar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melati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anggrek</a:t>
            </a:r>
            <a:r>
              <a:rPr lang="en-US" sz="1800" dirty="0" smtClean="0"/>
              <a:t>,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i="1" dirty="0" err="1" smtClean="0"/>
              <a:t>gadis</a:t>
            </a:r>
            <a:r>
              <a:rPr lang="en-US" sz="1800" dirty="0" smtClean="0"/>
              <a:t>. </a:t>
            </a:r>
            <a:r>
              <a:rPr lang="en-US" sz="1800" dirty="0" err="1" smtClean="0"/>
              <a:t>Ketaksaan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dimanfaatkan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kepenyairan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memperkaya</a:t>
            </a:r>
            <a:r>
              <a:rPr lang="en-US" sz="1800" dirty="0" smtClean="0"/>
              <a:t> </a:t>
            </a:r>
            <a:r>
              <a:rPr lang="en-US" sz="1800" dirty="0" err="1" smtClean="0"/>
              <a:t>gagasan</a:t>
            </a:r>
            <a:r>
              <a:rPr lang="en-US" sz="1800" dirty="0" smtClean="0"/>
              <a:t>. </a:t>
            </a:r>
          </a:p>
          <a:p>
            <a:pPr marL="344488" indent="-344488">
              <a:buNone/>
            </a:pPr>
            <a:r>
              <a:rPr lang="en-US" sz="1800" dirty="0" smtClean="0"/>
              <a:t>9.   Inexplicitness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ketidakmampuan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merefresentasikan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gagasan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eksak</a:t>
            </a:r>
            <a:r>
              <a:rPr lang="en-US" sz="1800" dirty="0" smtClean="0"/>
              <a:t>, </a:t>
            </a:r>
            <a:r>
              <a:rPr lang="en-US" sz="1800" dirty="0" err="1" smtClean="0"/>
              <a:t>tepat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meyeluruh</a:t>
            </a:r>
            <a:r>
              <a:rPr lang="en-US" sz="1800" dirty="0" smtClean="0"/>
              <a:t> (</a:t>
            </a:r>
            <a:r>
              <a:rPr lang="en-US" sz="1800" dirty="0" err="1" smtClean="0"/>
              <a:t>akibat</a:t>
            </a:r>
            <a:r>
              <a:rPr lang="en-US" sz="1800" dirty="0" smtClean="0"/>
              <a:t> </a:t>
            </a:r>
            <a:r>
              <a:rPr lang="en-US" sz="1800" dirty="0" err="1" smtClean="0"/>
              <a:t>ambiguitas</a:t>
            </a:r>
            <a:r>
              <a:rPr lang="en-US" sz="1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593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10. 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, </a:t>
            </a:r>
            <a:r>
              <a:rPr lang="en-US" sz="1800" dirty="0" err="1" smtClean="0"/>
              <a:t>padahal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berpindah-pindah</a:t>
            </a:r>
            <a:r>
              <a:rPr lang="en-US" sz="1800" dirty="0" smtClean="0"/>
              <a:t> </a:t>
            </a:r>
            <a:r>
              <a:rPr lang="en-US" sz="1800" dirty="0" err="1" smtClean="0"/>
              <a:t>maknanya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gramatik</a:t>
            </a:r>
            <a:r>
              <a:rPr lang="en-US" sz="1800" dirty="0" smtClean="0"/>
              <a:t>, </a:t>
            </a:r>
            <a:r>
              <a:rPr lang="en-US" sz="1800" dirty="0" err="1" smtClean="0"/>
              <a:t>sosial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kontkeks</a:t>
            </a:r>
            <a:r>
              <a:rPr lang="en-US" sz="1800" dirty="0" smtClean="0"/>
              <a:t> </a:t>
            </a:r>
            <a:r>
              <a:rPr lang="en-US" sz="1800" dirty="0" err="1" smtClean="0"/>
              <a:t>situasional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. </a:t>
            </a:r>
            <a:endParaRPr lang="en-US" sz="1800" dirty="0"/>
          </a:p>
          <a:p>
            <a:pPr marL="344488" indent="-344488">
              <a:buNone/>
            </a:pPr>
            <a:r>
              <a:rPr lang="en-US" sz="1800" dirty="0" smtClean="0"/>
              <a:t>11.  </a:t>
            </a:r>
            <a:r>
              <a:rPr lang="en-US" sz="1800" dirty="0" err="1" smtClean="0"/>
              <a:t>Akibatnya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misleading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Wah</a:t>
            </a:r>
            <a:r>
              <a:rPr lang="en-US" sz="1800" dirty="0" smtClean="0"/>
              <a:t> Ali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parah</a:t>
            </a:r>
            <a:r>
              <a:rPr lang="en-US" sz="1800" dirty="0" smtClean="0"/>
              <a:t> ‘Ali </a:t>
            </a:r>
            <a:r>
              <a:rPr lang="en-US" sz="1800" dirty="0" err="1" smtClean="0"/>
              <a:t>sakitnya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parah</a:t>
            </a:r>
            <a:r>
              <a:rPr lang="en-US" sz="1800" dirty="0" smtClean="0"/>
              <a:t>’ </a:t>
            </a:r>
            <a:r>
              <a:rPr lang="en-US" sz="1800" dirty="0" err="1" smtClean="0"/>
              <a:t>padahal</a:t>
            </a:r>
            <a:r>
              <a:rPr lang="en-US" sz="1800" dirty="0" smtClean="0"/>
              <a:t> </a:t>
            </a:r>
            <a:r>
              <a:rPr lang="en-US" sz="1800" dirty="0" err="1" smtClean="0"/>
              <a:t>maksud</a:t>
            </a:r>
            <a:r>
              <a:rPr lang="en-US" sz="1800" dirty="0" smtClean="0"/>
              <a:t> </a:t>
            </a:r>
            <a:r>
              <a:rPr lang="en-US" sz="1800" dirty="0" err="1" smtClean="0"/>
              <a:t>penutur</a:t>
            </a:r>
            <a:r>
              <a:rPr lang="en-US" sz="1800" dirty="0" smtClean="0"/>
              <a:t> ‘</a:t>
            </a:r>
            <a:r>
              <a:rPr lang="en-US" sz="1800" dirty="0" err="1" smtClean="0"/>
              <a:t>Nilai</a:t>
            </a:r>
            <a:r>
              <a:rPr lang="en-US" sz="1800" dirty="0" smtClean="0"/>
              <a:t> Ali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jelek</a:t>
            </a:r>
            <a:r>
              <a:rPr lang="en-US" sz="1800" dirty="0" smtClean="0"/>
              <a:t>’, ‘Ali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nakal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sulit</a:t>
            </a:r>
            <a:r>
              <a:rPr lang="en-US" sz="1800" dirty="0" smtClean="0"/>
              <a:t> </a:t>
            </a:r>
            <a:r>
              <a:rPr lang="en-US" sz="1800" dirty="0" err="1" smtClean="0"/>
              <a:t>dinasihati</a:t>
            </a:r>
            <a:r>
              <a:rPr lang="en-US" sz="1800" dirty="0" smtClean="0"/>
              <a:t>’, </a:t>
            </a:r>
            <a:r>
              <a:rPr lang="en-US" sz="1800" dirty="0" err="1" smtClean="0"/>
              <a:t>atau</a:t>
            </a:r>
            <a:r>
              <a:rPr lang="en-US" sz="1800" dirty="0" smtClean="0"/>
              <a:t> ‘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Ali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Ani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jauh</a:t>
            </a:r>
            <a:r>
              <a:rPr lang="en-US" sz="1800" dirty="0" smtClean="0"/>
              <a:t>’</a:t>
            </a:r>
          </a:p>
          <a:p>
            <a:pPr marL="344488" indent="-344488">
              <a:buNone/>
            </a:pPr>
            <a:r>
              <a:rPr lang="en-US" sz="1800" dirty="0" smtClean="0"/>
              <a:t>12.  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pemilihan</a:t>
            </a:r>
            <a:r>
              <a:rPr lang="en-US" sz="1800" dirty="0" smtClean="0"/>
              <a:t> kata, </a:t>
            </a:r>
            <a:r>
              <a:rPr lang="en-US" sz="1800" dirty="0" err="1" smtClean="0"/>
              <a:t>pengelahan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petaan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 </a:t>
            </a:r>
            <a:r>
              <a:rPr lang="en-US" sz="1800" dirty="0" err="1" smtClean="0"/>
              <a:t>gramatikal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cermat</a:t>
            </a:r>
            <a:r>
              <a:rPr lang="en-US" sz="1800" dirty="0" smtClean="0"/>
              <a:t>.</a:t>
            </a:r>
          </a:p>
          <a:p>
            <a:pPr marL="344488" indent="-344488">
              <a:buNone/>
            </a:pPr>
            <a:r>
              <a:rPr lang="en-US" sz="1800" dirty="0" smtClean="0"/>
              <a:t>13.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media </a:t>
            </a:r>
            <a:r>
              <a:rPr lang="en-US" sz="1800" dirty="0" err="1" smtClean="0"/>
              <a:t>pengembang</a:t>
            </a:r>
            <a:r>
              <a:rPr lang="en-US" sz="1800" dirty="0" smtClean="0"/>
              <a:t>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merumsukan</a:t>
            </a:r>
            <a:r>
              <a:rPr lang="en-US" sz="1800" dirty="0" smtClean="0"/>
              <a:t> </a:t>
            </a:r>
            <a:r>
              <a:rPr lang="en-US" sz="1800" dirty="0" err="1" smtClean="0"/>
              <a:t>ciri-ciri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(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filsuf</a:t>
            </a:r>
            <a:r>
              <a:rPr lang="en-US" sz="1800" dirty="0" smtClean="0"/>
              <a:t> </a:t>
            </a:r>
            <a:r>
              <a:rPr lang="en-US" sz="1800" dirty="0" err="1" smtClean="0"/>
              <a:t>Yunani</a:t>
            </a:r>
            <a:r>
              <a:rPr lang="en-US" sz="1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506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14.  </a:t>
            </a:r>
            <a:r>
              <a:rPr lang="en-US" sz="1800" dirty="0" err="1" smtClean="0"/>
              <a:t>Sebab</a:t>
            </a:r>
            <a:r>
              <a:rPr lang="en-US" sz="1800" dirty="0" smtClean="0"/>
              <a:t>,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filsuf</a:t>
            </a:r>
            <a:r>
              <a:rPr lang="en-US" sz="1800" dirty="0" smtClean="0"/>
              <a:t> </a:t>
            </a:r>
            <a:r>
              <a:rPr lang="en-US" sz="1800" dirty="0" err="1" smtClean="0"/>
              <a:t>Yunani</a:t>
            </a:r>
            <a:r>
              <a:rPr lang="en-US" sz="1800" dirty="0" smtClean="0"/>
              <a:t>,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</a:t>
            </a:r>
            <a:r>
              <a:rPr lang="en-US" sz="1800" dirty="0" smtClean="0"/>
              <a:t> </a:t>
            </a:r>
            <a:r>
              <a:rPr lang="en-US" sz="1800" dirty="0" err="1" smtClean="0"/>
              <a:t>menyatakan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didukung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sejumlah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kata-kata.</a:t>
            </a:r>
            <a:endParaRPr lang="en-US" sz="1800" dirty="0"/>
          </a:p>
          <a:p>
            <a:pPr marL="344488" indent="-344488">
              <a:buNone/>
            </a:pPr>
            <a:r>
              <a:rPr lang="en-US" sz="1800" dirty="0" smtClean="0"/>
              <a:t>15.  </a:t>
            </a:r>
            <a:r>
              <a:rPr lang="en-US" sz="1800" dirty="0" err="1" smtClean="0"/>
              <a:t>Filsafat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berpikir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r>
              <a:rPr lang="en-US" sz="1800" dirty="0" smtClean="0"/>
              <a:t>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benar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6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b="1" dirty="0" smtClean="0"/>
              <a:t>A2. </a:t>
            </a:r>
            <a:r>
              <a:rPr lang="en-US" sz="1800" b="1" dirty="0" err="1" smtClean="0"/>
              <a:t>Semantik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Psikologi</a:t>
            </a:r>
            <a:endParaRPr lang="en-US" sz="1800" b="1" dirty="0" smtClean="0"/>
          </a:p>
          <a:p>
            <a:pPr marL="344488" indent="-344488">
              <a:buNone/>
            </a:pPr>
            <a:r>
              <a:rPr lang="en-US" sz="1800" dirty="0" smtClean="0"/>
              <a:t>1.  </a:t>
            </a:r>
            <a:r>
              <a:rPr lang="en-US" sz="1800" dirty="0" err="1" smtClean="0"/>
              <a:t>Ditandai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kehadiran</a:t>
            </a:r>
            <a:r>
              <a:rPr lang="en-US" sz="1800" dirty="0" smtClean="0"/>
              <a:t> </a:t>
            </a:r>
            <a:r>
              <a:rPr lang="en-US" sz="1800" dirty="0" err="1" smtClean="0"/>
              <a:t>subdisiplin</a:t>
            </a:r>
            <a:r>
              <a:rPr lang="en-US" sz="1800" dirty="0" smtClean="0"/>
              <a:t> </a:t>
            </a:r>
            <a:r>
              <a:rPr lang="en-US" sz="1800" dirty="0" err="1" smtClean="0"/>
              <a:t>psikolinguistik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4488" indent="-344488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Psikolinguistik</a:t>
            </a:r>
            <a:r>
              <a:rPr lang="en-US" sz="1800" dirty="0" smtClean="0"/>
              <a:t>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mengkaji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pengiriman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penerimaan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 </a:t>
            </a:r>
            <a:r>
              <a:rPr lang="en-US" sz="1800" dirty="0" err="1" smtClean="0"/>
              <a:t>kesadaran</a:t>
            </a:r>
            <a:r>
              <a:rPr lang="en-US" sz="1800" dirty="0" smtClean="0"/>
              <a:t> </a:t>
            </a:r>
            <a:r>
              <a:rPr lang="en-US" sz="1800" dirty="0" err="1" smtClean="0"/>
              <a:t>batin</a:t>
            </a:r>
            <a:r>
              <a:rPr lang="en-US" sz="1800" dirty="0" smtClean="0"/>
              <a:t>,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, </a:t>
            </a:r>
            <a:r>
              <a:rPr lang="en-US" sz="1800" dirty="0" err="1" smtClean="0"/>
              <a:t>asosiasi</a:t>
            </a:r>
            <a:r>
              <a:rPr lang="en-US" sz="1800" dirty="0" smtClean="0"/>
              <a:t>,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pengalman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diabaikan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).</a:t>
            </a:r>
          </a:p>
          <a:p>
            <a:pPr marL="344488" indent="-344488">
              <a:buNone/>
            </a:pPr>
            <a:r>
              <a:rPr lang="en-US" sz="1800" dirty="0" smtClean="0"/>
              <a:t>3.  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John Locke (</a:t>
            </a:r>
            <a:r>
              <a:rPr lang="en-US" sz="1800" dirty="0" err="1" smtClean="0"/>
              <a:t>dalam</a:t>
            </a:r>
            <a:r>
              <a:rPr lang="en-US" sz="1800" dirty="0" smtClean="0"/>
              <a:t> Alston, 1964),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kata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penanda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gagasan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isntrumen</a:t>
            </a:r>
            <a:r>
              <a:rPr lang="en-US" sz="1800" dirty="0" smtClean="0"/>
              <a:t>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mengacu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suasana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realitas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. </a:t>
            </a:r>
            <a:r>
              <a:rPr lang="en-US" sz="1800" dirty="0" err="1" smtClean="0"/>
              <a:t>Keberadaan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penanda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gagasan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tentu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bunyi</a:t>
            </a:r>
            <a:r>
              <a:rPr lang="en-US" sz="1800" dirty="0" smtClean="0"/>
              <a:t> </a:t>
            </a:r>
            <a:r>
              <a:rPr lang="en-US" sz="1800" dirty="0" err="1" smtClean="0"/>
              <a:t>melainkan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48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/>
              <a:t>PERTEMUAN 3: Hubungan Semantik dengan Ilmu Lain dan </a:t>
            </a:r>
            <a:r>
              <a:rPr lang="en" sz="2400" b="1" dirty="0" smtClean="0"/>
              <a:t>Manfaatnya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276350"/>
            <a:ext cx="68580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4488" indent="-344488">
              <a:buNone/>
            </a:pPr>
            <a:r>
              <a:rPr lang="en-US" sz="1800" dirty="0" smtClean="0"/>
              <a:t>4</a:t>
            </a:r>
            <a:r>
              <a:rPr lang="en-US" sz="1800" dirty="0" smtClean="0"/>
              <a:t>.  </a:t>
            </a:r>
            <a:r>
              <a:rPr lang="en-US" sz="1800" dirty="0" err="1" smtClean="0"/>
              <a:t>Pengaruh</a:t>
            </a:r>
            <a:r>
              <a:rPr lang="en-US" sz="1800" dirty="0" smtClean="0"/>
              <a:t> </a:t>
            </a:r>
            <a:r>
              <a:rPr lang="en-US" sz="1800" dirty="0" err="1" smtClean="0"/>
              <a:t>psikologi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 </a:t>
            </a:r>
            <a:r>
              <a:rPr lang="en-US" sz="1800" dirty="0" err="1" smtClean="0"/>
              <a:t>ditandai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adnaya</a:t>
            </a:r>
            <a:r>
              <a:rPr lang="en-US" sz="1800" dirty="0" smtClean="0"/>
              <a:t> </a:t>
            </a:r>
            <a:r>
              <a:rPr lang="en-US" sz="1800" dirty="0" err="1" smtClean="0"/>
              <a:t>pengaruh</a:t>
            </a:r>
            <a:r>
              <a:rPr lang="en-US" sz="1800" dirty="0" smtClean="0"/>
              <a:t> </a:t>
            </a:r>
            <a:r>
              <a:rPr lang="en-US" sz="1800" dirty="0" err="1" smtClean="0"/>
              <a:t>aliran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psikolgi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behaviorisme</a:t>
            </a:r>
            <a:r>
              <a:rPr lang="en-US" sz="1800" dirty="0" smtClean="0"/>
              <a:t>,  </a:t>
            </a:r>
            <a:r>
              <a:rPr lang="en-US" sz="1800" dirty="0" err="1" smtClean="0"/>
              <a:t>kognitivitasme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humanistik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4488" indent="-344488">
              <a:buNone/>
            </a:pPr>
            <a:r>
              <a:rPr lang="en-US" sz="1800" dirty="0"/>
              <a:t>5</a:t>
            </a:r>
            <a:r>
              <a:rPr lang="en-US" sz="1800" dirty="0" smtClean="0"/>
              <a:t>.  </a:t>
            </a:r>
            <a:r>
              <a:rPr lang="en-US" sz="1800" dirty="0" err="1" smtClean="0"/>
              <a:t>Psikolinguistik</a:t>
            </a:r>
            <a:r>
              <a:rPr lang="en-US" sz="1800" dirty="0" smtClean="0"/>
              <a:t> </a:t>
            </a:r>
            <a:r>
              <a:rPr lang="en-US" sz="1800" dirty="0" err="1" smtClean="0"/>
              <a:t>behaviorisme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respon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stimulus yang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parsisipan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asosiasi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344488" indent="-344488">
              <a:buNone/>
            </a:pPr>
            <a:r>
              <a:rPr lang="en-US" sz="1800" dirty="0" smtClean="0"/>
              <a:t>6.   </a:t>
            </a:r>
            <a:r>
              <a:rPr lang="en-US" sz="1800" dirty="0" err="1" smtClean="0"/>
              <a:t>Seseorang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membedakan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kucing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anjing</a:t>
            </a:r>
            <a:r>
              <a:rPr lang="en-US" sz="1800" dirty="0" smtClean="0"/>
              <a:t> </a:t>
            </a:r>
            <a:r>
              <a:rPr lang="en-US" sz="1800" dirty="0" err="1" smtClean="0"/>
              <a:t>bertolak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binatang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. </a:t>
            </a:r>
            <a:r>
              <a:rPr lang="en-US" sz="1800" dirty="0" err="1" smtClean="0"/>
              <a:t>Begitu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sesesorang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marah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dikatakan</a:t>
            </a:r>
            <a:r>
              <a:rPr lang="en-US" sz="1800" dirty="0" smtClean="0"/>
              <a:t> “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anjing</a:t>
            </a:r>
            <a:r>
              <a:rPr lang="en-US" sz="1800" dirty="0" smtClean="0"/>
              <a:t>”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dia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mengasosiasikan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anjing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4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1444</Words>
  <Application>Microsoft Office PowerPoint</Application>
  <PresentationFormat>On-screen Show (16:9)</PresentationFormat>
  <Paragraphs>82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Titillium Web Light</vt:lpstr>
      <vt:lpstr>Dosis ExtraLight</vt:lpstr>
      <vt:lpstr>Mowbray template</vt:lpstr>
      <vt:lpstr>SEMANTIK  BAHASA INDONESIA</vt:lpstr>
      <vt:lpstr>PERTEMUAN 3: Hubungan Semantik dengan Ilmu Lain dan Manfaatnya</vt:lpstr>
      <vt:lpstr>PERTEMUAN 3: Hubungan Semantik dengan Ilmu Lain dan Manfaatnya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  <vt:lpstr>PERTEMUAN 3: Hubungan Semantik dengan Ilmu Lain dan Manfaatnya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MATRIKULASI: DASAR-DASAR KEBAHASAAN</dc:title>
  <dc:creator>Acer</dc:creator>
  <cp:lastModifiedBy>Acer</cp:lastModifiedBy>
  <cp:revision>70</cp:revision>
  <cp:lastPrinted>2020-08-10T23:26:25Z</cp:lastPrinted>
  <dcterms:modified xsi:type="dcterms:W3CDTF">2020-09-22T16:18:08Z</dcterms:modified>
</cp:coreProperties>
</file>