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3" r:id="rId3"/>
    <p:sldId id="300" r:id="rId4"/>
    <p:sldId id="295" r:id="rId5"/>
    <p:sldId id="301" r:id="rId6"/>
    <p:sldId id="302" r:id="rId7"/>
    <p:sldId id="303" r:id="rId8"/>
    <p:sldId id="304" r:id="rId9"/>
    <p:sldId id="305" r:id="rId10"/>
    <p:sldId id="306" r:id="rId11"/>
    <p:sldId id="307" r:id="rId12"/>
  </p:sldIdLst>
  <p:sldSz cx="9144000" cy="5143500" type="screen16x9"/>
  <p:notesSz cx="6858000" cy="9144000"/>
  <p:embeddedFontLst>
    <p:embeddedFont>
      <p:font typeface="Dosis ExtraLight" charset="0"/>
      <p:regular r:id="rId15"/>
      <p:bold r:id="rId16"/>
    </p:embeddedFont>
    <p:embeddedFont>
      <p:font typeface="Titillium Web Light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195EA28-43F6-4E62-B4AF-C06E0403FB9E}">
  <a:tblStyle styleId="{5195EA28-43F6-4E62-B4AF-C06E0403FB9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3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3896A-464C-4049-86E6-1D9AC38668EA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8BC26-8BBE-4E71-89CE-A6CB277FA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19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554596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3" name="Google Shape;383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4" name="Google Shape;383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62000" y="696425"/>
            <a:ext cx="5396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12" name="Google Shape;12;p2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" name="Google Shape;92;p2"/>
          <p:cNvGrpSpPr/>
          <p:nvPr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93" name="Google Shape;93;p2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2" name="Google Shape;212;p2"/>
          <p:cNvGrpSpPr/>
          <p:nvPr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213" name="Google Shape;213;p2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2" name="Google Shape;422;p2"/>
          <p:cNvGrpSpPr/>
          <p:nvPr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423" name="Google Shape;423;p2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2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" name="Google Shape;2121;p7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122" name="Google Shape;2122;p7"/>
          <p:cNvSpPr txBox="1">
            <a:spLocks noGrp="1"/>
          </p:cNvSpPr>
          <p:nvPr>
            <p:ph type="body" idx="1"/>
          </p:nvPr>
        </p:nvSpPr>
        <p:spPr>
          <a:xfrm>
            <a:off x="718300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23" name="Google Shape;2123;p7"/>
          <p:cNvSpPr txBox="1">
            <a:spLocks noGrp="1"/>
          </p:cNvSpPr>
          <p:nvPr>
            <p:ph type="body" idx="2"/>
          </p:nvPr>
        </p:nvSpPr>
        <p:spPr>
          <a:xfrm>
            <a:off x="3009263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24" name="Google Shape;2124;p7"/>
          <p:cNvSpPr txBox="1">
            <a:spLocks noGrp="1"/>
          </p:cNvSpPr>
          <p:nvPr>
            <p:ph type="body" idx="3"/>
          </p:nvPr>
        </p:nvSpPr>
        <p:spPr>
          <a:xfrm>
            <a:off x="5300226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25" name="Google Shape;2125;p7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126" name="Google Shape;2126;p7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127" name="Google Shape;2127;p7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7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7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7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7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7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7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7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7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7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7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7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2139;p7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7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7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Google Shape;2142;p7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2143;p7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7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7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Google Shape;2146;p7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Google Shape;2147;p7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Google Shape;2148;p7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7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7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7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7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153;p7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2154;p7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2155;p7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7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7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2158;p7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159;p7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160;p7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2161;p7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2162;p7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Google Shape;2163;p7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2164;p7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165;p7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2166;p7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167;p7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168;p7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169;p7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7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1" name="Google Shape;2171;p7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2" name="Google Shape;2172;p7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7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174;p7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7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7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7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7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7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7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7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7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7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84" name="Google Shape;2184;p7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2185" name="Google Shape;2185;p7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7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7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7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7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7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7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7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7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7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7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7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7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7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7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7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7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7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7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7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7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7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7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7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7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7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7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7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7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7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7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7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7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7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7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7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7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7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7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7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7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7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7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7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7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7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7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7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7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7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7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7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7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7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7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7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7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7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7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7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7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7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47" name="Google Shape;2247;p7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2248" name="Google Shape;2248;p7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7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2250;p7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7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7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7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7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7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7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7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7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7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7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7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2262;p7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2263;p7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2264;p7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Google Shape;2265;p7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2266;p7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2267;p7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2268;p7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9" name="Google Shape;2269;p7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2270;p7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7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7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7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7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2275;p7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2276;p7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7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7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7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7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7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7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7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2284;p7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2285;p7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2286;p7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2287;p7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8" name="Google Shape;2288;p7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9" name="Google Shape;2289;p7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Google Shape;2290;p7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2291;p7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Google Shape;2292;p7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Google Shape;2293;p7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Google Shape;2294;p7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Google Shape;2295;p7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2296;p7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7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Google Shape;2298;p7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Google Shape;2299;p7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2300;p7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1" name="Google Shape;2301;p7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2" name="Google Shape;2302;p7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3" name="Google Shape;2303;p7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4" name="Google Shape;2304;p7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5" name="Google Shape;2305;p7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6" name="Google Shape;2306;p7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7" name="Google Shape;2307;p7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8" name="Google Shape;2308;p7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9" name="Google Shape;2309;p7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0" name="Google Shape;2310;p7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Google Shape;2311;p7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7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7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7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7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7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7" name="Google Shape;2317;p7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8" name="Google Shape;2318;p7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7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7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7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7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7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4" name="Google Shape;2324;p7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5" name="Google Shape;2325;p7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6" name="Google Shape;2326;p7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7" name="Google Shape;2327;p7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8" name="Google Shape;2328;p7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9" name="Google Shape;2329;p7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0" name="Google Shape;2330;p7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1" name="Google Shape;2331;p7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2" name="Google Shape;2332;p7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3" name="Google Shape;2333;p7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4" name="Google Shape;2334;p7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5" name="Google Shape;2335;p7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6" name="Google Shape;2336;p7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7" name="Google Shape;2337;p7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8" name="Google Shape;2338;p7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Google Shape;2339;p7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Google Shape;2340;p7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1" name="Google Shape;2341;p7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2" name="Google Shape;2342;p7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3" name="Google Shape;2343;p7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4" name="Google Shape;2344;p7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5" name="Google Shape;2345;p7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6" name="Google Shape;2346;p7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7" name="Google Shape;2347;p7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8" name="Google Shape;2348;p7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49" name="Google Shape;2349;p7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350" name="Google Shape;2350;p7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1" name="Google Shape;2351;p7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2" name="Google Shape;2352;p7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3" name="Google Shape;2353;p7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4" name="Google Shape;2354;p7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5" name="Google Shape;2355;p7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6" name="Google Shape;2356;p7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7" name="Google Shape;2357;p7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8" name="Google Shape;2358;p7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9" name="Google Shape;2359;p7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0" name="Google Shape;2360;p7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1" name="Google Shape;2361;p7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2" name="Google Shape;2362;p7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3" name="Google Shape;2363;p7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4" name="Google Shape;2364;p7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5" name="Google Shape;2365;p7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Google Shape;2366;p7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Google Shape;2367;p7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8" name="Google Shape;2368;p7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9" name="Google Shape;2369;p7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0" name="Google Shape;2370;p7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1" name="Google Shape;2371;p7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2" name="Google Shape;2372;p7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3" name="Google Shape;2373;p7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7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Google Shape;2375;p7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6" name="Google Shape;2376;p7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7" name="Google Shape;2377;p7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8" name="Google Shape;2378;p7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9" name="Google Shape;2379;p7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0" name="Google Shape;2380;p7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1" name="Google Shape;2381;p7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2" name="Google Shape;2382;p7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3" name="Google Shape;2383;p7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4" name="Google Shape;2384;p7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Google Shape;2385;p7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Google Shape;2386;p7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Google Shape;2387;p7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8" name="Google Shape;2388;p7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9" name="Google Shape;2389;p7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0" name="Google Shape;2390;p7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1" name="Google Shape;2391;p7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2" name="Google Shape;2392;p7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3" name="Google Shape;2393;p7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2394;p7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7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7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7" name="Google Shape;2397;p7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8" name="Google Shape;2398;p7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9" name="Google Shape;2399;p7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▪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●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○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■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6" name="Google Shape;3836;p13"/>
          <p:cNvSpPr txBox="1">
            <a:spLocks noGrp="1"/>
          </p:cNvSpPr>
          <p:nvPr>
            <p:ph type="ctrTitle"/>
          </p:nvPr>
        </p:nvSpPr>
        <p:spPr>
          <a:xfrm>
            <a:off x="1080300" y="1581150"/>
            <a:ext cx="6311100" cy="236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SEMANTIK </a:t>
            </a:r>
            <a:br>
              <a:rPr lang="en" b="1" dirty="0" smtClean="0"/>
            </a:br>
            <a:r>
              <a:rPr lang="en" b="1" dirty="0" smtClean="0"/>
              <a:t>BAHASA INDONESIA</a:t>
            </a:r>
            <a:endParaRPr b="1" dirty="0"/>
          </a:p>
        </p:txBody>
      </p:sp>
      <p:sp>
        <p:nvSpPr>
          <p:cNvPr id="3" name="Google Shape;3836;p13"/>
          <p:cNvSpPr txBox="1">
            <a:spLocks/>
          </p:cNvSpPr>
          <p:nvPr/>
        </p:nvSpPr>
        <p:spPr>
          <a:xfrm>
            <a:off x="1119250" y="4171950"/>
            <a:ext cx="53967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r>
              <a:rPr lang="en-US" sz="2400" b="1" dirty="0" err="1" smtClean="0">
                <a:solidFill>
                  <a:srgbClr val="FFFF00"/>
                </a:solidFill>
              </a:rPr>
              <a:t>Pengampu</a:t>
            </a:r>
            <a:r>
              <a:rPr lang="en-US" sz="2400" b="1" dirty="0" smtClean="0">
                <a:solidFill>
                  <a:srgbClr val="FFFF00"/>
                </a:solidFill>
              </a:rPr>
              <a:t>: Dr. </a:t>
            </a:r>
            <a:r>
              <a:rPr lang="en-US" sz="2400" b="1" dirty="0" err="1" smtClean="0">
                <a:solidFill>
                  <a:srgbClr val="FFFF00"/>
                </a:solidFill>
              </a:rPr>
              <a:t>Burhanuddin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r>
              <a:rPr lang="en-US" sz="2400" b="1" dirty="0" smtClean="0">
                <a:solidFill>
                  <a:srgbClr val="FFFF00"/>
                </a:solidFill>
              </a:rPr>
              <a:t>Semester </a:t>
            </a:r>
            <a:r>
              <a:rPr lang="en-US" sz="2400" b="1" dirty="0" err="1" smtClean="0">
                <a:solidFill>
                  <a:srgbClr val="FFFF00"/>
                </a:solidFill>
              </a:rPr>
              <a:t>Gasal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Tahun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Akademik</a:t>
            </a:r>
            <a:r>
              <a:rPr lang="en-US" sz="2400" b="1" dirty="0" smtClean="0">
                <a:solidFill>
                  <a:srgbClr val="FFFF00"/>
                </a:solidFill>
              </a:rPr>
              <a:t> 2020/2021</a:t>
            </a:r>
            <a:endParaRPr lang="en-US" sz="2400" b="1" dirty="0">
              <a:solidFill>
                <a:srgbClr val="FFFF00"/>
              </a:solidFill>
            </a:endParaRPr>
          </a:p>
        </p:txBody>
      </p:sp>
      <p:pic>
        <p:nvPicPr>
          <p:cNvPr id="6" name="Picture 5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3836;p13"/>
          <p:cNvSpPr txBox="1">
            <a:spLocks/>
          </p:cNvSpPr>
          <p:nvPr/>
        </p:nvSpPr>
        <p:spPr>
          <a:xfrm>
            <a:off x="1066800" y="9650"/>
            <a:ext cx="6193336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PROGRAM SARJANA (S1) 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PENDIDIKAN BAHASA DAN SASTRA INDONESIA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201387" y="133350"/>
            <a:ext cx="6263244" cy="8382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3200" b="1" dirty="0"/>
              <a:t>PERTEMUAN </a:t>
            </a:r>
            <a:r>
              <a:rPr lang="en" sz="3200" b="1" dirty="0" smtClean="0"/>
              <a:t>11: </a:t>
            </a:r>
            <a:r>
              <a:rPr lang="en" sz="3200" b="1" dirty="0" smtClean="0"/>
              <a:t>RELASI MAKNA</a:t>
            </a:r>
            <a:endParaRPr sz="32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125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1123950"/>
            <a:ext cx="6858000" cy="3780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7663">
              <a:buNone/>
            </a:pPr>
            <a:r>
              <a:rPr lang="en-US" sz="1800" b="1" dirty="0" smtClean="0"/>
              <a:t>D.  REDUNDANSI</a:t>
            </a:r>
            <a:endParaRPr lang="en-US" sz="1800" b="1" dirty="0" smtClean="0"/>
          </a:p>
          <a:p>
            <a:pPr marL="347663">
              <a:buNone/>
            </a:pPr>
            <a:r>
              <a:rPr lang="en-US" sz="1800" dirty="0" smtClean="0"/>
              <a:t>1.   </a:t>
            </a:r>
            <a:r>
              <a:rPr lang="en-US" sz="1800" dirty="0" err="1" smtClean="0"/>
              <a:t>Redundansi‘berlebih-lebihan</a:t>
            </a:r>
            <a:r>
              <a:rPr lang="en-US" sz="1800" dirty="0" smtClean="0"/>
              <a:t> </a:t>
            </a:r>
            <a:r>
              <a:rPr lang="en-US" sz="1800" dirty="0" err="1" smtClean="0"/>
              <a:t>pemakaian</a:t>
            </a:r>
            <a:r>
              <a:rPr lang="en-US" sz="1800" dirty="0" smtClean="0"/>
              <a:t> </a:t>
            </a:r>
            <a:r>
              <a:rPr lang="en-US" sz="1800" dirty="0" err="1" smtClean="0"/>
              <a:t>unsur</a:t>
            </a:r>
            <a:r>
              <a:rPr lang="en-US" sz="1800" dirty="0" smtClean="0"/>
              <a:t> </a:t>
            </a:r>
            <a:r>
              <a:rPr lang="en-US" sz="1800" dirty="0" err="1" smtClean="0"/>
              <a:t>segmentalnya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ujaran</a:t>
            </a:r>
            <a:r>
              <a:rPr lang="en-US" sz="1800" dirty="0" smtClean="0"/>
              <a:t>: Bola </a:t>
            </a:r>
            <a:r>
              <a:rPr lang="en-US" sz="1800" dirty="0" err="1" smtClean="0"/>
              <a:t>ditendang</a:t>
            </a:r>
            <a:r>
              <a:rPr lang="en-US" sz="1800" dirty="0" smtClean="0"/>
              <a:t> Si </a:t>
            </a:r>
            <a:r>
              <a:rPr lang="en-US" sz="1800" dirty="0" err="1" smtClean="0"/>
              <a:t>Udin</a:t>
            </a:r>
            <a:r>
              <a:rPr lang="en-US" sz="1800" dirty="0" smtClean="0"/>
              <a:t> </a:t>
            </a:r>
            <a:r>
              <a:rPr lang="en-US" sz="1800" dirty="0" err="1" smtClean="0"/>
              <a:t>makna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berubah</a:t>
            </a:r>
            <a:r>
              <a:rPr lang="en-US" sz="1800" dirty="0" smtClean="0"/>
              <a:t>: Bola </a:t>
            </a:r>
            <a:r>
              <a:rPr lang="en-US" sz="1800" dirty="0" err="1" smtClean="0"/>
              <a:t>ditendang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Si </a:t>
            </a:r>
            <a:r>
              <a:rPr lang="en-US" sz="1800" dirty="0" err="1" smtClean="0"/>
              <a:t>Udin</a:t>
            </a:r>
            <a:r>
              <a:rPr lang="en-US" sz="1800" dirty="0" smtClean="0"/>
              <a:t>. </a:t>
            </a:r>
            <a:r>
              <a:rPr lang="en-US" sz="1800" dirty="0" err="1" smtClean="0"/>
              <a:t>Pemakaian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dianggap</a:t>
            </a:r>
            <a:r>
              <a:rPr lang="en-US" sz="1800" dirty="0" smtClean="0"/>
              <a:t> </a:t>
            </a:r>
            <a:r>
              <a:rPr lang="en-US" sz="1800" dirty="0" err="1" smtClean="0"/>
              <a:t>redundansi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sebenarnya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perlu</a:t>
            </a:r>
            <a:r>
              <a:rPr lang="en-US" sz="1800" dirty="0" smtClean="0"/>
              <a:t>. </a:t>
            </a:r>
            <a:endParaRPr lang="en-US" sz="1800" dirty="0" smtClean="0"/>
          </a:p>
          <a:p>
            <a:pPr marL="347663">
              <a:buNone/>
            </a:pPr>
            <a:r>
              <a:rPr lang="en-US" sz="1800" dirty="0" smtClean="0"/>
              <a:t>2.  </a:t>
            </a:r>
            <a:r>
              <a:rPr lang="en-US" sz="1800" dirty="0" err="1" smtClean="0"/>
              <a:t>Redundansi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studi</a:t>
            </a:r>
            <a:r>
              <a:rPr lang="en-US" sz="1800" dirty="0" smtClean="0"/>
              <a:t> </a:t>
            </a:r>
            <a:r>
              <a:rPr lang="en-US" sz="1800" dirty="0" err="1" smtClean="0"/>
              <a:t>semantik</a:t>
            </a:r>
            <a:r>
              <a:rPr lang="en-US" sz="1800" dirty="0" smtClean="0"/>
              <a:t> </a:t>
            </a:r>
            <a:r>
              <a:rPr lang="en-US" sz="1800" dirty="0" err="1" smtClean="0"/>
              <a:t>sebenarnya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prinsip</a:t>
            </a:r>
            <a:r>
              <a:rPr lang="en-US" sz="1800" dirty="0" smtClean="0"/>
              <a:t> </a:t>
            </a:r>
            <a:r>
              <a:rPr lang="en-US" sz="1800" dirty="0" err="1" smtClean="0"/>
              <a:t>bila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berbeda</a:t>
            </a:r>
            <a:r>
              <a:rPr lang="en-US" sz="1800" dirty="0" smtClean="0"/>
              <a:t>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maknanya</a:t>
            </a:r>
            <a:r>
              <a:rPr lang="en-US" sz="1800" dirty="0" smtClean="0"/>
              <a:t> </a:t>
            </a:r>
            <a:r>
              <a:rPr lang="en-US" sz="1800" dirty="0" err="1" smtClean="0"/>
              <a:t>berbeda</a:t>
            </a:r>
            <a:r>
              <a:rPr lang="en-US" sz="1800" dirty="0" smtClean="0"/>
              <a:t>. </a:t>
            </a:r>
            <a:r>
              <a:rPr lang="en-US" sz="1800" dirty="0" err="1" smtClean="0"/>
              <a:t>Jadi</a:t>
            </a:r>
            <a:r>
              <a:rPr lang="en-US" sz="1800" dirty="0" smtClean="0"/>
              <a:t>, </a:t>
            </a:r>
            <a:r>
              <a:rPr lang="en-US" sz="1800" dirty="0" err="1" smtClean="0"/>
              <a:t>kalima</a:t>
            </a:r>
            <a:r>
              <a:rPr lang="en-US" sz="1800" dirty="0" err="1" smtClean="0"/>
              <a:t>t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butir</a:t>
            </a:r>
            <a:r>
              <a:rPr lang="en-US" sz="1800" dirty="0" smtClean="0"/>
              <a:t> 1 </a:t>
            </a:r>
            <a:r>
              <a:rPr lang="en-US" sz="1800" dirty="0" err="1" smtClean="0"/>
              <a:t>dipandang</a:t>
            </a:r>
            <a:r>
              <a:rPr lang="en-US" sz="1800" dirty="0" smtClean="0"/>
              <a:t> </a:t>
            </a:r>
            <a:r>
              <a:rPr lang="en-US" sz="1800" dirty="0" err="1" smtClean="0"/>
              <a:t>berbeda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kalimat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dianggapa</a:t>
            </a:r>
            <a:r>
              <a:rPr lang="en-US" sz="1800" dirty="0" smtClean="0"/>
              <a:t> </a:t>
            </a:r>
            <a:r>
              <a:rPr lang="en-US" sz="1800" dirty="0" err="1" smtClean="0"/>
              <a:t>menonjolkan</a:t>
            </a:r>
            <a:r>
              <a:rPr lang="en-US" sz="1800" dirty="0" smtClean="0"/>
              <a:t> </a:t>
            </a:r>
            <a:r>
              <a:rPr lang="en-US" sz="1800" dirty="0" err="1" smtClean="0"/>
              <a:t>pelaku</a:t>
            </a:r>
            <a:r>
              <a:rPr lang="en-US" sz="1800" dirty="0" smtClean="0"/>
              <a:t>. </a:t>
            </a:r>
            <a:endParaRPr lang="en-US" sz="1800" dirty="0" smtClean="0"/>
          </a:p>
          <a:p>
            <a:pPr marL="347663">
              <a:buNone/>
            </a:pPr>
            <a:r>
              <a:rPr lang="en-US" sz="1800" dirty="0" smtClean="0"/>
              <a:t>3.  </a:t>
            </a:r>
            <a:r>
              <a:rPr lang="en-US" sz="1800" dirty="0" err="1" smtClean="0"/>
              <a:t>Jadi</a:t>
            </a:r>
            <a:r>
              <a:rPr lang="en-US" sz="1800" dirty="0" smtClean="0"/>
              <a:t>, yang </a:t>
            </a:r>
            <a:r>
              <a:rPr lang="en-US" sz="1800" dirty="0" err="1" smtClean="0"/>
              <a:t>menganggap</a:t>
            </a:r>
            <a:r>
              <a:rPr lang="en-US" sz="1800" dirty="0" smtClean="0"/>
              <a:t> </a:t>
            </a:r>
            <a:r>
              <a:rPr lang="en-US" sz="1800" dirty="0" err="1" smtClean="0"/>
              <a:t>kalimat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redundansi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keliru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mengacaukan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</a:t>
            </a:r>
            <a:r>
              <a:rPr lang="en-US" sz="1800" dirty="0" err="1" smtClean="0"/>
              <a:t>makna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yang </a:t>
            </a:r>
            <a:r>
              <a:rPr lang="en-US" sz="1800" dirty="0" err="1" smtClean="0"/>
              <a:t>sama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</a:t>
            </a:r>
            <a:r>
              <a:rPr lang="en-US" sz="1800" dirty="0" err="1" smtClean="0"/>
              <a:t>kekdua</a:t>
            </a:r>
            <a:r>
              <a:rPr lang="en-US" sz="1800" dirty="0" smtClean="0"/>
              <a:t> </a:t>
            </a:r>
            <a:r>
              <a:rPr lang="en-US" sz="1800" dirty="0" err="1" smtClean="0"/>
              <a:t>kalimat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informasinya</a:t>
            </a:r>
            <a:r>
              <a:rPr lang="en-US" sz="1800" dirty="0" smtClean="0"/>
              <a:t> </a:t>
            </a:r>
            <a:r>
              <a:rPr lang="en-US" sz="1800" dirty="0" err="1" smtClean="0"/>
              <a:t>bukan</a:t>
            </a:r>
            <a:r>
              <a:rPr lang="en-US" sz="1800" dirty="0" smtClean="0"/>
              <a:t> </a:t>
            </a:r>
            <a:r>
              <a:rPr lang="en-US" sz="1800" dirty="0" err="1" smtClean="0"/>
              <a:t>maknanya</a:t>
            </a:r>
            <a:r>
              <a:rPr lang="en-US" sz="1800" dirty="0" smtClean="0"/>
              <a:t>. </a:t>
            </a:r>
            <a:endParaRPr lang="en-US" sz="1800" dirty="0" smtClean="0"/>
          </a:p>
          <a:p>
            <a:pPr marL="347663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7140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201387" y="133350"/>
            <a:ext cx="6263244" cy="8382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3200" b="1" dirty="0"/>
              <a:t>PERTEMUAN </a:t>
            </a:r>
            <a:r>
              <a:rPr lang="en" sz="3200" b="1" dirty="0" smtClean="0"/>
              <a:t>11: </a:t>
            </a:r>
            <a:r>
              <a:rPr lang="en" sz="3200" b="1" dirty="0" smtClean="0"/>
              <a:t>RELASI MAKNA</a:t>
            </a:r>
            <a:endParaRPr sz="32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125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1123950"/>
            <a:ext cx="6858000" cy="3780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7663">
              <a:buNone/>
            </a:pPr>
            <a:r>
              <a:rPr lang="en-US" sz="2400" dirty="0" smtClean="0"/>
              <a:t>4. 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lain: </a:t>
            </a:r>
            <a:r>
              <a:rPr lang="en-US" sz="2400" dirty="0" err="1" smtClean="0"/>
              <a:t>Gadis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engendakan</a:t>
            </a:r>
            <a:r>
              <a:rPr lang="en-US" sz="2400" dirty="0" smtClean="0"/>
              <a:t> </a:t>
            </a:r>
            <a:r>
              <a:rPr lang="en-US" sz="2400" dirty="0" err="1" smtClean="0"/>
              <a:t>baju</a:t>
            </a:r>
            <a:r>
              <a:rPr lang="en-US" sz="2400" dirty="0" smtClean="0"/>
              <a:t> </a:t>
            </a:r>
            <a:r>
              <a:rPr lang="en-US" sz="2400" dirty="0" err="1" smtClean="0"/>
              <a:t>berwarna</a:t>
            </a:r>
            <a:r>
              <a:rPr lang="en-US" sz="2400" dirty="0" smtClean="0"/>
              <a:t> </a:t>
            </a:r>
            <a:r>
              <a:rPr lang="en-US" sz="2400" dirty="0" err="1" smtClean="0"/>
              <a:t>merah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redundans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gadis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berbaju</a:t>
            </a:r>
            <a:r>
              <a:rPr lang="en-US" sz="2400" dirty="0" smtClean="0"/>
              <a:t> </a:t>
            </a:r>
            <a:r>
              <a:rPr lang="en-US" sz="2400" dirty="0" err="1" smtClean="0"/>
              <a:t>merah</a:t>
            </a:r>
            <a:r>
              <a:rPr lang="en-US" sz="2400" dirty="0" smtClean="0"/>
              <a:t>; </a:t>
            </a:r>
            <a:r>
              <a:rPr lang="en-US" sz="2400" dirty="0" err="1" smtClean="0"/>
              <a:t>Inilah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satu-satunya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mujarab</a:t>
            </a:r>
            <a:r>
              <a:rPr lang="en-US" sz="2400" dirty="0" smtClean="0"/>
              <a:t> </a:t>
            </a:r>
            <a:r>
              <a:rPr lang="en-US" sz="2400" dirty="0" err="1" smtClean="0"/>
              <a:t>redundans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Inilah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obat</a:t>
            </a:r>
            <a:r>
              <a:rPr lang="en-US" sz="2400" i="1" dirty="0" smtClean="0"/>
              <a:t> yang paling </a:t>
            </a:r>
            <a:r>
              <a:rPr lang="en-US" sz="2400" i="1" dirty="0" err="1" smtClean="0"/>
              <a:t>mujarab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347663">
              <a:buNone/>
            </a:pPr>
            <a:r>
              <a:rPr lang="en-US" sz="2400" dirty="0" smtClean="0"/>
              <a:t>5. 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menulis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baik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cermat</a:t>
            </a:r>
            <a:r>
              <a:rPr lang="en-US" sz="2400" dirty="0" smtClean="0"/>
              <a:t> </a:t>
            </a:r>
            <a:r>
              <a:rPr lang="en-US" sz="2400" dirty="0" err="1" smtClean="0"/>
              <a:t>kalimat</a:t>
            </a:r>
            <a:r>
              <a:rPr lang="en-US" sz="2400" dirty="0" smtClean="0"/>
              <a:t> </a:t>
            </a:r>
            <a:r>
              <a:rPr lang="en-US" sz="2400" dirty="0" err="1" smtClean="0"/>
              <a:t>redundan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sebaiknya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4432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895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 smtClean="0"/>
              <a:t>PERTEMUAN </a:t>
            </a:r>
            <a:r>
              <a:rPr lang="en" sz="3200" b="1" dirty="0" smtClean="0"/>
              <a:t>11: RELASI MAKNA</a:t>
            </a:r>
            <a:endParaRPr sz="32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3988;p30"/>
          <p:cNvSpPr txBox="1">
            <a:spLocks/>
          </p:cNvSpPr>
          <p:nvPr/>
        </p:nvSpPr>
        <p:spPr>
          <a:xfrm>
            <a:off x="685800" y="1200150"/>
            <a:ext cx="4343400" cy="6096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sz="2800" b="1" dirty="0" err="1" smtClean="0"/>
              <a:t>Tujuan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Pembelajaran</a:t>
            </a:r>
            <a:endParaRPr lang="en-US" sz="2800" b="1" dirty="0" smtClean="0"/>
          </a:p>
          <a:p>
            <a:pPr marL="0" indent="0">
              <a:buFont typeface="Titillium Web Light"/>
              <a:buNone/>
            </a:pPr>
            <a:endParaRPr lang="en-US" sz="1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18300" y="2114549"/>
            <a:ext cx="6825500" cy="27351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r>
              <a:rPr lang="en-US" sz="3200" dirty="0" err="1" smtClean="0"/>
              <a:t>diharapkan</a:t>
            </a:r>
            <a:r>
              <a:rPr lang="en-US" sz="3200" dirty="0" smtClean="0"/>
              <a:t> </a:t>
            </a:r>
            <a:r>
              <a:rPr lang="en-US" sz="3200" dirty="0" err="1" smtClean="0"/>
              <a:t>mampu</a:t>
            </a:r>
            <a:r>
              <a:rPr lang="en-US" sz="3200" dirty="0" smtClean="0"/>
              <a:t> </a:t>
            </a:r>
            <a:r>
              <a:rPr lang="en-US" sz="3200" dirty="0" err="1" smtClean="0"/>
              <a:t>menjelaskan</a:t>
            </a:r>
            <a:r>
              <a:rPr lang="en-US" sz="3200" dirty="0" smtClean="0"/>
              <a:t> </a:t>
            </a:r>
            <a:r>
              <a:rPr lang="en-US" sz="3200" dirty="0" err="1" smtClean="0"/>
              <a:t>relasi</a:t>
            </a:r>
            <a:r>
              <a:rPr lang="en-US" sz="3200" dirty="0" smtClean="0"/>
              <a:t> </a:t>
            </a:r>
            <a:r>
              <a:rPr lang="en-US" sz="3200" dirty="0" err="1" smtClean="0"/>
              <a:t>makna</a:t>
            </a:r>
            <a:r>
              <a:rPr lang="en-US" sz="3200" dirty="0" smtClean="0"/>
              <a:t> </a:t>
            </a:r>
            <a:r>
              <a:rPr lang="en-US" sz="3200" dirty="0" smtClean="0"/>
              <a:t>(</a:t>
            </a:r>
            <a:r>
              <a:rPr lang="en-US" sz="3200" dirty="0" err="1" smtClean="0"/>
              <a:t>hipernim-hiponim</a:t>
            </a:r>
            <a:r>
              <a:rPr lang="en-US" sz="3200" dirty="0" smtClean="0"/>
              <a:t>, </a:t>
            </a:r>
            <a:r>
              <a:rPr lang="en-US" sz="3200" dirty="0" err="1" smtClean="0"/>
              <a:t>polisemi</a:t>
            </a:r>
            <a:r>
              <a:rPr lang="en-US" sz="3200" dirty="0" smtClean="0"/>
              <a:t>, </a:t>
            </a:r>
            <a:r>
              <a:rPr lang="en-US" sz="3200" dirty="0" err="1" smtClean="0"/>
              <a:t>ambiguitas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redundansi</a:t>
            </a:r>
            <a:r>
              <a:rPr lang="en-US" sz="3200" dirty="0" smtClean="0"/>
              <a:t>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444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201387" y="133350"/>
            <a:ext cx="6263244" cy="8382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3200" b="1" dirty="0"/>
              <a:t>PERTEMUAN </a:t>
            </a:r>
            <a:r>
              <a:rPr lang="en" sz="3200" b="1" dirty="0" smtClean="0"/>
              <a:t>11: </a:t>
            </a:r>
            <a:r>
              <a:rPr lang="en" sz="3200" b="1" dirty="0" smtClean="0"/>
              <a:t>RELASI MAKNA</a:t>
            </a:r>
            <a:endParaRPr sz="32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125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1123950"/>
            <a:ext cx="6858000" cy="3780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463550" indent="-463550">
              <a:buNone/>
            </a:pPr>
            <a:r>
              <a:rPr lang="en-US" sz="1800" b="1" dirty="0" smtClean="0"/>
              <a:t>A.  </a:t>
            </a:r>
            <a:r>
              <a:rPr lang="en-US" sz="1800" b="1" dirty="0" err="1" smtClean="0"/>
              <a:t>Hiponim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Hipernim</a:t>
            </a:r>
            <a:endParaRPr lang="en-US" sz="1800" b="1" dirty="0" smtClean="0"/>
          </a:p>
          <a:p>
            <a:pPr marL="463550" indent="-463550">
              <a:buNone/>
            </a:pPr>
            <a:r>
              <a:rPr lang="en-US" sz="1800" dirty="0" smtClean="0"/>
              <a:t>1</a:t>
            </a:r>
            <a:r>
              <a:rPr lang="en-US" sz="1800" dirty="0" smtClean="0"/>
              <a:t>.    </a:t>
            </a:r>
            <a:r>
              <a:rPr lang="en-US" sz="1800" dirty="0" err="1" smtClean="0"/>
              <a:t>Hiponim</a:t>
            </a:r>
            <a:r>
              <a:rPr lang="en-US" sz="1800" dirty="0" smtClean="0"/>
              <a:t> &lt; </a:t>
            </a:r>
            <a:r>
              <a:rPr lang="en-US" sz="1800" dirty="0" err="1" smtClean="0"/>
              <a:t>onoa</a:t>
            </a:r>
            <a:r>
              <a:rPr lang="en-US" sz="1800" dirty="0" smtClean="0"/>
              <a:t> ‘</a:t>
            </a:r>
            <a:r>
              <a:rPr lang="en-US" sz="1800" dirty="0" err="1" smtClean="0"/>
              <a:t>nama</a:t>
            </a:r>
            <a:r>
              <a:rPr lang="en-US" sz="1800" dirty="0" smtClean="0"/>
              <a:t>’ + hypo ‘di </a:t>
            </a:r>
            <a:r>
              <a:rPr lang="en-US" sz="1800" dirty="0" err="1" smtClean="0"/>
              <a:t>bawah</a:t>
            </a:r>
            <a:r>
              <a:rPr lang="en-US" sz="1800" dirty="0" smtClean="0"/>
              <a:t>’ &gt; ‘</a:t>
            </a:r>
            <a:r>
              <a:rPr lang="en-US" sz="1800" dirty="0" err="1" smtClean="0"/>
              <a:t>nama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termasuk</a:t>
            </a:r>
            <a:r>
              <a:rPr lang="en-US" sz="1800" dirty="0" smtClean="0"/>
              <a:t> di </a:t>
            </a:r>
            <a:r>
              <a:rPr lang="en-US" sz="1800" dirty="0" err="1" smtClean="0"/>
              <a:t>bawah</a:t>
            </a:r>
            <a:r>
              <a:rPr lang="en-US" sz="1800" dirty="0" smtClean="0"/>
              <a:t> </a:t>
            </a:r>
            <a:r>
              <a:rPr lang="en-US" sz="1800" dirty="0" err="1" smtClean="0"/>
              <a:t>nama</a:t>
            </a:r>
            <a:r>
              <a:rPr lang="en-US" sz="1800" dirty="0" smtClean="0"/>
              <a:t> lain’</a:t>
            </a:r>
            <a:endParaRPr lang="en-US" sz="1800" dirty="0" smtClean="0"/>
          </a:p>
          <a:p>
            <a:pPr marL="463550" indent="-463550" algn="just">
              <a:buNone/>
            </a:pPr>
            <a:r>
              <a:rPr lang="en-US" sz="1800" dirty="0" smtClean="0"/>
              <a:t>2.   </a:t>
            </a:r>
            <a:r>
              <a:rPr lang="en-US" sz="1800" dirty="0" err="1" smtClean="0"/>
              <a:t>Verhaar</a:t>
            </a:r>
            <a:r>
              <a:rPr lang="en-US" sz="1800" dirty="0" smtClean="0"/>
              <a:t> (1978) </a:t>
            </a:r>
            <a:r>
              <a:rPr lang="en-US" sz="1800" dirty="0" err="1" smtClean="0"/>
              <a:t>hiponim</a:t>
            </a:r>
            <a:r>
              <a:rPr lang="en-US" sz="1800" dirty="0" smtClean="0"/>
              <a:t>: </a:t>
            </a:r>
            <a:r>
              <a:rPr lang="en-US" sz="1800" dirty="0" err="1" smtClean="0"/>
              <a:t>ungkapan</a:t>
            </a:r>
            <a:r>
              <a:rPr lang="en-US" sz="1800" dirty="0" smtClean="0"/>
              <a:t> </a:t>
            </a:r>
            <a:r>
              <a:rPr lang="en-US" sz="1800" dirty="0" err="1" smtClean="0"/>
              <a:t>berupa</a:t>
            </a:r>
            <a:r>
              <a:rPr lang="en-US" sz="1800" dirty="0" smtClean="0"/>
              <a:t> kata yang </a:t>
            </a:r>
            <a:r>
              <a:rPr lang="en-US" sz="1800" dirty="0" err="1" smtClean="0"/>
              <a:t>maknanya</a:t>
            </a:r>
            <a:r>
              <a:rPr lang="en-US" sz="1800" dirty="0" smtClean="0"/>
              <a:t> </a:t>
            </a:r>
            <a:r>
              <a:rPr lang="en-US" sz="1800" dirty="0" err="1" smtClean="0"/>
              <a:t>dianggap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makna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ungkapan</a:t>
            </a:r>
            <a:r>
              <a:rPr lang="en-US" sz="1800" dirty="0" smtClean="0"/>
              <a:t> lain:  </a:t>
            </a:r>
            <a:r>
              <a:rPr lang="en-US" sz="1800" dirty="0" err="1" smtClean="0"/>
              <a:t>tongkol</a:t>
            </a:r>
            <a:r>
              <a:rPr lang="en-US" sz="1800" dirty="0" smtClean="0"/>
              <a:t> </a:t>
            </a:r>
            <a:r>
              <a:rPr lang="en-US" sz="1800" dirty="0" err="1" smtClean="0"/>
              <a:t>berhiponim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ikan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tongkol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makna</a:t>
            </a:r>
            <a:r>
              <a:rPr lang="en-US" sz="1800" dirty="0" smtClean="0"/>
              <a:t> </a:t>
            </a:r>
            <a:r>
              <a:rPr lang="en-US" sz="1800" dirty="0" err="1" smtClean="0"/>
              <a:t>ikan</a:t>
            </a:r>
            <a:r>
              <a:rPr lang="en-US" sz="1800" dirty="0" smtClean="0"/>
              <a:t> </a:t>
            </a:r>
            <a:r>
              <a:rPr lang="en-US" sz="1800" dirty="0" err="1" smtClean="0"/>
              <a:t>serta</a:t>
            </a:r>
            <a:r>
              <a:rPr lang="en-US" sz="1800" dirty="0" smtClean="0"/>
              <a:t> </a:t>
            </a:r>
            <a:r>
              <a:rPr lang="en-US" sz="1800" dirty="0" err="1" smtClean="0"/>
              <a:t>tongkol</a:t>
            </a:r>
            <a:r>
              <a:rPr lang="en-US" sz="1800" dirty="0" smtClean="0"/>
              <a:t> </a:t>
            </a:r>
            <a:r>
              <a:rPr lang="en-US" sz="1800" dirty="0" err="1" smtClean="0"/>
              <a:t>bukan</a:t>
            </a:r>
            <a:r>
              <a:rPr lang="en-US" sz="1800" dirty="0" smtClean="0"/>
              <a:t> </a:t>
            </a:r>
            <a:r>
              <a:rPr lang="en-US" sz="1800" dirty="0" err="1" smtClean="0"/>
              <a:t>satu-satunya</a:t>
            </a:r>
            <a:r>
              <a:rPr lang="en-US" sz="1800" dirty="0" smtClean="0"/>
              <a:t> </a:t>
            </a:r>
            <a:r>
              <a:rPr lang="en-US" sz="1800" dirty="0" err="1" smtClean="0"/>
              <a:t>ikan</a:t>
            </a:r>
            <a:r>
              <a:rPr lang="en-US" sz="1800" dirty="0" smtClean="0"/>
              <a:t>: </a:t>
            </a:r>
            <a:r>
              <a:rPr lang="en-US" sz="1800" dirty="0" err="1" smtClean="0"/>
              <a:t>bandeng</a:t>
            </a:r>
            <a:r>
              <a:rPr lang="en-US" sz="1800" dirty="0" smtClean="0"/>
              <a:t>, </a:t>
            </a:r>
            <a:r>
              <a:rPr lang="en-US" sz="1800" dirty="0" err="1" smtClean="0"/>
              <a:t>tengiri</a:t>
            </a:r>
            <a:r>
              <a:rPr lang="en-US" sz="1800" dirty="0" smtClean="0"/>
              <a:t>, </a:t>
            </a:r>
            <a:r>
              <a:rPr lang="en-US" sz="1800" dirty="0" err="1" smtClean="0"/>
              <a:t>cakalang</a:t>
            </a:r>
            <a:r>
              <a:rPr lang="en-US" sz="1800" dirty="0" smtClean="0"/>
              <a:t>, </a:t>
            </a:r>
            <a:r>
              <a:rPr lang="en-US" sz="1800" dirty="0" err="1" smtClean="0"/>
              <a:t>teri</a:t>
            </a:r>
            <a:r>
              <a:rPr lang="en-US" sz="1800" dirty="0" smtClean="0"/>
              <a:t>, </a:t>
            </a:r>
            <a:r>
              <a:rPr lang="en-US" sz="1800" dirty="0" err="1" smtClean="0"/>
              <a:t>mujair</a:t>
            </a:r>
            <a:r>
              <a:rPr lang="en-US" sz="1800" dirty="0" smtClean="0"/>
              <a:t> </a:t>
            </a:r>
            <a:r>
              <a:rPr lang="en-US" sz="1800" dirty="0" err="1" smtClean="0"/>
              <a:t>shg</a:t>
            </a:r>
            <a:r>
              <a:rPr lang="en-US" sz="1800" dirty="0" smtClean="0"/>
              <a:t>  </a:t>
            </a:r>
            <a:r>
              <a:rPr lang="en-US" sz="1800" dirty="0" err="1" smtClean="0"/>
              <a:t>ikan</a:t>
            </a:r>
            <a:r>
              <a:rPr lang="en-US" sz="1800" dirty="0" smtClean="0"/>
              <a:t> </a:t>
            </a:r>
            <a:r>
              <a:rPr lang="en-US" sz="1800" dirty="0" err="1" smtClean="0"/>
              <a:t>berhipernim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tongkol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pPr marL="463550" indent="-463550" algn="just">
              <a:buNone/>
            </a:pPr>
            <a:r>
              <a:rPr lang="en-US" sz="1800" dirty="0" smtClean="0"/>
              <a:t>3.   </a:t>
            </a:r>
            <a:r>
              <a:rPr lang="en-US" sz="1800" dirty="0" err="1" smtClean="0"/>
              <a:t>Relasi</a:t>
            </a:r>
            <a:r>
              <a:rPr lang="en-US" sz="1800" dirty="0" smtClean="0"/>
              <a:t> 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kata yang </a:t>
            </a:r>
            <a:r>
              <a:rPr lang="en-US" sz="1800" dirty="0" err="1" smtClean="0"/>
              <a:t>berhiponim</a:t>
            </a:r>
            <a:r>
              <a:rPr lang="en-US" sz="1800" dirty="0" smtClean="0"/>
              <a:t> </a:t>
            </a:r>
            <a:r>
              <a:rPr lang="en-US" sz="1800" dirty="0" err="1" smtClean="0"/>
              <a:t>bersifat</a:t>
            </a:r>
            <a:r>
              <a:rPr lang="en-US" sz="1800" dirty="0" smtClean="0"/>
              <a:t> </a:t>
            </a:r>
            <a:r>
              <a:rPr lang="en-US" sz="1800" dirty="0" err="1" smtClean="0"/>
              <a:t>searah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tongkol</a:t>
            </a:r>
            <a:r>
              <a:rPr lang="en-US" sz="1800" dirty="0" smtClean="0"/>
              <a:t> </a:t>
            </a:r>
            <a:r>
              <a:rPr lang="en-US" sz="1800" dirty="0" err="1" smtClean="0"/>
              <a:t>berhiponim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ikan</a:t>
            </a:r>
            <a:r>
              <a:rPr lang="en-US" sz="1800" dirty="0" smtClean="0"/>
              <a:t> </a:t>
            </a:r>
            <a:r>
              <a:rPr lang="en-US" sz="1800" dirty="0" err="1" smtClean="0"/>
              <a:t>tetapi</a:t>
            </a:r>
            <a:r>
              <a:rPr lang="en-US" sz="1800" dirty="0" smtClean="0"/>
              <a:t> </a:t>
            </a:r>
            <a:r>
              <a:rPr lang="en-US" sz="1800" dirty="0" err="1" smtClean="0"/>
              <a:t>ikan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berhiponim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tongkol</a:t>
            </a:r>
            <a:r>
              <a:rPr lang="en-US" sz="1800" dirty="0" smtClean="0"/>
              <a:t> (</a:t>
            </a:r>
            <a:r>
              <a:rPr lang="en-US" sz="1800" dirty="0" err="1" smtClean="0"/>
              <a:t>tetapi</a:t>
            </a:r>
            <a:r>
              <a:rPr lang="en-US" sz="1800" dirty="0" smtClean="0"/>
              <a:t> </a:t>
            </a:r>
            <a:r>
              <a:rPr lang="en-US" sz="1800" dirty="0" err="1" smtClean="0"/>
              <a:t>berhipernim</a:t>
            </a:r>
            <a:r>
              <a:rPr lang="en-US" sz="1800" dirty="0" smtClean="0"/>
              <a:t>) </a:t>
            </a:r>
            <a:r>
              <a:rPr lang="en-US" sz="1800" dirty="0" err="1" smtClean="0"/>
              <a:t>krn</a:t>
            </a:r>
            <a:r>
              <a:rPr lang="en-US" sz="1800" dirty="0" smtClean="0"/>
              <a:t> </a:t>
            </a:r>
            <a:r>
              <a:rPr lang="en-US" sz="1800" dirty="0" err="1" smtClean="0"/>
              <a:t>makna</a:t>
            </a:r>
            <a:r>
              <a:rPr lang="en-US" sz="1800" dirty="0" smtClean="0"/>
              <a:t> </a:t>
            </a:r>
            <a:r>
              <a:rPr lang="en-US" sz="1800" dirty="0" err="1" smtClean="0"/>
              <a:t>ikan</a:t>
            </a:r>
            <a:r>
              <a:rPr lang="en-US" sz="1800" dirty="0" smtClean="0"/>
              <a:t> </a:t>
            </a:r>
            <a:r>
              <a:rPr lang="en-US" sz="1800" dirty="0" err="1" smtClean="0"/>
              <a:t>mencakup</a:t>
            </a:r>
            <a:r>
              <a:rPr lang="en-US" sz="1800" dirty="0" smtClean="0"/>
              <a:t> </a:t>
            </a:r>
            <a:r>
              <a:rPr lang="en-US" sz="1800" dirty="0" err="1" smtClean="0"/>
              <a:t>semua</a:t>
            </a:r>
            <a:r>
              <a:rPr lang="en-US" sz="1800" dirty="0" smtClean="0"/>
              <a:t> </a:t>
            </a:r>
            <a:r>
              <a:rPr lang="en-US" sz="1800" dirty="0" err="1" smtClean="0"/>
              <a:t>jenis</a:t>
            </a:r>
            <a:r>
              <a:rPr lang="en-US" sz="1800" dirty="0" smtClean="0"/>
              <a:t> </a:t>
            </a:r>
            <a:r>
              <a:rPr lang="en-US" sz="1800" dirty="0" err="1" smtClean="0"/>
              <a:t>ikan</a:t>
            </a:r>
            <a:r>
              <a:rPr lang="en-US" sz="1800" dirty="0" smtClean="0"/>
              <a:t>. </a:t>
            </a:r>
            <a:r>
              <a:rPr lang="en-US" sz="1800" dirty="0" err="1" smtClean="0"/>
              <a:t>Contoh</a:t>
            </a:r>
            <a:r>
              <a:rPr lang="en-US" sz="1800" dirty="0" smtClean="0"/>
              <a:t> lain </a:t>
            </a:r>
            <a:r>
              <a:rPr lang="en-US" sz="1800" dirty="0" err="1" smtClean="0"/>
              <a:t>bemo</a:t>
            </a:r>
            <a:r>
              <a:rPr lang="en-US" sz="1800" dirty="0" smtClean="0"/>
              <a:t> – </a:t>
            </a:r>
            <a:r>
              <a:rPr lang="en-US" sz="1800" dirty="0" err="1" smtClean="0"/>
              <a:t>kendaraan</a:t>
            </a:r>
            <a:r>
              <a:rPr lang="en-US" sz="1800" dirty="0" smtClean="0"/>
              <a:t>.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09677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201387" y="133350"/>
            <a:ext cx="6263244" cy="8382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3200" b="1" dirty="0"/>
              <a:t>PERTEMUAN </a:t>
            </a:r>
            <a:r>
              <a:rPr lang="en" sz="3200" b="1" dirty="0" smtClean="0"/>
              <a:t>10: RELASI MAKNA</a:t>
            </a:r>
            <a:endParaRPr sz="32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125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1123950"/>
            <a:ext cx="6858000" cy="3780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463550" indent="-463550" algn="just">
              <a:buNone/>
            </a:pPr>
            <a:r>
              <a:rPr lang="en-US" sz="2000" dirty="0" smtClean="0"/>
              <a:t>4.   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tongkol</a:t>
            </a:r>
            <a:r>
              <a:rPr lang="en-US" sz="2000" dirty="0" smtClean="0"/>
              <a:t>, </a:t>
            </a:r>
            <a:r>
              <a:rPr lang="en-US" sz="2000" dirty="0" err="1" smtClean="0"/>
              <a:t>tengiri</a:t>
            </a:r>
            <a:r>
              <a:rPr lang="en-US" sz="2000" dirty="0" smtClean="0"/>
              <a:t>, </a:t>
            </a:r>
            <a:r>
              <a:rPr lang="en-US" sz="2000" dirty="0" err="1" smtClean="0"/>
              <a:t>mujair</a:t>
            </a:r>
            <a:r>
              <a:rPr lang="en-US" sz="2000" dirty="0" smtClean="0"/>
              <a:t> , </a:t>
            </a:r>
            <a:r>
              <a:rPr lang="en-US" sz="2000" dirty="0" err="1" smtClean="0"/>
              <a:t>dsb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kohiponim</a:t>
            </a:r>
            <a:r>
              <a:rPr lang="en-US" sz="2000" dirty="0" smtClean="0"/>
              <a:t>.</a:t>
            </a:r>
            <a:endParaRPr lang="en-US" sz="2000" i="1" dirty="0"/>
          </a:p>
          <a:p>
            <a:pPr marL="463550" indent="-463550" algn="just">
              <a:buNone/>
            </a:pPr>
            <a:r>
              <a:rPr lang="en-US" sz="2000" dirty="0" smtClean="0"/>
              <a:t>5. 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hiponim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hipernim</a:t>
            </a:r>
            <a:r>
              <a:rPr lang="en-US" sz="2000" dirty="0" smtClean="0"/>
              <a:t>  </a:t>
            </a:r>
            <a:r>
              <a:rPr lang="en-US" sz="2000" dirty="0" err="1" smtClean="0"/>
              <a:t>mengandaikan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</a:t>
            </a:r>
            <a:r>
              <a:rPr lang="en-US" sz="2000" dirty="0" err="1" smtClean="0"/>
              <a:t>bawahan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atasan</a:t>
            </a:r>
            <a:r>
              <a:rPr lang="en-US" sz="2000" dirty="0" smtClean="0"/>
              <a:t> </a:t>
            </a:r>
            <a:r>
              <a:rPr lang="en-US" sz="2000" dirty="0" err="1" smtClean="0"/>
              <a:t>shg</a:t>
            </a:r>
            <a:r>
              <a:rPr lang="en-US" sz="2000" dirty="0" smtClean="0"/>
              <a:t> kata </a:t>
            </a:r>
            <a:r>
              <a:rPr lang="en-US" sz="2000" dirty="0" err="1" smtClean="0"/>
              <a:t>berstatus</a:t>
            </a:r>
            <a:r>
              <a:rPr lang="en-US" sz="2000" dirty="0" smtClean="0"/>
              <a:t> </a:t>
            </a:r>
            <a:r>
              <a:rPr lang="en-US" sz="2000" dirty="0" err="1" smtClean="0"/>
              <a:t>hipernim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berstatus</a:t>
            </a:r>
            <a:r>
              <a:rPr lang="en-US" sz="2000" dirty="0" smtClean="0"/>
              <a:t> </a:t>
            </a:r>
            <a:r>
              <a:rPr lang="en-US" sz="2000" dirty="0" err="1" smtClean="0"/>
              <a:t>hiponim</a:t>
            </a:r>
            <a:r>
              <a:rPr lang="en-US" sz="2000" dirty="0" smtClean="0"/>
              <a:t>  </a:t>
            </a:r>
            <a:r>
              <a:rPr lang="en-US" sz="2000" dirty="0" err="1" smtClean="0"/>
              <a:t>shg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hirarkial</a:t>
            </a:r>
            <a:r>
              <a:rPr lang="en-US" sz="2000" dirty="0" smtClean="0"/>
              <a:t>,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ikan</a:t>
            </a:r>
            <a:r>
              <a:rPr lang="en-US" sz="2000" dirty="0" smtClean="0"/>
              <a:t> (</a:t>
            </a:r>
            <a:r>
              <a:rPr lang="en-US" sz="2000" dirty="0" err="1" smtClean="0"/>
              <a:t>hipernim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tongkol</a:t>
            </a:r>
            <a:r>
              <a:rPr lang="en-US" sz="2000" dirty="0" smtClean="0"/>
              <a:t>, </a:t>
            </a:r>
            <a:r>
              <a:rPr lang="en-US" sz="2000" dirty="0" err="1" smtClean="0"/>
              <a:t>teri</a:t>
            </a:r>
            <a:r>
              <a:rPr lang="en-US" sz="2000" dirty="0" smtClean="0"/>
              <a:t>, </a:t>
            </a:r>
            <a:r>
              <a:rPr lang="en-US" sz="2000" dirty="0" err="1" smtClean="0"/>
              <a:t>dsb</a:t>
            </a:r>
            <a:r>
              <a:rPr lang="en-US" sz="2000" dirty="0" smtClean="0"/>
              <a:t>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hiponim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binatan</a:t>
            </a:r>
            <a:r>
              <a:rPr lang="en-US" sz="2000" dirty="0" err="1" smtClean="0"/>
              <a:t>g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berkohiponim</a:t>
            </a:r>
            <a:r>
              <a:rPr lang="en-US" sz="2000" dirty="0" smtClean="0"/>
              <a:t> 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kambing</a:t>
            </a:r>
            <a:r>
              <a:rPr lang="en-US" sz="2000" dirty="0" smtClean="0"/>
              <a:t>, </a:t>
            </a:r>
            <a:r>
              <a:rPr lang="en-US" sz="2000" dirty="0" err="1" smtClean="0"/>
              <a:t>gadjah</a:t>
            </a:r>
            <a:r>
              <a:rPr lang="en-US" sz="2000" dirty="0" smtClean="0"/>
              <a:t>, </a:t>
            </a:r>
            <a:r>
              <a:rPr lang="en-US" sz="2000" dirty="0" err="1" smtClean="0"/>
              <a:t>dsb</a:t>
            </a:r>
            <a:r>
              <a:rPr lang="en-US" sz="2000" dirty="0" smtClean="0"/>
              <a:t>,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binatang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berhiponim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makhluk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berkohiponim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463550" indent="-463550" algn="just">
              <a:buNone/>
            </a:pPr>
            <a:r>
              <a:rPr lang="en-US" sz="2000" dirty="0"/>
              <a:t>6</a:t>
            </a:r>
            <a:r>
              <a:rPr lang="en-US" sz="2000" dirty="0" smtClean="0"/>
              <a:t>.   </a:t>
            </a:r>
            <a:r>
              <a:rPr lang="en-US" sz="2000" dirty="0" err="1" smtClean="0"/>
              <a:t>Relasi</a:t>
            </a:r>
            <a:r>
              <a:rPr lang="en-US" sz="2000" dirty="0" smtClean="0"/>
              <a:t> </a:t>
            </a:r>
            <a:r>
              <a:rPr lang="en-US" sz="2000" dirty="0" err="1" smtClean="0"/>
              <a:t>hiponim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hipernim</a:t>
            </a:r>
            <a:r>
              <a:rPr lang="en-US" sz="2000" dirty="0" smtClean="0"/>
              <a:t> </a:t>
            </a: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diterapkan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kata </a:t>
            </a:r>
            <a:r>
              <a:rPr lang="en-US" sz="2000" dirty="0" err="1" smtClean="0"/>
              <a:t>benda</a:t>
            </a:r>
            <a:r>
              <a:rPr lang="en-US" sz="2000" dirty="0" smtClean="0"/>
              <a:t>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susah</a:t>
            </a:r>
            <a:r>
              <a:rPr lang="en-US" sz="2000" dirty="0" smtClean="0"/>
              <a:t> </a:t>
            </a:r>
            <a:r>
              <a:rPr lang="en-US" sz="2000" dirty="0" err="1" smtClean="0"/>
              <a:t>diterapkan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kata </a:t>
            </a:r>
            <a:r>
              <a:rPr lang="en-US" sz="2000" dirty="0" err="1" smtClean="0"/>
              <a:t>sifat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784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201387" y="133350"/>
            <a:ext cx="6263244" cy="8382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3200" b="1" dirty="0"/>
              <a:t>PERTEMUAN </a:t>
            </a:r>
            <a:r>
              <a:rPr lang="en" sz="3200" b="1" dirty="0" smtClean="0"/>
              <a:t>10: RELASI MAKNA</a:t>
            </a:r>
            <a:endParaRPr sz="32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125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1123950"/>
            <a:ext cx="6858000" cy="3780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7663">
              <a:buNone/>
            </a:pPr>
            <a:r>
              <a:rPr lang="en-US" b="1" dirty="0" smtClean="0"/>
              <a:t>B.   </a:t>
            </a:r>
            <a:r>
              <a:rPr lang="en-US" b="1" dirty="0" err="1" smtClean="0"/>
              <a:t>Polisemi</a:t>
            </a:r>
            <a:endParaRPr lang="en-US" b="1" dirty="0" smtClean="0"/>
          </a:p>
          <a:p>
            <a:pPr marL="347663">
              <a:buNone/>
            </a:pPr>
            <a:r>
              <a:rPr lang="en-US" dirty="0"/>
              <a:t>1</a:t>
            </a:r>
            <a:r>
              <a:rPr lang="en-US" dirty="0" smtClean="0"/>
              <a:t>.   </a:t>
            </a:r>
            <a:r>
              <a:rPr lang="en-US" dirty="0" err="1" smtClean="0"/>
              <a:t>Polisemi</a:t>
            </a:r>
            <a:r>
              <a:rPr lang="en-US" dirty="0" smtClean="0"/>
              <a:t> ‘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kata (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frase</a:t>
            </a:r>
            <a:r>
              <a:rPr lang="en-US" dirty="0" smtClean="0"/>
              <a:t>)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: </a:t>
            </a:r>
            <a:r>
              <a:rPr lang="en-US" dirty="0" err="1" smtClean="0"/>
              <a:t>kepala</a:t>
            </a:r>
            <a:r>
              <a:rPr lang="en-US" dirty="0" smtClean="0"/>
              <a:t> (a)  ‘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di </a:t>
            </a:r>
            <a:r>
              <a:rPr lang="en-US" dirty="0" err="1" smtClean="0"/>
              <a:t>leher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’, (b)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letaknya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/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: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meja</a:t>
            </a:r>
            <a:r>
              <a:rPr lang="en-US" dirty="0" smtClean="0"/>
              <a:t>, </a:t>
            </a:r>
            <a:r>
              <a:rPr lang="en-US" dirty="0" err="1" smtClean="0"/>
              <a:t>kepala</a:t>
            </a:r>
            <a:r>
              <a:rPr lang="en-US" dirty="0" smtClean="0"/>
              <a:t>; (c) 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yang </a:t>
            </a:r>
            <a:r>
              <a:rPr lang="en-US" dirty="0" err="1" smtClean="0"/>
              <a:t>bentuknya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: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jarum</a:t>
            </a:r>
            <a:r>
              <a:rPr lang="en-US" dirty="0" smtClean="0"/>
              <a:t>,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paku</a:t>
            </a:r>
            <a:r>
              <a:rPr lang="en-US" dirty="0" smtClean="0"/>
              <a:t>; (d) ‘</a:t>
            </a:r>
            <a:r>
              <a:rPr lang="en-US" dirty="0" err="1" smtClean="0"/>
              <a:t>peimpin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: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,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; €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orang: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1 </a:t>
            </a:r>
            <a:r>
              <a:rPr lang="en-US" dirty="0" err="1" smtClean="0"/>
              <a:t>karung</a:t>
            </a:r>
            <a:r>
              <a:rPr lang="en-US" dirty="0" smtClean="0"/>
              <a:t> </a:t>
            </a:r>
            <a:r>
              <a:rPr lang="en-US" dirty="0" err="1" smtClean="0"/>
              <a:t>beras</a:t>
            </a:r>
            <a:r>
              <a:rPr lang="en-US" dirty="0" smtClean="0"/>
              <a:t>. </a:t>
            </a:r>
            <a:endParaRPr lang="en-US" dirty="0"/>
          </a:p>
          <a:p>
            <a:pPr marL="347663">
              <a:buNone/>
            </a:pPr>
            <a:r>
              <a:rPr lang="en-US" dirty="0" smtClean="0"/>
              <a:t>2. 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kata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endParaRPr lang="en-US" i="1" dirty="0"/>
          </a:p>
          <a:p>
            <a:pPr marL="347663">
              <a:buNone/>
            </a:pPr>
            <a:r>
              <a:rPr lang="en-US" dirty="0" smtClean="0"/>
              <a:t>3. 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leksikal</a:t>
            </a:r>
            <a:r>
              <a:rPr lang="en-US" dirty="0" smtClean="0"/>
              <a:t> 1 kata 1 </a:t>
            </a:r>
            <a:r>
              <a:rPr lang="en-US" dirty="0" err="1" smtClean="0"/>
              <a:t>makna</a:t>
            </a:r>
            <a:r>
              <a:rPr lang="en-US" dirty="0" smtClean="0"/>
              <a:t> (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referennya</a:t>
            </a:r>
            <a:r>
              <a:rPr lang="en-US" dirty="0" smtClean="0"/>
              <a:t>),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‘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/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leher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’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/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: (a) </a:t>
            </a:r>
            <a:r>
              <a:rPr lang="en-US" dirty="0" err="1" smtClean="0"/>
              <a:t>terletak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; (b)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terpenting</a:t>
            </a:r>
            <a:r>
              <a:rPr lang="en-US" dirty="0" smtClean="0"/>
              <a:t>; (c)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5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201387" y="133350"/>
            <a:ext cx="6263244" cy="8382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3200" b="1" dirty="0"/>
              <a:t>PERTEMUAN </a:t>
            </a:r>
            <a:r>
              <a:rPr lang="en" sz="3200" b="1" dirty="0" smtClean="0"/>
              <a:t>10: RELASI MAKNA</a:t>
            </a:r>
            <a:endParaRPr sz="32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125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1123950"/>
            <a:ext cx="6858000" cy="3780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7663">
              <a:buNone/>
            </a:pPr>
            <a:r>
              <a:rPr lang="en-US" sz="2000" dirty="0" smtClean="0"/>
              <a:t>4.  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perkembangannya</a:t>
            </a:r>
            <a:r>
              <a:rPr lang="en-US" sz="2000" dirty="0" smtClean="0"/>
              <a:t> </a:t>
            </a:r>
            <a:r>
              <a:rPr lang="en-US" sz="2000" dirty="0" err="1" smtClean="0"/>
              <a:t>komponen-komponen</a:t>
            </a:r>
            <a:r>
              <a:rPr lang="en-US" sz="2000" dirty="0" smtClean="0"/>
              <a:t> </a:t>
            </a:r>
            <a:r>
              <a:rPr lang="en-US" sz="2000" dirty="0" err="1" smtClean="0"/>
              <a:t>makna</a:t>
            </a:r>
            <a:r>
              <a:rPr lang="en-US" sz="2000" dirty="0" smtClean="0"/>
              <a:t> </a:t>
            </a:r>
            <a:r>
              <a:rPr lang="en-US" sz="2000" dirty="0" err="1" smtClean="0"/>
              <a:t>tadi</a:t>
            </a:r>
            <a:r>
              <a:rPr lang="en-US" sz="2000" dirty="0" smtClean="0"/>
              <a:t> </a:t>
            </a:r>
            <a:r>
              <a:rPr lang="en-US" sz="2000" dirty="0" err="1" smtClean="0"/>
              <a:t>berkembang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makna</a:t>
            </a:r>
            <a:r>
              <a:rPr lang="en-US" sz="2000" dirty="0" smtClean="0"/>
              <a:t> </a:t>
            </a:r>
            <a:r>
              <a:rPr lang="en-US" sz="2000" dirty="0" err="1" smtClean="0"/>
              <a:t>tersendiri</a:t>
            </a:r>
            <a:r>
              <a:rPr lang="en-US" sz="2000" dirty="0" smtClean="0"/>
              <a:t>: </a:t>
            </a:r>
            <a:r>
              <a:rPr lang="en-US" sz="2000" dirty="0" err="1" smtClean="0"/>
              <a:t>kepala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, </a:t>
            </a:r>
            <a:r>
              <a:rPr lang="en-US" sz="2000" dirty="0" err="1" smtClean="0"/>
              <a:t>kepala</a:t>
            </a:r>
            <a:r>
              <a:rPr lang="en-US" sz="2000" dirty="0" smtClean="0"/>
              <a:t> </a:t>
            </a:r>
            <a:r>
              <a:rPr lang="en-US" sz="2000" dirty="0" err="1" smtClean="0"/>
              <a:t>susu</a:t>
            </a:r>
            <a:r>
              <a:rPr lang="en-US" sz="2000" dirty="0" smtClean="0"/>
              <a:t> ‘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di </a:t>
            </a:r>
            <a:r>
              <a:rPr lang="en-US" sz="2000" dirty="0" err="1" smtClean="0"/>
              <a:t>sebelah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’; </a:t>
            </a:r>
            <a:r>
              <a:rPr lang="en-US" sz="2000" dirty="0" err="1" smtClean="0"/>
              <a:t>kepala</a:t>
            </a:r>
            <a:r>
              <a:rPr lang="en-US" sz="2000" dirty="0" smtClean="0"/>
              <a:t> </a:t>
            </a:r>
            <a:r>
              <a:rPr lang="en-US" sz="2000" dirty="0" err="1" smtClean="0"/>
              <a:t>paku</a:t>
            </a:r>
            <a:r>
              <a:rPr lang="en-US" sz="2000" dirty="0" smtClean="0"/>
              <a:t> ‘</a:t>
            </a:r>
            <a:r>
              <a:rPr lang="en-US" sz="2000" dirty="0" err="1" smtClean="0"/>
              <a:t>berbentuk</a:t>
            </a:r>
            <a:r>
              <a:rPr lang="en-US" sz="2000" dirty="0" smtClean="0"/>
              <a:t> </a:t>
            </a:r>
            <a:r>
              <a:rPr lang="en-US" sz="2000" dirty="0" err="1" smtClean="0"/>
              <a:t>bulat</a:t>
            </a:r>
            <a:r>
              <a:rPr lang="en-US" sz="2000" dirty="0" smtClean="0"/>
              <a:t>’; </a:t>
            </a:r>
            <a:r>
              <a:rPr lang="en-US" sz="2000" dirty="0" err="1" smtClean="0"/>
              <a:t>kepala</a:t>
            </a:r>
            <a:r>
              <a:rPr lang="en-US" sz="2000" dirty="0" smtClean="0"/>
              <a:t> </a:t>
            </a:r>
            <a:r>
              <a:rPr lang="en-US" sz="2000" dirty="0" err="1" smtClean="0"/>
              <a:t>kereta</a:t>
            </a:r>
            <a:r>
              <a:rPr lang="en-US" sz="2000" dirty="0" smtClean="0"/>
              <a:t> </a:t>
            </a:r>
            <a:r>
              <a:rPr lang="en-US" sz="2000" dirty="0" err="1" smtClean="0"/>
              <a:t>api</a:t>
            </a:r>
            <a:r>
              <a:rPr lang="en-US" sz="2000" dirty="0" smtClean="0"/>
              <a:t> ‘</a:t>
            </a:r>
            <a:r>
              <a:rPr lang="en-US" sz="2000" dirty="0" err="1" smtClean="0"/>
              <a:t>bagian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terpenting</a:t>
            </a:r>
            <a:r>
              <a:rPr lang="en-US" sz="2000" dirty="0" smtClean="0"/>
              <a:t>’.</a:t>
            </a:r>
            <a:endParaRPr lang="en-US" sz="2000" dirty="0"/>
          </a:p>
          <a:p>
            <a:pPr marL="347663">
              <a:buNone/>
            </a:pPr>
            <a:r>
              <a:rPr lang="en-US" sz="2000" dirty="0" smtClean="0"/>
              <a:t>5.  </a:t>
            </a:r>
            <a:r>
              <a:rPr lang="en-US" sz="2000" dirty="0" err="1" smtClean="0"/>
              <a:t>Begitu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kata kaki: (a)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tubuh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(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binatang</a:t>
            </a:r>
            <a:r>
              <a:rPr lang="en-US" sz="2000" dirty="0" smtClean="0"/>
              <a:t>) (</a:t>
            </a:r>
            <a:r>
              <a:rPr lang="en-US" sz="2000" dirty="0" err="1" smtClean="0"/>
              <a:t>makna</a:t>
            </a:r>
            <a:r>
              <a:rPr lang="en-US" sz="2000" dirty="0" smtClean="0"/>
              <a:t> </a:t>
            </a:r>
            <a:r>
              <a:rPr lang="en-US" sz="2000" dirty="0" err="1" smtClean="0"/>
              <a:t>asal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referenya</a:t>
            </a:r>
            <a:r>
              <a:rPr lang="en-US" sz="2000" dirty="0" smtClean="0"/>
              <a:t>); (b)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di </a:t>
            </a:r>
            <a:r>
              <a:rPr lang="en-US" sz="2000" dirty="0" err="1" smtClean="0"/>
              <a:t>sebelah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; (c) </a:t>
            </a:r>
            <a:r>
              <a:rPr lang="en-US" sz="2000" dirty="0" err="1" smtClean="0"/>
              <a:t>berfungsi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penopang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berdiri</a:t>
            </a:r>
            <a:r>
              <a:rPr lang="en-US" sz="2000" i="1" dirty="0" smtClean="0"/>
              <a:t>.</a:t>
            </a:r>
          </a:p>
          <a:p>
            <a:pPr marL="347663">
              <a:buNone/>
            </a:pPr>
            <a:r>
              <a:rPr lang="en-US" sz="2000" dirty="0" smtClean="0"/>
              <a:t>6.  </a:t>
            </a:r>
            <a:r>
              <a:rPr lang="en-US" sz="2000" dirty="0" err="1" smtClean="0"/>
              <a:t>Makna</a:t>
            </a:r>
            <a:r>
              <a:rPr lang="en-US" sz="2000" dirty="0" smtClean="0"/>
              <a:t> kata yang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kata 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bertalian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dijabarkan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makna</a:t>
            </a:r>
            <a:r>
              <a:rPr lang="en-US" sz="2000" dirty="0" smtClean="0"/>
              <a:t> </a:t>
            </a:r>
            <a:r>
              <a:rPr lang="en-US" sz="2000" dirty="0" err="1" smtClean="0"/>
              <a:t>asal</a:t>
            </a:r>
            <a:r>
              <a:rPr lang="en-US" sz="2000" dirty="0" smtClean="0"/>
              <a:t>. </a:t>
            </a:r>
            <a:r>
              <a:rPr lang="en-US" sz="2000" dirty="0" err="1" smtClean="0"/>
              <a:t>Makna</a:t>
            </a:r>
            <a:r>
              <a:rPr lang="en-US" sz="2000" dirty="0" smtClean="0"/>
              <a:t> b </a:t>
            </a:r>
            <a:r>
              <a:rPr lang="en-US" sz="2000" dirty="0" err="1" smtClean="0"/>
              <a:t>dan</a:t>
            </a:r>
            <a:r>
              <a:rPr lang="en-US" sz="2000" dirty="0" smtClean="0"/>
              <a:t> c </a:t>
            </a:r>
            <a:r>
              <a:rPr lang="en-US" sz="2000" dirty="0" err="1" smtClean="0"/>
              <a:t>bukan</a:t>
            </a:r>
            <a:r>
              <a:rPr lang="en-US" sz="2000" dirty="0" smtClean="0"/>
              <a:t> </a:t>
            </a:r>
            <a:r>
              <a:rPr lang="en-US" sz="2000" dirty="0" err="1" smtClean="0"/>
              <a:t>makna</a:t>
            </a:r>
            <a:r>
              <a:rPr lang="en-US" sz="2000" dirty="0" smtClean="0"/>
              <a:t> </a:t>
            </a:r>
            <a:r>
              <a:rPr lang="en-US" sz="2000" dirty="0" err="1" smtClean="0"/>
              <a:t>asal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887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201387" y="133350"/>
            <a:ext cx="6263244" cy="8382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3200" b="1" dirty="0"/>
              <a:t>PERTEMUAN </a:t>
            </a:r>
            <a:r>
              <a:rPr lang="en" sz="3200" b="1" dirty="0" smtClean="0"/>
              <a:t>11: </a:t>
            </a:r>
            <a:r>
              <a:rPr lang="en" sz="3200" b="1" dirty="0" smtClean="0"/>
              <a:t>RELASI MAKNA</a:t>
            </a:r>
            <a:endParaRPr sz="32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125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1123950"/>
            <a:ext cx="6858000" cy="3780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7663">
              <a:buNone/>
            </a:pPr>
            <a:r>
              <a:rPr lang="en-US" sz="1800" dirty="0"/>
              <a:t>7.  </a:t>
            </a:r>
            <a:r>
              <a:rPr lang="en-US" sz="1800" dirty="0" err="1"/>
              <a:t>Makna</a:t>
            </a:r>
            <a:r>
              <a:rPr lang="en-US" sz="1800" dirty="0"/>
              <a:t> yang </a:t>
            </a:r>
            <a:r>
              <a:rPr lang="en-US" sz="1800" dirty="0" err="1"/>
              <a:t>bukan</a:t>
            </a:r>
            <a:r>
              <a:rPr lang="en-US" sz="1800" dirty="0"/>
              <a:t> </a:t>
            </a:r>
            <a:r>
              <a:rPr lang="en-US" sz="1800" dirty="0" err="1"/>
              <a:t>makna</a:t>
            </a:r>
            <a:r>
              <a:rPr lang="en-US" sz="1800" dirty="0"/>
              <a:t> </a:t>
            </a:r>
            <a:r>
              <a:rPr lang="en-US" sz="1800" dirty="0" err="1"/>
              <a:t>asal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kata </a:t>
            </a:r>
            <a:r>
              <a:rPr lang="en-US" sz="1800" dirty="0" err="1"/>
              <a:t>bukan</a:t>
            </a:r>
            <a:r>
              <a:rPr lang="en-US" sz="1800" dirty="0"/>
              <a:t> </a:t>
            </a:r>
            <a:r>
              <a:rPr lang="en-US" sz="1800" dirty="0" err="1"/>
              <a:t>makna</a:t>
            </a:r>
            <a:r>
              <a:rPr lang="en-US" sz="1800" dirty="0"/>
              <a:t> </a:t>
            </a:r>
            <a:r>
              <a:rPr lang="en-US" sz="1800" dirty="0" err="1"/>
              <a:t>leksikal</a:t>
            </a:r>
            <a:r>
              <a:rPr lang="en-US" sz="1800" dirty="0"/>
              <a:t>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merujuk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referen</a:t>
            </a:r>
            <a:r>
              <a:rPr lang="en-US" sz="1800" dirty="0"/>
              <a:t> kata </a:t>
            </a:r>
            <a:r>
              <a:rPr lang="en-US" sz="1800" dirty="0" err="1"/>
              <a:t>itu</a:t>
            </a:r>
            <a:r>
              <a:rPr lang="en-US" sz="1800" dirty="0"/>
              <a:t>. </a:t>
            </a:r>
            <a:r>
              <a:rPr lang="en-US" sz="1800" dirty="0" err="1"/>
              <a:t>Selain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,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gramatis</a:t>
            </a:r>
            <a:r>
              <a:rPr lang="en-US" sz="1800" dirty="0"/>
              <a:t> </a:t>
            </a:r>
            <a:r>
              <a:rPr lang="en-US" sz="1800" dirty="0" err="1"/>
              <a:t>kehadirannya</a:t>
            </a:r>
            <a:r>
              <a:rPr lang="en-US" sz="1800" dirty="0"/>
              <a:t>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satuan</a:t>
            </a:r>
            <a:r>
              <a:rPr lang="en-US" sz="1800" dirty="0"/>
              <a:t> lain yang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tinggi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kata, </a:t>
            </a:r>
            <a:r>
              <a:rPr lang="en-US" sz="1800" dirty="0" err="1"/>
              <a:t>frase</a:t>
            </a:r>
            <a:r>
              <a:rPr lang="en-US" sz="1800" dirty="0"/>
              <a:t>,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 smtClean="0"/>
              <a:t>kalimat</a:t>
            </a:r>
            <a:r>
              <a:rPr lang="en-US" sz="1800" dirty="0" smtClean="0"/>
              <a:t>. </a:t>
            </a:r>
            <a:r>
              <a:rPr lang="en-US" sz="1800" dirty="0" err="1" smtClean="0"/>
              <a:t>Tanpa</a:t>
            </a:r>
            <a:r>
              <a:rPr lang="en-US" sz="1800" dirty="0" smtClean="0"/>
              <a:t> </a:t>
            </a:r>
            <a:r>
              <a:rPr lang="en-US" sz="1800" dirty="0" err="1" smtClean="0"/>
              <a:t>kehadirannya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satuan</a:t>
            </a:r>
            <a:r>
              <a:rPr lang="en-US" sz="1800" dirty="0" smtClean="0"/>
              <a:t> lain yang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diketahui</a:t>
            </a:r>
            <a:r>
              <a:rPr lang="en-US" sz="1800" dirty="0" smtClean="0"/>
              <a:t> </a:t>
            </a:r>
            <a:r>
              <a:rPr lang="en-US" sz="1800" dirty="0" err="1" smtClean="0"/>
              <a:t>makna-makna</a:t>
            </a:r>
            <a:r>
              <a:rPr lang="en-US" sz="1800" dirty="0" smtClean="0"/>
              <a:t> </a:t>
            </a:r>
            <a:r>
              <a:rPr lang="en-US" sz="1800" dirty="0" err="1" smtClean="0"/>
              <a:t>lainnya</a:t>
            </a:r>
            <a:r>
              <a:rPr lang="en-US" sz="1800" dirty="0" smtClean="0"/>
              <a:t>.</a:t>
            </a:r>
            <a:endParaRPr lang="en-US" sz="1800" dirty="0"/>
          </a:p>
          <a:p>
            <a:pPr marL="347663">
              <a:buNone/>
            </a:pPr>
            <a:r>
              <a:rPr lang="en-US" sz="1800" dirty="0" smtClean="0"/>
              <a:t>8.  </a:t>
            </a:r>
            <a:r>
              <a:rPr lang="en-US" sz="1800" dirty="0" err="1" smtClean="0"/>
              <a:t>Bagaimana</a:t>
            </a:r>
            <a:r>
              <a:rPr lang="en-US" sz="1800" dirty="0" smtClean="0"/>
              <a:t> </a:t>
            </a:r>
            <a:r>
              <a:rPr lang="en-US" sz="1800" dirty="0" err="1" smtClean="0"/>
              <a:t>dibedakan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kata yang </a:t>
            </a:r>
            <a:r>
              <a:rPr lang="en-US" sz="1800" dirty="0" err="1" smtClean="0"/>
              <a:t>berhomonim</a:t>
            </a:r>
            <a:r>
              <a:rPr lang="en-US" sz="1800" dirty="0" smtClean="0"/>
              <a:t>? </a:t>
            </a:r>
            <a:r>
              <a:rPr lang="en-US" sz="1800" dirty="0" err="1" smtClean="0"/>
              <a:t>Homonim</a:t>
            </a:r>
            <a:r>
              <a:rPr lang="en-US" sz="1800" dirty="0" smtClean="0"/>
              <a:t> </a:t>
            </a:r>
            <a:r>
              <a:rPr lang="en-US" sz="1800" dirty="0" err="1" smtClean="0"/>
              <a:t>bukan</a:t>
            </a:r>
            <a:r>
              <a:rPr lang="en-US" sz="1800" dirty="0" smtClean="0"/>
              <a:t> </a:t>
            </a:r>
            <a:r>
              <a:rPr lang="en-US" sz="1800" dirty="0" err="1" smtClean="0"/>
              <a:t>sebuah</a:t>
            </a:r>
            <a:r>
              <a:rPr lang="en-US" sz="1800" dirty="0" smtClean="0"/>
              <a:t> kata </a:t>
            </a:r>
            <a:r>
              <a:rPr lang="en-US" sz="1800" dirty="0" err="1" smtClean="0"/>
              <a:t>tetapi</a:t>
            </a:r>
            <a:r>
              <a:rPr lang="en-US" sz="1800" dirty="0" smtClean="0"/>
              <a:t> </a:t>
            </a:r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kata yang </a:t>
            </a:r>
            <a:r>
              <a:rPr lang="en-US" sz="1800" dirty="0" err="1" smtClean="0"/>
              <a:t>kebetulan</a:t>
            </a:r>
            <a:r>
              <a:rPr lang="en-US" sz="1800" dirty="0" smtClean="0"/>
              <a:t> </a:t>
            </a:r>
            <a:r>
              <a:rPr lang="en-US" sz="1800" dirty="0" err="1" smtClean="0"/>
              <a:t>bentuknya</a:t>
            </a:r>
            <a:r>
              <a:rPr lang="en-US" sz="1800" dirty="0" smtClean="0"/>
              <a:t> </a:t>
            </a:r>
            <a:r>
              <a:rPr lang="en-US" sz="1800" dirty="0" err="1" smtClean="0"/>
              <a:t>sama</a:t>
            </a:r>
            <a:r>
              <a:rPr lang="en-US" sz="1800" dirty="0" smtClean="0"/>
              <a:t> </a:t>
            </a:r>
            <a:r>
              <a:rPr lang="en-US" sz="1800" dirty="0" err="1" smtClean="0"/>
              <a:t>sedangkan</a:t>
            </a:r>
            <a:r>
              <a:rPr lang="en-US" sz="1800" dirty="0" smtClean="0"/>
              <a:t> </a:t>
            </a:r>
            <a:r>
              <a:rPr lang="en-US" sz="1800" dirty="0" err="1" smtClean="0"/>
              <a:t>polisemi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sebuah</a:t>
            </a:r>
            <a:r>
              <a:rPr lang="en-US" sz="1800" dirty="0" smtClean="0"/>
              <a:t> kata yang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beragam</a:t>
            </a:r>
            <a:r>
              <a:rPr lang="en-US" sz="1800" dirty="0" smtClean="0"/>
              <a:t> </a:t>
            </a:r>
            <a:r>
              <a:rPr lang="en-US" sz="1800" dirty="0" err="1" smtClean="0"/>
              <a:t>makna</a:t>
            </a:r>
            <a:r>
              <a:rPr lang="en-US" sz="1800" dirty="0" smtClean="0"/>
              <a:t>. </a:t>
            </a:r>
            <a:r>
              <a:rPr lang="en-US" sz="1800" dirty="0" err="1" smtClean="0"/>
              <a:t>Adapun</a:t>
            </a:r>
            <a:r>
              <a:rPr lang="en-US" sz="1800" dirty="0" smtClean="0"/>
              <a:t> yang </a:t>
            </a:r>
            <a:r>
              <a:rPr lang="en-US" sz="1800" dirty="0" err="1" smtClean="0"/>
              <a:t>kedua</a:t>
            </a:r>
            <a:r>
              <a:rPr lang="en-US" sz="1800" dirty="0" smtClean="0"/>
              <a:t>, </a:t>
            </a:r>
            <a:r>
              <a:rPr lang="en-US" sz="1800" dirty="0" err="1" smtClean="0"/>
              <a:t>makna</a:t>
            </a:r>
            <a:r>
              <a:rPr lang="en-US" sz="1800" dirty="0" smtClean="0"/>
              <a:t> kata yang </a:t>
            </a:r>
            <a:r>
              <a:rPr lang="en-US" sz="1800" dirty="0" err="1" smtClean="0"/>
              <a:t>berpolisemi</a:t>
            </a:r>
            <a:r>
              <a:rPr lang="en-US" sz="1800" dirty="0" smtClean="0"/>
              <a:t> </a:t>
            </a:r>
            <a:r>
              <a:rPr lang="en-US" sz="1800" dirty="0" err="1" smtClean="0"/>
              <a:t>bertalian</a:t>
            </a:r>
            <a:r>
              <a:rPr lang="en-US" sz="1800" dirty="0" smtClean="0"/>
              <a:t> </a:t>
            </a:r>
            <a:r>
              <a:rPr lang="en-US" sz="1800" dirty="0" err="1" smtClean="0"/>
              <a:t>sedangkan</a:t>
            </a:r>
            <a:r>
              <a:rPr lang="en-US" sz="1800" dirty="0" smtClean="0"/>
              <a:t> kata </a:t>
            </a:r>
            <a:r>
              <a:rPr lang="en-US" sz="1800" dirty="0" err="1" smtClean="0"/>
              <a:t>berhomonim</a:t>
            </a:r>
            <a:r>
              <a:rPr lang="en-US" sz="1800" dirty="0" smtClean="0"/>
              <a:t> </a:t>
            </a:r>
            <a:r>
              <a:rPr lang="en-US" sz="1800" dirty="0" err="1" smtClean="0"/>
              <a:t>maknanya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bertalian</a:t>
            </a:r>
            <a:r>
              <a:rPr lang="en-US" sz="1800" dirty="0" smtClean="0"/>
              <a:t>.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37594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201387" y="133350"/>
            <a:ext cx="6263244" cy="8382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3200" b="1" dirty="0"/>
              <a:t>PERTEMUAN </a:t>
            </a:r>
            <a:r>
              <a:rPr lang="en" sz="3200" b="1" dirty="0" smtClean="0"/>
              <a:t>11: </a:t>
            </a:r>
            <a:r>
              <a:rPr lang="en" sz="3200" b="1" dirty="0" smtClean="0"/>
              <a:t>RELASI MAKNA</a:t>
            </a:r>
            <a:endParaRPr sz="32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125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1123950"/>
            <a:ext cx="6858000" cy="3780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7663">
              <a:buNone/>
            </a:pPr>
            <a:r>
              <a:rPr lang="en-US" sz="2000" b="1" dirty="0" smtClean="0"/>
              <a:t>C.  AMBIGUITAS</a:t>
            </a:r>
          </a:p>
          <a:p>
            <a:pPr marL="347663">
              <a:buNone/>
            </a:pPr>
            <a:r>
              <a:rPr lang="en-US" sz="2000" dirty="0" smtClean="0"/>
              <a:t>1.  </a:t>
            </a:r>
            <a:r>
              <a:rPr lang="en-US" sz="2000" dirty="0" err="1" smtClean="0"/>
              <a:t>Ambiguitas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ketaksaan</a:t>
            </a:r>
            <a:r>
              <a:rPr lang="en-US" sz="2000" dirty="0" smtClean="0"/>
              <a:t> = kata </a:t>
            </a:r>
            <a:r>
              <a:rPr lang="en-US" sz="2000" dirty="0" err="1" smtClean="0"/>
              <a:t>bermakna</a:t>
            </a:r>
            <a:r>
              <a:rPr lang="en-US" sz="2000" dirty="0" smtClean="0"/>
              <a:t> </a:t>
            </a:r>
            <a:r>
              <a:rPr lang="en-US" sz="2000" dirty="0" err="1" smtClean="0"/>
              <a:t>ganda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mendua</a:t>
            </a:r>
            <a:r>
              <a:rPr lang="en-US" sz="2000" dirty="0" smtClean="0"/>
              <a:t> </a:t>
            </a:r>
            <a:r>
              <a:rPr lang="en-US" sz="2000" dirty="0" err="1" smtClean="0"/>
              <a:t>arti</a:t>
            </a:r>
            <a:r>
              <a:rPr lang="en-US" sz="2000" dirty="0" smtClean="0"/>
              <a:t>. </a:t>
            </a:r>
          </a:p>
          <a:p>
            <a:pPr marL="347663">
              <a:buNone/>
            </a:pPr>
            <a:r>
              <a:rPr lang="en-US" sz="2000" dirty="0" smtClean="0"/>
              <a:t>2.  </a:t>
            </a:r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bedanya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polisemi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sama-sama</a:t>
            </a:r>
            <a:r>
              <a:rPr lang="en-US" sz="2000" dirty="0" smtClean="0"/>
              <a:t> </a:t>
            </a:r>
            <a:r>
              <a:rPr lang="en-US" sz="2000" dirty="0" err="1" smtClean="0"/>
              <a:t>makna</a:t>
            </a:r>
            <a:r>
              <a:rPr lang="en-US" sz="2000" dirty="0" smtClean="0"/>
              <a:t> </a:t>
            </a:r>
            <a:r>
              <a:rPr lang="en-US" sz="2000" dirty="0" err="1" smtClean="0"/>
              <a:t>ganda</a:t>
            </a:r>
            <a:r>
              <a:rPr lang="en-US" sz="2000" dirty="0" smtClean="0"/>
              <a:t>? </a:t>
            </a:r>
            <a:r>
              <a:rPr lang="en-US" sz="2000" dirty="0" err="1" smtClean="0"/>
              <a:t>Kegandaan</a:t>
            </a:r>
            <a:r>
              <a:rPr lang="en-US" sz="2000" dirty="0" smtClean="0"/>
              <a:t> </a:t>
            </a:r>
            <a:r>
              <a:rPr lang="en-US" sz="2000" dirty="0" err="1" smtClean="0"/>
              <a:t>makna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polisemi</a:t>
            </a:r>
            <a:r>
              <a:rPr lang="en-US" sz="2000" dirty="0" smtClean="0"/>
              <a:t> </a:t>
            </a:r>
            <a:r>
              <a:rPr lang="en-US" sz="2000" dirty="0" err="1" smtClean="0"/>
              <a:t>berasal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kata, sedan </a:t>
            </a:r>
            <a:r>
              <a:rPr lang="en-US" sz="2000" dirty="0" err="1" smtClean="0"/>
              <a:t>gkan</a:t>
            </a:r>
            <a:r>
              <a:rPr lang="en-US" sz="2000" dirty="0" smtClean="0"/>
              <a:t> </a:t>
            </a:r>
            <a:r>
              <a:rPr lang="en-US" sz="2000" dirty="0" err="1" smtClean="0"/>
              <a:t>kegandaan</a:t>
            </a:r>
            <a:r>
              <a:rPr lang="en-US" sz="2000" dirty="0" smtClean="0"/>
              <a:t> </a:t>
            </a:r>
            <a:r>
              <a:rPr lang="en-US" sz="2000" dirty="0" err="1" smtClean="0"/>
              <a:t>makna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ambiguitas</a:t>
            </a:r>
            <a:r>
              <a:rPr lang="en-US" sz="2000" dirty="0" smtClean="0"/>
              <a:t> </a:t>
            </a:r>
            <a:r>
              <a:rPr lang="en-US" sz="2000" dirty="0" err="1" smtClean="0"/>
              <a:t>berasal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satuan</a:t>
            </a:r>
            <a:r>
              <a:rPr lang="en-US" sz="2000" dirty="0" smtClean="0"/>
              <a:t> </a:t>
            </a:r>
            <a:r>
              <a:rPr lang="en-US" sz="2000" dirty="0" err="1" smtClean="0"/>
              <a:t>gramatikal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(</a:t>
            </a:r>
            <a:r>
              <a:rPr lang="en-US" sz="2000" dirty="0" err="1" smtClean="0"/>
              <a:t>frase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kalimat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akibat</a:t>
            </a:r>
            <a:r>
              <a:rPr lang="en-US" sz="2000" dirty="0" smtClean="0"/>
              <a:t> </a:t>
            </a:r>
            <a:r>
              <a:rPr lang="en-US" sz="2000" dirty="0" err="1" smtClean="0"/>
              <a:t>penafsiran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gramatikal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: </a:t>
            </a:r>
            <a:r>
              <a:rPr lang="en-US" sz="2000" i="1" dirty="0" err="1" smtClean="0"/>
              <a:t>buku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sejarah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baru</a:t>
            </a:r>
            <a:r>
              <a:rPr lang="en-US" sz="2000" dirty="0" smtClean="0"/>
              <a:t>:  (a) </a:t>
            </a:r>
            <a:r>
              <a:rPr lang="en-US" sz="2000" dirty="0" err="1" smtClean="0"/>
              <a:t>buku-sejarah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; (b) </a:t>
            </a:r>
            <a:r>
              <a:rPr lang="en-US" sz="2000" dirty="0" err="1" smtClean="0"/>
              <a:t>buku</a:t>
            </a:r>
            <a:r>
              <a:rPr lang="en-US" sz="2000" dirty="0" smtClean="0"/>
              <a:t> </a:t>
            </a:r>
            <a:r>
              <a:rPr lang="en-US" sz="2000" dirty="0" err="1" smtClean="0"/>
              <a:t>sejarah</a:t>
            </a:r>
            <a:r>
              <a:rPr lang="en-US" sz="2000" dirty="0" err="1" smtClean="0"/>
              <a:t>-baru</a:t>
            </a:r>
            <a:r>
              <a:rPr lang="en-US" sz="2000" dirty="0" smtClean="0"/>
              <a:t>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kalimat</a:t>
            </a:r>
            <a:r>
              <a:rPr lang="en-US" sz="2000" dirty="0" smtClean="0"/>
              <a:t>: (1) Ali </a:t>
            </a:r>
            <a:r>
              <a:rPr lang="en-US" sz="2000" dirty="0" err="1" smtClean="0"/>
              <a:t>bersahabat</a:t>
            </a:r>
            <a:r>
              <a:rPr lang="en-US" sz="2000" dirty="0" smtClean="0"/>
              <a:t> </a:t>
            </a:r>
            <a:r>
              <a:rPr lang="en-US" sz="2000" dirty="0" err="1" smtClean="0"/>
              <a:t>karib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Badu. </a:t>
            </a:r>
            <a:r>
              <a:rPr lang="en-US" sz="2000" dirty="0" err="1" smtClean="0"/>
              <a:t>Dia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mencintai</a:t>
            </a:r>
            <a:r>
              <a:rPr lang="en-US" sz="2000" dirty="0" smtClean="0"/>
              <a:t> </a:t>
            </a:r>
            <a:r>
              <a:rPr lang="en-US" sz="2000" dirty="0" err="1" smtClean="0"/>
              <a:t>istrinya</a:t>
            </a:r>
            <a:r>
              <a:rPr lang="en-US" sz="2000" dirty="0" smtClean="0"/>
              <a:t>? </a:t>
            </a:r>
            <a:r>
              <a:rPr lang="en-US" sz="2000" dirty="0" err="1" smtClean="0"/>
              <a:t>Maknanya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287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201387" y="133350"/>
            <a:ext cx="6263244" cy="8382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3200" b="1" dirty="0"/>
              <a:t>PERTEMUAN </a:t>
            </a:r>
            <a:r>
              <a:rPr lang="en" sz="3200" b="1" dirty="0" smtClean="0"/>
              <a:t>11: </a:t>
            </a:r>
            <a:r>
              <a:rPr lang="en" sz="3200" b="1" dirty="0" smtClean="0"/>
              <a:t>RELASI MAKNA</a:t>
            </a:r>
            <a:endParaRPr sz="32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125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1123950"/>
            <a:ext cx="6858000" cy="3780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7663">
              <a:buNone/>
            </a:pPr>
            <a:r>
              <a:rPr lang="en-US" sz="2000" dirty="0" smtClean="0"/>
              <a:t>3.   </a:t>
            </a:r>
            <a:r>
              <a:rPr lang="en-US" sz="2000" dirty="0" err="1" smtClean="0"/>
              <a:t>Ambiguitas</a:t>
            </a:r>
            <a:r>
              <a:rPr lang="en-US" sz="2000" dirty="0" smtClean="0"/>
              <a:t> </a:t>
            </a:r>
            <a:r>
              <a:rPr lang="en-US" sz="2000" dirty="0" err="1" smtClean="0"/>
              <a:t>tampak</a:t>
            </a:r>
            <a:r>
              <a:rPr lang="en-US" sz="2000" dirty="0" smtClean="0"/>
              <a:t> </a:t>
            </a:r>
            <a:r>
              <a:rPr lang="en-US" sz="2000" dirty="0" err="1" smtClean="0"/>
              <a:t>mirip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homonim</a:t>
            </a:r>
            <a:r>
              <a:rPr lang="en-US" sz="2000" dirty="0" smtClean="0"/>
              <a:t>: </a:t>
            </a:r>
            <a:r>
              <a:rPr lang="en-US" sz="2000" dirty="0" err="1" smtClean="0"/>
              <a:t>Istri</a:t>
            </a:r>
            <a:r>
              <a:rPr lang="en-US" sz="2000" dirty="0" smtClean="0"/>
              <a:t> </a:t>
            </a:r>
            <a:r>
              <a:rPr lang="en-US" sz="2000" dirty="0" err="1" smtClean="0"/>
              <a:t>lurah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cantik</a:t>
            </a:r>
            <a:r>
              <a:rPr lang="en-US" sz="2000" dirty="0" smtClean="0"/>
              <a:t> (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homonim</a:t>
            </a:r>
            <a:r>
              <a:rPr lang="en-US" sz="2000" dirty="0" smtClean="0"/>
              <a:t>)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ambiguitas</a:t>
            </a:r>
            <a:r>
              <a:rPr lang="en-US" sz="2000" dirty="0" smtClean="0"/>
              <a:t>. </a:t>
            </a:r>
            <a:r>
              <a:rPr lang="en-US" sz="2000" dirty="0" err="1" smtClean="0"/>
              <a:t>Perbedaannya</a:t>
            </a:r>
            <a:r>
              <a:rPr lang="en-US" sz="2000" dirty="0" smtClean="0"/>
              <a:t>, </a:t>
            </a:r>
            <a:r>
              <a:rPr lang="en-US" sz="2000" dirty="0" err="1" smtClean="0"/>
              <a:t>homonim</a:t>
            </a:r>
            <a:r>
              <a:rPr lang="en-US" sz="2000" dirty="0" smtClean="0"/>
              <a:t>,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dilihat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(yang </a:t>
            </a:r>
            <a:r>
              <a:rPr lang="en-US" sz="2000" dirty="0" err="1" smtClean="0"/>
              <a:t>kebetulan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) </a:t>
            </a:r>
            <a:r>
              <a:rPr lang="en-US" sz="2000" dirty="0" err="1" smtClean="0"/>
              <a:t>tentu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makna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, </a:t>
            </a: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 smtClean="0"/>
              <a:t>ambiguitas</a:t>
            </a:r>
            <a:r>
              <a:rPr lang="en-US" sz="2000" dirty="0" smtClean="0"/>
              <a:t> </a:t>
            </a:r>
            <a:r>
              <a:rPr lang="en-US" sz="2000" dirty="0" err="1" smtClean="0"/>
              <a:t>dipandang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makna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</a:t>
            </a:r>
            <a:r>
              <a:rPr lang="en-US" sz="2000" dirty="0" err="1" smtClean="0"/>
              <a:t>akibat</a:t>
            </a:r>
            <a:r>
              <a:rPr lang="en-US" sz="2000" dirty="0" smtClean="0"/>
              <a:t> </a:t>
            </a:r>
            <a:r>
              <a:rPr lang="en-US" sz="2000" dirty="0" err="1" smtClean="0"/>
              <a:t>perbedaan</a:t>
            </a:r>
            <a:r>
              <a:rPr lang="en-US" sz="2000" dirty="0" smtClean="0"/>
              <a:t> </a:t>
            </a:r>
            <a:r>
              <a:rPr lang="en-US" sz="2000" dirty="0" err="1" smtClean="0"/>
              <a:t>penafsiran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gramatikal</a:t>
            </a:r>
            <a:r>
              <a:rPr lang="en-US" sz="2000" dirty="0" smtClean="0"/>
              <a:t>. </a:t>
            </a:r>
            <a:r>
              <a:rPr lang="en-US" sz="2000" dirty="0" err="1" smtClean="0"/>
              <a:t>Ambiguitas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satuan</a:t>
            </a:r>
            <a:r>
              <a:rPr lang="en-US" sz="2000" dirty="0" smtClean="0"/>
              <a:t> </a:t>
            </a:r>
            <a:r>
              <a:rPr lang="en-US" sz="2000" dirty="0" err="1" smtClean="0"/>
              <a:t>frase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kalimat</a:t>
            </a:r>
            <a:r>
              <a:rPr lang="en-US" sz="2000" dirty="0" smtClean="0"/>
              <a:t> </a:t>
            </a: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 smtClean="0"/>
              <a:t>homnim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tataran</a:t>
            </a:r>
            <a:r>
              <a:rPr lang="en-US" sz="2000" dirty="0" smtClean="0"/>
              <a:t> (</a:t>
            </a:r>
            <a:r>
              <a:rPr lang="en-US" sz="2000" dirty="0" err="1" smtClean="0"/>
              <a:t>morfem</a:t>
            </a:r>
            <a:r>
              <a:rPr lang="en-US" sz="2000" dirty="0" smtClean="0"/>
              <a:t>, kata, </a:t>
            </a:r>
            <a:r>
              <a:rPr lang="en-US" sz="2000" dirty="0" err="1" smtClean="0"/>
              <a:t>frase</a:t>
            </a:r>
            <a:r>
              <a:rPr lang="en-US" sz="2000" dirty="0" smtClean="0"/>
              <a:t>, </a:t>
            </a:r>
            <a:r>
              <a:rPr lang="en-US" sz="2000" dirty="0" err="1" smtClean="0"/>
              <a:t>kalimat</a:t>
            </a:r>
            <a:r>
              <a:rPr lang="en-US" sz="2000" dirty="0" smtClean="0"/>
              <a:t>).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3706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wbray template">
  <a:themeElements>
    <a:clrScheme name="Custom 347">
      <a:dk1>
        <a:srgbClr val="003B55"/>
      </a:dk1>
      <a:lt1>
        <a:srgbClr val="FFFFFF"/>
      </a:lt1>
      <a:dk2>
        <a:srgbClr val="0B87A1"/>
      </a:dk2>
      <a:lt2>
        <a:srgbClr val="EEF1EE"/>
      </a:lt2>
      <a:accent1>
        <a:srgbClr val="D3EBD5"/>
      </a:accent1>
      <a:accent2>
        <a:srgbClr val="80BFB7"/>
      </a:accent2>
      <a:accent3>
        <a:srgbClr val="0B87A1"/>
      </a:accent3>
      <a:accent4>
        <a:srgbClr val="01597F"/>
      </a:accent4>
      <a:accent5>
        <a:srgbClr val="003B55"/>
      </a:accent5>
      <a:accent6>
        <a:srgbClr val="001120"/>
      </a:accent6>
      <a:hlink>
        <a:srgbClr val="01597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6199</TotalTime>
  <Words>1014</Words>
  <Application>Microsoft Office PowerPoint</Application>
  <PresentationFormat>On-screen Show (16:9)</PresentationFormat>
  <Paragraphs>53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Dosis ExtraLight</vt:lpstr>
      <vt:lpstr>Titillium Web Light</vt:lpstr>
      <vt:lpstr>Mowbray template</vt:lpstr>
      <vt:lpstr>SEMANTIK  BAHASA INDONESIA</vt:lpstr>
      <vt:lpstr>PERTEMUAN 11: RELASI MAKNA</vt:lpstr>
      <vt:lpstr>PERTEMUAN 11: RELASI MAKNA</vt:lpstr>
      <vt:lpstr>PERTEMUAN 10: RELASI MAKNA</vt:lpstr>
      <vt:lpstr>PERTEMUAN 10: RELASI MAKNA</vt:lpstr>
      <vt:lpstr>PERTEMUAN 10: RELASI MAKNA</vt:lpstr>
      <vt:lpstr>PERTEMUAN 11: RELASI MAKNA</vt:lpstr>
      <vt:lpstr>PERTEMUAN 11: RELASI MAKNA</vt:lpstr>
      <vt:lpstr>PERTEMUAN 11: RELASI MAKNA</vt:lpstr>
      <vt:lpstr>PERTEMUAN 11: RELASI MAKNA</vt:lpstr>
      <vt:lpstr>PERTEMUAN 11: RELASI MAKNA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MATRIKULASI: DASAR-DASAR KEBAHASAAN</dc:title>
  <dc:creator>Acer</dc:creator>
  <cp:lastModifiedBy>Acer</cp:lastModifiedBy>
  <cp:revision>134</cp:revision>
  <cp:lastPrinted>2020-08-10T23:26:25Z</cp:lastPrinted>
  <dcterms:modified xsi:type="dcterms:W3CDTF">2020-10-30T08:50:41Z</dcterms:modified>
</cp:coreProperties>
</file>