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94" r:id="rId3"/>
    <p:sldId id="289" r:id="rId4"/>
    <p:sldId id="290" r:id="rId5"/>
    <p:sldId id="291" r:id="rId6"/>
    <p:sldId id="292" r:id="rId7"/>
    <p:sldId id="293" r:id="rId8"/>
    <p:sldId id="269" r:id="rId9"/>
    <p:sldId id="270" r:id="rId10"/>
    <p:sldId id="271" r:id="rId11"/>
    <p:sldId id="272" r:id="rId12"/>
    <p:sldId id="276" r:id="rId13"/>
    <p:sldId id="273" r:id="rId14"/>
    <p:sldId id="279" r:id="rId15"/>
    <p:sldId id="274" r:id="rId16"/>
    <p:sldId id="275" r:id="rId17"/>
    <p:sldId id="280" r:id="rId18"/>
    <p:sldId id="281" r:id="rId19"/>
    <p:sldId id="277" r:id="rId20"/>
    <p:sldId id="260" r:id="rId21"/>
    <p:sldId id="278" r:id="rId22"/>
    <p:sldId id="263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0F43B9-4A4D-4F0E-9002-5CA472444C8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EB6B98-8943-41CB-9A01-03762AE9AD0D}">
      <dgm:prSet phldrT="[Text]" custT="1"/>
      <dgm:spPr/>
      <dgm:t>
        <a:bodyPr/>
        <a:lstStyle/>
        <a:p>
          <a:r>
            <a:rPr lang="en-US" sz="4000" dirty="0" smtClean="0">
              <a:latin typeface="Aharoni" pitchFamily="2" charset="-79"/>
              <a:cs typeface="Aharoni" pitchFamily="2" charset="-79"/>
            </a:rPr>
            <a:t>PERAN GENDER</a:t>
          </a:r>
          <a:r>
            <a:rPr lang="id-ID" sz="4000" dirty="0" smtClean="0">
              <a:latin typeface="Aharoni" pitchFamily="2" charset="-79"/>
              <a:cs typeface="Aharoni" pitchFamily="2" charset="-79"/>
            </a:rPr>
            <a:t> (GENDER ROLE)</a:t>
          </a:r>
          <a:endParaRPr lang="en-US" sz="4000" dirty="0">
            <a:latin typeface="Aharoni" pitchFamily="2" charset="-79"/>
            <a:cs typeface="Aharoni" pitchFamily="2" charset="-79"/>
          </a:endParaRPr>
        </a:p>
      </dgm:t>
    </dgm:pt>
    <dgm:pt modelId="{E6059DE0-A8D8-483C-BE90-B0E132EF23E7}" type="parTrans" cxnId="{AFA74FF3-008C-43F9-BBBC-5DF8270B0998}">
      <dgm:prSet/>
      <dgm:spPr/>
      <dgm:t>
        <a:bodyPr/>
        <a:lstStyle/>
        <a:p>
          <a:endParaRPr lang="en-US"/>
        </a:p>
      </dgm:t>
    </dgm:pt>
    <dgm:pt modelId="{496D8102-C2C7-4F55-89B0-E713F14AA894}" type="sibTrans" cxnId="{AFA74FF3-008C-43F9-BBBC-5DF8270B0998}">
      <dgm:prSet/>
      <dgm:spPr/>
      <dgm:t>
        <a:bodyPr/>
        <a:lstStyle/>
        <a:p>
          <a:endParaRPr lang="en-US"/>
        </a:p>
      </dgm:t>
    </dgm:pt>
    <dgm:pt modelId="{23AE651D-F61F-47B9-B982-6EA9B84BA4D8}">
      <dgm:prSet phldrT="[Text]" custT="1"/>
      <dgm:spPr/>
      <dgm:t>
        <a:bodyPr/>
        <a:lstStyle/>
        <a:p>
          <a:r>
            <a:rPr lang="en-US" sz="3600" dirty="0" err="1" smtClean="0"/>
            <a:t>Peran</a:t>
          </a:r>
          <a:r>
            <a:rPr lang="en-US" sz="3600" dirty="0" smtClean="0"/>
            <a:t> </a:t>
          </a:r>
          <a:r>
            <a:rPr lang="en-US" sz="3600" dirty="0" err="1" smtClean="0"/>
            <a:t>produktif</a:t>
          </a:r>
          <a:endParaRPr lang="en-US" sz="3600" dirty="0" smtClean="0"/>
        </a:p>
        <a:p>
          <a:r>
            <a:rPr lang="en-US" sz="2400" dirty="0" smtClean="0"/>
            <a:t>(</a:t>
          </a:r>
          <a:r>
            <a:rPr lang="en-US" sz="2400" dirty="0" err="1" smtClean="0"/>
            <a:t>menghasilkan</a:t>
          </a:r>
          <a:r>
            <a:rPr lang="en-US" sz="2400" dirty="0" smtClean="0"/>
            <a:t> </a:t>
          </a:r>
          <a:r>
            <a:rPr lang="en-US" sz="2400" dirty="0" err="1" smtClean="0"/>
            <a:t>sesuatu</a:t>
          </a:r>
          <a:r>
            <a:rPr lang="en-US" sz="2400" dirty="0" smtClean="0"/>
            <a:t> yang </a:t>
          </a:r>
          <a:r>
            <a:rPr lang="en-US" sz="2400" dirty="0" err="1" smtClean="0"/>
            <a:t>memiliki</a:t>
          </a:r>
          <a:r>
            <a:rPr lang="en-US" sz="2400" dirty="0" smtClean="0"/>
            <a:t>  </a:t>
          </a:r>
          <a:r>
            <a:rPr lang="en-US" sz="2400" dirty="0" err="1" smtClean="0"/>
            <a:t>nilai</a:t>
          </a:r>
          <a:r>
            <a:rPr lang="en-US" sz="2400" dirty="0" smtClean="0"/>
            <a:t> </a:t>
          </a:r>
          <a:r>
            <a:rPr lang="en-US" sz="2400" dirty="0" err="1" smtClean="0"/>
            <a:t>ekonomi</a:t>
          </a:r>
          <a:r>
            <a:rPr lang="en-US" sz="2400" dirty="0" smtClean="0"/>
            <a:t>)</a:t>
          </a:r>
        </a:p>
        <a:p>
          <a:r>
            <a:rPr lang="en-US" sz="2400" dirty="0" err="1" smtClean="0"/>
            <a:t>Aspek</a:t>
          </a:r>
          <a:r>
            <a:rPr lang="en-US" sz="2400" dirty="0" smtClean="0"/>
            <a:t> </a:t>
          </a:r>
          <a:r>
            <a:rPr lang="en-US" sz="2400" dirty="0" err="1" smtClean="0"/>
            <a:t>ekonomi</a:t>
          </a:r>
          <a:r>
            <a:rPr lang="en-US" sz="2400" dirty="0" smtClean="0"/>
            <a:t> </a:t>
          </a:r>
          <a:endParaRPr lang="en-US" sz="2400" dirty="0"/>
        </a:p>
      </dgm:t>
    </dgm:pt>
    <dgm:pt modelId="{4A4D9F8B-06A0-49F6-BC68-A4C029DDC0A1}" type="parTrans" cxnId="{52CD6DD6-D678-4075-8685-1C8995964E26}">
      <dgm:prSet/>
      <dgm:spPr/>
      <dgm:t>
        <a:bodyPr/>
        <a:lstStyle/>
        <a:p>
          <a:endParaRPr lang="en-US"/>
        </a:p>
      </dgm:t>
    </dgm:pt>
    <dgm:pt modelId="{E29B456D-BDDE-4483-801D-815AA974EED4}" type="sibTrans" cxnId="{52CD6DD6-D678-4075-8685-1C8995964E26}">
      <dgm:prSet/>
      <dgm:spPr/>
      <dgm:t>
        <a:bodyPr/>
        <a:lstStyle/>
        <a:p>
          <a:endParaRPr lang="en-US"/>
        </a:p>
      </dgm:t>
    </dgm:pt>
    <dgm:pt modelId="{6CA4F6C6-3D4A-41DC-B8BE-9C574B4A9886}">
      <dgm:prSet phldrT="[Text]" custT="1"/>
      <dgm:spPr/>
      <dgm:t>
        <a:bodyPr/>
        <a:lstStyle/>
        <a:p>
          <a:endParaRPr lang="en-US" sz="3600" dirty="0" smtClean="0"/>
        </a:p>
        <a:p>
          <a:r>
            <a:rPr lang="en-US" sz="3600" dirty="0" err="1" smtClean="0"/>
            <a:t>Peran</a:t>
          </a:r>
          <a:r>
            <a:rPr lang="en-US" sz="3600" dirty="0" smtClean="0"/>
            <a:t>  </a:t>
          </a:r>
          <a:r>
            <a:rPr lang="en-US" sz="3600" dirty="0" err="1" smtClean="0"/>
            <a:t>reproduktif</a:t>
          </a:r>
          <a:endParaRPr lang="en-US" sz="3600" dirty="0" smtClean="0"/>
        </a:p>
        <a:p>
          <a:r>
            <a:rPr lang="en-US" sz="2400" dirty="0" smtClean="0"/>
            <a:t>(</a:t>
          </a:r>
          <a:r>
            <a:rPr lang="en-US" sz="2400" dirty="0" err="1" smtClean="0"/>
            <a:t>berhubungan</a:t>
          </a:r>
          <a:r>
            <a:rPr lang="en-US" sz="2400" dirty="0" smtClean="0"/>
            <a:t> </a:t>
          </a:r>
          <a:r>
            <a:rPr lang="en-US" sz="2400" dirty="0" err="1" smtClean="0"/>
            <a:t>dengan</a:t>
          </a:r>
          <a:r>
            <a:rPr lang="en-US" sz="2400" dirty="0" smtClean="0"/>
            <a:t> per </a:t>
          </a:r>
          <a:r>
            <a:rPr lang="en-US" sz="2400" dirty="0" err="1" smtClean="0"/>
            <a:t>kembangan</a:t>
          </a:r>
          <a:r>
            <a:rPr lang="en-US" sz="2400" dirty="0" smtClean="0"/>
            <a:t> </a:t>
          </a:r>
          <a:r>
            <a:rPr lang="en-US" sz="2400" dirty="0" err="1" smtClean="0"/>
            <a:t>generasi</a:t>
          </a:r>
          <a:r>
            <a:rPr lang="en-US" sz="2400" dirty="0" smtClean="0"/>
            <a:t>)</a:t>
          </a:r>
        </a:p>
        <a:p>
          <a:r>
            <a:rPr lang="en-US" sz="2400" dirty="0" err="1" smtClean="0"/>
            <a:t>Aspek</a:t>
          </a:r>
          <a:r>
            <a:rPr lang="en-US" sz="2400" dirty="0" smtClean="0"/>
            <a:t> SDM</a:t>
          </a:r>
        </a:p>
        <a:p>
          <a:endParaRPr lang="en-US" sz="3600" dirty="0"/>
        </a:p>
      </dgm:t>
    </dgm:pt>
    <dgm:pt modelId="{89CD3600-3E31-4058-9895-16BF5477EFAF}" type="parTrans" cxnId="{FDD2DD1E-14F4-4E98-AA95-EEB7680FAA88}">
      <dgm:prSet/>
      <dgm:spPr/>
      <dgm:t>
        <a:bodyPr/>
        <a:lstStyle/>
        <a:p>
          <a:endParaRPr lang="en-US"/>
        </a:p>
      </dgm:t>
    </dgm:pt>
    <dgm:pt modelId="{84074EB4-F84F-48FB-86FC-279EF87951B5}" type="sibTrans" cxnId="{FDD2DD1E-14F4-4E98-AA95-EEB7680FAA88}">
      <dgm:prSet/>
      <dgm:spPr/>
      <dgm:t>
        <a:bodyPr/>
        <a:lstStyle/>
        <a:p>
          <a:endParaRPr lang="en-US"/>
        </a:p>
      </dgm:t>
    </dgm:pt>
    <dgm:pt modelId="{730FBB0C-8226-4FAF-946F-D84BE2B008BC}">
      <dgm:prSet phldrT="[Text]" custT="1"/>
      <dgm:spPr/>
      <dgm:t>
        <a:bodyPr/>
        <a:lstStyle/>
        <a:p>
          <a:r>
            <a:rPr lang="en-US" sz="3600" dirty="0" err="1" smtClean="0"/>
            <a:t>Peran</a:t>
          </a:r>
          <a:r>
            <a:rPr lang="en-US" sz="3600" dirty="0" smtClean="0"/>
            <a:t> </a:t>
          </a:r>
          <a:r>
            <a:rPr lang="en-US" sz="3600" dirty="0" err="1" smtClean="0"/>
            <a:t>sosial</a:t>
          </a:r>
          <a:endParaRPr lang="en-US" sz="3600" dirty="0" smtClean="0"/>
        </a:p>
        <a:p>
          <a:r>
            <a:rPr lang="en-US" sz="2000" dirty="0" smtClean="0"/>
            <a:t>(</a:t>
          </a:r>
          <a:r>
            <a:rPr lang="en-US" sz="2000" dirty="0" err="1" smtClean="0"/>
            <a:t>memiliki</a:t>
          </a:r>
          <a:r>
            <a:rPr lang="en-US" sz="2000" dirty="0" smtClean="0"/>
            <a:t> </a:t>
          </a:r>
          <a:r>
            <a:rPr lang="en-US" sz="2000" dirty="0" err="1" smtClean="0"/>
            <a:t>nilai</a:t>
          </a:r>
          <a:r>
            <a:rPr lang="en-US" sz="2000" dirty="0" smtClean="0"/>
            <a:t> </a:t>
          </a:r>
          <a:r>
            <a:rPr lang="en-US" sz="2000" dirty="0" err="1" smtClean="0"/>
            <a:t>kemasyatakatan</a:t>
          </a:r>
          <a:r>
            <a:rPr lang="en-US" sz="2000" dirty="0" smtClean="0"/>
            <a:t>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sosial</a:t>
          </a:r>
          <a:r>
            <a:rPr lang="en-US" sz="2000" dirty="0" smtClean="0"/>
            <a:t>)</a:t>
          </a:r>
        </a:p>
        <a:p>
          <a:r>
            <a:rPr lang="en-US" sz="2000" dirty="0" err="1" smtClean="0"/>
            <a:t>Aspek</a:t>
          </a:r>
          <a:r>
            <a:rPr lang="en-US" sz="2000" dirty="0" smtClean="0"/>
            <a:t> </a:t>
          </a:r>
          <a:r>
            <a:rPr lang="en-US" sz="2000" dirty="0" err="1" smtClean="0"/>
            <a:t>penyediaan</a:t>
          </a:r>
          <a:r>
            <a:rPr lang="en-US" sz="2000" dirty="0" smtClean="0"/>
            <a:t>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pemeliharaan</a:t>
          </a:r>
          <a:r>
            <a:rPr lang="en-US" sz="2000" dirty="0" smtClean="0"/>
            <a:t> </a:t>
          </a:r>
          <a:r>
            <a:rPr lang="en-US" sz="2400" dirty="0" err="1" smtClean="0"/>
            <a:t>sumber</a:t>
          </a:r>
          <a:r>
            <a:rPr lang="en-US" sz="2400" dirty="0" smtClean="0"/>
            <a:t> </a:t>
          </a:r>
          <a:r>
            <a:rPr lang="en-US" sz="2400" dirty="0" err="1" smtClean="0"/>
            <a:t>daya</a:t>
          </a:r>
          <a:r>
            <a:rPr lang="en-US" sz="2400" dirty="0" smtClean="0"/>
            <a:t>/</a:t>
          </a:r>
          <a:endParaRPr lang="en-US" sz="2400" dirty="0"/>
        </a:p>
      </dgm:t>
    </dgm:pt>
    <dgm:pt modelId="{0A668425-3A00-44D5-A46B-7CEB31C1585E}" type="parTrans" cxnId="{3DC47FF4-3D61-4CB1-91A9-3720E188B258}">
      <dgm:prSet/>
      <dgm:spPr/>
      <dgm:t>
        <a:bodyPr/>
        <a:lstStyle/>
        <a:p>
          <a:endParaRPr lang="en-US"/>
        </a:p>
      </dgm:t>
    </dgm:pt>
    <dgm:pt modelId="{2682F8FD-A254-4668-9D0B-2CD5A2BEC910}" type="sibTrans" cxnId="{3DC47FF4-3D61-4CB1-91A9-3720E188B258}">
      <dgm:prSet/>
      <dgm:spPr/>
      <dgm:t>
        <a:bodyPr/>
        <a:lstStyle/>
        <a:p>
          <a:endParaRPr lang="en-US"/>
        </a:p>
      </dgm:t>
    </dgm:pt>
    <dgm:pt modelId="{8AA495F6-BA32-4787-8B77-C5D7577A69AD}" type="pres">
      <dgm:prSet presAssocID="{810F43B9-4A4D-4F0E-9002-5CA472444C8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0E70C1-F169-4A4B-8D6C-5DE766351AAE}" type="pres">
      <dgm:prSet presAssocID="{5DEB6B98-8943-41CB-9A01-03762AE9AD0D}" presName="roof" presStyleLbl="dkBgShp" presStyleIdx="0" presStyleCnt="2"/>
      <dgm:spPr/>
      <dgm:t>
        <a:bodyPr/>
        <a:lstStyle/>
        <a:p>
          <a:endParaRPr lang="en-US"/>
        </a:p>
      </dgm:t>
    </dgm:pt>
    <dgm:pt modelId="{6837A8C7-FDF7-4AE4-93E7-A219F803F2BB}" type="pres">
      <dgm:prSet presAssocID="{5DEB6B98-8943-41CB-9A01-03762AE9AD0D}" presName="pillars" presStyleCnt="0"/>
      <dgm:spPr/>
    </dgm:pt>
    <dgm:pt modelId="{0262A878-137A-491D-A86B-724F3F81F865}" type="pres">
      <dgm:prSet presAssocID="{5DEB6B98-8943-41CB-9A01-03762AE9AD0D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041C9-3B49-4131-A54F-40F34EB20BFC}" type="pres">
      <dgm:prSet presAssocID="{6CA4F6C6-3D4A-41DC-B8BE-9C574B4A988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60827-5B70-4F78-AB66-501FD2519D65}" type="pres">
      <dgm:prSet presAssocID="{730FBB0C-8226-4FAF-946F-D84BE2B008B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4BECF7-6971-4701-B605-DCC11EF8EBF5}" type="pres">
      <dgm:prSet presAssocID="{5DEB6B98-8943-41CB-9A01-03762AE9AD0D}" presName="base" presStyleLbl="dkBgShp" presStyleIdx="1" presStyleCnt="2"/>
      <dgm:spPr/>
    </dgm:pt>
  </dgm:ptLst>
  <dgm:cxnLst>
    <dgm:cxn modelId="{60AD1FCE-F197-468C-AFE7-FAE4D289F6E4}" type="presOf" srcId="{810F43B9-4A4D-4F0E-9002-5CA472444C84}" destId="{8AA495F6-BA32-4787-8B77-C5D7577A69AD}" srcOrd="0" destOrd="0" presId="urn:microsoft.com/office/officeart/2005/8/layout/hList3"/>
    <dgm:cxn modelId="{ECD18147-D3A9-421B-8631-D42F0C083957}" type="presOf" srcId="{6CA4F6C6-3D4A-41DC-B8BE-9C574B4A9886}" destId="{BD4041C9-3B49-4131-A54F-40F34EB20BFC}" srcOrd="0" destOrd="0" presId="urn:microsoft.com/office/officeart/2005/8/layout/hList3"/>
    <dgm:cxn modelId="{BEA6B063-C5E8-48FE-B425-34B0B0DE178F}" type="presOf" srcId="{730FBB0C-8226-4FAF-946F-D84BE2B008BC}" destId="{50960827-5B70-4F78-AB66-501FD2519D65}" srcOrd="0" destOrd="0" presId="urn:microsoft.com/office/officeart/2005/8/layout/hList3"/>
    <dgm:cxn modelId="{BFCBC85A-0BC4-47CC-A68A-A07AB67B72B9}" type="presOf" srcId="{5DEB6B98-8943-41CB-9A01-03762AE9AD0D}" destId="{290E70C1-F169-4A4B-8D6C-5DE766351AAE}" srcOrd="0" destOrd="0" presId="urn:microsoft.com/office/officeart/2005/8/layout/hList3"/>
    <dgm:cxn modelId="{AFA74FF3-008C-43F9-BBBC-5DF8270B0998}" srcId="{810F43B9-4A4D-4F0E-9002-5CA472444C84}" destId="{5DEB6B98-8943-41CB-9A01-03762AE9AD0D}" srcOrd="0" destOrd="0" parTransId="{E6059DE0-A8D8-483C-BE90-B0E132EF23E7}" sibTransId="{496D8102-C2C7-4F55-89B0-E713F14AA894}"/>
    <dgm:cxn modelId="{FDD2DD1E-14F4-4E98-AA95-EEB7680FAA88}" srcId="{5DEB6B98-8943-41CB-9A01-03762AE9AD0D}" destId="{6CA4F6C6-3D4A-41DC-B8BE-9C574B4A9886}" srcOrd="1" destOrd="0" parTransId="{89CD3600-3E31-4058-9895-16BF5477EFAF}" sibTransId="{84074EB4-F84F-48FB-86FC-279EF87951B5}"/>
    <dgm:cxn modelId="{3DC47FF4-3D61-4CB1-91A9-3720E188B258}" srcId="{5DEB6B98-8943-41CB-9A01-03762AE9AD0D}" destId="{730FBB0C-8226-4FAF-946F-D84BE2B008BC}" srcOrd="2" destOrd="0" parTransId="{0A668425-3A00-44D5-A46B-7CEB31C1585E}" sibTransId="{2682F8FD-A254-4668-9D0B-2CD5A2BEC910}"/>
    <dgm:cxn modelId="{52CD6DD6-D678-4075-8685-1C8995964E26}" srcId="{5DEB6B98-8943-41CB-9A01-03762AE9AD0D}" destId="{23AE651D-F61F-47B9-B982-6EA9B84BA4D8}" srcOrd="0" destOrd="0" parTransId="{4A4D9F8B-06A0-49F6-BC68-A4C029DDC0A1}" sibTransId="{E29B456D-BDDE-4483-801D-815AA974EED4}"/>
    <dgm:cxn modelId="{319FD410-64D6-4D08-B466-794660337DA4}" type="presOf" srcId="{23AE651D-F61F-47B9-B982-6EA9B84BA4D8}" destId="{0262A878-137A-491D-A86B-724F3F81F865}" srcOrd="0" destOrd="0" presId="urn:microsoft.com/office/officeart/2005/8/layout/hList3"/>
    <dgm:cxn modelId="{93B775A4-07DA-4000-AC46-09BD10634971}" type="presParOf" srcId="{8AA495F6-BA32-4787-8B77-C5D7577A69AD}" destId="{290E70C1-F169-4A4B-8D6C-5DE766351AAE}" srcOrd="0" destOrd="0" presId="urn:microsoft.com/office/officeart/2005/8/layout/hList3"/>
    <dgm:cxn modelId="{0CBF42BA-A9E5-433A-B6B2-1558C1796E8A}" type="presParOf" srcId="{8AA495F6-BA32-4787-8B77-C5D7577A69AD}" destId="{6837A8C7-FDF7-4AE4-93E7-A219F803F2BB}" srcOrd="1" destOrd="0" presId="urn:microsoft.com/office/officeart/2005/8/layout/hList3"/>
    <dgm:cxn modelId="{A38E2858-B1CD-4077-A935-03D18D2618B9}" type="presParOf" srcId="{6837A8C7-FDF7-4AE4-93E7-A219F803F2BB}" destId="{0262A878-137A-491D-A86B-724F3F81F865}" srcOrd="0" destOrd="0" presId="urn:microsoft.com/office/officeart/2005/8/layout/hList3"/>
    <dgm:cxn modelId="{6B8C4CF7-6837-4D73-843C-73B667517021}" type="presParOf" srcId="{6837A8C7-FDF7-4AE4-93E7-A219F803F2BB}" destId="{BD4041C9-3B49-4131-A54F-40F34EB20BFC}" srcOrd="1" destOrd="0" presId="urn:microsoft.com/office/officeart/2005/8/layout/hList3"/>
    <dgm:cxn modelId="{5EAC6A81-507B-48B8-8508-78BBE89B2C84}" type="presParOf" srcId="{6837A8C7-FDF7-4AE4-93E7-A219F803F2BB}" destId="{50960827-5B70-4F78-AB66-501FD2519D65}" srcOrd="2" destOrd="0" presId="urn:microsoft.com/office/officeart/2005/8/layout/hList3"/>
    <dgm:cxn modelId="{BC72D841-FA1C-4EDB-AA65-2C083C31DABD}" type="presParOf" srcId="{8AA495F6-BA32-4787-8B77-C5D7577A69AD}" destId="{924BECF7-6971-4701-B605-DCC11EF8EBF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E70C1-F169-4A4B-8D6C-5DE766351AAE}">
      <dsp:nvSpPr>
        <dsp:cNvPr id="0" name=""/>
        <dsp:cNvSpPr/>
      </dsp:nvSpPr>
      <dsp:spPr>
        <a:xfrm>
          <a:off x="0" y="0"/>
          <a:ext cx="7848600" cy="14782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Aharoni" pitchFamily="2" charset="-79"/>
              <a:cs typeface="Aharoni" pitchFamily="2" charset="-79"/>
            </a:rPr>
            <a:t>PERAN GENDER</a:t>
          </a:r>
          <a:r>
            <a:rPr lang="id-ID" sz="4000" kern="1200" dirty="0" smtClean="0">
              <a:latin typeface="Aharoni" pitchFamily="2" charset="-79"/>
              <a:cs typeface="Aharoni" pitchFamily="2" charset="-79"/>
            </a:rPr>
            <a:t> (GENDER ROLE)</a:t>
          </a:r>
          <a:endParaRPr lang="en-US" sz="4000" kern="1200" dirty="0">
            <a:latin typeface="Aharoni" pitchFamily="2" charset="-79"/>
            <a:cs typeface="Aharoni" pitchFamily="2" charset="-79"/>
          </a:endParaRPr>
        </a:p>
      </dsp:txBody>
      <dsp:txXfrm>
        <a:off x="0" y="0"/>
        <a:ext cx="7848600" cy="1478280"/>
      </dsp:txXfrm>
    </dsp:sp>
    <dsp:sp modelId="{0262A878-137A-491D-A86B-724F3F81F865}">
      <dsp:nvSpPr>
        <dsp:cNvPr id="0" name=""/>
        <dsp:cNvSpPr/>
      </dsp:nvSpPr>
      <dsp:spPr>
        <a:xfrm>
          <a:off x="3832" y="1478280"/>
          <a:ext cx="2613645" cy="31043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Peran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produktif</a:t>
          </a:r>
          <a:endParaRPr lang="en-US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(</a:t>
          </a:r>
          <a:r>
            <a:rPr lang="en-US" sz="2400" kern="1200" dirty="0" err="1" smtClean="0"/>
            <a:t>menghasilkan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sesuatu</a:t>
          </a:r>
          <a:r>
            <a:rPr lang="en-US" sz="2400" kern="1200" dirty="0" smtClean="0"/>
            <a:t> yang </a:t>
          </a:r>
          <a:r>
            <a:rPr lang="en-US" sz="2400" kern="1200" dirty="0" err="1" smtClean="0"/>
            <a:t>memiliki</a:t>
          </a:r>
          <a:r>
            <a:rPr lang="en-US" sz="2400" kern="1200" dirty="0" smtClean="0"/>
            <a:t>  </a:t>
          </a:r>
          <a:r>
            <a:rPr lang="en-US" sz="2400" kern="1200" dirty="0" err="1" smtClean="0"/>
            <a:t>nilai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ekonomi</a:t>
          </a:r>
          <a:r>
            <a:rPr lang="en-US" sz="2400" kern="1200" dirty="0" smtClean="0"/>
            <a:t>)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Aspek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ekonomi</a:t>
          </a:r>
          <a:r>
            <a:rPr lang="en-US" sz="2400" kern="1200" dirty="0" smtClean="0"/>
            <a:t> </a:t>
          </a:r>
          <a:endParaRPr lang="en-US" sz="2400" kern="1200" dirty="0"/>
        </a:p>
      </dsp:txBody>
      <dsp:txXfrm>
        <a:off x="3832" y="1478280"/>
        <a:ext cx="2613645" cy="3104388"/>
      </dsp:txXfrm>
    </dsp:sp>
    <dsp:sp modelId="{BD4041C9-3B49-4131-A54F-40F34EB20BFC}">
      <dsp:nvSpPr>
        <dsp:cNvPr id="0" name=""/>
        <dsp:cNvSpPr/>
      </dsp:nvSpPr>
      <dsp:spPr>
        <a:xfrm>
          <a:off x="2617477" y="1478280"/>
          <a:ext cx="2613645" cy="31043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Peran</a:t>
          </a:r>
          <a:r>
            <a:rPr lang="en-US" sz="3600" kern="1200" dirty="0" smtClean="0"/>
            <a:t>  </a:t>
          </a:r>
          <a:r>
            <a:rPr lang="en-US" sz="3600" kern="1200" dirty="0" err="1" smtClean="0"/>
            <a:t>reproduktif</a:t>
          </a:r>
          <a:endParaRPr lang="en-US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(</a:t>
          </a:r>
          <a:r>
            <a:rPr lang="en-US" sz="2400" kern="1200" dirty="0" err="1" smtClean="0"/>
            <a:t>berhubungan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dengan</a:t>
          </a:r>
          <a:r>
            <a:rPr lang="en-US" sz="2400" kern="1200" dirty="0" smtClean="0"/>
            <a:t> per </a:t>
          </a:r>
          <a:r>
            <a:rPr lang="en-US" sz="2400" kern="1200" dirty="0" err="1" smtClean="0"/>
            <a:t>kembangan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generasi</a:t>
          </a:r>
          <a:r>
            <a:rPr lang="en-US" sz="2400" kern="1200" dirty="0" smtClean="0"/>
            <a:t>)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Aspek</a:t>
          </a:r>
          <a:r>
            <a:rPr lang="en-US" sz="2400" kern="1200" dirty="0" smtClean="0"/>
            <a:t> SDM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2617477" y="1478280"/>
        <a:ext cx="2613645" cy="3104388"/>
      </dsp:txXfrm>
    </dsp:sp>
    <dsp:sp modelId="{50960827-5B70-4F78-AB66-501FD2519D65}">
      <dsp:nvSpPr>
        <dsp:cNvPr id="0" name=""/>
        <dsp:cNvSpPr/>
      </dsp:nvSpPr>
      <dsp:spPr>
        <a:xfrm>
          <a:off x="5231122" y="1478280"/>
          <a:ext cx="2613645" cy="31043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Peran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sosial</a:t>
          </a:r>
          <a:endParaRPr lang="en-US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</a:t>
          </a:r>
          <a:r>
            <a:rPr lang="en-US" sz="2000" kern="1200" dirty="0" err="1" smtClean="0"/>
            <a:t>memiliki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nilai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kemasyatakatan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sosial</a:t>
          </a:r>
          <a:r>
            <a:rPr lang="en-US" sz="2000" kern="1200" dirty="0" smtClean="0"/>
            <a:t>)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Aspek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penyediaan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pemeliharaan</a:t>
          </a:r>
          <a:r>
            <a:rPr lang="en-US" sz="2000" kern="1200" dirty="0" smtClean="0"/>
            <a:t> </a:t>
          </a:r>
          <a:r>
            <a:rPr lang="en-US" sz="2400" kern="1200" dirty="0" err="1" smtClean="0"/>
            <a:t>sumber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daya</a:t>
          </a:r>
          <a:r>
            <a:rPr lang="en-US" sz="2400" kern="1200" dirty="0" smtClean="0"/>
            <a:t>/</a:t>
          </a:r>
          <a:endParaRPr lang="en-US" sz="2400" kern="1200" dirty="0"/>
        </a:p>
      </dsp:txBody>
      <dsp:txXfrm>
        <a:off x="5231122" y="1478280"/>
        <a:ext cx="2613645" cy="3104388"/>
      </dsp:txXfrm>
    </dsp:sp>
    <dsp:sp modelId="{924BECF7-6971-4701-B605-DCC11EF8EBF5}">
      <dsp:nvSpPr>
        <dsp:cNvPr id="0" name=""/>
        <dsp:cNvSpPr/>
      </dsp:nvSpPr>
      <dsp:spPr>
        <a:xfrm>
          <a:off x="0" y="4582667"/>
          <a:ext cx="7848600" cy="34493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3FD0A-A9FB-4463-B7BD-7862CCDA5408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5D8B2-DF48-4896-9E85-693714B54CC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9937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71D085-B34A-49B1-B0FA-1C7945779F5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8928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A1E09B-C8F9-4BF3-8884-71F8C9206438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8837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B04D-91CE-42C6-B5E9-F9897210F2CF}" type="datetimeFigureOut">
              <a:rPr lang="id-ID" smtClean="0"/>
              <a:t>10/03/2020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5A73-D120-43AB-AE74-1FEC6A75315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Oleh: Muhammad Syukur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TEORI FEMINIS/GENDER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Gerakan Feminisme</a:t>
            </a:r>
            <a:endParaRPr lang="id-ID" dirty="0"/>
          </a:p>
        </p:txBody>
      </p:sp>
      <p:sp>
        <p:nvSpPr>
          <p:cNvPr id="4" name="Rounded Rectangle 3"/>
          <p:cNvSpPr/>
          <p:nvPr/>
        </p:nvSpPr>
        <p:spPr>
          <a:xfrm>
            <a:off x="611560" y="1340768"/>
            <a:ext cx="3888432" cy="496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2425" indent="-352425" algn="just">
              <a:buFont typeface="Wingdings" pitchFamily="2" charset="2"/>
              <a:buChar char="Ø"/>
            </a:pPr>
            <a:r>
              <a:rPr lang="id-ID" sz="1600" dirty="0" smtClean="0"/>
              <a:t> Gerakan awal Feminisme  ditemui sejak abad ke-15 (Christine de Pizan: ketidakadilan yg dialami Perempuan</a:t>
            </a:r>
          </a:p>
          <a:p>
            <a:pPr marL="352425" indent="-352425" algn="just">
              <a:buFont typeface="Wingdings" pitchFamily="2" charset="2"/>
              <a:buChar char="Ø"/>
            </a:pPr>
            <a:r>
              <a:rPr lang="id-ID" sz="1600" dirty="0" smtClean="0"/>
              <a:t>Tahun 1759 – 1797: menggunakan kata hak (Mary Wollstonecraft, feminis pertama yg mengatakan adanya pembodohan terhadap perempuan yg disebabkan krn tradisi masy yg menjadikan perempuan tersubordinasi</a:t>
            </a:r>
          </a:p>
          <a:p>
            <a:pPr marL="352425" indent="-352425" algn="just">
              <a:buFont typeface="Wingdings" pitchFamily="2" charset="2"/>
              <a:buChar char="Ø"/>
            </a:pPr>
            <a:r>
              <a:rPr lang="id-ID" sz="1600" dirty="0" smtClean="0"/>
              <a:t>Tahun 1800-an gerakan cukup signifikan (Susan dan Elizabeth telah memperjuangkan hak2 politik yaitu hak memilih</a:t>
            </a:r>
            <a:endParaRPr lang="id-ID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4860032" y="1268760"/>
            <a:ext cx="3888432" cy="496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7325" indent="-187325" algn="just">
              <a:buFont typeface="Wingdings" pitchFamily="2" charset="2"/>
              <a:buChar char="Ø"/>
            </a:pPr>
            <a:r>
              <a:rPr lang="id-ID" dirty="0" smtClean="0"/>
              <a:t> Abad ke-20 (1949) lahir karya Simone de Beaauvior “Le Deu Xiema Sexe” ditemukan istilah kesetaraan</a:t>
            </a:r>
          </a:p>
          <a:p>
            <a:pPr marL="187325" indent="-187325" algn="just"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Tahun 1960-an mulai menggunakan istilah penindasan  dan pembebasan gender</a:t>
            </a:r>
          </a:p>
          <a:p>
            <a:pPr marL="187325" indent="-187325" algn="just">
              <a:buFont typeface="Wingdings" pitchFamily="2" charset="2"/>
              <a:buChar char="Ø"/>
            </a:pPr>
            <a:r>
              <a:rPr lang="id-ID" dirty="0" smtClean="0"/>
              <a:t>Tahun 1960-an – 1970-an membawa perubahan mendasar di dunia Barat (UU menguntungkan kaum PR) konsep patriarkhi mulai mengemuka</a:t>
            </a:r>
          </a:p>
          <a:p>
            <a:pPr marL="187325" indent="-187325" algn="just">
              <a:buFont typeface="Wingdings" pitchFamily="2" charset="2"/>
              <a:buChar char="Ø"/>
            </a:pPr>
            <a:r>
              <a:rPr lang="id-ID" dirty="0" smtClean="0"/>
              <a:t>1970-an – 1980-an Wacana feminisme muncul di Amerika Latin, Asia atau NDK lainnya.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B050"/>
          </a:solidFill>
        </p:spPr>
        <p:txBody>
          <a:bodyPr/>
          <a:lstStyle/>
          <a:p>
            <a:r>
              <a:rPr lang="id-ID" dirty="0" smtClean="0"/>
              <a:t>Teori Feminisme</a:t>
            </a:r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827584" y="1412776"/>
            <a:ext cx="2232248" cy="122413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Gel. Awal</a:t>
            </a:r>
            <a:endParaRPr lang="id-ID" dirty="0"/>
          </a:p>
        </p:txBody>
      </p:sp>
      <p:sp>
        <p:nvSpPr>
          <p:cNvPr id="5" name="Oval 4"/>
          <p:cNvSpPr/>
          <p:nvPr/>
        </p:nvSpPr>
        <p:spPr>
          <a:xfrm>
            <a:off x="3635896" y="1412776"/>
            <a:ext cx="2232248" cy="12241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Gel. Kedua</a:t>
            </a:r>
            <a:endParaRPr lang="id-ID" dirty="0"/>
          </a:p>
        </p:txBody>
      </p:sp>
      <p:sp>
        <p:nvSpPr>
          <p:cNvPr id="6" name="Oval 5"/>
          <p:cNvSpPr/>
          <p:nvPr/>
        </p:nvSpPr>
        <p:spPr>
          <a:xfrm>
            <a:off x="6372200" y="1484784"/>
            <a:ext cx="223224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Gel. Ketiga</a:t>
            </a:r>
            <a:endParaRPr lang="id-ID" dirty="0"/>
          </a:p>
        </p:txBody>
      </p:sp>
      <p:sp>
        <p:nvSpPr>
          <p:cNvPr id="7" name="Down Arrow 6"/>
          <p:cNvSpPr/>
          <p:nvPr/>
        </p:nvSpPr>
        <p:spPr>
          <a:xfrm>
            <a:off x="1475656" y="2636912"/>
            <a:ext cx="792088" cy="79208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Down Arrow 7"/>
          <p:cNvSpPr/>
          <p:nvPr/>
        </p:nvSpPr>
        <p:spPr>
          <a:xfrm>
            <a:off x="7164288" y="2708920"/>
            <a:ext cx="792088" cy="7920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Down Arrow 8"/>
          <p:cNvSpPr/>
          <p:nvPr/>
        </p:nvSpPr>
        <p:spPr>
          <a:xfrm>
            <a:off x="4355976" y="2636912"/>
            <a:ext cx="792088" cy="792088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ounded Rectangle 9"/>
          <p:cNvSpPr/>
          <p:nvPr/>
        </p:nvSpPr>
        <p:spPr>
          <a:xfrm>
            <a:off x="467544" y="3501008"/>
            <a:ext cx="2736304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id-ID" dirty="0" smtClean="0"/>
              <a:t>Feminisme Liberal;</a:t>
            </a:r>
          </a:p>
          <a:p>
            <a:pPr marL="342900" indent="-342900" algn="just">
              <a:buAutoNum type="arabicPeriod"/>
            </a:pPr>
            <a:r>
              <a:rPr lang="id-ID" dirty="0" smtClean="0"/>
              <a:t>Feminisme Radikal;</a:t>
            </a:r>
          </a:p>
          <a:p>
            <a:pPr marL="342900" indent="-342900" algn="just">
              <a:buAutoNum type="arabicPeriod"/>
            </a:pPr>
            <a:r>
              <a:rPr lang="id-ID" dirty="0" smtClean="0"/>
              <a:t>Feminisme Marxist/Sosialis</a:t>
            </a:r>
          </a:p>
          <a:p>
            <a:pPr marL="342900" indent="-342900" algn="ctr">
              <a:buAutoNum type="arabicPeriod"/>
            </a:pPr>
            <a:endParaRPr lang="id-ID" dirty="0"/>
          </a:p>
        </p:txBody>
      </p:sp>
      <p:sp>
        <p:nvSpPr>
          <p:cNvPr id="11" name="Rounded Rectangle 10"/>
          <p:cNvSpPr/>
          <p:nvPr/>
        </p:nvSpPr>
        <p:spPr>
          <a:xfrm>
            <a:off x="6228184" y="3573016"/>
            <a:ext cx="2736304" cy="23042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id-ID" dirty="0" smtClean="0"/>
              <a:t>Feminisme Postmodernisme;</a:t>
            </a:r>
          </a:p>
          <a:p>
            <a:pPr marL="342900" indent="-342900" algn="just">
              <a:buAutoNum type="arabicPeriod"/>
            </a:pPr>
            <a:r>
              <a:rPr lang="id-ID" dirty="0" smtClean="0"/>
              <a:t>Feminisme Global;</a:t>
            </a:r>
          </a:p>
          <a:p>
            <a:pPr marL="342900" indent="-342900" algn="just">
              <a:buAutoNum type="arabicPeriod"/>
            </a:pPr>
            <a:r>
              <a:rPr lang="id-ID" dirty="0" smtClean="0"/>
              <a:t>Eko-Feminisme</a:t>
            </a:r>
          </a:p>
          <a:p>
            <a:pPr marL="342900" indent="-342900" algn="ctr">
              <a:buAutoNum type="arabicPeriod"/>
            </a:pPr>
            <a:endParaRPr lang="id-ID" dirty="0"/>
          </a:p>
        </p:txBody>
      </p:sp>
      <p:sp>
        <p:nvSpPr>
          <p:cNvPr id="12" name="Rounded Rectangle 11"/>
          <p:cNvSpPr/>
          <p:nvPr/>
        </p:nvSpPr>
        <p:spPr>
          <a:xfrm>
            <a:off x="3347864" y="3501008"/>
            <a:ext cx="2736304" cy="230425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id-ID" dirty="0" smtClean="0"/>
              <a:t>Feminisme Ekstensialis;</a:t>
            </a:r>
          </a:p>
          <a:p>
            <a:pPr marL="342900" indent="-342900" algn="just">
              <a:buAutoNum type="arabicPeriod"/>
            </a:pPr>
            <a:r>
              <a:rPr lang="id-ID" dirty="0" smtClean="0"/>
              <a:t>Feminisme Gynosentris;</a:t>
            </a:r>
          </a:p>
          <a:p>
            <a:pPr marL="342900" indent="-342900" algn="ctr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1984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d-ID" dirty="0" smtClean="0"/>
              <a:t>Gelombang Pertama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lvl="0" algn="ctr"/>
            <a:r>
              <a:rPr lang="en-US" b="1" dirty="0" err="1">
                <a:solidFill>
                  <a:schemeClr val="bg1"/>
                </a:solidFill>
              </a:rPr>
              <a:t>Feminisme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Liberal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b="1" dirty="0" smtClean="0"/>
              <a:t>Ontologi: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Ketinpangan</a:t>
            </a:r>
            <a:r>
              <a:rPr lang="en-US" b="1" dirty="0"/>
              <a:t> Gender</a:t>
            </a:r>
            <a:endParaRPr lang="id-ID" dirty="0"/>
          </a:p>
          <a:p>
            <a:pPr marL="0" indent="0">
              <a:buNone/>
            </a:pP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dikebanyakan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beruntung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setara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 smtClean="0"/>
              <a:t>laki-laki</a:t>
            </a:r>
            <a:r>
              <a:rPr lang="id-ID" dirty="0" smtClean="0"/>
              <a:t>.</a:t>
            </a:r>
          </a:p>
          <a:p>
            <a:pPr marL="0" indent="0"/>
            <a:r>
              <a:rPr lang="id-ID" b="1" dirty="0"/>
              <a:t> </a:t>
            </a:r>
            <a:r>
              <a:rPr lang="id-ID" b="1" dirty="0" smtClean="0"/>
              <a:t>Epistemologi: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mengklaim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esensial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agen</a:t>
            </a:r>
            <a:r>
              <a:rPr lang="en-US" dirty="0"/>
              <a:t> moral yang </a:t>
            </a:r>
            <a:r>
              <a:rPr lang="en-US" dirty="0" err="1"/>
              <a:t>bernalar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ketimpangan</a:t>
            </a:r>
            <a:r>
              <a:rPr lang="en-US" dirty="0"/>
              <a:t> gender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seksis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patriarkhis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divisi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 </a:t>
            </a:r>
            <a:r>
              <a:rPr lang="en-US" dirty="0" err="1"/>
              <a:t>Kesetaraan</a:t>
            </a:r>
            <a:r>
              <a:rPr lang="en-US" dirty="0"/>
              <a:t> gender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divisi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pemolaan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institusi-institusi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media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sz="2000" b="1" dirty="0" smtClean="0"/>
              <a:t>Tokoh utama teori feminisme liberal ini adalah Mary Wollstonecraft. lahir pada 27April 1959 di Spitalfield, London</a:t>
            </a:r>
            <a:endParaRPr lang="id-ID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. Dia adalah seorang filsuf, novelis, sejarawan, dan sangat terkenal dengan hak-hak perempuan yang ditulisnya. Tulisanya yang sangat terkenal berjudul Vindication of The Right of Woman (Mempertahankan Hak-hak Wanita). Mary membantah tentang diskriminasi antara perempuan dengan laki-laki. Menurutnya perempuan berhak mendapatkan pendidikan juga kewarganegaraan sebagaimana manusia lain pada umumnya.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lvl="0"/>
            <a:r>
              <a:rPr lang="en-US" b="1" dirty="0" err="1" smtClean="0"/>
              <a:t>Feminisme</a:t>
            </a:r>
            <a:r>
              <a:rPr lang="en-US" b="1" dirty="0" smtClean="0"/>
              <a:t> </a:t>
            </a:r>
            <a:r>
              <a:rPr lang="en-US" b="1" dirty="0" err="1" smtClean="0"/>
              <a:t>radikal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d-ID" b="1" dirty="0" smtClean="0"/>
              <a:t>Ontologi: </a:t>
            </a:r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 smtClean="0"/>
              <a:t>Penindasan</a:t>
            </a:r>
            <a:r>
              <a:rPr lang="en-US" b="1" dirty="0" smtClean="0"/>
              <a:t> Gender</a:t>
            </a:r>
            <a:endParaRPr lang="id-ID" dirty="0" smtClean="0"/>
          </a:p>
          <a:p>
            <a:pPr marL="0" indent="0">
              <a:buNone/>
            </a:pP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ditindas</a:t>
            </a:r>
            <a:r>
              <a:rPr lang="en-US" dirty="0" smtClean="0"/>
              <a:t>,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setara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dikekang</a:t>
            </a:r>
            <a:r>
              <a:rPr lang="en-US" dirty="0" smtClean="0"/>
              <a:t>, </a:t>
            </a:r>
            <a:r>
              <a:rPr lang="en-US" dirty="0" err="1" smtClean="0"/>
              <a:t>disubordinasikan</a:t>
            </a:r>
            <a:r>
              <a:rPr lang="en-US" dirty="0" smtClean="0"/>
              <a:t>,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disalah-gunakan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id-ID" dirty="0" smtClean="0"/>
              <a:t>.</a:t>
            </a:r>
          </a:p>
          <a:p>
            <a:r>
              <a:rPr lang="id-ID" b="1" dirty="0" smtClean="0"/>
              <a:t>Epistemologi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Feminis</a:t>
            </a:r>
            <a:r>
              <a:rPr lang="en-US" dirty="0"/>
              <a:t>  </a:t>
            </a:r>
            <a:r>
              <a:rPr lang="en-US" dirty="0" err="1"/>
              <a:t>Radikal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penindasan</a:t>
            </a:r>
            <a:r>
              <a:rPr lang="en-US" dirty="0"/>
              <a:t>. </a:t>
            </a:r>
            <a:r>
              <a:rPr lang="en-US" dirty="0" err="1"/>
              <a:t>Penindasan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antarseks</a:t>
            </a:r>
            <a:r>
              <a:rPr lang="en-US" dirty="0"/>
              <a:t> (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), </a:t>
            </a:r>
            <a:r>
              <a:rPr lang="en-US" dirty="0" err="1"/>
              <a:t>kelas</a:t>
            </a:r>
            <a:r>
              <a:rPr lang="en-US" dirty="0"/>
              <a:t>, </a:t>
            </a:r>
            <a:r>
              <a:rPr lang="en-US" dirty="0" err="1"/>
              <a:t>kasta</a:t>
            </a:r>
            <a:r>
              <a:rPr lang="en-US" dirty="0"/>
              <a:t>, </a:t>
            </a:r>
            <a:r>
              <a:rPr lang="en-US" dirty="0" err="1"/>
              <a:t>etnis</a:t>
            </a:r>
            <a:r>
              <a:rPr lang="en-US" dirty="0"/>
              <a:t>,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.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penindasan</a:t>
            </a:r>
            <a:r>
              <a:rPr lang="en-US" dirty="0"/>
              <a:t> yang paling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patriarkhi</a:t>
            </a:r>
            <a:r>
              <a:rPr lang="en-US" dirty="0"/>
              <a:t> (</a:t>
            </a:r>
            <a:r>
              <a:rPr lang="en-US" dirty="0" err="1"/>
              <a:t>penindasan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).</a:t>
            </a:r>
            <a:endParaRPr lang="id-ID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Cara </a:t>
            </a:r>
            <a:r>
              <a:rPr lang="en-US" dirty="0" err="1"/>
              <a:t>mengalahkan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patriarkhi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mengfungsikan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mengakui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patriarkhi</a:t>
            </a:r>
            <a:r>
              <a:rPr lang="en-US" dirty="0"/>
              <a:t> yang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lain, </a:t>
            </a:r>
            <a:r>
              <a:rPr lang="en-US" dirty="0" err="1"/>
              <a:t>menggalang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persaudaraan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membela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d-ID" dirty="0" smtClean="0"/>
              <a:t>Feminis Marxis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pPr lvl="0"/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Penjelasakan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Marx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Engels</a:t>
            </a:r>
            <a:endParaRPr lang="id-ID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>
                <a:latin typeface="Arial" pitchFamily="34" charset="0"/>
                <a:cs typeface="Arial" pitchFamily="34" charset="0"/>
              </a:rPr>
              <a:t>Subordinasi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perempuan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bukan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berasal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espek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biologisnya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dianggap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kekal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relasi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sosial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sejarah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kekalahan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historis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perempuan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khususnya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penggantian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berburu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meramu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peternakan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pertanian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mana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mobilitas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pria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berasal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memburu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memberi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mereka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keuntungan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sistematis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perempuan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menimbulkan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penemuan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konsep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properti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penguasaan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ide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realitas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pria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mengklaim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miliknya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jelas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dilacak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dirubah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Marx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berpendapat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penghancuran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hak-hak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penguasaan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(property)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revolusi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kelaslah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perempuan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memperoleh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kebebasan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sosial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politik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personal.</a:t>
            </a:r>
            <a:endParaRPr lang="id-ID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400" b="1" dirty="0" err="1">
                <a:latin typeface="Arial" pitchFamily="34" charset="0"/>
                <a:cs typeface="Arial" pitchFamily="34" charset="0"/>
              </a:rPr>
              <a:t>Penjelasan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Marxian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Kontemporer</a:t>
            </a:r>
            <a:endParaRPr lang="id-ID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>
                <a:latin typeface="Arial" pitchFamily="34" charset="0"/>
                <a:cs typeface="Arial" pitchFamily="34" charset="0"/>
              </a:rPr>
              <a:t>Patriarkhi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kapitalisme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ketimpangan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gender. </a:t>
            </a:r>
            <a:endParaRPr lang="id-ID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dinamika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diartikan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memproduksi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mempertukarkan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berbagai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barang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segolongan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kaya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segolongan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lagi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miskin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mereka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menempatkan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akar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ketimpangan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konflik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</a:t>
            </a:r>
            <a:endParaRPr lang="id-ID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aktivitas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kehidupan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terus-menerus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tatanam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eksploitatif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mengutungkan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sebagian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orang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merugikan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sebagian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orang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lain. Dari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perempuanlah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dirugikan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</a:t>
            </a:r>
            <a:endParaRPr lang="id-ID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latin typeface="Arial" pitchFamily="34" charset="0"/>
                <a:cs typeface="Arial" pitchFamily="34" charset="0"/>
              </a:rPr>
              <a:t>Cara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menghilangkan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perbedaan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penyabab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ketimpangan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gender.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memperbaiki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ketimpangan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gender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melibatkan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orang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menindas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orang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ditindas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emansipasi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kolektif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mereka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</a:t>
            </a:r>
            <a:endParaRPr lang="id-ID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b="1" dirty="0" err="1"/>
              <a:t>Feminisme</a:t>
            </a:r>
            <a:r>
              <a:rPr lang="en-US" b="1" dirty="0"/>
              <a:t> </a:t>
            </a:r>
            <a:r>
              <a:rPr lang="en-US" b="1" dirty="0" err="1" smtClean="0"/>
              <a:t>sosialis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b="1" dirty="0" smtClean="0"/>
              <a:t>Ontologi: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Penindasan</a:t>
            </a:r>
            <a:r>
              <a:rPr lang="en-US" b="1" dirty="0"/>
              <a:t> </a:t>
            </a:r>
            <a:r>
              <a:rPr lang="en-US" b="1" dirty="0" err="1"/>
              <a:t>Struktural</a:t>
            </a:r>
            <a:endParaRPr lang="id-ID" dirty="0"/>
          </a:p>
          <a:p>
            <a:pPr marL="0" indent="0">
              <a:buNone/>
            </a:pP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, </a:t>
            </a:r>
            <a:r>
              <a:rPr lang="en-US" dirty="0" err="1"/>
              <a:t>ketimpangan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penindasan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kapitalisme</a:t>
            </a:r>
            <a:r>
              <a:rPr lang="en-US" dirty="0"/>
              <a:t>, </a:t>
            </a:r>
            <a:r>
              <a:rPr lang="en-US" dirty="0" err="1"/>
              <a:t>patriarkhi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rasisme</a:t>
            </a:r>
            <a:r>
              <a:rPr lang="id-ID" dirty="0" smtClean="0"/>
              <a:t>.</a:t>
            </a:r>
          </a:p>
          <a:p>
            <a:r>
              <a:rPr lang="id-ID" b="1" dirty="0"/>
              <a:t> </a:t>
            </a:r>
            <a:r>
              <a:rPr lang="id-ID" b="1" dirty="0" smtClean="0"/>
              <a:t>Epistemologi: </a:t>
            </a:r>
            <a:r>
              <a:rPr lang="en-US" dirty="0" err="1"/>
              <a:t>Feminis</a:t>
            </a:r>
            <a:r>
              <a:rPr lang="en-US" dirty="0"/>
              <a:t> </a:t>
            </a:r>
            <a:r>
              <a:rPr lang="en-US" dirty="0" err="1"/>
              <a:t>sosialis</a:t>
            </a:r>
            <a:r>
              <a:rPr lang="en-US" dirty="0"/>
              <a:t> </a:t>
            </a:r>
            <a:r>
              <a:rPr lang="en-US" dirty="0" err="1"/>
              <a:t>menakankan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gender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kapitalis</a:t>
            </a:r>
            <a:r>
              <a:rPr lang="en-US" dirty="0"/>
              <a:t> </a:t>
            </a:r>
            <a:r>
              <a:rPr lang="en-US" dirty="0" err="1"/>
              <a:t>kontemporer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global.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kapitalisme</a:t>
            </a:r>
            <a:r>
              <a:rPr lang="en-US" dirty="0"/>
              <a:t> global,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ketimbang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 </a:t>
            </a:r>
            <a:r>
              <a:rPr lang="en-US" dirty="0" err="1"/>
              <a:t>patriarkhi</a:t>
            </a:r>
            <a:r>
              <a:rPr lang="en-US" dirty="0"/>
              <a:t> </a:t>
            </a:r>
            <a:r>
              <a:rPr lang="en-US" dirty="0" err="1"/>
              <a:t>menempatkan</a:t>
            </a:r>
            <a:r>
              <a:rPr lang="en-US" dirty="0"/>
              <a:t> status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patriarkhi</a:t>
            </a:r>
            <a:r>
              <a:rPr lang="en-US" dirty="0"/>
              <a:t>,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diposisikan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berbahaya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bergaji</a:t>
            </a:r>
            <a:r>
              <a:rPr lang="en-US" dirty="0"/>
              <a:t> </a:t>
            </a:r>
            <a:r>
              <a:rPr lang="en-US" dirty="0" err="1"/>
              <a:t>ketimbang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berorganisasi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Feminis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sosialis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menyatakan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relasi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kekuasaan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dominasi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patriarkhi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kapitalis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diperkuat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kontrol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interdependen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profesi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ilmuan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Feminis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direfresentasikan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feminis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materialis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materialisme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kultural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Materialisme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kultural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mengeksplorasi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kebijakan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ideologi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media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berinteraksi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subyektifits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memolakan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mengontrol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pemikiran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sekaligus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dipolakan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pemikiran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Feminis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sosialis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menyerukan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solidaritas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global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dikalangan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perempuan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memerangi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kapitalisme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menindas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kehidupan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kehidupan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komunitas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merusak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Gerakan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ekofeminisme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feminisme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sosialis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id-ID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  <a:solidFill>
            <a:srgbClr val="FF0000"/>
          </a:solidFill>
        </p:spPr>
        <p:txBody>
          <a:bodyPr/>
          <a:lstStyle/>
          <a:p>
            <a:r>
              <a:rPr lang="id-ID" dirty="0" smtClean="0"/>
              <a:t>Gelombang Kedua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Callout 6"/>
          <p:cNvSpPr/>
          <p:nvPr/>
        </p:nvSpPr>
        <p:spPr>
          <a:xfrm>
            <a:off x="2514600" y="228600"/>
            <a:ext cx="4800600" cy="1524000"/>
          </a:xfrm>
          <a:prstGeom prst="cloudCallout">
            <a:avLst>
              <a:gd name="adj1" fmla="val -63941"/>
              <a:gd name="adj2" fmla="val -24494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/>
              <a:t>KONSEP </a:t>
            </a:r>
            <a:r>
              <a:rPr lang="en-US" sz="3200" b="1" dirty="0"/>
              <a:t>GENDER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62000" y="1905000"/>
            <a:ext cx="7696200" cy="1905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Mengacu kepada perbedan peran,status,tanggung 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jawab, fungsi perilaku laki-laki dan perempuan 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yang merupakan 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konstruksi (rekayasa) sosial </a:t>
            </a:r>
          </a:p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438400" y="4953000"/>
            <a:ext cx="4648200" cy="1447800"/>
          </a:xfrm>
          <a:prstGeom prst="rect">
            <a:avLst/>
          </a:prstGeom>
          <a:solidFill>
            <a:srgbClr val="007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ypoUpright BT"/>
              </a:rPr>
              <a:t>Culturally learned behavior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TypoUpright BT"/>
              </a:rPr>
              <a:t>Culturally assigned roles</a:t>
            </a:r>
            <a:endParaRPr lang="en-US" sz="2400" dirty="0">
              <a:solidFill>
                <a:schemeClr val="bg1"/>
              </a:solidFill>
              <a:latin typeface="TypoUpright BT"/>
            </a:endParaRPr>
          </a:p>
        </p:txBody>
      </p:sp>
      <p:sp>
        <p:nvSpPr>
          <p:cNvPr id="6149" name="AutoShape 7"/>
          <p:cNvSpPr>
            <a:spLocks noChangeArrowheads="1"/>
          </p:cNvSpPr>
          <p:nvPr/>
        </p:nvSpPr>
        <p:spPr bwMode="auto">
          <a:xfrm>
            <a:off x="3962400" y="4038600"/>
            <a:ext cx="1752600" cy="685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0" y="4038600"/>
            <a:ext cx="3119438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/>
              <a:t>Dapat berubah/diubah</a:t>
            </a:r>
          </a:p>
          <a:p>
            <a:pPr eaLnBrk="1" hangingPunct="1"/>
            <a:r>
              <a:rPr lang="en-US" sz="2400" b="1"/>
              <a:t>Tidak universal</a:t>
            </a:r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V="1">
            <a:off x="3124200" y="3962400"/>
            <a:ext cx="6858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6152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19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Date Placeholder 8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latin typeface="Arial" pitchFamily="34" charset="0"/>
              </a:rPr>
              <a:t>YUSUF,  14 Maret  2011</a:t>
            </a:r>
          </a:p>
        </p:txBody>
      </p:sp>
      <p:sp>
        <p:nvSpPr>
          <p:cNvPr id="615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4D2DE132-E063-45BC-85EA-190C3FC0EA17}" type="slidenum">
              <a:rPr lang="en-US" smtClean="0"/>
              <a:pPr algn="ctr"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396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46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en-US" b="1" dirty="0" err="1" smtClean="0">
                <a:solidFill>
                  <a:schemeClr val="bg1"/>
                </a:solidFill>
              </a:rPr>
              <a:t>Eksistensial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fenomenologi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 smtClean="0"/>
          </a:p>
          <a:p>
            <a:r>
              <a:rPr lang="en-US" dirty="0" err="1" smtClean="0"/>
              <a:t>Marginalisasi</a:t>
            </a:r>
            <a:r>
              <a:rPr lang="en-US" dirty="0" smtClean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other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kultur</a:t>
            </a:r>
            <a:r>
              <a:rPr lang="en-US" dirty="0"/>
              <a:t> yang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. </a:t>
            </a:r>
            <a:r>
              <a:rPr lang="en-US" dirty="0" err="1"/>
              <a:t>Pembebasan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kultur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id-ID" dirty="0" smtClean="0"/>
              <a:t>Feminisme Gynosentris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Ketidakberdayaan Perempuan karena perbedaan fisik yang menyebabkan perempuan lebih inferior dibandingkan dengan laki-laki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lvl="0"/>
            <a:r>
              <a:rPr lang="en-US" b="1" dirty="0" err="1"/>
              <a:t>Feminisme</a:t>
            </a:r>
            <a:r>
              <a:rPr lang="en-US" b="1" dirty="0"/>
              <a:t> </a:t>
            </a:r>
            <a:r>
              <a:rPr lang="en-US" b="1" dirty="0" err="1" smtClean="0"/>
              <a:t>psikoanalisis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d-ID" b="1" dirty="0" smtClean="0"/>
              <a:t>Ontologi: </a:t>
            </a:r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/>
              <a:t>Penindasan</a:t>
            </a:r>
            <a:r>
              <a:rPr lang="en-US" b="1" dirty="0"/>
              <a:t> Gender</a:t>
            </a:r>
            <a:endParaRPr lang="id-ID" dirty="0"/>
          </a:p>
          <a:p>
            <a:pPr marL="0" indent="0">
              <a:buNone/>
            </a:pP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ditindas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setara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dikekang</a:t>
            </a:r>
            <a:r>
              <a:rPr lang="en-US" dirty="0"/>
              <a:t>, </a:t>
            </a:r>
            <a:r>
              <a:rPr lang="en-US" dirty="0" err="1"/>
              <a:t>disubordinasikan</a:t>
            </a:r>
            <a:r>
              <a:rPr lang="en-US" dirty="0"/>
              <a:t>,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disalah-gunakan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laki-laki</a:t>
            </a:r>
            <a:r>
              <a:rPr lang="id-ID" dirty="0" smtClean="0"/>
              <a:t>.</a:t>
            </a:r>
          </a:p>
          <a:p>
            <a:r>
              <a:rPr lang="id-ID" b="1" dirty="0"/>
              <a:t> </a:t>
            </a:r>
            <a:r>
              <a:rPr lang="id-ID" b="1" dirty="0" smtClean="0"/>
              <a:t>Epistemologi: </a:t>
            </a:r>
            <a:r>
              <a:rPr lang="en-US" dirty="0" err="1"/>
              <a:t>Penenindasan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terpendam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. </a:t>
            </a:r>
            <a:r>
              <a:rPr lang="en-US" dirty="0" err="1"/>
              <a:t>Dominasi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sosioemosional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terbentuknya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. </a:t>
            </a:r>
            <a:r>
              <a:rPr lang="en-US" dirty="0" err="1"/>
              <a:t>Perempaun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keterlibatannya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mengasuh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tertindas</a:t>
            </a:r>
            <a:r>
              <a:rPr lang="en-US" dirty="0"/>
              <a:t> </a:t>
            </a:r>
            <a:r>
              <a:rPr lang="en-US" dirty="0" err="1"/>
              <a:t>dibading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menanggapi</a:t>
            </a:r>
            <a:r>
              <a:rPr lang="en-US" dirty="0"/>
              <a:t> </a:t>
            </a:r>
            <a:r>
              <a:rPr lang="en-US" dirty="0" err="1"/>
              <a:t>ketakutan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arsitektur</a:t>
            </a:r>
            <a:r>
              <a:rPr lang="en-US" dirty="0"/>
              <a:t>,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senjata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agama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memperpanjang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feminis</a:t>
            </a:r>
            <a:r>
              <a:rPr lang="en-US" dirty="0"/>
              <a:t> </a:t>
            </a:r>
            <a:r>
              <a:rPr lang="en-US" dirty="0" err="1"/>
              <a:t>psikoanalisis</a:t>
            </a:r>
            <a:r>
              <a:rPr lang="en-US" dirty="0"/>
              <a:t> </a:t>
            </a:r>
            <a:r>
              <a:rPr lang="en-US" dirty="0" err="1"/>
              <a:t>menyarankan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merestrukturasi</a:t>
            </a:r>
            <a:r>
              <a:rPr lang="en-US" dirty="0"/>
              <a:t> </a:t>
            </a:r>
            <a:r>
              <a:rPr lang="en-US" dirty="0" err="1"/>
              <a:t>pengasuhan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.</a:t>
            </a:r>
            <a:endParaRPr lang="id-ID" dirty="0"/>
          </a:p>
          <a:p>
            <a:pPr marL="0" indent="0"/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2024"/>
            <a:ext cx="8229600" cy="1143000"/>
          </a:xfrm>
          <a:solidFill>
            <a:srgbClr val="92D050"/>
          </a:solidFill>
        </p:spPr>
        <p:txBody>
          <a:bodyPr/>
          <a:lstStyle/>
          <a:p>
            <a:r>
              <a:rPr lang="id-ID" dirty="0" smtClean="0"/>
              <a:t>Gelombang Ketiga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d-ID" dirty="0" smtClean="0"/>
              <a:t>Feminisme Postmodernisme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Menggali persoalan alienasi perempuan secara seksual, psikologis, dan sastra dengan bertumpa pada bahasa sebagai suatu sistem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id-ID" dirty="0" smtClean="0"/>
              <a:t>Feminisme Multikultural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Ketertindasan kaum perempuan sebagai suatu definisi dan tidak melihat ketertindasan terjadi dari kelas dan ras, preferensi sosial, umur, agama, pendidikan, kesehatan dan lain-lain.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d-ID" dirty="0" smtClean="0"/>
              <a:t>Feminisme Global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Menekankan ketertindasan dalam konteks perdebatan antara feminisme di dunia yang sudah maju dan feminisme di dunia sedang berkembang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d-ID" dirty="0" smtClean="0"/>
              <a:t>Eko-Feminisme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Berbicara tentang ketidakadilan perempuan dlm lingkungan. Berangkat dari adanya ketidakadilan yang dilakukan oleh manusia terhadap non manusia atau alam.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id-ID" dirty="0" smtClean="0"/>
              <a:t>Implementasi Teoritis</a:t>
            </a:r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899592" y="2492896"/>
            <a:ext cx="3168352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id-ID" dirty="0" smtClean="0"/>
              <a:t> Keadilan Gender</a:t>
            </a:r>
          </a:p>
          <a:p>
            <a:pPr algn="ctr">
              <a:buFont typeface="Wingdings" pitchFamily="2" charset="2"/>
              <a:buChar char="v"/>
            </a:pPr>
            <a:r>
              <a:rPr lang="id-ID" dirty="0"/>
              <a:t> </a:t>
            </a:r>
            <a:r>
              <a:rPr lang="id-ID" dirty="0" smtClean="0"/>
              <a:t>Kesetaraan Gender dlm berbagai bidang</a:t>
            </a:r>
            <a:endParaRPr lang="id-ID" dirty="0"/>
          </a:p>
        </p:txBody>
      </p:sp>
      <p:sp>
        <p:nvSpPr>
          <p:cNvPr id="5" name="Right Arrow 4"/>
          <p:cNvSpPr/>
          <p:nvPr/>
        </p:nvSpPr>
        <p:spPr>
          <a:xfrm>
            <a:off x="4067944" y="3717032"/>
            <a:ext cx="864096" cy="100811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4932040" y="2492896"/>
            <a:ext cx="2664296" cy="345638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Aplikasi dalam Pembangunan:</a:t>
            </a:r>
          </a:p>
          <a:p>
            <a:pPr algn="ctr"/>
            <a:r>
              <a:rPr lang="id-ID" dirty="0" smtClean="0"/>
              <a:t>Dikembangkannya analisis berspektif atau Teknik Analisis Gender (TAG)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d-ID" dirty="0" smtClean="0"/>
              <a:t>Teknik Analisis Gender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Teknik Analisis Harvard: (Profil gender pada suatu kelompok sosial)</a:t>
            </a:r>
          </a:p>
          <a:p>
            <a:r>
              <a:rPr lang="id-ID" dirty="0" smtClean="0"/>
              <a:t>Teknik Analisis Moser: (Kebutuhan praktis strategis gender dalam pembangunan)</a:t>
            </a:r>
          </a:p>
          <a:p>
            <a:r>
              <a:rPr lang="id-ID" dirty="0" smtClean="0"/>
              <a:t>Teknik Analisis Munro (Partisipasi dan pelibatan gender dalam pembangunan)</a:t>
            </a:r>
          </a:p>
          <a:p>
            <a:r>
              <a:rPr lang="id-ID" dirty="0" smtClean="0"/>
              <a:t>Taknik Capabilities and Vulnerabilitas (CVA): Menilai sejauhmana suatu proyek </a:t>
            </a:r>
            <a:r>
              <a:rPr lang="en-US" dirty="0" smtClean="0"/>
              <a:t>PEMBANGUNAN </a:t>
            </a:r>
            <a:r>
              <a:rPr lang="id-ID" dirty="0" smtClean="0"/>
              <a:t>memperkuat atau memperlemah </a:t>
            </a:r>
            <a:r>
              <a:rPr lang="en-US" dirty="0" smtClean="0"/>
              <a:t>PEREMPUAN</a:t>
            </a:r>
            <a:endParaRPr lang="id-ID" dirty="0" smtClean="0"/>
          </a:p>
          <a:p>
            <a:r>
              <a:rPr lang="id-ID" dirty="0" smtClean="0"/>
              <a:t>Matris Analisis Gender (GAM): menilai berbagai akibat suatu proyek pembangunan terhadap laki-laki dan perempuan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685800" y="533400"/>
          <a:ext cx="78486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Down Arrow 5"/>
          <p:cNvSpPr/>
          <p:nvPr/>
        </p:nvSpPr>
        <p:spPr>
          <a:xfrm>
            <a:off x="3886200" y="5486400"/>
            <a:ext cx="1447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1981200" y="5943600"/>
            <a:ext cx="5029200" cy="646113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>
                <a:solidFill>
                  <a:schemeClr val="bg1"/>
                </a:solidFill>
              </a:rPr>
              <a:t>Kebutuhan gender)</a:t>
            </a:r>
          </a:p>
        </p:txBody>
      </p:sp>
      <p:sp>
        <p:nvSpPr>
          <p:cNvPr id="8197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latin typeface="Arial" pitchFamily="34" charset="0"/>
              </a:rPr>
              <a:t>YUSUF,  14 Maret  2011</a:t>
            </a:r>
          </a:p>
        </p:txBody>
      </p:sp>
      <p:sp>
        <p:nvSpPr>
          <p:cNvPr id="819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E344E4D0-A564-480C-91AD-9CD83899F789}" type="slidenum">
              <a:rPr lang="en-US" smtClean="0"/>
              <a:pPr algn="ctr"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08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39713" y="300038"/>
            <a:ext cx="87233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AU" sz="3200" b="1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AU" sz="3200" b="1" dirty="0" err="1">
                <a:solidFill>
                  <a:srgbClr val="FF3300"/>
                </a:solidFill>
                <a:latin typeface="Calibri" pitchFamily="34" charset="0"/>
              </a:rPr>
              <a:t>Citrabaku</a:t>
            </a:r>
            <a:r>
              <a:rPr lang="en-AU" sz="3200" b="1" dirty="0">
                <a:solidFill>
                  <a:srgbClr val="FF3300"/>
                </a:solidFill>
                <a:latin typeface="Calibri" pitchFamily="34" charset="0"/>
              </a:rPr>
              <a:t> Gender: </a:t>
            </a:r>
            <a:r>
              <a:rPr lang="en-AU" sz="3200" b="1" dirty="0" err="1">
                <a:solidFill>
                  <a:srgbClr val="FF3300"/>
                </a:solidFill>
                <a:latin typeface="Calibri" pitchFamily="34" charset="0"/>
              </a:rPr>
              <a:t>Suatu</a:t>
            </a:r>
            <a:r>
              <a:rPr lang="en-AU" sz="3200" b="1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AU" sz="3200" b="1" dirty="0" err="1">
                <a:solidFill>
                  <a:srgbClr val="FF3300"/>
                </a:solidFill>
                <a:latin typeface="Calibri" pitchFamily="34" charset="0"/>
              </a:rPr>
              <a:t>pertanyaan</a:t>
            </a:r>
            <a:r>
              <a:rPr lang="en-AU" sz="3200" b="1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AU" sz="3200" b="1" dirty="0" err="1">
                <a:solidFill>
                  <a:srgbClr val="FF3300"/>
                </a:solidFill>
                <a:latin typeface="Calibri" pitchFamily="34" charset="0"/>
              </a:rPr>
              <a:t>atas</a:t>
            </a:r>
            <a:r>
              <a:rPr lang="en-AU" sz="3200" b="1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AU" sz="3200" b="1" dirty="0" err="1">
                <a:solidFill>
                  <a:srgbClr val="FF3300"/>
                </a:solidFill>
                <a:latin typeface="Calibri" pitchFamily="34" charset="0"/>
              </a:rPr>
              <a:t>Pembagian</a:t>
            </a:r>
            <a:r>
              <a:rPr lang="en-AU" sz="3200" b="1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AU" sz="3200" b="1" dirty="0" err="1">
                <a:solidFill>
                  <a:srgbClr val="FF3300"/>
                </a:solidFill>
                <a:latin typeface="Calibri" pitchFamily="34" charset="0"/>
              </a:rPr>
              <a:t>Pekerjaan</a:t>
            </a:r>
            <a:r>
              <a:rPr lang="en-AU" sz="3200" b="1" dirty="0">
                <a:solidFill>
                  <a:srgbClr val="FF3300"/>
                </a:solidFill>
                <a:latin typeface="Calibri" pitchFamily="34" charset="0"/>
              </a:rPr>
              <a:t>?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593850"/>
            <a:ext cx="91440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400">
                <a:latin typeface="Arial Unicode MS" pitchFamily="34" charset="-128"/>
              </a:rPr>
              <a:t>Dalam masyarakat di manapun, laki-laki sebagai pencari nafkah utama merupakan sebuah citrabaku walaupun dalam kenyataannya tidak selalu demikian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400">
                <a:latin typeface="Arial Unicode MS" pitchFamily="34" charset="-128"/>
              </a:rPr>
              <a:t>Ada hubungan langsung antara laki-laki dan pekerja produktif yang dibayar di mana perempuan dianggap sebagai pencari nafkah tambahan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400">
                <a:latin typeface="Arial Unicode MS" pitchFamily="34" charset="-128"/>
              </a:rPr>
              <a:t>Sebaliknya, laki-laki memiliki peran reproduktif yang tidak jelas dibandingkan perempuan dan oleh karena itu kaitan utama antara pekerjaan produktif tidak dibayar di rumah dan di masyarakat dihubungkan dengan perempuan.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400">
                <a:latin typeface="Arial Unicode MS" pitchFamily="34" charset="-128"/>
              </a:rPr>
              <a:t>Akibatnya, hubungan kekuasaan Gender cenderung menguntungkan laki-laki baik di tempat kerja, di rumah dan di masyarakat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AU" sz="240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66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0"/>
            <a:ext cx="8915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AU" sz="4000" b="1">
                <a:solidFill>
                  <a:srgbClr val="FF3300"/>
                </a:solidFill>
                <a:latin typeface="Calibri" pitchFamily="34" charset="0"/>
              </a:rPr>
              <a:t>a. Pekerjaan Produktif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295275" y="5441950"/>
            <a:ext cx="363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Beban ganda perempuan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3790950" y="1127125"/>
            <a:ext cx="5200650" cy="492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200" b="1">
                <a:latin typeface="Arial Unicode MS" pitchFamily="34" charset="-128"/>
                <a:cs typeface="Arial" pitchFamily="34" charset="0"/>
              </a:rPr>
              <a:t>Pekerjaan produktif </a:t>
            </a:r>
            <a:r>
              <a:rPr lang="en-AU" sz="2200">
                <a:latin typeface="Arial Unicode MS" pitchFamily="34" charset="-128"/>
                <a:cs typeface="Arial" pitchFamily="34" charset="0"/>
              </a:rPr>
              <a:t>termasuk memproduksi barang dan jasa untuk memperoleh pendapatan atau dikonsumsi sendiri.</a:t>
            </a:r>
            <a:r>
              <a:rPr lang="en-AU" sz="2200" b="1">
                <a:latin typeface="Arial Unicode MS" pitchFamily="34" charset="-128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AU" sz="1600" b="1">
              <a:latin typeface="Arial Unicode MS" pitchFamily="34" charset="-128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200">
                <a:latin typeface="Arial Unicode MS" pitchFamily="34" charset="-128"/>
                <a:cs typeface="Arial" pitchFamily="34" charset="0"/>
              </a:rPr>
              <a:t>Pekerjaan ini diakui dan dinilai sebagai pekerjaan perorangan dan masyarakat, dan dimasukkan dalam statistik ekonomi nasional.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AU" sz="1400">
              <a:latin typeface="Arial Unicode MS" pitchFamily="34" charset="-128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200">
                <a:latin typeface="Arial Unicode MS" pitchFamily="34" charset="-128"/>
                <a:cs typeface="Arial" pitchFamily="34" charset="0"/>
              </a:rPr>
              <a:t>Laki-laki dan perempuan menjalankan pekerjaan produktif, tetapi tidak semuanya dihargai atau dinilai dengan cara yang sama.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2850"/>
            <a:ext cx="3349625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41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-14605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AU" sz="4000" b="1">
                <a:solidFill>
                  <a:srgbClr val="FF3300"/>
                </a:solidFill>
                <a:latin typeface="Calibri" pitchFamily="34" charset="0"/>
              </a:rPr>
              <a:t>b. Pekerjaan Reproduksi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952500"/>
            <a:ext cx="41925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200" b="1">
                <a:latin typeface="Arial Unicode MS" pitchFamily="34" charset="-128"/>
                <a:cs typeface="Times New Roman" pitchFamily="18" charset="0"/>
              </a:rPr>
              <a:t>Pekerjaan Reproduksi </a:t>
            </a:r>
            <a:r>
              <a:rPr lang="en-AU" sz="2200">
                <a:latin typeface="Arial Unicode MS" pitchFamily="34" charset="-128"/>
                <a:cs typeface="Times New Roman" pitchFamily="18" charset="0"/>
              </a:rPr>
              <a:t>menyangkut menjaga dan merawat rumah tangga berikut anggotanya.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200">
                <a:latin typeface="Arial Unicode MS" pitchFamily="34" charset="-128"/>
                <a:cs typeface="Times New Roman" pitchFamily="18" charset="0"/>
              </a:rPr>
              <a:t>Pekerjaan ini dibutuhkan, namun jarang dianggap memiliki nilai yang sama seperti pekerjaan produktif.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200">
                <a:latin typeface="Arial Unicode MS" pitchFamily="34" charset="-128"/>
                <a:cs typeface="Times New Roman" pitchFamily="18" charset="0"/>
              </a:rPr>
              <a:t>Umumnya tidak dibayar dan tidak diperhitungkan dalam statistik ekonomi konvensional. Umumnya dikerjakan perempuan</a:t>
            </a:r>
            <a:r>
              <a:rPr lang="en-AU" sz="220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200">
                <a:latin typeface="Calibri" pitchFamily="34" charset="0"/>
              </a:rPr>
              <a:t> </a:t>
            </a:r>
            <a:endParaRPr lang="en-AU" sz="2200">
              <a:latin typeface="Calibri" pitchFamily="34" charset="0"/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4038600" y="4903788"/>
            <a:ext cx="4622800" cy="6397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spcBef>
                <a:spcPct val="50000"/>
              </a:spcBef>
            </a:pPr>
            <a:r>
              <a:rPr lang="en-AU" sz="1200" i="1">
                <a:latin typeface="Comic Sans MS" pitchFamily="66" charset="0"/>
              </a:rPr>
              <a:t>81% perempuan (dan 15% laki-laki) memasak                           78% perempuan (dan 7% laki-laki) membersihkan rumah         87% perempuan (dan 18% laki-laki) berbelanja 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350" y="1158875"/>
            <a:ext cx="2351088" cy="3711575"/>
          </a:xfrm>
          <a:prstGeom prst="rect">
            <a:avLst/>
          </a:prstGeom>
          <a:noFill/>
          <a:ln w="9525">
            <a:solidFill>
              <a:srgbClr val="42406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1147763"/>
            <a:ext cx="2212975" cy="3713162"/>
          </a:xfrm>
          <a:prstGeom prst="rect">
            <a:avLst/>
          </a:prstGeom>
          <a:noFill/>
          <a:ln w="9525">
            <a:solidFill>
              <a:srgbClr val="42406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68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8600" y="-158750"/>
            <a:ext cx="8723313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AU" sz="4800" b="1">
                <a:solidFill>
                  <a:srgbClr val="FF3300"/>
                </a:solidFill>
                <a:latin typeface="Calibri" pitchFamily="34" charset="0"/>
              </a:rPr>
              <a:t>c. </a:t>
            </a:r>
            <a:r>
              <a:rPr lang="en-AU" sz="3600" b="1">
                <a:solidFill>
                  <a:srgbClr val="FF3300"/>
                </a:solidFill>
                <a:latin typeface="Calibri" pitchFamily="34" charset="0"/>
              </a:rPr>
              <a:t>Pekerjaan Kemasyarakatan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74713"/>
            <a:ext cx="4611688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000" b="1">
                <a:latin typeface="Arial Unicode MS" pitchFamily="34" charset="-128"/>
              </a:rPr>
              <a:t>Pekerjaan kemasyarakatan </a:t>
            </a:r>
            <a:r>
              <a:rPr lang="en-AU" sz="2000">
                <a:latin typeface="Arial Unicode MS" pitchFamily="34" charset="-128"/>
              </a:rPr>
              <a:t>seringkali muncul sebagai kelanjutan dari pekerjaan rumah dan melibatkan berbagai kegiatan yang berhubungan dengan konsumsi kolektif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000">
                <a:latin typeface="Arial Unicode MS" pitchFamily="34" charset="-128"/>
              </a:rPr>
              <a:t>Termasuk di dalamnya menolong diri sendiri dan kerja sama, pengelolaan komunitas, penyediaan barang-barang dan jasa masyarakat. Kegiatan ini biasanya tidak dibayar dan dilakukan secara sukarela oleh perempuan.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AU" sz="2000">
                <a:latin typeface="Arial Unicode MS" pitchFamily="34" charset="-128"/>
              </a:rPr>
              <a:t>Bila laki-laki terlibat di dalamnya, mereka umumnya menjalankan peran pimpinan yang biasanya menerima pembayaran. </a:t>
            </a:r>
          </a:p>
        </p:txBody>
      </p:sp>
      <p:pic>
        <p:nvPicPr>
          <p:cNvPr id="20484" name="Picture 4" descr="indo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50" y="890588"/>
            <a:ext cx="4375150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98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Sejarah Teori Feminis/Gender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628800"/>
            <a:ext cx="3240360" cy="120032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d-ID" dirty="0" smtClean="0"/>
              <a:t>Kelahiran Teori Feminis diilhami oleh filsafat sbg induk ilmu pengetahuan, sumber keadilan dan kebijakan</a:t>
            </a:r>
            <a:endParaRPr lang="id-ID" dirty="0"/>
          </a:p>
        </p:txBody>
      </p:sp>
      <p:sp>
        <p:nvSpPr>
          <p:cNvPr id="5" name="Right Arrow 4"/>
          <p:cNvSpPr/>
          <p:nvPr/>
        </p:nvSpPr>
        <p:spPr>
          <a:xfrm>
            <a:off x="4211960" y="1916832"/>
            <a:ext cx="1296144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5652120" y="1628800"/>
            <a:ext cx="3024336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Filsafat: </a:t>
            </a:r>
          </a:p>
          <a:p>
            <a:pPr marL="93663" indent="-93663" algn="just">
              <a:buFont typeface="Arial" pitchFamily="34" charset="0"/>
              <a:buChar char="•"/>
            </a:pPr>
            <a:r>
              <a:rPr lang="id-ID" dirty="0"/>
              <a:t> </a:t>
            </a:r>
            <a:r>
              <a:rPr lang="id-ID" dirty="0" smtClean="0"/>
              <a:t>Menawarkan  alat untuk berfikir secara jernih, sistematis, kritis  dan konseptual</a:t>
            </a:r>
          </a:p>
          <a:p>
            <a:pPr marL="93663" indent="-93663" algn="just">
              <a:buFont typeface="Arial" pitchFamily="34" charset="0"/>
              <a:buChar char="•"/>
            </a:pPr>
            <a:r>
              <a:rPr lang="id-ID" dirty="0"/>
              <a:t> </a:t>
            </a:r>
            <a:r>
              <a:rPr lang="id-ID" dirty="0" smtClean="0"/>
              <a:t>Membuat segala sesuatu menjadi masuk akal berdasarkan logika (Rasionalitas)</a:t>
            </a:r>
            <a:endParaRPr lang="id-ID" dirty="0"/>
          </a:p>
        </p:txBody>
      </p:sp>
      <p:sp>
        <p:nvSpPr>
          <p:cNvPr id="7" name="Explosion 2 6"/>
          <p:cNvSpPr/>
          <p:nvPr/>
        </p:nvSpPr>
        <p:spPr>
          <a:xfrm>
            <a:off x="3635896" y="3140968"/>
            <a:ext cx="1872208" cy="122413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?</a:t>
            </a:r>
            <a:endParaRPr lang="id-ID" sz="3200" dirty="0"/>
          </a:p>
        </p:txBody>
      </p:sp>
      <p:sp>
        <p:nvSpPr>
          <p:cNvPr id="8" name="Smiley Face 7"/>
          <p:cNvSpPr/>
          <p:nvPr/>
        </p:nvSpPr>
        <p:spPr>
          <a:xfrm>
            <a:off x="2843808" y="4581128"/>
            <a:ext cx="3096344" cy="1872208"/>
          </a:xfrm>
          <a:prstGeom prst="smileyFac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Apakah Filsafat Sudah memenuhi janjinya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Ketidakadilan Filsafat Barat?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899592" y="1340768"/>
            <a:ext cx="3024336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id-ID" dirty="0" smtClean="0"/>
              <a:t>Filsafat barat tidak memperjuangkan hak-hak kaum feminis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dirty="0" smtClean="0"/>
              <a:t>Pandangan ttg perempuan seringkali bias, seksis, bahkan terkadang diabaikan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dirty="0" smtClean="0"/>
              <a:t>Sejak abad ke-17 telah ditemukan karya filosof perempuan, seperti Metefisika, epistemologi, etika moral, dll.</a:t>
            </a:r>
            <a:endParaRPr lang="id-ID" dirty="0"/>
          </a:p>
        </p:txBody>
      </p:sp>
      <p:sp>
        <p:nvSpPr>
          <p:cNvPr id="7" name="Right Arrow 6"/>
          <p:cNvSpPr/>
          <p:nvPr/>
        </p:nvSpPr>
        <p:spPr>
          <a:xfrm>
            <a:off x="3995936" y="3717032"/>
            <a:ext cx="1008112" cy="1656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ounded Rectangle 7"/>
          <p:cNvSpPr/>
          <p:nvPr/>
        </p:nvSpPr>
        <p:spPr>
          <a:xfrm>
            <a:off x="5004048" y="1268760"/>
            <a:ext cx="3600400" cy="424847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Whaite:</a:t>
            </a:r>
          </a:p>
          <a:p>
            <a:pPr algn="ctr">
              <a:buFont typeface="Wingdings" pitchFamily="2" charset="2"/>
              <a:buChar char="v"/>
            </a:pP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Sejak 600-500 SM karya2 filosof Perempuan telah muncul spt: Themistoclea, Theano I &amp; II, Arignote. Aesara, Phintys, Perictione I &amp; II, Aspasia, Makrina, Julia Domma, Mary Wollstonecraff dll/</a:t>
            </a:r>
          </a:p>
          <a:p>
            <a:pPr algn="ctr">
              <a:buFont typeface="Wingdings" pitchFamily="2" charset="2"/>
              <a:buChar char="v"/>
            </a:pP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Abad 17 – Anna Maria Van Shurman menulis buku ttg pendidikan</a:t>
            </a:r>
          </a:p>
          <a:p>
            <a:pPr algn="ctr">
              <a:buFont typeface="Wingdings" pitchFamily="2" charset="2"/>
              <a:buChar char="v"/>
            </a:pP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Mengapa nama2 tsbt jarang muncul dlm filsafat Barat???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9" name="Snip Single Corner Rectangle 8"/>
          <p:cNvSpPr/>
          <p:nvPr/>
        </p:nvSpPr>
        <p:spPr>
          <a:xfrm>
            <a:off x="1979712" y="5949280"/>
            <a:ext cx="4824536" cy="576064"/>
          </a:xfrm>
          <a:prstGeom prst="snip1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Terjadi Peminggiran terhadap Filosof Perempuan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1861</Words>
  <Application>Microsoft Office PowerPoint</Application>
  <PresentationFormat>On-screen Show (4:3)</PresentationFormat>
  <Paragraphs>146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ＭＳ Ｐゴシック</vt:lpstr>
      <vt:lpstr>Aharoni</vt:lpstr>
      <vt:lpstr>Arial</vt:lpstr>
      <vt:lpstr>Arial Unicode MS</vt:lpstr>
      <vt:lpstr>Calibri</vt:lpstr>
      <vt:lpstr>Comic Sans MS</vt:lpstr>
      <vt:lpstr>Garamond</vt:lpstr>
      <vt:lpstr>Times New Roman</vt:lpstr>
      <vt:lpstr>TypoUpright BT</vt:lpstr>
      <vt:lpstr>Wingdings</vt:lpstr>
      <vt:lpstr>Office Theme</vt:lpstr>
      <vt:lpstr>TEORI FEMINIS/GENDER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Sejarah Teori Feminis/Gender</vt:lpstr>
      <vt:lpstr>Ketidakadilan Filsafat Barat?</vt:lpstr>
      <vt:lpstr>Gerakan Feminisme</vt:lpstr>
      <vt:lpstr>Teori Feminisme</vt:lpstr>
      <vt:lpstr>Gelombang Pertama</vt:lpstr>
      <vt:lpstr>Feminisme Liberal</vt:lpstr>
      <vt:lpstr>Tokoh utama teori feminisme liberal ini adalah Mary Wollstonecraft. lahir pada 27April 1959 di Spitalfield, London</vt:lpstr>
      <vt:lpstr>Feminisme radikal</vt:lpstr>
      <vt:lpstr>Feminis Marxis</vt:lpstr>
      <vt:lpstr>Feminisme sosialis</vt:lpstr>
      <vt:lpstr>PowerPoint Presentation</vt:lpstr>
      <vt:lpstr>Gelombang Kedua</vt:lpstr>
      <vt:lpstr>Eksistensial dan fenomenologi</vt:lpstr>
      <vt:lpstr>Feminisme Gynosentris</vt:lpstr>
      <vt:lpstr>Feminisme psikoanalisis</vt:lpstr>
      <vt:lpstr>Gelombang Ketiga</vt:lpstr>
      <vt:lpstr>Feminisme Postmodernisme</vt:lpstr>
      <vt:lpstr>Feminisme Multikultural</vt:lpstr>
      <vt:lpstr>Feminisme Global</vt:lpstr>
      <vt:lpstr>Eko-Feminisme</vt:lpstr>
      <vt:lpstr>Implementasi Teoritis</vt:lpstr>
      <vt:lpstr>Teknik Analisis Gender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FEMINIS/GENDER</dc:title>
  <dc:creator>toshiba</dc:creator>
  <cp:lastModifiedBy>Dr. M. Syukur M.Si</cp:lastModifiedBy>
  <cp:revision>14</cp:revision>
  <dcterms:created xsi:type="dcterms:W3CDTF">2013-12-17T16:11:03Z</dcterms:created>
  <dcterms:modified xsi:type="dcterms:W3CDTF">2020-03-10T05:15:30Z</dcterms:modified>
</cp:coreProperties>
</file>