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63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04BAC-0D4D-4BE6-87E5-9781DEF45DB7}" type="datetimeFigureOut">
              <a:rPr lang="id-ID" smtClean="0"/>
              <a:pPr/>
              <a:t>11/12/2018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11D43-FDE2-420F-A5A2-8281A32C51C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04BAC-0D4D-4BE6-87E5-9781DEF45DB7}" type="datetimeFigureOut">
              <a:rPr lang="id-ID" smtClean="0"/>
              <a:pPr/>
              <a:t>11/12/2018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11D43-FDE2-420F-A5A2-8281A32C51C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04BAC-0D4D-4BE6-87E5-9781DEF45DB7}" type="datetimeFigureOut">
              <a:rPr lang="id-ID" smtClean="0"/>
              <a:pPr/>
              <a:t>11/12/2018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11D43-FDE2-420F-A5A2-8281A32C51C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04BAC-0D4D-4BE6-87E5-9781DEF45DB7}" type="datetimeFigureOut">
              <a:rPr lang="id-ID" smtClean="0"/>
              <a:pPr/>
              <a:t>11/12/2018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11D43-FDE2-420F-A5A2-8281A32C51C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04BAC-0D4D-4BE6-87E5-9781DEF45DB7}" type="datetimeFigureOut">
              <a:rPr lang="id-ID" smtClean="0"/>
              <a:pPr/>
              <a:t>11/12/2018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11D43-FDE2-420F-A5A2-8281A32C51C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04BAC-0D4D-4BE6-87E5-9781DEF45DB7}" type="datetimeFigureOut">
              <a:rPr lang="id-ID" smtClean="0"/>
              <a:pPr/>
              <a:t>11/12/2018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11D43-FDE2-420F-A5A2-8281A32C51C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04BAC-0D4D-4BE6-87E5-9781DEF45DB7}" type="datetimeFigureOut">
              <a:rPr lang="id-ID" smtClean="0"/>
              <a:pPr/>
              <a:t>11/12/2018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11D43-FDE2-420F-A5A2-8281A32C51C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04BAC-0D4D-4BE6-87E5-9781DEF45DB7}" type="datetimeFigureOut">
              <a:rPr lang="id-ID" smtClean="0"/>
              <a:pPr/>
              <a:t>11/12/2018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11D43-FDE2-420F-A5A2-8281A32C51C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04BAC-0D4D-4BE6-87E5-9781DEF45DB7}" type="datetimeFigureOut">
              <a:rPr lang="id-ID" smtClean="0"/>
              <a:pPr/>
              <a:t>11/12/2018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11D43-FDE2-420F-A5A2-8281A32C51C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04BAC-0D4D-4BE6-87E5-9781DEF45DB7}" type="datetimeFigureOut">
              <a:rPr lang="id-ID" smtClean="0"/>
              <a:pPr/>
              <a:t>11/12/2018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11D43-FDE2-420F-A5A2-8281A32C51C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04BAC-0D4D-4BE6-87E5-9781DEF45DB7}" type="datetimeFigureOut">
              <a:rPr lang="id-ID" smtClean="0"/>
              <a:pPr/>
              <a:t>11/12/2018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11D43-FDE2-420F-A5A2-8281A32C51C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04BAC-0D4D-4BE6-87E5-9781DEF45DB7}" type="datetimeFigureOut">
              <a:rPr lang="id-ID" smtClean="0"/>
              <a:pPr/>
              <a:t>11/12/2018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11D43-FDE2-420F-A5A2-8281A32C51C6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TEORI POSTMODERNISM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12290" name="AutoShape 2" descr="data:image/jpeg;base64,/9j/4AAQSkZJRgABAQAAAQABAAD/2wCEAAkGBwgHBgkIBwgKCgkLDRYPDQwMDRsUFRAWIB0iIiAdHx8kKDQsJCYxJx8fLT0tMTU3Ojo6Iys/RD84QzQ5OjcBCgoKDQwNGg8PGjclHyU3Nzc3Nzc3Nzc3Nzc3Nzc3Nzc3Nzc3Nzc3Nzc3Nzc3Nzc3Nzc3Nzc3Nzc3Nzc3Nzc3N//AABEIALoAuAMBIgACEQEDEQH/xAAcAAACAwEBAQEAAAAAAAAAAAAFBgAEBwMCAQj/xABHEAACAQMDAQUEBgYHBQkAAAABAgMABBEFEiExBhNBUWEUInGBByMyUpGxFTNCocHRCDQ2YnWCsyQlcrLwFjVTc5Kio8Lh/8QAFAEBAAAAAAAAAAAAAAAAAAAAAP/EABQRAQAAAAAAAAAAAAAAAAAAAAD/2gAMAwEAAhEDEQA/ANvqVKlBXv8ABhXP3v4GqaKOSBVy+/Ug+TfzqkJt+Ao4FB7zmvoFQDNewMdaDweK+D14+NebiVY+cE0Ou7iVvskY6GgtXN3bw5V5Rn0NDptdWL9TEXx988UNut27nHyqpcELgnOP7vJoCUvaF0YfVxnb0zzivUfasN+uhVwPucEUvTryW27fL1oLdSSq20bk3chh40GiQdpdLkfE7NAx8WHH40VVo5EEkDrIp6MpzmsaW+cy7ZOXxjNHtMvry3YT2zkY6rng0GjjPlX2qelalHqMQySs33TwKvd2fX8KDwRxXJwPLNepCRxXlSTnNB8CnPJyK9YHhUr4SaApY/1UfE/nViq+nn/ZV+J/OrFBKlSpQSpUqUFXUTi3/wAwqnCo29R+NL30tdo7jsv2et721iEry3yQlS2OCjt/9azaH6Y50x7Rpkgx91xQbgpXzFQzqOOuemKyO3+mO0mIQWNxuJwAACWJ6AVrWnQtJbwzyoQzoGKnqufCg8GAyZLE0PmjEeVyeGyfhTA6jGAMUGvuHZSvJ9aAJMm52z0qk67ZDz1Pu80Vl5OFHxoXOu2UZ6dB6UFW7QgDbgHnoc5oJfju1Z9owPXpRq5ZW+r3lsc7hxihOosgU7Bv3cYNAsXYaORXXhjk0c0LUVEf1jL3gHGelCrxMyDjA8qpF+6n2qQM4NBqNncRyKmwbCRkc9PUedM2nX3tKbZSd48c9ayHTdRd0XvHZMYCkdUb+VO9jqLOIs4D4B3J0+NA2SjPOK+Iuc0Cl7SQW8gimYq+Odwxk17j7TWLn9cp+YoDJADYry6nND11qzc+7MuT/eFdlu1mUGI5APXwoDmnf1VfifzqzVXTG3WinH7R/OrVBKlSpQSpUqUGWf0if7GWP+Kx/wClLX58IzIB4etfoP8ApE/2Msf8Vj/0pa/PzLgkk4oH76HOzia52sSSdSbfTgJ3x+03RRX6VAxyKzD6BdL9g7IS30i4mvrguCeuxcAfxPzrTnbC8UHO4fu0LdaCzo5fPJHnROVt3Dc4Oa8SRDbgUAVY9pbPyofdqFZiRRmUpg8cg0Ovo1cFj5UC3ddGZSBk4IHUUMC7xgjkGjF5DhSEAy3U1Qt4ZO8kDKMDFAGuoHWY7xlT60HvIVA90cg5FON3bLLEdwBbOBjwpXvEKl8Dp0NBwtnwvQ89aY9MvH9lRVGdjbSxPhSvBjvjyaPaWRh4jnDc0Bq/tl1LTpG3YuIznHXIpUu7MdwzdSOmKddEMLTiNlJ3JtoRf2YUyR4PusR8qBCsfaH1FIkkkXLYwDW49ltPaLTl73fkrzk+NIWg6PFLq0bFeVOa16yj7uJEHgtBZ0tCloqsehPPzq3XG1H1OPU/nXaglSpUoJUqVKDLP6RH9jbH/FY/9KWsBkJxj7wwfnW+/wBIr+xdj/isf+lLX5+JAZC3QEE0H6z7NW4sNC0+2jCgR2seOPSiT3GDg1WsW/3XZun2Xt0x+FSVjGMnlvAYzQdGfOT51HdzyPCuSO0wGEjQY5r66SAcuB/kFBUePhmY9TVWVd4KnoavtBjkSEg+A4qrMiJHuO/OaAXJbpsckZzkChN0jLvZcpwPCjd0A/IBXJHzqjIqFnUxlzx9kZoAsyu0TFGwF60BuypH1eGODTHfiSNWHcTKp5A2UDkhuSwlWDuY2Xl5PdFAF2hXJT8CetEtFlLMMrjd0Gc0NuO8JbZLHKgbb7uRtq7pOVmxjZt6c9aBy0iMLMjg8j+dWtStc3UnA973vxqnozYuAF8Tx8MUd1GMqYWPitBQ0DTzDqAkJGPI07IcKPjSrDI0Te6BR+xuI51UKPeHhQFbT9SP+I/nXauVt+q58z+ddaCVKlSglSpUoM9+mvRL3Xuy1pa6eqtKmoJIQxx7ojkH8RWIT9h+0ESvmyz7pzhxX6m1QD2bJGcMDQiT2dWjWUhS/ADeNB87PNIezmme0JslW2QMvkQMVZIWEZkctkHjyrr3OAQM+74eVdooV4Y7ePEigHwm62kRQKy+G5wCa7E3A92W3UD0cVcdEJygHJrhOxXO4g/AUFFu+wx7oDHT3hVPvmLqrbR4YNX+9U56YHU0IvJUlmypxg0Hq8g71lR5m25yAlfWtobaHMaBQftE8k1PcUqSylvAZrjfXsZg3Al1HXyBoA99cQO23cXC8HaCSaAah3syOY4phGD1JCAfvohPqGJ8J1c4AA5NVo3jkmkWUs+wcrtzmgX5rb2cLGsYKnqN/Wr2liMYLJgl/jV65Ay2AVQA43cVwijLSEpjaTnK+BoGTSYdt8fJSf3Uavpd5UkgBRjHl60IsGKwCd8IdmSPEsPD50r65r13oD6pqaOZJJCLSGNum5xuJ+QAoHN57cTi2aeNbhhlYy3JrtBdNZOGJxhuaxeLVX0S2/TF0TPrN226Jpedi+JrW45Gu7O3uHPM0KyHPHJoNCsZhPbJIOjV3oX2bYtpMJP3m/OilBKlSpQSpUqUFLV5O6tM4zlgKWNUt0voRDM2xC25G8UIpj19ttkD5uBQHCTRNGwHPTPgaAjo0c0aulzOZi2CuR0Aq9eXCQRs3GPImqGmTCRGjB9+IZYH7v8A1mlDtB2txocmqvtitSziGJSMsFOAWJ8yDwKD3rPb+10u7ZJJY2AzgKap2X0q6Pc5F4ssJHiYmI+RxzStp+p6hqbbksTe3kkfeCyt48LAh8ZJGHHwFJesaxqiGCSO+tz7TGJhHbtuEIJPuPxw1BtMPaPTb4lrK+ikEnRd20/hU04STX8kbE7Sh2cZ5zWGvquoLbx3EiW7K3R9mCafOwus63YIL+Wymkt4p0juBIeO7fgFfhmgYNc9tjvIAFbut3veB6cV51G5MWmRmNsbiF2Z5z4029pP0TBCzz39vGuMqzSjNZR2h1WH2OWeCeGaKJwI3SYMzuemFHlQdda1mC22NIjh9uNu4L885pfvO1EzoUjure3XwaPc7D50oXdzNc3LzyuzM5yS1XLKwSWD2qdZzACQxgXJB8M+lAZXVre+UC81XUWZRnbEigfiSaatCure4CG0lkcDHM0w4/AUgaBZi/1BIHuHt4m+3Kse7aKYYrS60yeOSBZJoQ+2KcrsSdfh4Gg17RRFeQzWwLLNDiSRZcEgeDLj7Q/ClrttYpdavapcoI7O3VriQtwGZsDj1wBVzTWnvJNLXTzFA7rLHIZiw3RgAkcdTQL6aWvLSbTp4cewsgXaCfeYdM0APtBpH6c7YaRbWynuLqJcAfsqvWtcaCONEjQYWNQgHoKTvo+tXub1NQnHvWumqiE+Bdv/AMp0kJK+uKBo7OYGlR4+8/8AzGidDezo/wB0x/FvzNEqCVKlSglSpUoA3auTu9NVj/4yj9xpQN+v2c9eKYu3svdaPEc9blR/7WrN5L0LIufOgfdl3JNZT6dcx27TxtFK7w7x6eNJp7HHW+z0EZlIuLW4mimQDCSMsrc48Ouaduyk3temp1Pdkt8D4V7eSPSdUla5ASy1FhIsjcLFPgAgnwDYz8aBTjnbsnAtusOElYM8xGVZvJvEHy60idodH7Kz3xvIZ3s+9kLyW6yblJzk4GM1smt6bHcWpSeFmU88DOKzqfTNN7qXupo0IJJV4xkUChey6RcSwQWEdxeGBgUKEJFwfEGtRvNSQ9l7MJErXeoTRR91t42gg4HhwBS3pPZGXU5itvd7LcqGYwxjJ8+af9K0qOHUYohGTBYRAqGGff6cH4dfjQE9WsLGODvRYWu4DGe6GaxTt5Js76WKOP6u4VyoQAYHwFbhqBZ9NkLHPOax3W7dZLi6Vk3buMY60GW6mqe0s0MqTKwDkoDhSfCregapc6cx9nHutw3PBHwojeaJFZSOs8xXvF+q4ypX5dDQyztZBJtS2juAPEPigZLa+XZtAhBYjdsXFMyCS8tra3ihdgpycjAHqc0vaURCVzp1pBgDDzyZA+IFM1vqaSSAxTLczqQdu3ZED6eJoD+h28trqVurlSsUDOrA9S58PTAoB9L0sOp6vo2ipLibvQzjrtBHWmrS5Wvb1Zn5eRgZCoxx0HHpSTqvsn/bqXW50kfZIyojnqQNo+WaBs7BpGNLvbiIN3b3Pcx567I+Pzo+eWJHjXKwthZafBFFGFUruKjwJ5Neu8yM0DZoH/dkf/E350Rod2eOdKjPq35miNBKlSpQSpUqUCR9LN0LTs9ayMcA3qj/AOOT+VYm2tGS6WOEPLIzbUjj5ZmPQAVqf9IRyvY3T2UkH9KR9P8AyparfQ99H66ZAuvazGGvZBmCJh+pU+PqTx8MUDJ2T0bUtO0IyXZCzyrkwJ+yvr60UhkElqkU3dzLgiQON3yIo6dhQ4I586FanbxW0PfwIi4Pv7B1oKMem2EKlbZrm2HikFwwX8DwKAXPZ9prktBc4J4fdEr0ZkuI3HEhUDxrvbyYVQu0EDk+dAIj7MscRSapeRxY95YTs3fhRu1ht7SBba2DhU6F5NxbzJJ8a+z3IijLORjHWh+mSyXc0s2DsQ7fjQFZxutJV/u1k+s/VX8/eDO/7NarezCG0kYjIK4rLO0qne9wM5H2RQDbv2aWON5sKfs8+FLCQJFdE4zG5PQ0Z1a1kn09+7zhoSSPI+dKemX7skcb4AU4ANAQmtBb3QEQIjk5UnnNF9Nk7kgBMc9fWvFmfaSqOAXHSrpt+6OSvAoGzQbh1mMg6CIkYOOQKGWMYu7iDU7uJUQsQFBzzmumiF47SaRm6RORnywaER3bxdlLfUssEivSsgz+y3/QoNCS+Jk3nB4zXYTQ3Ay31T/eHSlPRNTMtwlvsEsRUEZPNHLmWOIbUGCfCgfezy7dKjBYMdzHK9OpolQjsqc6JCfNn/5jReglSpUoJUqVKAD2q7PwdoRpkN4N1va363TJ97ajgD8WFFmwseAMKOPhXdjgVWlOYvgaDmVXOMmuN5AZLSWNDgsPxr2+Qc16DAhQfA80Cd3Z7wMBn0q9FkLkn8a43H1F9MmOBJkfCvhbcwUtg5oPckcl2VQjAB8DVoTQaaVsnYI0nKbiBn0r3b4Xp9oHj1rlrFvbapbG3vYFkTIb3hyrDxB6g0HPWbiE6XJEzjeMFcGs113UAECM+MtgnHSjPaO0ltraeWyuSg24MbDcG9fQ1ndxcamIor54kmzuVWYHAIoDE2t2um2Xd3DDvmjOEI5IxSDDCZED52+9niu8ySXFw813l5nPvMepq9ZW45HgB0oCuhSbAAp6Y4PWmiRFaNT145pa0iIJOYCAdzZ5/hTLGW7mNcc8kg0HLUrr2PQL9l5IgZR8xiq+pW0enfR4LCZvflTvWB/ZPhVzZFeMkc+O4TbIw88c4pa7eam08DBuHlIAGegoLHYi/wACOeU/YG3OeuKbRcTX85kT3EA5JpQ7M20aWNuwZCfFCcH41Y1DViGNvAckHgA0G7diZUl7OW7xtvUvJ73+cijtKX0Vh4+xFiJOG3yk/wDram2glSpUoJUqVKDy/wBk1WcgxEetWZOEqlnhx6UHx8bATXhzxUkbKivBoAXaFDFNDc49z7D48PWqdqwZ3c9RjFMd1bLdW7wydG/cfOky4uX057qK4RleNsEeY8x6UBcXeNwZlHx4PyrlLdKyld7A+VIMF/res37ppduIrRTl7i5Jx8h1opLB2gjkAjisr0MMZEzIR+IoLHam9W3sJ/cLZXAx40C0W2cdmSt0ehzsB55qxqNt2mgtzI+i2TbBglLwsfwI5oLqGu67b2clvBowjLgEys4NAv30as54ICsQDjrXOORVKFQevNUbi51fvS0qKGfrnpXzN5MhDzKvmka9aA3bSBXDjO6NgCw6UxxSYnkXyUEUm6THO10kEpOC45NOTL9bhCMnj14oPTN3SyMOjn8AKQ9Um/SGtAAZjj6801dpbgW9q4DAHHT5Up6ZCwVpWGHkB5oLclw3eqluMbejDwovpUTTTKJSrMevHNB98Vs2ANzedM/Za2lkZbiSM5PC+tBtvYKIQ9l7VFbcA0hz8WNMNCOycJg0G3jIxyxI+JovQSpUqUEqVKlB4n+x86oy8OQPEVduX2R58ziqFwuHDZ60HKQ8Cvm6uU8n122oDzQdd1Be0GjDULf2qAgTRqQxP7a0YEgB2+dd4TjpQZrpV6lr3kE4VXHDKauvPDJhlIBHQg0U7Z9n0mhOo2oIdDmZcct6ikqO1lnx3ZeNvU9aCaxr+qQyC3SZ9u75YpPvdTv7ieeOWV2YdfnT3Npi+znvmLyHHXw60uXOjQSXLGE/WZ55oFOSBjKDJyfI11iQuGVeG9KtalaiGbiXdjwqpahzIMrxnrmgO2FoE+ucA7BnrR6wsZI7Zru4UZf9Wh6gVY7Jdnzcw+1XOTbJ0XH2j5Uc1OzkmjZYhgtwAOgoMm7Qu99f9yowqH3z4GuJG2Nl5BUYFNOqaE1ijEAszHLfGl7ULZkjCFDzQVtJsWv71Q3CKefWtf7K6YECyd2Aq8KMfvpO7G6XgrlftHyrWtPthDEmPAUDFpoAs0A6DP51Zqvp5/2VfifzqxQSpUqUEqVKlBW1A4t8/wB4UPe5XJDEcGiGof1f50u3vWg6ySKboEHium7niqEf20q4vWg6ByGB4yKuLy2RwKoH7dXkoOp5QggEEY5pB7UaDe2bSXeiwSXUbcvAh9+I+Y8xT7+zXMEgyEHB9KDDrjtKIi63JaOUZXZIpQr8jS7baqfa5GedEhOfeZuM1+k9S0+yuoFN1Z28xK895ErZ/EUpDs7of6QU/obTs88+yp/Kgwm5uhNOoR1l8tnJp17E9k9Q1aVZJ7ZobThmklGPwFbdZ6TpsFvGYdPtI8D9iBR/CukvuyYXgeQoBtrp0NrbRwxYSKMcA+FVZlTD+zJvP7TGutySZRkk8+NdtWASyTYNvvL04oFq801WtwHBLlsnPhQC57OxzBiUbgg8U9agB3h48vyqgoGH48KAZ2c01YmXAI2edN8MRGOcc0K00e8aNR+HxoCdgP8AZR8T+dWKr2P9WHxP51YoJUqVK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d-ID" dirty="0"/>
              <a:t>Genealogi bukanlah teori, tapi lebih merupakan cara pandang atau model perspektif untuk menempatkan diskursus, praktek sosial dan diri kita sendiri dalam wilayah relasi </a:t>
            </a:r>
            <a:r>
              <a:rPr lang="id-ID" dirty="0" smtClean="0"/>
              <a:t>kuasa</a:t>
            </a:r>
          </a:p>
          <a:p>
            <a:r>
              <a:rPr lang="id-ID" dirty="0"/>
              <a:t>Genealogi merupakan kelanjutan dari arkeologi. Kalau arkeologi lebih difokuskan untuk menyingkap suatu wilayah praktek </a:t>
            </a:r>
            <a:r>
              <a:rPr lang="id-ID" dirty="0" smtClean="0"/>
              <a:t>diskursif</a:t>
            </a:r>
            <a:r>
              <a:rPr lang="id-ID" dirty="0"/>
              <a:t>; untuk menemukan fenomena-fenomena keterputusan dan keberbedaan, tanpa dikorelasikan dengan kemajuan, maka genealogi lebih merupakan usaha untuk mendeskripsikan sejarah </a:t>
            </a:r>
            <a:r>
              <a:rPr lang="id-ID" dirty="0" smtClean="0"/>
              <a:t>formasi </a:t>
            </a:r>
            <a:r>
              <a:rPr lang="id-ID" dirty="0"/>
              <a:t>sosial; sejarah tentang asal suatu pemikiran untuk menemukan titik tolak pemberangkatan, tanpa menghubungkannya </a:t>
            </a:r>
            <a:r>
              <a:rPr lang="id-ID" dirty="0" smtClean="0"/>
              <a:t>dengan</a:t>
            </a:r>
            <a:r>
              <a:rPr lang="fi-FI" dirty="0"/>
              <a:t> hakekat (substansi) ataupun </a:t>
            </a:r>
            <a:r>
              <a:rPr lang="fi-FI" dirty="0" smtClean="0"/>
              <a:t>identitas </a:t>
            </a:r>
            <a:r>
              <a:rPr lang="fi-FI" dirty="0"/>
              <a:t>yang hilang</a:t>
            </a:r>
            <a:endParaRPr lang="id-ID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r>
              <a:rPr lang="id-ID" dirty="0"/>
              <a:t>Tujuannya hanyalah untuk membongkar pemikiran-pemikiran asali, center dan substansi. Segala sesuatu tidak memiliki </a:t>
            </a:r>
            <a:r>
              <a:rPr lang="id-ID" dirty="0" smtClean="0"/>
              <a:t>inti/substansi. </a:t>
            </a:r>
            <a:r>
              <a:rPr lang="id-ID" dirty="0"/>
              <a:t>Segala substansi tak lebih dari buatan manusia, karena itu harus di </a:t>
            </a:r>
            <a:r>
              <a:rPr lang="id-ID" dirty="0" smtClean="0"/>
              <a:t>dekontruksi. </a:t>
            </a:r>
            <a:r>
              <a:rPr lang="id-ID" dirty="0"/>
              <a:t>Michel Foucault mampu membuktikan bahwa sejarah selama ini adalah sejarah yang terdistorsi; bukan sejarah bahasa dan makna, tapi sejarah relasi kuasa.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d-ID" dirty="0"/>
              <a:t>Michel Foucault </a:t>
            </a:r>
            <a:r>
              <a:rPr lang="id-ID" dirty="0" smtClean="0"/>
              <a:t>menggunakan </a:t>
            </a:r>
            <a:r>
              <a:rPr lang="id-ID" dirty="0"/>
              <a:t>terminologi arkeologi secara metaforis untuk menunjuk pada sesuatu yang disebut arsip. Bukan untuk menemukan awal sesuatu ataupun untuk menghidupkan masa lalu yang telah </a:t>
            </a:r>
            <a:r>
              <a:rPr lang="id-ID" dirty="0" smtClean="0"/>
              <a:t>mati.</a:t>
            </a:r>
          </a:p>
          <a:p>
            <a:r>
              <a:rPr lang="id-ID" dirty="0" smtClean="0"/>
              <a:t>Arsip </a:t>
            </a:r>
            <a:r>
              <a:rPr lang="id-ID" dirty="0"/>
              <a:t>bukanlah kumpulan teks-teks yang dijaga oleh peradaban tertentu, bukan pula kumpulan peninggalan arkeologis yang mungkin untuk dijaga dari kehancuran, tapi merupakan kumpulan prinsip-prinsip (aturan-aturan) yang menentukan bagi muncul dan hilangnya suatu diskursus; ketersambungan (</a:t>
            </a:r>
            <a:r>
              <a:rPr lang="id-ID" i="1" dirty="0"/>
              <a:t>continuity</a:t>
            </a:r>
            <a:r>
              <a:rPr lang="id-ID" dirty="0"/>
              <a:t>) ataupun keterputusan (</a:t>
            </a:r>
            <a:r>
              <a:rPr lang="id-ID" i="1" dirty="0"/>
              <a:t>rupture</a:t>
            </a:r>
            <a:r>
              <a:rPr lang="id-ID" dirty="0"/>
              <a:t>) diskursus tersebut pada peradaban tertentu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Berkenaan dengan sejarah kegilaan, Michel Foucault menunjukkan bahwa predikat ‘gila’ bukanlah sekedar masalah empiris atau medis semata, tapi juga berkenaan dengan norma-norma sosial dan </a:t>
            </a:r>
            <a:r>
              <a:rPr lang="id-ID" dirty="0" smtClean="0"/>
              <a:t>bentuk-bentuk </a:t>
            </a:r>
            <a:r>
              <a:rPr lang="id-ID" dirty="0"/>
              <a:t>diskursus tertentu. Pengertian tentang kegilaan adalah hasil ciptaan manusia karena kategori gila terus berubah sesuai dengan </a:t>
            </a:r>
            <a:r>
              <a:rPr lang="id-ID" dirty="0" smtClean="0"/>
              <a:t>zaman.</a:t>
            </a:r>
            <a:endParaRPr lang="id-ID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Dalam proses penciptaan, ikut terlibat para dokter, politisi, ahli hukum dan unsur-unsur yang dominan dalam masyarakat.  Yang paling dominan peranannya </a:t>
            </a:r>
            <a:r>
              <a:rPr lang="id-ID" dirty="0" smtClean="0"/>
              <a:t>mungkin adalah </a:t>
            </a:r>
            <a:r>
              <a:rPr lang="id-ID" dirty="0"/>
              <a:t>para dokter yang menciptakan bahasa simbol dan tanda-tanda. Selanjutnya, struktur bahasa inilah yang sangat berpengaruh dalam menilai ‘gila’ atau ‘waras’nya seseorang.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d-ID" dirty="0"/>
              <a:t>Analisa genealogis adalah kritik terhadap ilmu pengetahuan modern, dalam hal ini ilmu pengetahuan sejarah. Ilmu pengetahuan sejarah modern lebih merupakan pembungkaman terhadap </a:t>
            </a:r>
            <a:r>
              <a:rPr lang="id-ID" i="1" dirty="0"/>
              <a:t>the others</a:t>
            </a:r>
            <a:r>
              <a:rPr lang="id-ID" dirty="0"/>
              <a:t>, sehingga banyak lapisan-lapisan yang sebenarnya bagian dari wacana ilmiah luput dari perhatian </a:t>
            </a:r>
            <a:r>
              <a:rPr lang="id-ID" dirty="0" smtClean="0"/>
              <a:t>ilmuwan. </a:t>
            </a:r>
            <a:r>
              <a:rPr lang="id-ID" dirty="0"/>
              <a:t>Kegilaan adalah aspek yang terlupakan (yang terbungkam; yang terpinggirkan), namun sebenarnya bagian dari wacana ilmiah.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latin typeface="Arial" pitchFamily="34" charset="0"/>
                <a:cs typeface="Arial" pitchFamily="34" charset="0"/>
              </a:rPr>
              <a:t>DISCOURSE</a:t>
            </a:r>
            <a:endParaRPr lang="id-ID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Gagasan lain Michel Foucault yang terpenting, berkenaan dengan wacana (</a:t>
            </a:r>
            <a:r>
              <a:rPr lang="id-ID" i="1" dirty="0"/>
              <a:t>discourse</a:t>
            </a:r>
            <a:r>
              <a:rPr lang="id-ID" dirty="0"/>
              <a:t>). Dalam discourse, bahasa adalah mediator. Wacana adalah ucapan yang dengannya pembicara menyampaikan segala sesuatu kepada pendengar. Unsur terkecil dari wacana adalah kalimat. Wacana yang diperkuat dengan tulisan disebut teks.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/>
              <a:t>Wacana merupakan kumpulan pernyataan-pernyataan (</a:t>
            </a:r>
            <a:r>
              <a:rPr lang="id-ID" i="1" dirty="0"/>
              <a:t>statement</a:t>
            </a:r>
            <a:r>
              <a:rPr lang="id-ID" dirty="0"/>
              <a:t>) yang berbeda dengan ungkapan (</a:t>
            </a:r>
            <a:r>
              <a:rPr lang="id-ID" i="1" dirty="0"/>
              <a:t>utterance</a:t>
            </a:r>
            <a:r>
              <a:rPr lang="id-ID" dirty="0"/>
              <a:t>) maupun proposisi (</a:t>
            </a:r>
            <a:r>
              <a:rPr lang="id-ID" i="1" dirty="0"/>
              <a:t>proposition</a:t>
            </a:r>
            <a:r>
              <a:rPr lang="id-ID" dirty="0"/>
              <a:t>). Yang dimaksud Michel Foucault disini bukanlah sekedar perbincangan sehari-hari, tapi perbincangan yang serius (</a:t>
            </a:r>
            <a:r>
              <a:rPr lang="id-ID" i="1" dirty="0"/>
              <a:t>serious speechact</a:t>
            </a:r>
            <a:r>
              <a:rPr lang="id-ID" dirty="0" smtClean="0"/>
              <a:t>).</a:t>
            </a:r>
          </a:p>
          <a:p>
            <a:r>
              <a:rPr lang="id-ID" b="1" dirty="0"/>
              <a:t>Serius tidaknya suatu perbincangan diukur berdasar intensitas keterlibatan unsur relasi kuasa dengan pengetahuan yang melahirkan wacana tersebut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Tokoh-Tokohnya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Bourdieu</a:t>
            </a:r>
            <a:r>
              <a:rPr lang="en-US" dirty="0" smtClean="0"/>
              <a:t>, </a:t>
            </a:r>
            <a:endParaRPr lang="id-ID" dirty="0" smtClean="0"/>
          </a:p>
          <a:p>
            <a:r>
              <a:rPr lang="en-US" dirty="0" smtClean="0"/>
              <a:t>Michel Foucault, </a:t>
            </a:r>
            <a:endParaRPr lang="id-ID" dirty="0" smtClean="0"/>
          </a:p>
          <a:p>
            <a:r>
              <a:rPr lang="en-US" dirty="0" smtClean="0"/>
              <a:t>Jacques Derrida</a:t>
            </a:r>
            <a:endParaRPr 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Michel Foucault (1926–1984)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611560" y="1772816"/>
            <a:ext cx="3240360" cy="4392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772816"/>
            <a:ext cx="4752528" cy="4320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3200" b="1" dirty="0" smtClean="0">
                <a:latin typeface="Arial" pitchFamily="34" charset="0"/>
                <a:cs typeface="Arial" pitchFamily="34" charset="0"/>
              </a:rPr>
              <a:t>TEORI</a:t>
            </a:r>
            <a:r>
              <a:rPr lang="id-ID" sz="3200" dirty="0" smtClean="0">
                <a:latin typeface="Arial" pitchFamily="34" charset="0"/>
                <a:cs typeface="Arial" pitchFamily="34" charset="0"/>
              </a:rPr>
              <a:t> Michel Foucaut tentang kekuasaan, wacana, dan pengetahuan merupakan aspek-aspek yang tidak terpisahkan. </a:t>
            </a:r>
          </a:p>
          <a:p>
            <a:pPr algn="ctr"/>
            <a:endParaRPr lang="id-ID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AutoShape 2" descr="data:image/jpeg;base64,/9j/4AAQSkZJRgABAQAAAQABAAD/2wCEAAkGBwgHBgkIBwgKCgkLDRYPDQwMDRsUFRAWIB0iIiAdHx8kKDQsJCYxJx8fLT0tMTU3Ojo6Iys/RD84QzQ5OjcBCgoKDQwNGg8PGjclHyU3Nzc3Nzc3Nzc3Nzc3Nzc3Nzc3Nzc3Nzc3Nzc3Nzc3Nzc3Nzc3Nzc3Nzc3Nzc3Nzc3N//AABEIALoAuAMBIgACEQEDEQH/xAAcAAACAwEBAQEAAAAAAAAAAAAFBgAEBwMCAQj/xABHEAACAQMDAQUEBgYHBQkAAAABAgMABBEFEiExBhNBUWEUInGBByMyUpGxFTNCocHRCDQ2YnWCsyQlcrLwFjVTc5Kio8Lh/8QAFAEBAAAAAAAAAAAAAAAAAAAAAP/EABQRAQAAAAAAAAAAAAAAAAAAAAD/2gAMAwEAAhEDEQA/ANvqVKlBXv8ABhXP3v4GqaKOSBVy+/Ug+TfzqkJt+Ao4FB7zmvoFQDNewMdaDweK+D14+NebiVY+cE0Ou7iVvskY6GgtXN3bw5V5Rn0NDptdWL9TEXx988UNut27nHyqpcELgnOP7vJoCUvaF0YfVxnb0zzivUfasN+uhVwPucEUvTryW27fL1oLdSSq20bk3chh40GiQdpdLkfE7NAx8WHH40VVo5EEkDrIp6MpzmsaW+cy7ZOXxjNHtMvry3YT2zkY6rng0GjjPlX2qelalHqMQySs33TwKvd2fX8KDwRxXJwPLNepCRxXlSTnNB8CnPJyK9YHhUr4SaApY/1UfE/nViq+nn/ZV+J/OrFBKlSpQSpUqUFXUTi3/wAwqnCo29R+NL30tdo7jsv2et721iEry3yQlS2OCjt/9azaH6Y50x7Rpkgx91xQbgpXzFQzqOOuemKyO3+mO0mIQWNxuJwAACWJ6AVrWnQtJbwzyoQzoGKnqufCg8GAyZLE0PmjEeVyeGyfhTA6jGAMUGvuHZSvJ9aAJMm52z0qk67ZDz1Pu80Vl5OFHxoXOu2UZ6dB6UFW7QgDbgHnoc5oJfju1Z9owPXpRq5ZW+r3lsc7hxihOosgU7Bv3cYNAsXYaORXXhjk0c0LUVEf1jL3gHGelCrxMyDjA8qpF+6n2qQM4NBqNncRyKmwbCRkc9PUedM2nX3tKbZSd48c9ayHTdRd0XvHZMYCkdUb+VO9jqLOIs4D4B3J0+NA2SjPOK+Iuc0Cl7SQW8gimYq+Odwxk17j7TWLn9cp+YoDJADYry6nND11qzc+7MuT/eFdlu1mUGI5APXwoDmnf1VfifzqzVXTG3WinH7R/OrVBKlSpQSpUqUGWf0if7GWP+Kx/wClLX58IzIB4etfoP8ApE/2Msf8Vj/0pa/PzLgkk4oH76HOzia52sSSdSbfTgJ3x+03RRX6VAxyKzD6BdL9g7IS30i4mvrguCeuxcAfxPzrTnbC8UHO4fu0LdaCzo5fPJHnROVt3Dc4Oa8SRDbgUAVY9pbPyofdqFZiRRmUpg8cg0Ovo1cFj5UC3ddGZSBk4IHUUMC7xgjkGjF5DhSEAy3U1Qt4ZO8kDKMDFAGuoHWY7xlT60HvIVA90cg5FON3bLLEdwBbOBjwpXvEKl8Dp0NBwtnwvQ89aY9MvH9lRVGdjbSxPhSvBjvjyaPaWRh4jnDc0Bq/tl1LTpG3YuIznHXIpUu7MdwzdSOmKddEMLTiNlJ3JtoRf2YUyR4PusR8qBCsfaH1FIkkkXLYwDW49ltPaLTl73fkrzk+NIWg6PFLq0bFeVOa16yj7uJEHgtBZ0tCloqsehPPzq3XG1H1OPU/nXaglSpUoJUqVKDLP6RH9jbH/FY/9KWsBkJxj7wwfnW+/wBIr+xdj/isf+lLX5+JAZC3QEE0H6z7NW4sNC0+2jCgR2seOPSiT3GDg1WsW/3XZun2Xt0x+FSVjGMnlvAYzQdGfOT51HdzyPCuSO0wGEjQY5r66SAcuB/kFBUePhmY9TVWVd4KnoavtBjkSEg+A4qrMiJHuO/OaAXJbpsckZzkChN0jLvZcpwPCjd0A/IBXJHzqjIqFnUxlzx9kZoAsyu0TFGwF60BuypH1eGODTHfiSNWHcTKp5A2UDkhuSwlWDuY2Xl5PdFAF2hXJT8CetEtFlLMMrjd0Gc0NuO8JbZLHKgbb7uRtq7pOVmxjZt6c9aBy0iMLMjg8j+dWtStc3UnA973vxqnozYuAF8Tx8MUd1GMqYWPitBQ0DTzDqAkJGPI07IcKPjSrDI0Te6BR+xuI51UKPeHhQFbT9SP+I/nXauVt+q58z+ddaCVKlSglSpUoM9+mvRL3Xuy1pa6eqtKmoJIQxx7ojkH8RWIT9h+0ESvmyz7pzhxX6m1QD2bJGcMDQiT2dWjWUhS/ADeNB87PNIezmme0JslW2QMvkQMVZIWEZkctkHjyrr3OAQM+74eVdooV4Y7ePEigHwm62kRQKy+G5wCa7E3A92W3UD0cVcdEJygHJrhOxXO4g/AUFFu+wx7oDHT3hVPvmLqrbR4YNX+9U56YHU0IvJUlmypxg0Hq8g71lR5m25yAlfWtobaHMaBQftE8k1PcUqSylvAZrjfXsZg3Al1HXyBoA99cQO23cXC8HaCSaAah3syOY4phGD1JCAfvohPqGJ8J1c4AA5NVo3jkmkWUs+wcrtzmgX5rb2cLGsYKnqN/Wr2liMYLJgl/jV65Ay2AVQA43cVwijLSEpjaTnK+BoGTSYdt8fJSf3Uavpd5UkgBRjHl60IsGKwCd8IdmSPEsPD50r65r13oD6pqaOZJJCLSGNum5xuJ+QAoHN57cTi2aeNbhhlYy3JrtBdNZOGJxhuaxeLVX0S2/TF0TPrN226Jpedi+JrW45Gu7O3uHPM0KyHPHJoNCsZhPbJIOjV3oX2bYtpMJP3m/OilBKlSpQSpUqUFLV5O6tM4zlgKWNUt0voRDM2xC25G8UIpj19ttkD5uBQHCTRNGwHPTPgaAjo0c0aulzOZi2CuR0Aq9eXCQRs3GPImqGmTCRGjB9+IZYH7v8A1mlDtB2txocmqvtitSziGJSMsFOAWJ8yDwKD3rPb+10u7ZJJY2AzgKap2X0q6Pc5F4ssJHiYmI+RxzStp+p6hqbbksTe3kkfeCyt48LAh8ZJGHHwFJesaxqiGCSO+tz7TGJhHbtuEIJPuPxw1BtMPaPTb4lrK+ikEnRd20/hU04STX8kbE7Sh2cZ5zWGvquoLbx3EiW7K3R9mCafOwus63YIL+Wymkt4p0juBIeO7fgFfhmgYNc9tjvIAFbut3veB6cV51G5MWmRmNsbiF2Z5z4029pP0TBCzz39vGuMqzSjNZR2h1WH2OWeCeGaKJwI3SYMzuemFHlQdda1mC22NIjh9uNu4L885pfvO1EzoUjure3XwaPc7D50oXdzNc3LzyuzM5yS1XLKwSWD2qdZzACQxgXJB8M+lAZXVre+UC81XUWZRnbEigfiSaatCure4CG0lkcDHM0w4/AUgaBZi/1BIHuHt4m+3Kse7aKYYrS60yeOSBZJoQ+2KcrsSdfh4Gg17RRFeQzWwLLNDiSRZcEgeDLj7Q/ClrttYpdavapcoI7O3VriQtwGZsDj1wBVzTWnvJNLXTzFA7rLHIZiw3RgAkcdTQL6aWvLSbTp4cewsgXaCfeYdM0APtBpH6c7YaRbWynuLqJcAfsqvWtcaCONEjQYWNQgHoKTvo+tXub1NQnHvWumqiE+Bdv/AMp0kJK+uKBo7OYGlR4+8/8AzGidDezo/wB0x/FvzNEqCVKlSglSpUoA3auTu9NVj/4yj9xpQN+v2c9eKYu3svdaPEc9blR/7WrN5L0LIufOgfdl3JNZT6dcx27TxtFK7w7x6eNJp7HHW+z0EZlIuLW4mimQDCSMsrc48Ouaduyk3temp1Pdkt8D4V7eSPSdUla5ASy1FhIsjcLFPgAgnwDYz8aBTjnbsnAtusOElYM8xGVZvJvEHy60idodH7Kz3xvIZ3s+9kLyW6yblJzk4GM1smt6bHcWpSeFmU88DOKzqfTNN7qXupo0IJJV4xkUChey6RcSwQWEdxeGBgUKEJFwfEGtRvNSQ9l7MJErXeoTRR91t42gg4HhwBS3pPZGXU5itvd7LcqGYwxjJ8+af9K0qOHUYohGTBYRAqGGff6cH4dfjQE9WsLGODvRYWu4DGe6GaxTt5Js76WKOP6u4VyoQAYHwFbhqBZ9NkLHPOax3W7dZLi6Vk3buMY60GW6mqe0s0MqTKwDkoDhSfCregapc6cx9nHutw3PBHwojeaJFZSOs8xXvF+q4ypX5dDQyztZBJtS2juAPEPigZLa+XZtAhBYjdsXFMyCS8tra3ihdgpycjAHqc0vaURCVzp1pBgDDzyZA+IFM1vqaSSAxTLczqQdu3ZED6eJoD+h28trqVurlSsUDOrA9S58PTAoB9L0sOp6vo2ipLibvQzjrtBHWmrS5Wvb1Zn5eRgZCoxx0HHpSTqvsn/bqXW50kfZIyojnqQNo+WaBs7BpGNLvbiIN3b3Pcx567I+Pzo+eWJHjXKwthZafBFFGFUruKjwJ5Neu8yM0DZoH/dkf/E350Rod2eOdKjPq35miNBKlSpQSpUqUCR9LN0LTs9ayMcA3qj/AOOT+VYm2tGS6WOEPLIzbUjj5ZmPQAVqf9IRyvY3T2UkH9KR9P8AyparfQ99H66ZAuvazGGvZBmCJh+pU+PqTx8MUDJ2T0bUtO0IyXZCzyrkwJ+yvr60UhkElqkU3dzLgiQON3yIo6dhQ4I586FanbxW0PfwIi4Pv7B1oKMem2EKlbZrm2HikFwwX8DwKAXPZ9prktBc4J4fdEr0ZkuI3HEhUDxrvbyYVQu0EDk+dAIj7MscRSapeRxY95YTs3fhRu1ht7SBba2DhU6F5NxbzJJ8a+z3IijLORjHWh+mSyXc0s2DsQ7fjQFZxutJV/u1k+s/VX8/eDO/7NarezCG0kYjIK4rLO0qne9wM5H2RQDbv2aWON5sKfs8+FLCQJFdE4zG5PQ0Z1a1kn09+7zhoSSPI+dKemX7skcb4AU4ANAQmtBb3QEQIjk5UnnNF9Nk7kgBMc9fWvFmfaSqOAXHSrpt+6OSvAoGzQbh1mMg6CIkYOOQKGWMYu7iDU7uJUQsQFBzzmumiF47SaRm6RORnywaER3bxdlLfUssEivSsgz+y3/QoNCS+Jk3nB4zXYTQ3Ay31T/eHSlPRNTMtwlvsEsRUEZPNHLmWOIbUGCfCgfezy7dKjBYMdzHK9OpolQjsqc6JCfNn/5jReglSpUoJUqVKAD2q7PwdoRpkN4N1va363TJ97ajgD8WFFmwseAMKOPhXdjgVWlOYvgaDmVXOMmuN5AZLSWNDgsPxr2+Qc16DAhQfA80Cd3Z7wMBn0q9FkLkn8a43H1F9MmOBJkfCvhbcwUtg5oPckcl2VQjAB8DVoTQaaVsnYI0nKbiBn0r3b4Xp9oHj1rlrFvbapbG3vYFkTIb3hyrDxB6g0HPWbiE6XJEzjeMFcGs113UAECM+MtgnHSjPaO0ltraeWyuSg24MbDcG9fQ1ndxcamIor54kmzuVWYHAIoDE2t2um2Xd3DDvmjOEI5IxSDDCZED52+9niu8ySXFw813l5nPvMepq9ZW45HgB0oCuhSbAAp6Y4PWmiRFaNT145pa0iIJOYCAdzZ5/hTLGW7mNcc8kg0HLUrr2PQL9l5IgZR8xiq+pW0enfR4LCZvflTvWB/ZPhVzZFeMkc+O4TbIw88c4pa7eam08DBuHlIAGegoLHYi/wACOeU/YG3OeuKbRcTX85kT3EA5JpQ7M20aWNuwZCfFCcH41Y1DViGNvAckHgA0G7diZUl7OW7xtvUvJ73+cijtKX0Vh4+xFiJOG3yk/wDram2glSpUoJUqVKDy/wBk1WcgxEetWZOEqlnhx6UHx8bATXhzxUkbKivBoAXaFDFNDc49z7D48PWqdqwZ3c9RjFMd1bLdW7wydG/cfOky4uX057qK4RleNsEeY8x6UBcXeNwZlHx4PyrlLdKyld7A+VIMF/res37ppduIrRTl7i5Jx8h1opLB2gjkAjisr0MMZEzIR+IoLHam9W3sJ/cLZXAx40C0W2cdmSt0ehzsB55qxqNt2mgtzI+i2TbBglLwsfwI5oLqGu67b2clvBowjLgEys4NAv30as54ICsQDjrXOORVKFQevNUbi51fvS0qKGfrnpXzN5MhDzKvmka9aA3bSBXDjO6NgCw6UxxSYnkXyUEUm6THO10kEpOC45NOTL9bhCMnj14oPTN3SyMOjn8AKQ9Um/SGtAAZjj6801dpbgW9q4DAHHT5Up6ZCwVpWGHkB5oLclw3eqluMbejDwovpUTTTKJSrMevHNB98Vs2ANzedM/Za2lkZbiSM5PC+tBtvYKIQ9l7VFbcA0hz8WNMNCOycJg0G3jIxyxI+JovQSpUqUEqVKlB4n+x86oy8OQPEVduX2R58ziqFwuHDZ60HKQ8Cvm6uU8n122oDzQdd1Be0GjDULf2qAgTRqQxP7a0YEgB2+dd4TjpQZrpV6lr3kE4VXHDKauvPDJhlIBHQg0U7Z9n0mhOo2oIdDmZcct6ikqO1lnx3ZeNvU9aCaxr+qQyC3SZ9u75YpPvdTv7ieeOWV2YdfnT3Npi+znvmLyHHXw60uXOjQSXLGE/WZ55oFOSBjKDJyfI11iQuGVeG9KtalaiGbiXdjwqpahzIMrxnrmgO2FoE+ucA7BnrR6wsZI7Zru4UZf9Wh6gVY7Jdnzcw+1XOTbJ0XH2j5Uc1OzkmjZYhgtwAOgoMm7Qu99f9yowqH3z4GuJG2Nl5BUYFNOqaE1ijEAszHLfGl7ULZkjCFDzQVtJsWv71Q3CKefWtf7K6YECyd2Aq8KMfvpO7G6XgrlftHyrWtPthDEmPAUDFpoAs0A6DP51Zqvp5/2VfifzqxQSpUqUEqVKlBW1A4t8/wB4UPe5XJDEcGiGof1f50u3vWg6ySKboEHium7niqEf20q4vWg6ByGB4yKuLy2RwKoH7dXkoOp5QggEEY5pB7UaDe2bSXeiwSXUbcvAh9+I+Y8xT7+zXMEgyEHB9KDDrjtKIi63JaOUZXZIpQr8jS7baqfa5GedEhOfeZuM1+k9S0+yuoFN1Z28xK895ErZ/EUpDs7of6QU/obTs88+yp/Kgwm5uhNOoR1l8tnJp17E9k9Q1aVZJ7ZobThmklGPwFbdZ6TpsFvGYdPtI8D9iBR/CukvuyYXgeQoBtrp0NrbRwxYSKMcA+FVZlTD+zJvP7TGutySZRkk8+NdtWASyTYNvvL04oFq801WtwHBLlsnPhQC57OxzBiUbgg8U9agB3h48vyqgoGH48KAZ2c01YmXAI2edN8MRGOcc0K00e8aNR+HxoCdgP8AZR8T+dWKr2P9WHxP51YoJUqVK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028" name="AutoShape 4" descr="data:image/jpeg;base64,/9j/4AAQSkZJRgABAQAAAQABAAD/2wCEAAkGBwgHBgkIBwgKCgkLDRYPDQwMDRsUFRAWIB0iIiAdHx8kKDQsJCYxJx8fLT0tMTU3Ojo6Iys/RD84QzQ5OjcBCgoKDQwNGg8PGjclHyU3Nzc3Nzc3Nzc3Nzc3Nzc3Nzc3Nzc3Nzc3Nzc3Nzc3Nzc3Nzc3Nzc3Nzc3Nzc3Nzc3N//AABEIALoAuAMBIgACEQEDEQH/xAAcAAACAwEBAQEAAAAAAAAAAAAFBgAEBwMCAQj/xABHEAACAQMDAQUEBgYHBQkAAAABAgMABBEFEiExBhNBUWEUInGBByMyUpGxFTNCocHRCDQ2YnWCsyQlcrLwFjVTc5Kio8Lh/8QAFAEBAAAAAAAAAAAAAAAAAAAAAP/EABQRAQAAAAAAAAAAAAAAAAAAAAD/2gAMAwEAAhEDEQA/ANvqVKlBXv8ABhXP3v4GqaKOSBVy+/Ug+TfzqkJt+Ao4FB7zmvoFQDNewMdaDweK+D14+NebiVY+cE0Ou7iVvskY6GgtXN3bw5V5Rn0NDptdWL9TEXx988UNut27nHyqpcELgnOP7vJoCUvaF0YfVxnb0zzivUfasN+uhVwPucEUvTryW27fL1oLdSSq20bk3chh40GiQdpdLkfE7NAx8WHH40VVo5EEkDrIp6MpzmsaW+cy7ZOXxjNHtMvry3YT2zkY6rng0GjjPlX2qelalHqMQySs33TwKvd2fX8KDwRxXJwPLNepCRxXlSTnNB8CnPJyK9YHhUr4SaApY/1UfE/nViq+nn/ZV+J/OrFBKlSpQSpUqUFXUTi3/wAwqnCo29R+NL30tdo7jsv2et721iEry3yQlS2OCjt/9azaH6Y50x7Rpkgx91xQbgpXzFQzqOOuemKyO3+mO0mIQWNxuJwAACWJ6AVrWnQtJbwzyoQzoGKnqufCg8GAyZLE0PmjEeVyeGyfhTA6jGAMUGvuHZSvJ9aAJMm52z0qk67ZDz1Pu80Vl5OFHxoXOu2UZ6dB6UFW7QgDbgHnoc5oJfju1Z9owPXpRq5ZW+r3lsc7hxihOosgU7Bv3cYNAsXYaORXXhjk0c0LUVEf1jL3gHGelCrxMyDjA8qpF+6n2qQM4NBqNncRyKmwbCRkc9PUedM2nX3tKbZSd48c9ayHTdRd0XvHZMYCkdUb+VO9jqLOIs4D4B3J0+NA2SjPOK+Iuc0Cl7SQW8gimYq+Odwxk17j7TWLn9cp+YoDJADYry6nND11qzc+7MuT/eFdlu1mUGI5APXwoDmnf1VfifzqzVXTG3WinH7R/OrVBKlSpQSpUqUGWf0if7GWP+Kx/wClLX58IzIB4etfoP8ApE/2Msf8Vj/0pa/PzLgkk4oH76HOzia52sSSdSbfTgJ3x+03RRX6VAxyKzD6BdL9g7IS30i4mvrguCeuxcAfxPzrTnbC8UHO4fu0LdaCzo5fPJHnROVt3Dc4Oa8SRDbgUAVY9pbPyofdqFZiRRmUpg8cg0Ovo1cFj5UC3ddGZSBk4IHUUMC7xgjkGjF5DhSEAy3U1Qt4ZO8kDKMDFAGuoHWY7xlT60HvIVA90cg5FON3bLLEdwBbOBjwpXvEKl8Dp0NBwtnwvQ89aY9MvH9lRVGdjbSxPhSvBjvjyaPaWRh4jnDc0Bq/tl1LTpG3YuIznHXIpUu7MdwzdSOmKddEMLTiNlJ3JtoRf2YUyR4PusR8qBCsfaH1FIkkkXLYwDW49ltPaLTl73fkrzk+NIWg6PFLq0bFeVOa16yj7uJEHgtBZ0tCloqsehPPzq3XG1H1OPU/nXaglSpUoJUqVKDLP6RH9jbH/FY/9KWsBkJxj7wwfnW+/wBIr+xdj/isf+lLX5+JAZC3QEE0H6z7NW4sNC0+2jCgR2seOPSiT3GDg1WsW/3XZun2Xt0x+FSVjGMnlvAYzQdGfOT51HdzyPCuSO0wGEjQY5r66SAcuB/kFBUePhmY9TVWVd4KnoavtBjkSEg+A4qrMiJHuO/OaAXJbpsckZzkChN0jLvZcpwPCjd0A/IBXJHzqjIqFnUxlzx9kZoAsyu0TFGwF60BuypH1eGODTHfiSNWHcTKp5A2UDkhuSwlWDuY2Xl5PdFAF2hXJT8CetEtFlLMMrjd0Gc0NuO8JbZLHKgbb7uRtq7pOVmxjZt6c9aBy0iMLMjg8j+dWtStc3UnA973vxqnozYuAF8Tx8MUd1GMqYWPitBQ0DTzDqAkJGPI07IcKPjSrDI0Te6BR+xuI51UKPeHhQFbT9SP+I/nXauVt+q58z+ddaCVKlSglSpUoM9+mvRL3Xuy1pa6eqtKmoJIQxx7ojkH8RWIT9h+0ESvmyz7pzhxX6m1QD2bJGcMDQiT2dWjWUhS/ADeNB87PNIezmme0JslW2QMvkQMVZIWEZkctkHjyrr3OAQM+74eVdooV4Y7ePEigHwm62kRQKy+G5wCa7E3A92W3UD0cVcdEJygHJrhOxXO4g/AUFFu+wx7oDHT3hVPvmLqrbR4YNX+9U56YHU0IvJUlmypxg0Hq8g71lR5m25yAlfWtobaHMaBQftE8k1PcUqSylvAZrjfXsZg3Al1HXyBoA99cQO23cXC8HaCSaAah3syOY4phGD1JCAfvohPqGJ8J1c4AA5NVo3jkmkWUs+wcrtzmgX5rb2cLGsYKnqN/Wr2liMYLJgl/jV65Ay2AVQA43cVwijLSEpjaTnK+BoGTSYdt8fJSf3Uavpd5UkgBRjHl60IsGKwCd8IdmSPEsPD50r65r13oD6pqaOZJJCLSGNum5xuJ+QAoHN57cTi2aeNbhhlYy3JrtBdNZOGJxhuaxeLVX0S2/TF0TPrN226Jpedi+JrW45Gu7O3uHPM0KyHPHJoNCsZhPbJIOjV3oX2bYtpMJP3m/OilBKlSpQSpUqUFLV5O6tM4zlgKWNUt0voRDM2xC25G8UIpj19ttkD5uBQHCTRNGwHPTPgaAjo0c0aulzOZi2CuR0Aq9eXCQRs3GPImqGmTCRGjB9+IZYH7v8A1mlDtB2txocmqvtitSziGJSMsFOAWJ8yDwKD3rPb+10u7ZJJY2AzgKap2X0q6Pc5F4ssJHiYmI+RxzStp+p6hqbbksTe3kkfeCyt48LAh8ZJGHHwFJesaxqiGCSO+tz7TGJhHbtuEIJPuPxw1BtMPaPTb4lrK+ikEnRd20/hU04STX8kbE7Sh2cZ5zWGvquoLbx3EiW7K3R9mCafOwus63YIL+Wymkt4p0juBIeO7fgFfhmgYNc9tjvIAFbut3veB6cV51G5MWmRmNsbiF2Z5z4029pP0TBCzz39vGuMqzSjNZR2h1WH2OWeCeGaKJwI3SYMzuemFHlQdda1mC22NIjh9uNu4L885pfvO1EzoUjure3XwaPc7D50oXdzNc3LzyuzM5yS1XLKwSWD2qdZzACQxgXJB8M+lAZXVre+UC81XUWZRnbEigfiSaatCure4CG0lkcDHM0w4/AUgaBZi/1BIHuHt4m+3Kse7aKYYrS60yeOSBZJoQ+2KcrsSdfh4Gg17RRFeQzWwLLNDiSRZcEgeDLj7Q/ClrttYpdavapcoI7O3VriQtwGZsDj1wBVzTWnvJNLXTzFA7rLHIZiw3RgAkcdTQL6aWvLSbTp4cewsgXaCfeYdM0APtBpH6c7YaRbWynuLqJcAfsqvWtcaCONEjQYWNQgHoKTvo+tXub1NQnHvWumqiE+Bdv/AMp0kJK+uKBo7OYGlR4+8/8AzGidDezo/wB0x/FvzNEqCVKlSglSpUoA3auTu9NVj/4yj9xpQN+v2c9eKYu3svdaPEc9blR/7WrN5L0LIufOgfdl3JNZT6dcx27TxtFK7w7x6eNJp7HHW+z0EZlIuLW4mimQDCSMsrc48Ouaduyk3temp1Pdkt8D4V7eSPSdUla5ASy1FhIsjcLFPgAgnwDYz8aBTjnbsnAtusOElYM8xGVZvJvEHy60idodH7Kz3xvIZ3s+9kLyW6yblJzk4GM1smt6bHcWpSeFmU88DOKzqfTNN7qXupo0IJJV4xkUChey6RcSwQWEdxeGBgUKEJFwfEGtRvNSQ9l7MJErXeoTRR91t42gg4HhwBS3pPZGXU5itvd7LcqGYwxjJ8+af9K0qOHUYohGTBYRAqGGff6cH4dfjQE9WsLGODvRYWu4DGe6GaxTt5Js76WKOP6u4VyoQAYHwFbhqBZ9NkLHPOax3W7dZLi6Vk3buMY60GW6mqe0s0MqTKwDkoDhSfCregapc6cx9nHutw3PBHwojeaJFZSOs8xXvF+q4ypX5dDQyztZBJtS2juAPEPigZLa+XZtAhBYjdsXFMyCS8tra3ihdgpycjAHqc0vaURCVzp1pBgDDzyZA+IFM1vqaSSAxTLczqQdu3ZED6eJoD+h28trqVurlSsUDOrA9S58PTAoB9L0sOp6vo2ipLibvQzjrtBHWmrS5Wvb1Zn5eRgZCoxx0HHpSTqvsn/bqXW50kfZIyojnqQNo+WaBs7BpGNLvbiIN3b3Pcx567I+Pzo+eWJHjXKwthZafBFFGFUruKjwJ5Neu8yM0DZoH/dkf/E350Rod2eOdKjPq35miNBKlSpQSpUqUCR9LN0LTs9ayMcA3qj/AOOT+VYm2tGS6WOEPLIzbUjj5ZmPQAVqf9IRyvY3T2UkH9KR9P8AyparfQ99H66ZAuvazGGvZBmCJh+pU+PqTx8MUDJ2T0bUtO0IyXZCzyrkwJ+yvr60UhkElqkU3dzLgiQON3yIo6dhQ4I586FanbxW0PfwIi4Pv7B1oKMem2EKlbZrm2HikFwwX8DwKAXPZ9prktBc4J4fdEr0ZkuI3HEhUDxrvbyYVQu0EDk+dAIj7MscRSapeRxY95YTs3fhRu1ht7SBba2DhU6F5NxbzJJ8a+z3IijLORjHWh+mSyXc0s2DsQ7fjQFZxutJV/u1k+s/VX8/eDO/7NarezCG0kYjIK4rLO0qne9wM5H2RQDbv2aWON5sKfs8+FLCQJFdE4zG5PQ0Z1a1kn09+7zhoSSPI+dKemX7skcb4AU4ANAQmtBb3QEQIjk5UnnNF9Nk7kgBMc9fWvFmfaSqOAXHSrpt+6OSvAoGzQbh1mMg6CIkYOOQKGWMYu7iDU7uJUQsQFBzzmumiF47SaRm6RORnywaER3bxdlLfUssEivSsgz+y3/QoNCS+Jk3nB4zXYTQ3Ay31T/eHSlPRNTMtwlvsEsRUEZPNHLmWOIbUGCfCgfezy7dKjBYMdzHK9OpolQjsqc6JCfNn/5jReglSpUoJUqVKAD2q7PwdoRpkN4N1va363TJ97ajgD8WFFmwseAMKOPhXdjgVWlOYvgaDmVXOMmuN5AZLSWNDgsPxr2+Qc16DAhQfA80Cd3Z7wMBn0q9FkLkn8a43H1F9MmOBJkfCvhbcwUtg5oPckcl2VQjAB8DVoTQaaVsnYI0nKbiBn0r3b4Xp9oHj1rlrFvbapbG3vYFkTIb3hyrDxB6g0HPWbiE6XJEzjeMFcGs113UAECM+MtgnHSjPaO0ltraeWyuSg24MbDcG9fQ1ndxcamIor54kmzuVWYHAIoDE2t2um2Xd3DDvmjOEI5IxSDDCZED52+9niu8ySXFw813l5nPvMepq9ZW45HgB0oCuhSbAAp6Y4PWmiRFaNT145pa0iIJOYCAdzZ5/hTLGW7mNcc8kg0HLUrr2PQL9l5IgZR8xiq+pW0enfR4LCZvflTvWB/ZPhVzZFeMkc+O4TbIw88c4pa7eam08DBuHlIAGegoLHYi/wACOeU/YG3OeuKbRcTX85kT3EA5JpQ7M20aWNuwZCfFCcH41Y1DViGNvAckHgA0G7diZUl7OW7xtvUvJ73+cijtKX0Vh4+xFiJOG3yk/wDram2glSpUoJUqVKDy/wBk1WcgxEetWZOEqlnhx6UHx8bATXhzxUkbKivBoAXaFDFNDc49z7D48PWqdqwZ3c9RjFMd1bLdW7wydG/cfOky4uX057qK4RleNsEeY8x6UBcXeNwZlHx4PyrlLdKyld7A+VIMF/res37ppduIrRTl7i5Jx8h1opLB2gjkAjisr0MMZEzIR+IoLHam9W3sJ/cLZXAx40C0W2cdmSt0ehzsB55qxqNt2mgtzI+i2TbBglLwsfwI5oLqGu67b2clvBowjLgEys4NAv30as54ICsQDjrXOORVKFQevNUbi51fvS0qKGfrnpXzN5MhDzKvmka9aA3bSBXDjO6NgCw6UxxSYnkXyUEUm6THO10kEpOC45NOTL9bhCMnj14oPTN3SyMOjn8AKQ9Um/SGtAAZjj6801dpbgW9q4DAHHT5Up6ZCwVpWGHkB5oLclw3eqluMbejDwovpUTTTKJSrMevHNB98Vs2ANzedM/Za2lkZbiSM5PC+tBtvYKIQ9l7VFbcA0hz8WNMNCOycJg0G3jIxyxI+JovQSpUqUEqVKlB4n+x86oy8OQPEVduX2R58ziqFwuHDZ60HKQ8Cvm6uU8n122oDzQdd1Be0GjDULf2qAgTRqQxP7a0YEgB2+dd4TjpQZrpV6lr3kE4VXHDKauvPDJhlIBHQg0U7Z9n0mhOo2oIdDmZcct6ikqO1lnx3ZeNvU9aCaxr+qQyC3SZ9u75YpPvdTv7ieeOWV2YdfnT3Npi+znvmLyHHXw60uXOjQSXLGE/WZ55oFOSBjKDJyfI11iQuGVeG9KtalaiGbiXdjwqpahzIMrxnrmgO2FoE+ucA7BnrR6wsZI7Zru4UZf9Wh6gVY7Jdnzcw+1XOTbJ0XH2j5Uc1OzkmjZYhgtwAOgoMm7Qu99f9yowqH3z4GuJG2Nl5BUYFNOqaE1ijEAszHLfGl7ULZkjCFDzQVtJsWv71Q3CKefWtf7K6YECyd2Aq8KMfvpO7G6XgrlftHyrWtPthDEmPAUDFpoAs0A6DP51Zqvp5/2VfifzqxQSpUqUEqVKlBW1A4t8/wB4UPe5XJDEcGiGof1f50u3vWg6ySKboEHium7niqEf20q4vWg6ByGB4yKuLy2RwKoH7dXkoOp5QggEEY5pB7UaDe2bSXeiwSXUbcvAh9+I+Y8xT7+zXMEgyEHB9KDDrjtKIi63JaOUZXZIpQr8jS7baqfa5GedEhOfeZuM1+k9S0+yuoFN1Z28xK895ErZ/EUpDs7of6QU/obTs88+yp/Kgwm5uhNOoR1l8tnJp17E9k9Q1aVZJ7ZobThmklGPwFbdZ6TpsFvGYdPtI8D9iBR/CukvuyYXgeQoBtrp0NrbRwxYSKMcA+FVZlTD+zJvP7TGutySZRkk8+NdtWASyTYNvvL04oFq801WtwHBLlsnPhQC57OxzBiUbgg8U9agB3h48vyqgoGH48KAZ2c01YmXAI2edN8MRGOcc0K00e8aNR+HxoCdgP8AZR8T+dWKr2P9WHxP51YoJUqVK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030" name="AutoShape 6" descr="data:image/jpeg;base64,/9j/4AAQSkZJRgABAQAAAQABAAD/2wCEAAkGBwgHBgkIBwgKCgkLDRYPDQwMDRsUFRAWIB0iIiAdHx8kKDQsJCYxJx8fLT0tMTU3Ojo6Iys/RD84QzQ5OjcBCgoKDQwNGg8PGjclHyU3Nzc3Nzc3Nzc3Nzc3Nzc3Nzc3Nzc3Nzc3Nzc3Nzc3Nzc3Nzc3Nzc3Nzc3Nzc3Nzc3N//AABEIALoAuAMBIgACEQEDEQH/xAAcAAACAwEBAQEAAAAAAAAAAAAFBgAEBwMCAQj/xABHEAACAQMDAQUEBgYHBQkAAAABAgMABBEFEiExBhNBUWEUInGBByMyUpGxFTNCocHRCDQ2YnWCsyQlcrLwFjVTc5Kio8Lh/8QAFAEBAAAAAAAAAAAAAAAAAAAAAP/EABQRAQAAAAAAAAAAAAAAAAAAAAD/2gAMAwEAAhEDEQA/ANvqVKlBXv8ABhXP3v4GqaKOSBVy+/Ug+TfzqkJt+Ao4FB7zmvoFQDNewMdaDweK+D14+NebiVY+cE0Ou7iVvskY6GgtXN3bw5V5Rn0NDptdWL9TEXx988UNut27nHyqpcELgnOP7vJoCUvaF0YfVxnb0zzivUfasN+uhVwPucEUvTryW27fL1oLdSSq20bk3chh40GiQdpdLkfE7NAx8WHH40VVo5EEkDrIp6MpzmsaW+cy7ZOXxjNHtMvry3YT2zkY6rng0GjjPlX2qelalHqMQySs33TwKvd2fX8KDwRxXJwPLNepCRxXlSTnNB8CnPJyK9YHhUr4SaApY/1UfE/nViq+nn/ZV+J/OrFBKlSpQSpUqUFXUTi3/wAwqnCo29R+NL30tdo7jsv2et721iEry3yQlS2OCjt/9azaH6Y50x7Rpkgx91xQbgpXzFQzqOOuemKyO3+mO0mIQWNxuJwAACWJ6AVrWnQtJbwzyoQzoGKnqufCg8GAyZLE0PmjEeVyeGyfhTA6jGAMUGvuHZSvJ9aAJMm52z0qk67ZDz1Pu80Vl5OFHxoXOu2UZ6dB6UFW7QgDbgHnoc5oJfju1Z9owPXpRq5ZW+r3lsc7hxihOosgU7Bv3cYNAsXYaORXXhjk0c0LUVEf1jL3gHGelCrxMyDjA8qpF+6n2qQM4NBqNncRyKmwbCRkc9PUedM2nX3tKbZSd48c9ayHTdRd0XvHZMYCkdUb+VO9jqLOIs4D4B3J0+NA2SjPOK+Iuc0Cl7SQW8gimYq+Odwxk17j7TWLn9cp+YoDJADYry6nND11qzc+7MuT/eFdlu1mUGI5APXwoDmnf1VfifzqzVXTG3WinH7R/OrVBKlSpQSpUqUGWf0if7GWP+Kx/wClLX58IzIB4etfoP8ApE/2Msf8Vj/0pa/PzLgkk4oH76HOzia52sSSdSbfTgJ3x+03RRX6VAxyKzD6BdL9g7IS30i4mvrguCeuxcAfxPzrTnbC8UHO4fu0LdaCzo5fPJHnROVt3Dc4Oa8SRDbgUAVY9pbPyofdqFZiRRmUpg8cg0Ovo1cFj5UC3ddGZSBk4IHUUMC7xgjkGjF5DhSEAy3U1Qt4ZO8kDKMDFAGuoHWY7xlT60HvIVA90cg5FON3bLLEdwBbOBjwpXvEKl8Dp0NBwtnwvQ89aY9MvH9lRVGdjbSxPhSvBjvjyaPaWRh4jnDc0Bq/tl1LTpG3YuIznHXIpUu7MdwzdSOmKddEMLTiNlJ3JtoRf2YUyR4PusR8qBCsfaH1FIkkkXLYwDW49ltPaLTl73fkrzk+NIWg6PFLq0bFeVOa16yj7uJEHgtBZ0tCloqsehPPzq3XG1H1OPU/nXaglSpUoJUqVKDLP6RH9jbH/FY/9KWsBkJxj7wwfnW+/wBIr+xdj/isf+lLX5+JAZC3QEE0H6z7NW4sNC0+2jCgR2seOPSiT3GDg1WsW/3XZun2Xt0x+FSVjGMnlvAYzQdGfOT51HdzyPCuSO0wGEjQY5r66SAcuB/kFBUePhmY9TVWVd4KnoavtBjkSEg+A4qrMiJHuO/OaAXJbpsckZzkChN0jLvZcpwPCjd0A/IBXJHzqjIqFnUxlzx9kZoAsyu0TFGwF60BuypH1eGODTHfiSNWHcTKp5A2UDkhuSwlWDuY2Xl5PdFAF2hXJT8CetEtFlLMMrjd0Gc0NuO8JbZLHKgbb7uRtq7pOVmxjZt6c9aBy0iMLMjg8j+dWtStc3UnA973vxqnozYuAF8Tx8MUd1GMqYWPitBQ0DTzDqAkJGPI07IcKPjSrDI0Te6BR+xuI51UKPeHhQFbT9SP+I/nXauVt+q58z+ddaCVKlSglSpUoM9+mvRL3Xuy1pa6eqtKmoJIQxx7ojkH8RWIT9h+0ESvmyz7pzhxX6m1QD2bJGcMDQiT2dWjWUhS/ADeNB87PNIezmme0JslW2QMvkQMVZIWEZkctkHjyrr3OAQM+74eVdooV4Y7ePEigHwm62kRQKy+G5wCa7E3A92W3UD0cVcdEJygHJrhOxXO4g/AUFFu+wx7oDHT3hVPvmLqrbR4YNX+9U56YHU0IvJUlmypxg0Hq8g71lR5m25yAlfWtobaHMaBQftE8k1PcUqSylvAZrjfXsZg3Al1HXyBoA99cQO23cXC8HaCSaAah3syOY4phGD1JCAfvohPqGJ8J1c4AA5NVo3jkmkWUs+wcrtzmgX5rb2cLGsYKnqN/Wr2liMYLJgl/jV65Ay2AVQA43cVwijLSEpjaTnK+BoGTSYdt8fJSf3Uavpd5UkgBRjHl60IsGKwCd8IdmSPEsPD50r65r13oD6pqaOZJJCLSGNum5xuJ+QAoHN57cTi2aeNbhhlYy3JrtBdNZOGJxhuaxeLVX0S2/TF0TPrN226Jpedi+JrW45Gu7O3uHPM0KyHPHJoNCsZhPbJIOjV3oX2bYtpMJP3m/OilBKlSpQSpUqUFLV5O6tM4zlgKWNUt0voRDM2xC25G8UIpj19ttkD5uBQHCTRNGwHPTPgaAjo0c0aulzOZi2CuR0Aq9eXCQRs3GPImqGmTCRGjB9+IZYH7v8A1mlDtB2txocmqvtitSziGJSMsFOAWJ8yDwKD3rPb+10u7ZJJY2AzgKap2X0q6Pc5F4ssJHiYmI+RxzStp+p6hqbbksTe3kkfeCyt48LAh8ZJGHHwFJesaxqiGCSO+tz7TGJhHbtuEIJPuPxw1BtMPaPTb4lrK+ikEnRd20/hU04STX8kbE7Sh2cZ5zWGvquoLbx3EiW7K3R9mCafOwus63YIL+Wymkt4p0juBIeO7fgFfhmgYNc9tjvIAFbut3veB6cV51G5MWmRmNsbiF2Z5z4029pP0TBCzz39vGuMqzSjNZR2h1WH2OWeCeGaKJwI3SYMzuemFHlQdda1mC22NIjh9uNu4L885pfvO1EzoUjure3XwaPc7D50oXdzNc3LzyuzM5yS1XLKwSWD2qdZzACQxgXJB8M+lAZXVre+UC81XUWZRnbEigfiSaatCure4CG0lkcDHM0w4/AUgaBZi/1BIHuHt4m+3Kse7aKYYrS60yeOSBZJoQ+2KcrsSdfh4Gg17RRFeQzWwLLNDiSRZcEgeDLj7Q/ClrttYpdavapcoI7O3VriQtwGZsDj1wBVzTWnvJNLXTzFA7rLHIZiw3RgAkcdTQL6aWvLSbTp4cewsgXaCfeYdM0APtBpH6c7YaRbWynuLqJcAfsqvWtcaCONEjQYWNQgHoKTvo+tXub1NQnHvWumqiE+Bdv/AMp0kJK+uKBo7OYGlR4+8/8AzGidDezo/wB0x/FvzNEqCVKlSglSpUoA3auTu9NVj/4yj9xpQN+v2c9eKYu3svdaPEc9blR/7WrN5L0LIufOgfdl3JNZT6dcx27TxtFK7w7x6eNJp7HHW+z0EZlIuLW4mimQDCSMsrc48Ouaduyk3temp1Pdkt8D4V7eSPSdUla5ASy1FhIsjcLFPgAgnwDYz8aBTjnbsnAtusOElYM8xGVZvJvEHy60idodH7Kz3xvIZ3s+9kLyW6yblJzk4GM1smt6bHcWpSeFmU88DOKzqfTNN7qXupo0IJJV4xkUChey6RcSwQWEdxeGBgUKEJFwfEGtRvNSQ9l7MJErXeoTRR91t42gg4HhwBS3pPZGXU5itvd7LcqGYwxjJ8+af9K0qOHUYohGTBYRAqGGff6cH4dfjQE9WsLGODvRYWu4DGe6GaxTt5Js76WKOP6u4VyoQAYHwFbhqBZ9NkLHPOax3W7dZLi6Vk3buMY60GW6mqe0s0MqTKwDkoDhSfCregapc6cx9nHutw3PBHwojeaJFZSOs8xXvF+q4ypX5dDQyztZBJtS2juAPEPigZLa+XZtAhBYjdsXFMyCS8tra3ihdgpycjAHqc0vaURCVzp1pBgDDzyZA+IFM1vqaSSAxTLczqQdu3ZED6eJoD+h28trqVurlSsUDOrA9S58PTAoB9L0sOp6vo2ipLibvQzjrtBHWmrS5Wvb1Zn5eRgZCoxx0HHpSTqvsn/bqXW50kfZIyojnqQNo+WaBs7BpGNLvbiIN3b3Pcx567I+Pzo+eWJHjXKwthZafBFFGFUruKjwJ5Neu8yM0DZoH/dkf/E350Rod2eOdKjPq35miNBKlSpQSpUqUCR9LN0LTs9ayMcA3qj/AOOT+VYm2tGS6WOEPLIzbUjj5ZmPQAVqf9IRyvY3T2UkH9KR9P8AyparfQ99H66ZAuvazGGvZBmCJh+pU+PqTx8MUDJ2T0bUtO0IyXZCzyrkwJ+yvr60UhkElqkU3dzLgiQON3yIo6dhQ4I586FanbxW0PfwIi4Pv7B1oKMem2EKlbZrm2HikFwwX8DwKAXPZ9prktBc4J4fdEr0ZkuI3HEhUDxrvbyYVQu0EDk+dAIj7MscRSapeRxY95YTs3fhRu1ht7SBba2DhU6F5NxbzJJ8a+z3IijLORjHWh+mSyXc0s2DsQ7fjQFZxutJV/u1k+s/VX8/eDO/7NarezCG0kYjIK4rLO0qne9wM5H2RQDbv2aWON5sKfs8+FLCQJFdE4zG5PQ0Z1a1kn09+7zhoSSPI+dKemX7skcb4AU4ANAQmtBb3QEQIjk5UnnNF9Nk7kgBMc9fWvFmfaSqOAXHSrpt+6OSvAoGzQbh1mMg6CIkYOOQKGWMYu7iDU7uJUQsQFBzzmumiF47SaRm6RORnywaER3bxdlLfUssEivSsgz+y3/QoNCS+Jk3nB4zXYTQ3Ay31T/eHSlPRNTMtwlvsEsRUEZPNHLmWOIbUGCfCgfezy7dKjBYMdzHK9OpolQjsqc6JCfNn/5jReglSpUoJUqVKAD2q7PwdoRpkN4N1va363TJ97ajgD8WFFmwseAMKOPhXdjgVWlOYvgaDmVXOMmuN5AZLSWNDgsPxr2+Qc16DAhQfA80Cd3Z7wMBn0q9FkLkn8a43H1F9MmOBJkfCvhbcwUtg5oPckcl2VQjAB8DVoTQaaVsnYI0nKbiBn0r3b4Xp9oHj1rlrFvbapbG3vYFkTIb3hyrDxB6g0HPWbiE6XJEzjeMFcGs113UAECM+MtgnHSjPaO0ltraeWyuSg24MbDcG9fQ1ndxcamIor54kmzuVWYHAIoDE2t2um2Xd3DDvmjOEI5IxSDDCZED52+9niu8ySXFw813l5nPvMepq9ZW45HgB0oCuhSbAAp6Y4PWmiRFaNT145pa0iIJOYCAdzZ5/hTLGW7mNcc8kg0HLUrr2PQL9l5IgZR8xiq+pW0enfR4LCZvflTvWB/ZPhVzZFeMkc+O4TbIw88c4pa7eam08DBuHlIAGegoLHYi/wACOeU/YG3OeuKbRcTX85kT3EA5JpQ7M20aWNuwZCfFCcH41Y1DViGNvAckHgA0G7diZUl7OW7xtvUvJ73+cijtKX0Vh4+xFiJOG3yk/wDram2glSpUoJUqVKDy/wBk1WcgxEetWZOEqlnhx6UHx8bATXhzxUkbKivBoAXaFDFNDc49z7D48PWqdqwZ3c9RjFMd1bLdW7wydG/cfOky4uX057qK4RleNsEeY8x6UBcXeNwZlHx4PyrlLdKyld7A+VIMF/res37ppduIrRTl7i5Jx8h1opLB2gjkAjisr0MMZEzIR+IoLHam9W3sJ/cLZXAx40C0W2cdmSt0ehzsB55qxqNt2mgtzI+i2TbBglLwsfwI5oLqGu67b2clvBowjLgEys4NAv30as54ICsQDjrXOORVKFQevNUbi51fvS0qKGfrnpXzN5MhDzKvmka9aA3bSBXDjO6NgCw6UxxSYnkXyUEUm6THO10kEpOC45NOTL9bhCMnj14oPTN3SyMOjn8AKQ9Um/SGtAAZjj6801dpbgW9q4DAHHT5Up6ZCwVpWGHkB5oLclw3eqluMbejDwovpUTTTKJSrMevHNB98Vs2ANzedM/Za2lkZbiSM5PC+tBtvYKIQ9l7VFbcA0hz8WNMNCOycJg0G3jIxyxI+JovQSpUqUEqVKlB4n+x86oy8OQPEVduX2R58ziqFwuHDZ60HKQ8Cvm6uU8n122oDzQdd1Be0GjDULf2qAgTRqQxP7a0YEgB2+dd4TjpQZrpV6lr3kE4VXHDKauvPDJhlIBHQg0U7Z9n0mhOo2oIdDmZcct6ikqO1lnx3ZeNvU9aCaxr+qQyC3SZ9u75YpPvdTv7ieeOWV2YdfnT3Npi+znvmLyHHXw60uXOjQSXLGE/WZ55oFOSBjKDJyfI11iQuGVeG9KtalaiGbiXdjwqpahzIMrxnrmgO2FoE+ucA7BnrR6wsZI7Zru4UZf9Wh6gVY7Jdnzcw+1XOTbJ0XH2j5Uc1OzkmjZYhgtwAOgoMm7Qu99f9yowqH3z4GuJG2Nl5BUYFNOqaE1ijEAszHLfGl7ULZkjCFDzQVtJsWv71Q3CKefWtf7K6YECyd2Aq8KMfvpO7G6XgrlftHyrWtPthDEmPAUDFpoAs0A6DP51Zqvp5/2VfifzqxQSpUqUEqVKlBW1A4t8/wB4UPe5XJDEcGiGof1f50u3vWg6ySKboEHium7niqEf20q4vWg6ByGB4yKuLy2RwKoH7dXkoOp5QggEEY5pB7UaDe2bSXeiwSXUbcvAh9+I+Y8xT7+zXMEgyEHB9KDDrjtKIi63JaOUZXZIpQr8jS7baqfa5GedEhOfeZuM1+k9S0+yuoFN1Z28xK895ErZ/EUpDs7of6QU/obTs88+yp/Kgwm5uhNOoR1l8tnJp17E9k9Q1aVZJ7ZobThmklGPwFbdZ6TpsFvGYdPtI8D9iBR/CukvuyYXgeQoBtrp0NrbRwxYSKMcA+FVZlTD+zJvP7TGutySZRkk8+NdtWASyTYNvvL04oFq801WtwHBLlsnPhQC57OxzBiUbgg8U9agB3h48vyqgoGH48KAZ2c01YmXAI2edN8MRGOcc0K00e8aNR+HxoCdgP8AZR8T+dWKr2P9WHxP51YoJUqVK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036" name="AutoShape 12" descr="data:image/jpeg;base64,/9j/4AAQSkZJRgABAQAAAQABAAD/2wCEAAkGBwgHBgkIBwgKCgkLDRYPDQwMDRsUFRAWIB0iIiAdHx8kKDQsJCYxJx8fLT0tMTU3Ojo6Iys/RD84QzQ5OjcBCgoKDQwNGg8PGjclHyU3Nzc3Nzc3Nzc3Nzc3Nzc3Nzc3Nzc3Nzc3Nzc3Nzc3Nzc3Nzc3Nzc3Nzc3Nzc3Nzc3N//AABEIAHwAXQMBIgACEQEDEQH/xAAcAAACAwEBAQEAAAAAAAAAAAAFBgMEBwIBAAj/xAA+EAACAQMDAQYDBgMFCQEAAAABAgMABBEFEiExBhNBUWFxIpGxBxQygaHBI0LRQ3JzkuEVJDM1UmJjsvAI/8QAFAEBAAAAAAAAAAAAAAAAAAAAAP/EABQRAQAAAAAAAAAAAAAAAAAAAAD/2gAMAwEAAhEDEQA/AFyK0cDLMMenNXoIIIlzIzN6AUsWWsT2zqm7MXirUcklZxuU8EZoNG7AdpLGxWSxunEEcr70kkPAbpg+XQfKmXtF2x0XStPmc6hbSylCEiilDEnHjjpWD6hdPbWkjgnd0X3q92Y7NRyqLnVEE0pOe5flFHqP5j6Hj0NAIutXW7lkeDc3xHOxeBS/qOpTtJsinYDOCQa3zTdOj7pVESKPILgUH7UdkNN1SNzcQ7JUHwzR/CwPv4+xoMRNzcHK94z5GOuauW1ikkCGWNlLHxPNW/8AZFxpmvJbXAU/FlXH4XXz/wBKIXoQ3CJEwJHXHSgBaZbqdaSFwSgJ5pwvpO6VF8fSlrQ2L9ofMncCB4UwayjDuztOB40FQJuLMfGhl4mJOKIXEuxaHu285oIwRu+IZBolZ6iLUd1dN/CI+Bv2oWOtXsx3ccSSDO3r7UBFZxeXcQ7r+FGBIN46t4f1/KnLQpAZAgPXkZPXikiKL7nL3gZpIpFAjxzyOcCmHStSitmjkmDBQpJ3DAPHn70Gk2EpZBxhRX2pmFoTumUZBxWY3vbTXbkrHp9uixEcfwm6dPxdPrRKa51K97H3hj2JqduCVZRkMoPJA8xz8ulBX7X6Vut/vAIJjbcrA9AeDSkJbeyTvHYFxyuOcnyrq1hvp7wRLdGZSRuaRyBtP4i2RhRQqVHbVZbdQSA5GEXGOfKgsdko5JtZe6IwMMTx1zTZrixPDEgYFw2OD0rjSbWOC1j7tB8Kknjk0E08tcxS3s8mFMrBVNBHdhWHFD87eKlu5f4hAPFVWbmg83fFV3Q2H31g3QrxmhjHFT6XuN5HgkAnk0Dxpds729xFamSR+Mwl/gwfHH+bkc9K9s444Lz7hfxJ3kbEFWGQfL34oaNZGj36TIn3hQP48QOPhz1z4GuJ9VtdUvQ9nG6RqFUM8gY5544HHh50D1adn9OCrMjDC87cbiPYdBVSftFY6JqEiX26NQhUxLESFBzjnxzUGj6o1ogeU4C8kg9Rz/Squp6wt7IxTSL66Zhj4U2geuWoK63Ol31hPe2doFhG7YcY3AeOPDxqlY6eTezXMqRtA5J3Ly3HQ+1cXWozu01u9jHaW4xvVJhJsz0DEDAPzobofaPT7iEWWpE2co4julyVPow6j9fyoG2B7aOPekisg6jPSk9raS3uLm2dmwx3wAdGGef0pmexiWKCW2voQV5IzhXHoaqFbPUJohb3Yea3bevxfEnmPUUCvcIU4brVF25pg121Cyyuv/Vnr50Acc0HNvH94kWNWAJNGLaGCOOaR3CRQgfxGPj40K0ydVVtigy5wuPCur6RE722u1mTam62ZcbS2eWbz4yPSgpXd+W7yODcsTnLEn4n9/IelW+zSzTTXKJnu0iEjkfy4ZVB+bChOw9XBA8CR1o92UlfT+0dh3KiQSyGGQEZSVWG0r6jn9KA7ZX7RnZcMFdDnaej48qM3CWF8ne3c4jVh0Xgn3Iq1qXZazvxus3MEjc902G2+2SDj5/lSxqnZi/04gLemZW/s0QK/wAsmg41lLT7t910wsZQCQnh0JJOPGksRttVgDhs7fWnvsrp7HWI3lUJHCwaVm4wPWg/aK0jstT1SzijZIMrc24YYIGQDj8iflzQDtJ1Tue7s9Qed9P35aONsFD5j+lNugzac913NnZwqpOe8nmG7HtSHcAmc+fTy/OrMRVQAfwE7Q5GMHjOPTmgcNfVvjYLtUsQB6Dil1wua5+9TQqYhK7Rjw3cH8qhdy2DQabpyXFtqVw9v93iVztMfcKVx51les3j6jq1xcEjDudgUYUL4YHhxWool2WeYyRI7g5XJ4FZJ8JeLcSoOATjOKC593XeVjuFkiyAp2lN5wD4/LmrmlXDrqOnXAOFjvoyMY+EhwRjI+tVbGOKS8faW7kBgpbr14z61MUeOzndFIVGVwT0BBoN7u7FGdlNpK7E/iAQr74z9MVWttKNrIZBbndjjGM/IA/qRTDsN1CkvfOqyIG+DjqM1GmnwH8QkkGejysf0zigr6TpP3ibfed2kYO4WydWPm7dT7dPesj+02+hb7TbpkCNb2fdWzr4FQgDj5lh+Vb/AGENvbgN3caKoySEAwBX5bnuX1W4v9QZNr3l08hPkWYsT+tBW1mK0R9tq5wrELzkbPDmqkE0qRyKmWjA2limdgbg+gzVqKzS6MTL3p3tt6E7j6Yzz6V7LZyWl69uySImCJUYHIK9dw6jnzoI2lj7tcODgAVJA0ZTJ88VVIjjCDAY9zjkfzZP9ahllGI0jztRce56n6/pQH7HtHqvct32qlSThd6hv2pdbrjPANcjrXvG7mgN9nY072R5cYAG0HoT/wDfWiF+8U9jchCOEOCFwDQewlClYgxCvxxgHd4Z9OtFbiRTpU0a8Hb8KhTwPfxoN77L3AuezGkXD9ZLKEn32CiqPGD/AKUufZzMJuwuisY2bFvs+E+RI/amNZFB4tJf8tBW7UXv3LslrV1Hw0VjMVPkxQgfqRX5r0yBp7NYd4jjJ+N+nFbt9q10Yfs81QLFJG0xihG7A6yLnx8gawS2eZoxb2y5DMFzjO4/9o/c0BGO8a0vrRtPjKtasrwoVDbmHIY7hgL70O7R6jd3uqT3F1dme4mbvJZQNuWPOB6Dj0qO9uI4la1tm7xmP8afOd58lPl5nx9sChZ60HQYrgg8g142OMH3r4+HrXlBd0aKKbUIlnkVFz0YZDelTa/ZrZ32Il2xSLuUeXnVOyOL2A+Ui/WmPtRamS0S5X+xOGHo3+v1oF2zObuDPTvF+tFbfUZHtJFGwvOuw5OMHHJ/Pr75oTY83kH+Iv1r6MlYsg0H6F+ySaeXsHp6o8QEZkXkc/iJ/enH/ej1uY19lrMvsesFuuzTb9RuI8TMe6SFiF8OuMH8INPb6JYLzLqVz+YYftQKP23SyjstZW/ftMJ79A6jxwjEce+Kx92W3lFnGczfhlkHSIfzKnr1Bb8hxydD+11rbT001bK5ll2CSb+ITgSfCqYz5Zc/lWW2YKSxufHLE0EV3tW7kCgBQcACubWHvpCCwQBSSx8OM/sa8uTmdznx8a6jLRwnaSO8UggeI9fkflQWHZU0rBQBmcbTjkDkn9qH1avJxIscSfgjHzNVaCW3OLmM/wDkH1py7QjGh3OfEp/7CkyP/jJ/eH1pi165kksHRiNuV4HvQAdPGb62A8ZUH6iuUfEWxuUYfI13pn/MbX/GX61EwxGmPEZoNx+wqyWXR72WaxjdJDHtkeIHdjeDz6GtTGnwD8MTR+Wxyv0rIPsCnkFrqiBmAVo8YdsD8fhnFa6l/MOCFPuKDIP/ANAWvdDS5QZCGV1yzE9CPP8AvVksbYQAddv71tv29kXHZmyldQHjvAAR5FWyP0HyrFLdFbbkcfWgqNl5sDnJqW4YBcL06D2HH9fnXkfwySMAMhSR6VFKeceA4FBxXteV90o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pic>
        <p:nvPicPr>
          <p:cNvPr id="1038" name="Picture 14" descr="http://www.philosophybasics.com/photos/foucaul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673508"/>
            <a:ext cx="3096344" cy="44917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KONSEP EPISTEME</a:t>
            </a:r>
            <a:endParaRPr lang="id-ID" dirty="0"/>
          </a:p>
        </p:txBody>
      </p:sp>
      <p:sp>
        <p:nvSpPr>
          <p:cNvPr id="15362" name="AutoShape 2" descr="data:image/jpeg;base64,/9j/4AAQSkZJRgABAQAAAQABAAD/2wCEAAkGBwgHBgkIBwgKCgkLDRYPDQwMDRsUFRAWIB0iIiAdHx8kKDQsJCYxJx8fLT0tMTU3Ojo6Iys/RD84QzQ5OjcBCgoKDQwNGg8PGjclHyU3Nzc3Nzc3Nzc3Nzc3Nzc3Nzc3Nzc3Nzc3Nzc3Nzc3Nzc3Nzc3Nzc3Nzc3Nzc3Nzc3N//AABEIALoAuAMBIgACEQEDEQH/xAAcAAACAwEBAQEAAAAAAAAAAAAFBgAEBwMCAQj/xABHEAACAQMDAQUEBgYHBQkAAAABAgMABBEFEiExBhNBUWEUInGBByMyUpGxFTNCocHRCDQ2YnWCsyQlcrLwFjVTc5Kio8Lh/8QAFAEBAAAAAAAAAAAAAAAAAAAAAP/EABQRAQAAAAAAAAAAAAAAAAAAAAD/2gAMAwEAAhEDEQA/ANvqVKlBXv8ABhXP3v4GqaKOSBVy+/Ug+TfzqkJt+Ao4FB7zmvoFQDNewMdaDweK+D14+NebiVY+cE0Ou7iVvskY6GgtXN3bw5V5Rn0NDptdWL9TEXx988UNut27nHyqpcELgnOP7vJoCUvaF0YfVxnb0zzivUfasN+uhVwPucEUvTryW27fL1oLdSSq20bk3chh40GiQdpdLkfE7NAx8WHH40VVo5EEkDrIp6MpzmsaW+cy7ZOXxjNHtMvry3YT2zkY6rng0GjjPlX2qelalHqMQySs33TwKvd2fX8KDwRxXJwPLNepCRxXlSTnNB8CnPJyK9YHhUr4SaApY/1UfE/nViq+nn/ZV+J/OrFBKlSpQSpUqUFXUTi3/wAwqnCo29R+NL30tdo7jsv2et721iEry3yQlS2OCjt/9azaH6Y50x7Rpkgx91xQbgpXzFQzqOOuemKyO3+mO0mIQWNxuJwAACWJ6AVrWnQtJbwzyoQzoGKnqufCg8GAyZLE0PmjEeVyeGyfhTA6jGAMUGvuHZSvJ9aAJMm52z0qk67ZDz1Pu80Vl5OFHxoXOu2UZ6dB6UFW7QgDbgHnoc5oJfju1Z9owPXpRq5ZW+r3lsc7hxihOosgU7Bv3cYNAsXYaORXXhjk0c0LUVEf1jL3gHGelCrxMyDjA8qpF+6n2qQM4NBqNncRyKmwbCRkc9PUedM2nX3tKbZSd48c9ayHTdRd0XvHZMYCkdUb+VO9jqLOIs4D4B3J0+NA2SjPOK+Iuc0Cl7SQW8gimYq+Odwxk17j7TWLn9cp+YoDJADYry6nND11qzc+7MuT/eFdlu1mUGI5APXwoDmnf1VfifzqzVXTG3WinH7R/OrVBKlSpQSpUqUGWf0if7GWP+Kx/wClLX58IzIB4etfoP8ApE/2Msf8Vj/0pa/PzLgkk4oH76HOzia52sSSdSbfTgJ3x+03RRX6VAxyKzD6BdL9g7IS30i4mvrguCeuxcAfxPzrTnbC8UHO4fu0LdaCzo5fPJHnROVt3Dc4Oa8SRDbgUAVY9pbPyofdqFZiRRmUpg8cg0Ovo1cFj5UC3ddGZSBk4IHUUMC7xgjkGjF5DhSEAy3U1Qt4ZO8kDKMDFAGuoHWY7xlT60HvIVA90cg5FON3bLLEdwBbOBjwpXvEKl8Dp0NBwtnwvQ89aY9MvH9lRVGdjbSxPhSvBjvjyaPaWRh4jnDc0Bq/tl1LTpG3YuIznHXIpUu7MdwzdSOmKddEMLTiNlJ3JtoRf2YUyR4PusR8qBCsfaH1FIkkkXLYwDW49ltPaLTl73fkrzk+NIWg6PFLq0bFeVOa16yj7uJEHgtBZ0tCloqsehPPzq3XG1H1OPU/nXaglSpUoJUqVKDLP6RH9jbH/FY/9KWsBkJxj7wwfnW+/wBIr+xdj/isf+lLX5+JAZC3QEE0H6z7NW4sNC0+2jCgR2seOPSiT3GDg1WsW/3XZun2Xt0x+FSVjGMnlvAYzQdGfOT51HdzyPCuSO0wGEjQY5r66SAcuB/kFBUePhmY9TVWVd4KnoavtBjkSEg+A4qrMiJHuO/OaAXJbpsckZzkChN0jLvZcpwPCjd0A/IBXJHzqjIqFnUxlzx9kZoAsyu0TFGwF60BuypH1eGODTHfiSNWHcTKp5A2UDkhuSwlWDuY2Xl5PdFAF2hXJT8CetEtFlLMMrjd0Gc0NuO8JbZLHKgbb7uRtq7pOVmxjZt6c9aBy0iMLMjg8j+dWtStc3UnA973vxqnozYuAF8Tx8MUd1GMqYWPitBQ0DTzDqAkJGPI07IcKPjSrDI0Te6BR+xuI51UKPeHhQFbT9SP+I/nXauVt+q58z+ddaCVKlSglSpUoM9+mvRL3Xuy1pa6eqtKmoJIQxx7ojkH8RWIT9h+0ESvmyz7pzhxX6m1QD2bJGcMDQiT2dWjWUhS/ADeNB87PNIezmme0JslW2QMvkQMVZIWEZkctkHjyrr3OAQM+74eVdooV4Y7ePEigHwm62kRQKy+G5wCa7E3A92W3UD0cVcdEJygHJrhOxXO4g/AUFFu+wx7oDHT3hVPvmLqrbR4YNX+9U56YHU0IvJUlmypxg0Hq8g71lR5m25yAlfWtobaHMaBQftE8k1PcUqSylvAZrjfXsZg3Al1HXyBoA99cQO23cXC8HaCSaAah3syOY4phGD1JCAfvohPqGJ8J1c4AA5NVo3jkmkWUs+wcrtzmgX5rb2cLGsYKnqN/Wr2liMYLJgl/jV65Ay2AVQA43cVwijLSEpjaTnK+BoGTSYdt8fJSf3Uavpd5UkgBRjHl60IsGKwCd8IdmSPEsPD50r65r13oD6pqaOZJJCLSGNum5xuJ+QAoHN57cTi2aeNbhhlYy3JrtBdNZOGJxhuaxeLVX0S2/TF0TPrN226Jpedi+JrW45Gu7O3uHPM0KyHPHJoNCsZhPbJIOjV3oX2bYtpMJP3m/OilBKlSpQSpUqUFLV5O6tM4zlgKWNUt0voRDM2xC25G8UIpj19ttkD5uBQHCTRNGwHPTPgaAjo0c0aulzOZi2CuR0Aq9eXCQRs3GPImqGmTCRGjB9+IZYH7v8A1mlDtB2txocmqvtitSziGJSMsFOAWJ8yDwKD3rPb+10u7ZJJY2AzgKap2X0q6Pc5F4ssJHiYmI+RxzStp+p6hqbbksTe3kkfeCyt48LAh8ZJGHHwFJesaxqiGCSO+tz7TGJhHbtuEIJPuPxw1BtMPaPTb4lrK+ikEnRd20/hU04STX8kbE7Sh2cZ5zWGvquoLbx3EiW7K3R9mCafOwus63YIL+Wymkt4p0juBIeO7fgFfhmgYNc9tjvIAFbut3veB6cV51G5MWmRmNsbiF2Z5z4029pP0TBCzz39vGuMqzSjNZR2h1WH2OWeCeGaKJwI3SYMzuemFHlQdda1mC22NIjh9uNu4L885pfvO1EzoUjure3XwaPc7D50oXdzNc3LzyuzM5yS1XLKwSWD2qdZzACQxgXJB8M+lAZXVre+UC81XUWZRnbEigfiSaatCure4CG0lkcDHM0w4/AUgaBZi/1BIHuHt4m+3Kse7aKYYrS60yeOSBZJoQ+2KcrsSdfh4Gg17RRFeQzWwLLNDiSRZcEgeDLj7Q/ClrttYpdavapcoI7O3VriQtwGZsDj1wBVzTWnvJNLXTzFA7rLHIZiw3RgAkcdTQL6aWvLSbTp4cewsgXaCfeYdM0APtBpH6c7YaRbWynuLqJcAfsqvWtcaCONEjQYWNQgHoKTvo+tXub1NQnHvWumqiE+Bdv/AMp0kJK+uKBo7OYGlR4+8/8AzGidDezo/wB0x/FvzNEqCVKlSglSpUoA3auTu9NVj/4yj9xpQN+v2c9eKYu3svdaPEc9blR/7WrN5L0LIufOgfdl3JNZT6dcx27TxtFK7w7x6eNJp7HHW+z0EZlIuLW4mimQDCSMsrc48Ouaduyk3temp1Pdkt8D4V7eSPSdUla5ASy1FhIsjcLFPgAgnwDYz8aBTjnbsnAtusOElYM8xGVZvJvEHy60idodH7Kz3xvIZ3s+9kLyW6yblJzk4GM1smt6bHcWpSeFmU88DOKzqfTNN7qXupo0IJJV4xkUChey6RcSwQWEdxeGBgUKEJFwfEGtRvNSQ9l7MJErXeoTRR91t42gg4HhwBS3pPZGXU5itvd7LcqGYwxjJ8+af9K0qOHUYohGTBYRAqGGff6cH4dfjQE9WsLGODvRYWu4DGe6GaxTt5Js76WKOP6u4VyoQAYHwFbhqBZ9NkLHPOax3W7dZLi6Vk3buMY60GW6mqe0s0MqTKwDkoDhSfCregapc6cx9nHutw3PBHwojeaJFZSOs8xXvF+q4ypX5dDQyztZBJtS2juAPEPigZLa+XZtAhBYjdsXFMyCS8tra3ihdgpycjAHqc0vaURCVzp1pBgDDzyZA+IFM1vqaSSAxTLczqQdu3ZED6eJoD+h28trqVurlSsUDOrA9S58PTAoB9L0sOp6vo2ipLibvQzjrtBHWmrS5Wvb1Zn5eRgZCoxx0HHpSTqvsn/bqXW50kfZIyojnqQNo+WaBs7BpGNLvbiIN3b3Pcx567I+Pzo+eWJHjXKwthZafBFFGFUruKjwJ5Neu8yM0DZoH/dkf/E350Rod2eOdKjPq35miNBKlSpQSpUqUCR9LN0LTs9ayMcA3qj/AOOT+VYm2tGS6WOEPLIzbUjj5ZmPQAVqf9IRyvY3T2UkH9KR9P8AyparfQ99H66ZAuvazGGvZBmCJh+pU+PqTx8MUDJ2T0bUtO0IyXZCzyrkwJ+yvr60UhkElqkU3dzLgiQON3yIo6dhQ4I586FanbxW0PfwIi4Pv7B1oKMem2EKlbZrm2HikFwwX8DwKAXPZ9prktBc4J4fdEr0ZkuI3HEhUDxrvbyYVQu0EDk+dAIj7MscRSapeRxY95YTs3fhRu1ht7SBba2DhU6F5NxbzJJ8a+z3IijLORjHWh+mSyXc0s2DsQ7fjQFZxutJV/u1k+s/VX8/eDO/7NarezCG0kYjIK4rLO0qne9wM5H2RQDbv2aWON5sKfs8+FLCQJFdE4zG5PQ0Z1a1kn09+7zhoSSPI+dKemX7skcb4AU4ANAQmtBb3QEQIjk5UnnNF9Nk7kgBMc9fWvFmfaSqOAXHSrpt+6OSvAoGzQbh1mMg6CIkYOOQKGWMYu7iDU7uJUQsQFBzzmumiF47SaRm6RORnywaER3bxdlLfUssEivSsgz+y3/QoNCS+Jk3nB4zXYTQ3Ay31T/eHSlPRNTMtwlvsEsRUEZPNHLmWOIbUGCfCgfezy7dKjBYMdzHK9OpolQjsqc6JCfNn/5jReglSpUoJUqVKAD2q7PwdoRpkN4N1va363TJ97ajgD8WFFmwseAMKOPhXdjgVWlOYvgaDmVXOMmuN5AZLSWNDgsPxr2+Qc16DAhQfA80Cd3Z7wMBn0q9FkLkn8a43H1F9MmOBJkfCvhbcwUtg5oPckcl2VQjAB8DVoTQaaVsnYI0nKbiBn0r3b4Xp9oHj1rlrFvbapbG3vYFkTIb3hyrDxB6g0HPWbiE6XJEzjeMFcGs113UAECM+MtgnHSjPaO0ltraeWyuSg24MbDcG9fQ1ndxcamIor54kmzuVWYHAIoDE2t2um2Xd3DDvmjOEI5IxSDDCZED52+9niu8ySXFw813l5nPvMepq9ZW45HgB0oCuhSbAAp6Y4PWmiRFaNT145pa0iIJOYCAdzZ5/hTLGW7mNcc8kg0HLUrr2PQL9l5IgZR8xiq+pW0enfR4LCZvflTvWB/ZPhVzZFeMkc+O4TbIw88c4pa7eam08DBuHlIAGegoLHYi/wACOeU/YG3OeuKbRcTX85kT3EA5JpQ7M20aWNuwZCfFCcH41Y1DViGNvAckHgA0G7diZUl7OW7xtvUvJ73+cijtKX0Vh4+xFiJOG3yk/wDram2glSpUoJUqVKDy/wBk1WcgxEetWZOEqlnhx6UHx8bATXhzxUkbKivBoAXaFDFNDc49z7D48PWqdqwZ3c9RjFMd1bLdW7wydG/cfOky4uX057qK4RleNsEeY8x6UBcXeNwZlHx4PyrlLdKyld7A+VIMF/res37ppduIrRTl7i5Jx8h1opLB2gjkAjisr0MMZEzIR+IoLHam9W3sJ/cLZXAx40C0W2cdmSt0ehzsB55qxqNt2mgtzI+i2TbBglLwsfwI5oLqGu67b2clvBowjLgEys4NAv30as54ICsQDjrXOORVKFQevNUbi51fvS0qKGfrnpXzN5MhDzKvmka9aA3bSBXDjO6NgCw6UxxSYnkXyUEUm6THO10kEpOC45NOTL9bhCMnj14oPTN3SyMOjn8AKQ9Um/SGtAAZjj6801dpbgW9q4DAHHT5Up6ZCwVpWGHkB5oLclw3eqluMbejDwovpUTTTKJSrMevHNB98Vs2ANzedM/Za2lkZbiSM5PC+tBtvYKIQ9l7VFbcA0hz8WNMNCOycJg0G3jIxyxI+JovQSpUqUEqVKlB4n+x86oy8OQPEVduX2R58ziqFwuHDZ60HKQ8Cvm6uU8n122oDzQdd1Be0GjDULf2qAgTRqQxP7a0YEgB2+dd4TjpQZrpV6lr3kE4VXHDKauvPDJhlIBHQg0U7Z9n0mhOo2oIdDmZcct6ikqO1lnx3ZeNvU9aCaxr+qQyC3SZ9u75YpPvdTv7ieeOWV2YdfnT3Npi+znvmLyHHXw60uXOjQSXLGE/WZ55oFOSBjKDJyfI11iQuGVeG9KtalaiGbiXdjwqpahzIMrxnrmgO2FoE+ucA7BnrR6wsZI7Zru4UZf9Wh6gVY7Jdnzcw+1XOTbJ0XH2j5Uc1OzkmjZYhgtwAOgoMm7Qu99f9yowqH3z4GuJG2Nl5BUYFNOqaE1ijEAszHLfGl7ULZkjCFDzQVtJsWv71Q3CKefWtf7K6YECyd2Aq8KMfvpO7G6XgrlftHyrWtPthDEmPAUDFpoAs0A6DP51Zqvp5/2VfifzqxQSpUqUEqVKlBW1A4t8/wB4UPe5XJDEcGiGof1f50u3vWg6ySKboEHium7niqEf20q4vWg6ByGB4yKuLy2RwKoH7dXkoOp5QggEEY5pB7UaDe2bSXeiwSXUbcvAh9+I+Y8xT7+zXMEgyEHB9KDDrjtKIi63JaOUZXZIpQr8jS7baqfa5GedEhOfeZuM1+k9S0+yuoFN1Z28xK895ErZ/EUpDs7of6QU/obTs88+yp/Kgwm5uhNOoR1l8tnJp17E9k9Q1aVZJ7ZobThmklGPwFbdZ6TpsFvGYdPtI8D9iBR/CukvuyYXgeQoBtrp0NrbRwxYSKMcA+FVZlTD+zJvP7TGutySZRkk8+NdtWASyTYNvvL04oFq801WtwHBLlsnPhQC57OxzBiUbgg8U9agB3h48vyqgoGH48KAZ2c01YmXAI2edN8MRGOcc0K00e8aNR+HxoCdgP8AZR8T+dWKr2P9WHxP51YoJUqVK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5364" name="AutoShape 4" descr="data:image/jpeg;base64,/9j/4AAQSkZJRgABAQAAAQABAAD/2wCEAAkGBwgHBgkIBwgKCgkLDRYPDQwMDRsUFRAWIB0iIiAdHx8kKDQsJCYxJx8fLT0tMTU3Ojo6Iys/RD84QzQ5OjcBCgoKDQwNGg8PGjclHyU3Nzc3Nzc3Nzc3Nzc3Nzc3Nzc3Nzc3Nzc3Nzc3Nzc3Nzc3Nzc3Nzc3Nzc3Nzc3Nzc3N//AABEIALoAuAMBIgACEQEDEQH/xAAcAAACAwEBAQEAAAAAAAAAAAAFBgAEBwMCAQj/xABHEAACAQMDAQUEBgYHBQkAAAABAgMABBEFEiExBhNBUWEUInGBByMyUpGxFTNCocHRCDQ2YnWCsyQlcrLwFjVTc5Kio8Lh/8QAFAEBAAAAAAAAAAAAAAAAAAAAAP/EABQRAQAAAAAAAAAAAAAAAAAAAAD/2gAMAwEAAhEDEQA/ANvqVKlBXv8ABhXP3v4GqaKOSBVy+/Ug+TfzqkJt+Ao4FB7zmvoFQDNewMdaDweK+D14+NebiVY+cE0Ou7iVvskY6GgtXN3bw5V5Rn0NDptdWL9TEXx988UNut27nHyqpcELgnOP7vJoCUvaF0YfVxnb0zzivUfasN+uhVwPucEUvTryW27fL1oLdSSq20bk3chh40GiQdpdLkfE7NAx8WHH40VVo5EEkDrIp6MpzmsaW+cy7ZOXxjNHtMvry3YT2zkY6rng0GjjPlX2qelalHqMQySs33TwKvd2fX8KDwRxXJwPLNepCRxXlSTnNB8CnPJyK9YHhUr4SaApY/1UfE/nViq+nn/ZV+J/OrFBKlSpQSpUqUFXUTi3/wAwqnCo29R+NL30tdo7jsv2et721iEry3yQlS2OCjt/9azaH6Y50x7Rpkgx91xQbgpXzFQzqOOuemKyO3+mO0mIQWNxuJwAACWJ6AVrWnQtJbwzyoQzoGKnqufCg8GAyZLE0PmjEeVyeGyfhTA6jGAMUGvuHZSvJ9aAJMm52z0qk67ZDz1Pu80Vl5OFHxoXOu2UZ6dB6UFW7QgDbgHnoc5oJfju1Z9owPXpRq5ZW+r3lsc7hxihOosgU7Bv3cYNAsXYaORXXhjk0c0LUVEf1jL3gHGelCrxMyDjA8qpF+6n2qQM4NBqNncRyKmwbCRkc9PUedM2nX3tKbZSd48c9ayHTdRd0XvHZMYCkdUb+VO9jqLOIs4D4B3J0+NA2SjPOK+Iuc0Cl7SQW8gimYq+Odwxk17j7TWLn9cp+YoDJADYry6nND11qzc+7MuT/eFdlu1mUGI5APXwoDmnf1VfifzqzVXTG3WinH7R/OrVBKlSpQSpUqUGWf0if7GWP+Kx/wClLX58IzIB4etfoP8ApE/2Msf8Vj/0pa/PzLgkk4oH76HOzia52sSSdSbfTgJ3x+03RRX6VAxyKzD6BdL9g7IS30i4mvrguCeuxcAfxPzrTnbC8UHO4fu0LdaCzo5fPJHnROVt3Dc4Oa8SRDbgUAVY9pbPyofdqFZiRRmUpg8cg0Ovo1cFj5UC3ddGZSBk4IHUUMC7xgjkGjF5DhSEAy3U1Qt4ZO8kDKMDFAGuoHWY7xlT60HvIVA90cg5FON3bLLEdwBbOBjwpXvEKl8Dp0NBwtnwvQ89aY9MvH9lRVGdjbSxPhSvBjvjyaPaWRh4jnDc0Bq/tl1LTpG3YuIznHXIpUu7MdwzdSOmKddEMLTiNlJ3JtoRf2YUyR4PusR8qBCsfaH1FIkkkXLYwDW49ltPaLTl73fkrzk+NIWg6PFLq0bFeVOa16yj7uJEHgtBZ0tCloqsehPPzq3XG1H1OPU/nXaglSpUoJUqVKDLP6RH9jbH/FY/9KWsBkJxj7wwfnW+/wBIr+xdj/isf+lLX5+JAZC3QEE0H6z7NW4sNC0+2jCgR2seOPSiT3GDg1WsW/3XZun2Xt0x+FSVjGMnlvAYzQdGfOT51HdzyPCuSO0wGEjQY5r66SAcuB/kFBUePhmY9TVWVd4KnoavtBjkSEg+A4qrMiJHuO/OaAXJbpsckZzkChN0jLvZcpwPCjd0A/IBXJHzqjIqFnUxlzx9kZoAsyu0TFGwF60BuypH1eGODTHfiSNWHcTKp5A2UDkhuSwlWDuY2Xl5PdFAF2hXJT8CetEtFlLMMrjd0Gc0NuO8JbZLHKgbb7uRtq7pOVmxjZt6c9aBy0iMLMjg8j+dWtStc3UnA973vxqnozYuAF8Tx8MUd1GMqYWPitBQ0DTzDqAkJGPI07IcKPjSrDI0Te6BR+xuI51UKPeHhQFbT9SP+I/nXauVt+q58z+ddaCVKlSglSpUoM9+mvRL3Xuy1pa6eqtKmoJIQxx7ojkH8RWIT9h+0ESvmyz7pzhxX6m1QD2bJGcMDQiT2dWjWUhS/ADeNB87PNIezmme0JslW2QMvkQMVZIWEZkctkHjyrr3OAQM+74eVdooV4Y7ePEigHwm62kRQKy+G5wCa7E3A92W3UD0cVcdEJygHJrhOxXO4g/AUFFu+wx7oDHT3hVPvmLqrbR4YNX+9U56YHU0IvJUlmypxg0Hq8g71lR5m25yAlfWtobaHMaBQftE8k1PcUqSylvAZrjfXsZg3Al1HXyBoA99cQO23cXC8HaCSaAah3syOY4phGD1JCAfvohPqGJ8J1c4AA5NVo3jkmkWUs+wcrtzmgX5rb2cLGsYKnqN/Wr2liMYLJgl/jV65Ay2AVQA43cVwijLSEpjaTnK+BoGTSYdt8fJSf3Uavpd5UkgBRjHl60IsGKwCd8IdmSPEsPD50r65r13oD6pqaOZJJCLSGNum5xuJ+QAoHN57cTi2aeNbhhlYy3JrtBdNZOGJxhuaxeLVX0S2/TF0TPrN226Jpedi+JrW45Gu7O3uHPM0KyHPHJoNCsZhPbJIOjV3oX2bYtpMJP3m/OilBKlSpQSpUqUFLV5O6tM4zlgKWNUt0voRDM2xC25G8UIpj19ttkD5uBQHCTRNGwHPTPgaAjo0c0aulzOZi2CuR0Aq9eXCQRs3GPImqGmTCRGjB9+IZYH7v8A1mlDtB2txocmqvtitSziGJSMsFOAWJ8yDwKD3rPb+10u7ZJJY2AzgKap2X0q6Pc5F4ssJHiYmI+RxzStp+p6hqbbksTe3kkfeCyt48LAh8ZJGHHwFJesaxqiGCSO+tz7TGJhHbtuEIJPuPxw1BtMPaPTb4lrK+ikEnRd20/hU04STX8kbE7Sh2cZ5zWGvquoLbx3EiW7K3R9mCafOwus63YIL+Wymkt4p0juBIeO7fgFfhmgYNc9tjvIAFbut3veB6cV51G5MWmRmNsbiF2Z5z4029pP0TBCzz39vGuMqzSjNZR2h1WH2OWeCeGaKJwI3SYMzuemFHlQdda1mC22NIjh9uNu4L885pfvO1EzoUjure3XwaPc7D50oXdzNc3LzyuzM5yS1XLKwSWD2qdZzACQxgXJB8M+lAZXVre+UC81XUWZRnbEigfiSaatCure4CG0lkcDHM0w4/AUgaBZi/1BIHuHt4m+3Kse7aKYYrS60yeOSBZJoQ+2KcrsSdfh4Gg17RRFeQzWwLLNDiSRZcEgeDLj7Q/ClrttYpdavapcoI7O3VriQtwGZsDj1wBVzTWnvJNLXTzFA7rLHIZiw3RgAkcdTQL6aWvLSbTp4cewsgXaCfeYdM0APtBpH6c7YaRbWynuLqJcAfsqvWtcaCONEjQYWNQgHoKTvo+tXub1NQnHvWumqiE+Bdv/AMp0kJK+uKBo7OYGlR4+8/8AzGidDezo/wB0x/FvzNEqCVKlSglSpUoA3auTu9NVj/4yj9xpQN+v2c9eKYu3svdaPEc9blR/7WrN5L0LIufOgfdl3JNZT6dcx27TxtFK7w7x6eNJp7HHW+z0EZlIuLW4mimQDCSMsrc48Ouaduyk3temp1Pdkt8D4V7eSPSdUla5ASy1FhIsjcLFPgAgnwDYz8aBTjnbsnAtusOElYM8xGVZvJvEHy60idodH7Kz3xvIZ3s+9kLyW6yblJzk4GM1smt6bHcWpSeFmU88DOKzqfTNN7qXupo0IJJV4xkUChey6RcSwQWEdxeGBgUKEJFwfEGtRvNSQ9l7MJErXeoTRR91t42gg4HhwBS3pPZGXU5itvd7LcqGYwxjJ8+af9K0qOHUYohGTBYRAqGGff6cH4dfjQE9WsLGODvRYWu4DGe6GaxTt5Js76WKOP6u4VyoQAYHwFbhqBZ9NkLHPOax3W7dZLi6Vk3buMY60GW6mqe0s0MqTKwDkoDhSfCregapc6cx9nHutw3PBHwojeaJFZSOs8xXvF+q4ypX5dDQyztZBJtS2juAPEPigZLa+XZtAhBYjdsXFMyCS8tra3ihdgpycjAHqc0vaURCVzp1pBgDDzyZA+IFM1vqaSSAxTLczqQdu3ZED6eJoD+h28trqVurlSsUDOrA9S58PTAoB9L0sOp6vo2ipLibvQzjrtBHWmrS5Wvb1Zn5eRgZCoxx0HHpSTqvsn/bqXW50kfZIyojnqQNo+WaBs7BpGNLvbiIN3b3Pcx567I+Pzo+eWJHjXKwthZafBFFGFUruKjwJ5Neu8yM0DZoH/dkf/E350Rod2eOdKjPq35miNBKlSpQSpUqUCR9LN0LTs9ayMcA3qj/AOOT+VYm2tGS6WOEPLIzbUjj5ZmPQAVqf9IRyvY3T2UkH9KR9P8AyparfQ99H66ZAuvazGGvZBmCJh+pU+PqTx8MUDJ2T0bUtO0IyXZCzyrkwJ+yvr60UhkElqkU3dzLgiQON3yIo6dhQ4I586FanbxW0PfwIi4Pv7B1oKMem2EKlbZrm2HikFwwX8DwKAXPZ9prktBc4J4fdEr0ZkuI3HEhUDxrvbyYVQu0EDk+dAIj7MscRSapeRxY95YTs3fhRu1ht7SBba2DhU6F5NxbzJJ8a+z3IijLORjHWh+mSyXc0s2DsQ7fjQFZxutJV/u1k+s/VX8/eDO/7NarezCG0kYjIK4rLO0qne9wM5H2RQDbv2aWON5sKfs8+FLCQJFdE4zG5PQ0Z1a1kn09+7zhoSSPI+dKemX7skcb4AU4ANAQmtBb3QEQIjk5UnnNF9Nk7kgBMc9fWvFmfaSqOAXHSrpt+6OSvAoGzQbh1mMg6CIkYOOQKGWMYu7iDU7uJUQsQFBzzmumiF47SaRm6RORnywaER3bxdlLfUssEivSsgz+y3/QoNCS+Jk3nB4zXYTQ3Ay31T/eHSlPRNTMtwlvsEsRUEZPNHLmWOIbUGCfCgfezy7dKjBYMdzHK9OpolQjsqc6JCfNn/5jReglSpUoJUqVKAD2q7PwdoRpkN4N1va363TJ97ajgD8WFFmwseAMKOPhXdjgVWlOYvgaDmVXOMmuN5AZLSWNDgsPxr2+Qc16DAhQfA80Cd3Z7wMBn0q9FkLkn8a43H1F9MmOBJkfCvhbcwUtg5oPckcl2VQjAB8DVoTQaaVsnYI0nKbiBn0r3b4Xp9oHj1rlrFvbapbG3vYFkTIb3hyrDxB6g0HPWbiE6XJEzjeMFcGs113UAECM+MtgnHSjPaO0ltraeWyuSg24MbDcG9fQ1ndxcamIor54kmzuVWYHAIoDE2t2um2Xd3DDvmjOEI5IxSDDCZED52+9niu8ySXFw813l5nPvMepq9ZW45HgB0oCuhSbAAp6Y4PWmiRFaNT145pa0iIJOYCAdzZ5/hTLGW7mNcc8kg0HLUrr2PQL9l5IgZR8xiq+pW0enfR4LCZvflTvWB/ZPhVzZFeMkc+O4TbIw88c4pa7eam08DBuHlIAGegoLHYi/wACOeU/YG3OeuKbRcTX85kT3EA5JpQ7M20aWNuwZCfFCcH41Y1DViGNvAckHgA0G7diZUl7OW7xtvUvJ73+cijtKX0Vh4+xFiJOG3yk/wDram2glSpUoJUqVKDy/wBk1WcgxEetWZOEqlnhx6UHx8bATXhzxUkbKivBoAXaFDFNDc49z7D48PWqdqwZ3c9RjFMd1bLdW7wydG/cfOky4uX057qK4RleNsEeY8x6UBcXeNwZlHx4PyrlLdKyld7A+VIMF/res37ppduIrRTl7i5Jx8h1opLB2gjkAjisr0MMZEzIR+IoLHam9W3sJ/cLZXAx40C0W2cdmSt0ehzsB55qxqNt2mgtzI+i2TbBglLwsfwI5oLqGu67b2clvBowjLgEys4NAv30as54ICsQDjrXOORVKFQevNUbi51fvS0qKGfrnpXzN5MhDzKvmka9aA3bSBXDjO6NgCw6UxxSYnkXyUEUm6THO10kEpOC45NOTL9bhCMnj14oPTN3SyMOjn8AKQ9Um/SGtAAZjj6801dpbgW9q4DAHHT5Up6ZCwVpWGHkB5oLclw3eqluMbejDwovpUTTTKJSrMevHNB98Vs2ANzedM/Za2lkZbiSM5PC+tBtvYKIQ9l7VFbcA0hz8WNMNCOycJg0G3jIxyxI+JovQSpUqUEqVKlB4n+x86oy8OQPEVduX2R58ziqFwuHDZ60HKQ8Cvm6uU8n122oDzQdd1Be0GjDULf2qAgTRqQxP7a0YEgB2+dd4TjpQZrpV6lr3kE4VXHDKauvPDJhlIBHQg0U7Z9n0mhOo2oIdDmZcct6ikqO1lnx3ZeNvU9aCaxr+qQyC3SZ9u75YpPvdTv7ieeOWV2YdfnT3Npi+znvmLyHHXw60uXOjQSXLGE/WZ55oFOSBjKDJyfI11iQuGVeG9KtalaiGbiXdjwqpahzIMrxnrmgO2FoE+ucA7BnrR6wsZI7Zru4UZf9Wh6gVY7Jdnzcw+1XOTbJ0XH2j5Uc1OzkmjZYhgtwAOgoMm7Qu99f9yowqH3z4GuJG2Nl5BUYFNOqaE1ijEAszHLfGl7ULZkjCFDzQVtJsWv71Q3CKefWtf7K6YECyd2Aq8KMfvpO7G6XgrlftHyrWtPthDEmPAUDFpoAs0A6DP51Zqvp5/2VfifzqxQSpUqUEqVKlBW1A4t8/wB4UPe5XJDEcGiGof1f50u3vWg6ySKboEHium7niqEf20q4vWg6ByGB4yKuLy2RwKoH7dXkoOp5QggEEY5pB7UaDe2bSXeiwSXUbcvAh9+I+Y8xT7+zXMEgyEHB9KDDrjtKIi63JaOUZXZIpQr8jS7baqfa5GedEhOfeZuM1+k9S0+yuoFN1Z28xK895ErZ/EUpDs7of6QU/obTs88+yp/Kgwm5uhNOoR1l8tnJp17E9k9Q1aVZJ7ZobThmklGPwFbdZ6TpsFvGYdPtI8D9iBR/CukvuyYXgeQoBtrp0NrbRwxYSKMcA+FVZlTD+zJvP7TGutySZRkk8+NdtWASyTYNvvL04oFq801WtwHBLlsnPhQC57OxzBiUbgg8U9agB3h48vyqgoGH48KAZ2c01YmXAI2edN8MRGOcc0K00e8aNR+HxoCdgP8AZR8T+dWKr2P9WHxP51YoJUqVK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5366" name="AutoShape 6" descr="data:image/jpeg;base64,/9j/4AAQSkZJRgABAQAAAQABAAD/2wCEAAkGBwgHBgkIBwgKCgkLDRYPDQwMDRsUFRAWIB0iIiAdHx8kKDQsJCYxJx8fLT0tMTU3Ojo6Iys/RD84QzQ5OjcBCgoKDQwNGg8PGjclHyU3Nzc3Nzc3Nzc3Nzc3Nzc3Nzc3Nzc3Nzc3Nzc3Nzc3Nzc3Nzc3Nzc3Nzc3Nzc3Nzc3N//AABEIAHwAXQMBIgACEQEDEQH/xAAcAAACAwEBAQEAAAAAAAAAAAAFBgMEBwIBAAj/xAA+EAACAQMDAQYDBgMFCQEAAAABAgMABBEFEiExBhNBUWFxIpGxBxQygaHBI0LRQ3JzkuEVJDM1UmJjsvAI/8QAFAEBAAAAAAAAAAAAAAAAAAAAAP/EABQRAQAAAAAAAAAAAAAAAAAAAAD/2gAMAwEAAhEDEQA/AFyK0cDLMMenNXoIIIlzIzN6AUsWWsT2zqm7MXirUcklZxuU8EZoNG7AdpLGxWSxunEEcr70kkPAbpg+XQfKmXtF2x0XStPmc6hbSylCEiilDEnHjjpWD6hdPbWkjgnd0X3q92Y7NRyqLnVEE0pOe5flFHqP5j6Hj0NAIutXW7lkeDc3xHOxeBS/qOpTtJsinYDOCQa3zTdOj7pVESKPILgUH7UdkNN1SNzcQ7JUHwzR/CwPv4+xoMRNzcHK94z5GOuauW1ikkCGWNlLHxPNW/8AZFxpmvJbXAU/FlXH4XXz/wBKIXoQ3CJEwJHXHSgBaZbqdaSFwSgJ5pwvpO6VF8fSlrQ2L9ofMncCB4UwayjDuztOB40FQJuLMfGhl4mJOKIXEuxaHu285oIwRu+IZBolZ6iLUd1dN/CI+Bv2oWOtXsx3ccSSDO3r7UBFZxeXcQ7r+FGBIN46t4f1/KnLQpAZAgPXkZPXikiKL7nL3gZpIpFAjxzyOcCmHStSitmjkmDBQpJ3DAPHn70Gk2EpZBxhRX2pmFoTumUZBxWY3vbTXbkrHp9uixEcfwm6dPxdPrRKa51K97H3hj2JqduCVZRkMoPJA8xz8ulBX7X6Vut/vAIJjbcrA9AeDSkJbeyTvHYFxyuOcnyrq1hvp7wRLdGZSRuaRyBtP4i2RhRQqVHbVZbdQSA5GEXGOfKgsdko5JtZe6IwMMTx1zTZrixPDEgYFw2OD0rjSbWOC1j7tB8Kknjk0E08tcxS3s8mFMrBVNBHdhWHFD87eKlu5f4hAPFVWbmg83fFV3Q2H31g3QrxmhjHFT6XuN5HgkAnk0Dxpds729xFamSR+Mwl/gwfHH+bkc9K9s444Lz7hfxJ3kbEFWGQfL34oaNZGj36TIn3hQP48QOPhz1z4GuJ9VtdUvQ9nG6RqFUM8gY5544HHh50D1adn9OCrMjDC87cbiPYdBVSftFY6JqEiX26NQhUxLESFBzjnxzUGj6o1ogeU4C8kg9Rz/Squp6wt7IxTSL66Zhj4U2geuWoK63Ol31hPe2doFhG7YcY3AeOPDxqlY6eTezXMqRtA5J3Ly3HQ+1cXWozu01u9jHaW4xvVJhJsz0DEDAPzobofaPT7iEWWpE2co4julyVPow6j9fyoG2B7aOPekisg6jPSk9raS3uLm2dmwx3wAdGGef0pmexiWKCW2voQV5IzhXHoaqFbPUJohb3Yea3bevxfEnmPUUCvcIU4brVF25pg121Cyyuv/Vnr50Acc0HNvH94kWNWAJNGLaGCOOaR3CRQgfxGPj40K0ydVVtigy5wuPCur6RE722u1mTam62ZcbS2eWbz4yPSgpXd+W7yODcsTnLEn4n9/IelW+zSzTTXKJnu0iEjkfy4ZVB+bChOw9XBA8CR1o92UlfT+0dh3KiQSyGGQEZSVWG0r6jn9KA7ZX7RnZcMFdDnaej48qM3CWF8ne3c4jVh0Xgn3Iq1qXZazvxus3MEjc902G2+2SDj5/lSxqnZi/04gLemZW/s0QK/wAsmg41lLT7t910wsZQCQnh0JJOPGksRttVgDhs7fWnvsrp7HWI3lUJHCwaVm4wPWg/aK0jstT1SzijZIMrc24YYIGQDj8iflzQDtJ1Tue7s9Qed9P35aONsFD5j+lNugzac913NnZwqpOe8nmG7HtSHcAmc+fTy/OrMRVQAfwE7Q5GMHjOPTmgcNfVvjYLtUsQB6Dil1wua5+9TQqYhK7Rjw3cH8qhdy2DQabpyXFtqVw9v93iVztMfcKVx51les3j6jq1xcEjDudgUYUL4YHhxWool2WeYyRI7g5XJ4FZJ8JeLcSoOATjOKC593XeVjuFkiyAp2lN5wD4/LmrmlXDrqOnXAOFjvoyMY+EhwRjI+tVbGOKS8faW7kBgpbr14z61MUeOzndFIVGVwT0BBoN7u7FGdlNpK7E/iAQr74z9MVWttKNrIZBbndjjGM/IA/qRTDsN1CkvfOqyIG+DjqM1GmnwH8QkkGejysf0zigr6TpP3ibfed2kYO4WydWPm7dT7dPesj+02+hb7TbpkCNb2fdWzr4FQgDj5lh+Vb/AGENvbgN3caKoySEAwBX5bnuX1W4v9QZNr3l08hPkWYsT+tBW1mK0R9tq5wrELzkbPDmqkE0qRyKmWjA2limdgbg+gzVqKzS6MTL3p3tt6E7j6Yzz6V7LZyWl69uySImCJUYHIK9dw6jnzoI2lj7tcODgAVJA0ZTJ88VVIjjCDAY9zjkfzZP9ahllGI0jztRce56n6/pQH7HtHqvct32qlSThd6hv2pdbrjPANcjrXvG7mgN9nY072R5cYAG0HoT/wDfWiF+8U9jchCOEOCFwDQewlClYgxCvxxgHd4Z9OtFbiRTpU0a8Hb8KhTwPfxoN77L3AuezGkXD9ZLKEn32CiqPGD/AKUufZzMJuwuisY2bFvs+E+RI/amNZFB4tJf8tBW7UXv3LslrV1Hw0VjMVPkxQgfqRX5r0yBp7NYd4jjJ+N+nFbt9q10Yfs81QLFJG0xihG7A6yLnx8gawS2eZoxb2y5DMFzjO4/9o/c0BGO8a0vrRtPjKtasrwoVDbmHIY7hgL70O7R6jd3uqT3F1dme4mbvJZQNuWPOB6Dj0qO9uI4la1tm7xmP8afOd58lPl5nx9sChZ60HQYrgg8g142OMH3r4+HrXlBd0aKKbUIlnkVFz0YZDelTa/ZrZ32Il2xSLuUeXnVOyOL2A+Ui/WmPtRamS0S5X+xOGHo3+v1oF2zObuDPTvF+tFbfUZHtJFGwvOuw5OMHHJ/Pr75oTY83kH+Iv1r6MlYsg0H6F+ySaeXsHp6o8QEZkXkc/iJ/enH/ej1uY19lrMvsesFuuzTb9RuI8TMe6SFiF8OuMH8INPb6JYLzLqVz+YYftQKP23SyjstZW/ftMJ79A6jxwjEce+Kx92W3lFnGczfhlkHSIfzKnr1Bb8hxydD+11rbT001bK5ll2CSb+ITgSfCqYz5Zc/lWW2YKSxufHLE0EV3tW7kCgBQcACubWHvpCCwQBSSx8OM/sa8uTmdznx8a6jLRwnaSO8UggeI9fkflQWHZU0rBQBmcbTjkDkn9qH1avJxIscSfgjHzNVaCW3OLmM/wDkH1py7QjGh3OfEp/7CkyP/jJ/eH1pi165kksHRiNuV4HvQAdPGb62A8ZUH6iuUfEWxuUYfI13pn/MbX/GX61EwxGmPEZoNx+wqyWXR72WaxjdJDHtkeIHdjeDz6GtTGnwD8MTR+Wxyv0rIPsCnkFrqiBmAVo8YdsD8fhnFa6l/MOCFPuKDIP/ANAWvdDS5QZCGV1yzE9CPP8AvVksbYQAddv71tv29kXHZmyldQHjvAAR5FWyP0HyrFLdFbbkcfWgqNl5sDnJqW4YBcL06D2HH9fnXkfwySMAMhSR6VFKeceA4FBxXteV90o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5368" name="AutoShape 8" descr="data:image/jpeg;base64,/9j/4AAQSkZJRgABAQAAAQABAAD/2wCEAAkGBwgHBgkIBwgKCgkLDRYPDQwMDRsUFRAWIB0iIiAdHx8kKDQsJCYxJx8fLT0tMTU3Ojo6Iys/RD84QzQ5OjcBCgoKDQwNGg8PGjclHyU3Nzc3Nzc3Nzc3Nzc3Nzc3Nzc3Nzc3Nzc3Nzc3Nzc3Nzc3Nzc3Nzc3Nzc3Nzc3Nzc3N//AABEIAHwAXQMBIgACEQEDEQH/xAAcAAACAwEBAQEAAAAAAAAAAAAFBgMEBwIBAAj/xAA+EAACAQMDAQYDBgMFCQEAAAABAgMABBEFEiExBhNBUWFxIpGxBxQygaHBI0LRQ3JzkuEVJDM1UmJjsvAI/8QAFAEBAAAAAAAAAAAAAAAAAAAAAP/EABQRAQAAAAAAAAAAAAAAAAAAAAD/2gAMAwEAAhEDEQA/AFyK0cDLMMenNXoIIIlzIzN6AUsWWsT2zqm7MXirUcklZxuU8EZoNG7AdpLGxWSxunEEcr70kkPAbpg+XQfKmXtF2x0XStPmc6hbSylCEiilDEnHjjpWD6hdPbWkjgnd0X3q92Y7NRyqLnVEE0pOe5flFHqP5j6Hj0NAIutXW7lkeDc3xHOxeBS/qOpTtJsinYDOCQa3zTdOj7pVESKPILgUH7UdkNN1SNzcQ7JUHwzR/CwPv4+xoMRNzcHK94z5GOuauW1ikkCGWNlLHxPNW/8AZFxpmvJbXAU/FlXH4XXz/wBKIXoQ3CJEwJHXHSgBaZbqdaSFwSgJ5pwvpO6VF8fSlrQ2L9ofMncCB4UwayjDuztOB40FQJuLMfGhl4mJOKIXEuxaHu285oIwRu+IZBolZ6iLUd1dN/CI+Bv2oWOtXsx3ccSSDO3r7UBFZxeXcQ7r+FGBIN46t4f1/KnLQpAZAgPXkZPXikiKL7nL3gZpIpFAjxzyOcCmHStSitmjkmDBQpJ3DAPHn70Gk2EpZBxhRX2pmFoTumUZBxWY3vbTXbkrHp9uixEcfwm6dPxdPrRKa51K97H3hj2JqduCVZRkMoPJA8xz8ulBX7X6Vut/vAIJjbcrA9AeDSkJbeyTvHYFxyuOcnyrq1hvp7wRLdGZSRuaRyBtP4i2RhRQqVHbVZbdQSA5GEXGOfKgsdko5JtZe6IwMMTx1zTZrixPDEgYFw2OD0rjSbWOC1j7tB8Kknjk0E08tcxS3s8mFMrBVNBHdhWHFD87eKlu5f4hAPFVWbmg83fFV3Q2H31g3QrxmhjHFT6XuN5HgkAnk0Dxpds729xFamSR+Mwl/gwfHH+bkc9K9s444Lz7hfxJ3kbEFWGQfL34oaNZGj36TIn3hQP48QOPhz1z4GuJ9VtdUvQ9nG6RqFUM8gY5544HHh50D1adn9OCrMjDC87cbiPYdBVSftFY6JqEiX26NQhUxLESFBzjnxzUGj6o1ogeU4C8kg9Rz/Squp6wt7IxTSL66Zhj4U2geuWoK63Ol31hPe2doFhG7YcY3AeOPDxqlY6eTezXMqRtA5J3Ly3HQ+1cXWozu01u9jHaW4xvVJhJsz0DEDAPzobofaPT7iEWWpE2co4julyVPow6j9fyoG2B7aOPekisg6jPSk9raS3uLm2dmwx3wAdGGef0pmexiWKCW2voQV5IzhXHoaqFbPUJohb3Yea3bevxfEnmPUUCvcIU4brVF25pg121Cyyuv/Vnr50Acc0HNvH94kWNWAJNGLaGCOOaR3CRQgfxGPj40K0ydVVtigy5wuPCur6RE722u1mTam62ZcbS2eWbz4yPSgpXd+W7yODcsTnLEn4n9/IelW+zSzTTXKJnu0iEjkfy4ZVB+bChOw9XBA8CR1o92UlfT+0dh3KiQSyGGQEZSVWG0r6jn9KA7ZX7RnZcMFdDnaej48qM3CWF8ne3c4jVh0Xgn3Iq1qXZazvxus3MEjc902G2+2SDj5/lSxqnZi/04gLemZW/s0QK/wAsmg41lLT7t910wsZQCQnh0JJOPGksRttVgDhs7fWnvsrp7HWI3lUJHCwaVm4wPWg/aK0jstT1SzijZIMrc24YYIGQDj8iflzQDtJ1Tue7s9Qed9P35aONsFD5j+lNugzac913NnZwqpOe8nmG7HtSHcAmc+fTy/OrMRVQAfwE7Q5GMHjOPTmgcNfVvjYLtUsQB6Dil1wua5+9TQqYhK7Rjw3cH8qhdy2DQabpyXFtqVw9v93iVztMfcKVx51les3j6jq1xcEjDudgUYUL4YHhxWool2WeYyRI7g5XJ4FZJ8JeLcSoOATjOKC593XeVjuFkiyAp2lN5wD4/LmrmlXDrqOnXAOFjvoyMY+EhwRjI+tVbGOKS8faW7kBgpbr14z61MUeOzndFIVGVwT0BBoN7u7FGdlNpK7E/iAQr74z9MVWttKNrIZBbndjjGM/IA/qRTDsN1CkvfOqyIG+DjqM1GmnwH8QkkGejysf0zigr6TpP3ibfed2kYO4WydWPm7dT7dPesj+02+hb7TbpkCNb2fdWzr4FQgDj5lh+Vb/AGENvbgN3caKoySEAwBX5bnuX1W4v9QZNr3l08hPkWYsT+tBW1mK0R9tq5wrELzkbPDmqkE0qRyKmWjA2limdgbg+gzVqKzS6MTL3p3tt6E7j6Yzz6V7LZyWl69uySImCJUYHIK9dw6jnzoI2lj7tcODgAVJA0ZTJ88VVIjjCDAY9zjkfzZP9ahllGI0jztRce56n6/pQH7HtHqvct32qlSThd6hv2pdbrjPANcjrXvG7mgN9nY072R5cYAG0HoT/wDfWiF+8U9jchCOEOCFwDQewlClYgxCvxxgHd4Z9OtFbiRTpU0a8Hb8KhTwPfxoN77L3AuezGkXD9ZLKEn32CiqPGD/AKUufZzMJuwuisY2bFvs+E+RI/amNZFB4tJf8tBW7UXv3LslrV1Hw0VjMVPkxQgfqRX5r0yBp7NYd4jjJ+N+nFbt9q10Yfs81QLFJG0xihG7A6yLnx8gawS2eZoxb2y5DMFzjO4/9o/c0BGO8a0vrRtPjKtasrwoVDbmHIY7hgL70O7R6jd3uqT3F1dme4mbvJZQNuWPOB6Dj0qO9uI4la1tm7xmP8afOd58lPl5nx9sChZ60HQYrgg8g142OMH3r4+HrXlBd0aKKbUIlnkVFz0YZDelTa/ZrZ32Il2xSLuUeXnVOyOL2A+Ui/WmPtRamS0S5X+xOGHo3+v1oF2zObuDPTvF+tFbfUZHtJFGwvOuw5OMHHJ/Pr75oTY83kH+Iv1r6MlYsg0H6F+ySaeXsHp6o8QEZkXkc/iJ/enH/ej1uY19lrMvsesFuuzTb9RuI8TMe6SFiF8OuMH8INPb6JYLzLqVz+YYftQKP23SyjstZW/ftMJ79A6jxwjEce+Kx92W3lFnGczfhlkHSIfzKnr1Bb8hxydD+11rbT001bK5ll2CSb+ITgSfCqYz5Zc/lWW2YKSxufHLE0EV3tW7kCgBQcACubWHvpCCwQBSSx8OM/sa8uTmdznx8a6jLRwnaSO8UggeI9fkflQWHZU0rBQBmcbTjkDkn9qH1avJxIscSfgjHzNVaCW3OLmM/wDkH1py7QjGh3OfEp/7CkyP/jJ/eH1pi165kksHRiNuV4HvQAdPGb62A8ZUH6iuUfEWxuUYfI13pn/MbX/GX61EwxGmPEZoNx+wqyWXR72WaxjdJDHtkeIHdjeDz6GtTGnwD8MTR+Wxyv0rIPsCnkFrqiBmAVo8YdsD8fhnFa6l/MOCFPuKDIP/ANAWvdDS5QZCGV1yzE9CPP8AvVksbYQAddv71tv29kXHZmyldQHjvAAR5FWyP0HyrFLdFbbkcfWgqNl5sDnJqW4YBcL06D2HH9fnXkfwySMAMhSR6VFKeceA4FBxXteV90oP/9k="/>
          <p:cNvSpPr>
            <a:spLocks noGrp="1" noChangeAspect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r>
              <a:rPr lang="id-ID" i="1" dirty="0"/>
              <a:t>Episteme </a:t>
            </a:r>
            <a:r>
              <a:rPr lang="id-ID" dirty="0"/>
              <a:t>adalah </a:t>
            </a:r>
            <a:r>
              <a:rPr lang="id-ID" dirty="0" smtClean="0"/>
              <a:t>sistem </a:t>
            </a:r>
            <a:r>
              <a:rPr lang="id-ID" dirty="0"/>
              <a:t>tersembunyi dibalik pengetahuan yang dominan pada masa tertentu. </a:t>
            </a:r>
            <a:endParaRPr lang="id-ID" dirty="0" smtClean="0"/>
          </a:p>
          <a:p>
            <a:r>
              <a:rPr lang="id-ID" i="1" dirty="0"/>
              <a:t>Episteme </a:t>
            </a:r>
            <a:r>
              <a:rPr lang="id-ID" dirty="0"/>
              <a:t>adalah prasyarat munculnya pengetahuan dan teori. Jadi, ia adalah latar tersembunyi </a:t>
            </a:r>
            <a:r>
              <a:rPr lang="id-ID" dirty="0" smtClean="0"/>
              <a:t>dibelakang pengetahuan</a:t>
            </a:r>
            <a:r>
              <a:rPr lang="id-ID" dirty="0"/>
              <a:t>; </a:t>
            </a:r>
            <a:endParaRPr lang="id-ID" dirty="0" smtClean="0"/>
          </a:p>
          <a:p>
            <a:r>
              <a:rPr lang="id-ID" i="1" dirty="0" smtClean="0"/>
              <a:t>episteme</a:t>
            </a:r>
            <a:r>
              <a:rPr lang="id-ID" i="1" dirty="0"/>
              <a:t> </a:t>
            </a:r>
            <a:r>
              <a:rPr lang="id-ID" dirty="0"/>
              <a:t>adalah struktur dasar yang berada diluar sejarah. Ringkasnya, ia adalah struktur pengetahuan global, dengan cirinya yang holistik. Ia dianggap sebagai jaringan dasar hukum-hukum yang mengatur pengetahuan, metode, pemahaman, dan metode analisa.</a:t>
            </a:r>
          </a:p>
        </p:txBody>
      </p:sp>
      <p:sp>
        <p:nvSpPr>
          <p:cNvPr id="15370" name="AutoShape 10" descr="data:image/jpeg;base64,/9j/4AAQSkZJRgABAQAAAQABAAD/2wCEAAkGBwgHBgkIBwgKCgkLDRYPDQwMDRsUFRAWIB0iIiAdHx8kKDQsJCYxJx8fLT0tMTU3Ojo6Iys/RD84QzQ5OjcBCgoKDQwNGg8PGjclHyU3Nzc3Nzc3Nzc3Nzc3Nzc3Nzc3Nzc3Nzc3Nzc3Nzc3Nzc3Nzc3Nzc3Nzc3Nzc3Nzc3N//AABEIAHwAXQMBIgACEQEDEQH/xAAcAAACAwEBAQEAAAAAAAAAAAAFBgMEBwIBAAj/xAA+EAACAQMDAQYDBgMFCQEAAAABAgMABBEFEiExBhNBUWFxIpGxBxQygaHBI0LRQ3JzkuEVJDM1UmJjsvAI/8QAFAEBAAAAAAAAAAAAAAAAAAAAAP/EABQRAQAAAAAAAAAAAAAAAAAAAAD/2gAMAwEAAhEDEQA/AFyK0cDLMMenNXoIIIlzIzN6AUsWWsT2zqm7MXirUcklZxuU8EZoNG7AdpLGxWSxunEEcr70kkPAbpg+XQfKmXtF2x0XStPmc6hbSylCEiilDEnHjjpWD6hdPbWkjgnd0X3q92Y7NRyqLnVEE0pOe5flFHqP5j6Hj0NAIutXW7lkeDc3xHOxeBS/qOpTtJsinYDOCQa3zTdOj7pVESKPILgUH7UdkNN1SNzcQ7JUHwzR/CwPv4+xoMRNzcHK94z5GOuauW1ikkCGWNlLHxPNW/8AZFxpmvJbXAU/FlXH4XXz/wBKIXoQ3CJEwJHXHSgBaZbqdaSFwSgJ5pwvpO6VF8fSlrQ2L9ofMncCB4UwayjDuztOB40FQJuLMfGhl4mJOKIXEuxaHu285oIwRu+IZBolZ6iLUd1dN/CI+Bv2oWOtXsx3ccSSDO3r7UBFZxeXcQ7r+FGBIN46t4f1/KnLQpAZAgPXkZPXikiKL7nL3gZpIpFAjxzyOcCmHStSitmjkmDBQpJ3DAPHn70Gk2EpZBxhRX2pmFoTumUZBxWY3vbTXbkrHp9uixEcfwm6dPxdPrRKa51K97H3hj2JqduCVZRkMoPJA8xz8ulBX7X6Vut/vAIJjbcrA9AeDSkJbeyTvHYFxyuOcnyrq1hvp7wRLdGZSRuaRyBtP4i2RhRQqVHbVZbdQSA5GEXGOfKgsdko5JtZe6IwMMTx1zTZrixPDEgYFw2OD0rjSbWOC1j7tB8Kknjk0E08tcxS3s8mFMrBVNBHdhWHFD87eKlu5f4hAPFVWbmg83fFV3Q2H31g3QrxmhjHFT6XuN5HgkAnk0Dxpds729xFamSR+Mwl/gwfHH+bkc9K9s444Lz7hfxJ3kbEFWGQfL34oaNZGj36TIn3hQP48QOPhz1z4GuJ9VtdUvQ9nG6RqFUM8gY5544HHh50D1adn9OCrMjDC87cbiPYdBVSftFY6JqEiX26NQhUxLESFBzjnxzUGj6o1ogeU4C8kg9Rz/Squp6wt7IxTSL66Zhj4U2geuWoK63Ol31hPe2doFhG7YcY3AeOPDxqlY6eTezXMqRtA5J3Ly3HQ+1cXWozu01u9jHaW4xvVJhJsz0DEDAPzobofaPT7iEWWpE2co4julyVPow6j9fyoG2B7aOPekisg6jPSk9raS3uLm2dmwx3wAdGGef0pmexiWKCW2voQV5IzhXHoaqFbPUJohb3Yea3bevxfEnmPUUCvcIU4brVF25pg121Cyyuv/Vnr50Acc0HNvH94kWNWAJNGLaGCOOaR3CRQgfxGPj40K0ydVVtigy5wuPCur6RE722u1mTam62ZcbS2eWbz4yPSgpXd+W7yODcsTnLEn4n9/IelW+zSzTTXKJnu0iEjkfy4ZVB+bChOw9XBA8CR1o92UlfT+0dh3KiQSyGGQEZSVWG0r6jn9KA7ZX7RnZcMFdDnaej48qM3CWF8ne3c4jVh0Xgn3Iq1qXZazvxus3MEjc902G2+2SDj5/lSxqnZi/04gLemZW/s0QK/wAsmg41lLT7t910wsZQCQnh0JJOPGksRttVgDhs7fWnvsrp7HWI3lUJHCwaVm4wPWg/aK0jstT1SzijZIMrc24YYIGQDj8iflzQDtJ1Tue7s9Qed9P35aONsFD5j+lNugzac913NnZwqpOe8nmG7HtSHcAmc+fTy/OrMRVQAfwE7Q5GMHjOPTmgcNfVvjYLtUsQB6Dil1wua5+9TQqYhK7Rjw3cH8qhdy2DQabpyXFtqVw9v93iVztMfcKVx51les3j6jq1xcEjDudgUYUL4YHhxWool2WeYyRI7g5XJ4FZJ8JeLcSoOATjOKC593XeVjuFkiyAp2lN5wD4/LmrmlXDrqOnXAOFjvoyMY+EhwRjI+tVbGOKS8faW7kBgpbr14z61MUeOzndFIVGVwT0BBoN7u7FGdlNpK7E/iAQr74z9MVWttKNrIZBbndjjGM/IA/qRTDsN1CkvfOqyIG+DjqM1GmnwH8QkkGejysf0zigr6TpP3ibfed2kYO4WydWPm7dT7dPesj+02+hb7TbpkCNb2fdWzr4FQgDj5lh+Vb/AGENvbgN3caKoySEAwBX5bnuX1W4v9QZNr3l08hPkWYsT+tBW1mK0R9tq5wrELzkbPDmqkE0qRyKmWjA2limdgbg+gzVqKzS6MTL3p3tt6E7j6Yzz6V7LZyWl69uySImCJUYHIK9dw6jnzoI2lj7tcODgAVJA0ZTJ88VVIjjCDAY9zjkfzZP9ahllGI0jztRce56n6/pQH7HtHqvct32qlSThd6hv2pdbrjPANcjrXvG7mgN9nY072R5cYAG0HoT/wDfWiF+8U9jchCOEOCFwDQewlClYgxCvxxgHd4Z9OtFbiRTpU0a8Hb8KhTwPfxoN77L3AuezGkXD9ZLKEn32CiqPGD/AKUufZzMJuwuisY2bFvs+E+RI/amNZFB4tJf8tBW7UXv3LslrV1Hw0VjMVPkxQgfqRX5r0yBp7NYd4jjJ+N+nFbt9q10Yfs81QLFJG0xihG7A6yLnx8gawS2eZoxb2y5DMFzjO4/9o/c0BGO8a0vrRtPjKtasrwoVDbmHIY7hgL70O7R6jd3uqT3F1dme4mbvJZQNuWPOB6Dj0qO9uI4la1tm7xmP8afOd58lPl5nx9sChZ60HQYrgg8g142OMH3r4+HrXlBd0aKKbUIlnkVFz0YZDelTa/ZrZ32Il2xSLuUeXnVOyOL2A+Ui/WmPtRamS0S5X+xOGHo3+v1oF2zObuDPTvF+tFbfUZHtJFGwvOuw5OMHHJ/Pr75oTY83kH+Iv1r6MlYsg0H6F+ySaeXsHp6o8QEZkXkc/iJ/enH/ej1uY19lrMvsesFuuzTb9RuI8TMe6SFiF8OuMH8INPb6JYLzLqVz+YYftQKP23SyjstZW/ftMJ79A6jxwjEce+Kx92W3lFnGczfhlkHSIfzKnr1Bb8hxydD+11rbT001bK5ll2CSb+ITgSfCqYz5Zc/lWW2YKSxufHLE0EV3tW7kCgBQcACubWHvpCCwQBSSx8OM/sa8uTmdznx8a6jLRwnaSO8UggeI9fkflQWHZU0rBQBmcbTjkDkn9qH1avJxIscSfgjHzNVaCW3OLmM/wDkH1py7QjGh3OfEp/7CkyP/jJ/eH1pi165kksHRiNuV4HvQAdPGb62A8ZUH6iuUfEWxuUYfI13pn/MbX/GX61EwxGmPEZoNx+wqyWXR72WaxjdJDHtkeIHdjeDz6GtTGnwD8MTR+Wxyv0rIPsCnkFrqiBmAVo8YdsD8fhnFa6l/MOCFPuKDIP/ANAWvdDS5QZCGV1yzE9CPP8AvVksbYQAddv71tv29kXHZmyldQHjvAAR5FWyP0HyrFLdFbbkcfWgqNl5sDnJqW4YBcL06D2HH9fnXkfwySMAMhSR6VFKeceA4FBxXteV90o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d-ID" dirty="0"/>
              <a:t>Kaitannya dengan empat abad terakhir sejarah pemikiran Eropa, Michel Foucault membaginya ke dalam tiga macam </a:t>
            </a:r>
            <a:r>
              <a:rPr lang="id-ID" i="1" dirty="0"/>
              <a:t>episteme</a:t>
            </a:r>
            <a:r>
              <a:rPr lang="id-ID" dirty="0"/>
              <a:t>, yaitu: </a:t>
            </a:r>
            <a:r>
              <a:rPr lang="id-ID" i="1" dirty="0"/>
              <a:t>episteme </a:t>
            </a:r>
            <a:r>
              <a:rPr lang="id-ID" dirty="0"/>
              <a:t>Abad Tengah,</a:t>
            </a:r>
            <a:r>
              <a:rPr lang="id-ID" i="1" dirty="0"/>
              <a:t>episteme </a:t>
            </a:r>
            <a:r>
              <a:rPr lang="id-ID" dirty="0"/>
              <a:t>Klasik dan </a:t>
            </a:r>
            <a:r>
              <a:rPr lang="id-ID" i="1" dirty="0"/>
              <a:t>episteme </a:t>
            </a:r>
            <a:r>
              <a:rPr lang="id-ID" dirty="0"/>
              <a:t>Modern</a:t>
            </a:r>
            <a:r>
              <a:rPr lang="id-ID" dirty="0" smtClean="0"/>
              <a:t>.</a:t>
            </a:r>
          </a:p>
          <a:p>
            <a:r>
              <a:rPr lang="sv-SE" dirty="0"/>
              <a:t>Setiap penggalan (</a:t>
            </a:r>
            <a:r>
              <a:rPr lang="sv-SE" i="1" dirty="0" smtClean="0"/>
              <a:t>rupture</a:t>
            </a:r>
            <a:r>
              <a:rPr lang="sv-SE" dirty="0" smtClean="0"/>
              <a:t>)dari</a:t>
            </a:r>
            <a:r>
              <a:rPr lang="sv-SE" dirty="0"/>
              <a:t> </a:t>
            </a:r>
            <a:r>
              <a:rPr lang="sv-SE" i="1" dirty="0"/>
              <a:t>episteme </a:t>
            </a:r>
            <a:r>
              <a:rPr lang="id-ID" i="1" dirty="0" smtClean="0"/>
              <a:t> </a:t>
            </a:r>
            <a:r>
              <a:rPr lang="sv-SE" dirty="0" smtClean="0"/>
              <a:t>tesebut </a:t>
            </a:r>
            <a:r>
              <a:rPr lang="sv-SE" dirty="0"/>
              <a:t>memiliki sistem pemikiran tersendiri yang berbeda satu sama lain, sekurangnya dalam konsep dan metode.</a:t>
            </a:r>
            <a:endParaRPr lang="id-ID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ARKEOLOGI PENGETAHUAN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Arkeologi pengetahuan mendapatkan posisi di sini: bertugas mengungkap unsur-unsur terdalam dan tersembunyi.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PENGETAHUAN DAN KEKUASAAN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d-ID" dirty="0"/>
              <a:t>Michel Foucault </a:t>
            </a:r>
            <a:r>
              <a:rPr lang="id-ID" dirty="0" smtClean="0"/>
              <a:t>meninggalkan </a:t>
            </a:r>
            <a:r>
              <a:rPr lang="id-ID" dirty="0"/>
              <a:t>anggapan lama yang memandang bahwa pengetahuan hanya mungkin berkembang di luar wilayah </a:t>
            </a:r>
            <a:r>
              <a:rPr lang="id-ID" dirty="0" smtClean="0"/>
              <a:t>kekuasaan. </a:t>
            </a:r>
          </a:p>
          <a:p>
            <a:r>
              <a:rPr lang="id-ID" dirty="0" smtClean="0"/>
              <a:t>Bagi Foucault, </a:t>
            </a:r>
            <a:r>
              <a:rPr lang="id-ID" dirty="0"/>
              <a:t>antara pengetahuan dan kuasa justru terdapat relasi yang saling berkembang tidak ada praktek pelaksanaan kuasa yang tidak memunculkan pengetahuan dan tidak pengetahuan yang di dalamnya tidak mengandung relasi kuasa. 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BAHASA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d-ID" dirty="0"/>
              <a:t>Ada kesamaan antara Michel Foucault dengan Jacques Lacan berkenaan dengan bahasa. Michel Foucault mengatakan bahwa yang berbicara bukanlah subyek, tapi struktur linguistik dan sistem bahasa</a:t>
            </a:r>
            <a:endParaRPr lang="id-ID" dirty="0" smtClean="0"/>
          </a:p>
          <a:p>
            <a:r>
              <a:rPr lang="id-ID" dirty="0" smtClean="0"/>
              <a:t>Signifikansi </a:t>
            </a:r>
            <a:r>
              <a:rPr lang="id-ID" dirty="0"/>
              <a:t>bahasa dalam studi Michel Foucault tampak dalam karyanya </a:t>
            </a:r>
            <a:r>
              <a:rPr lang="id-ID" i="1" dirty="0"/>
              <a:t>Madness and Civilization</a:t>
            </a:r>
            <a:r>
              <a:rPr lang="id-ID" dirty="0"/>
              <a:t>, yang meneliti tentang simbol-simbol yang diciptakan oleh relasi kuasa dengan pengetahuan. Praktek sosial menyediakan mekanisme yang memungkinkan relasi kuasa beroperasi</a:t>
            </a:r>
            <a:r>
              <a:rPr lang="id-ID" dirty="0" smtClean="0"/>
              <a:t>.</a:t>
            </a:r>
          </a:p>
          <a:p>
            <a:r>
              <a:rPr lang="id-ID" dirty="0"/>
              <a:t>Kuasa ada dimana-mana, karena itu, kekuasaan bisa ditemukan dalam segala </a:t>
            </a:r>
            <a:r>
              <a:rPr lang="id-ID" dirty="0" smtClean="0"/>
              <a:t>medan interaksi </a:t>
            </a:r>
            <a:r>
              <a:rPr lang="id-ID" dirty="0"/>
              <a:t>manusia: keluarga, politik, ekonomi, sosial, agama dan sebagainya.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latin typeface="Arial" pitchFamily="34" charset="0"/>
                <a:cs typeface="Arial" pitchFamily="34" charset="0"/>
              </a:rPr>
              <a:t>GENEALOGIS</a:t>
            </a:r>
            <a:endParaRPr lang="id-ID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>
                <a:latin typeface="Arial" pitchFamily="34" charset="0"/>
                <a:cs typeface="Arial" pitchFamily="34" charset="0"/>
              </a:rPr>
              <a:t>Penelitiannya tentang sejarah orang-orang gila, yakni tentang mereka yang ditolak masyarakat, berhasil mengungkap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formasi </a:t>
            </a:r>
            <a:r>
              <a:rPr lang="id-ID" dirty="0">
                <a:latin typeface="Arial" pitchFamily="34" charset="0"/>
                <a:cs typeface="Arial" pitchFamily="34" charset="0"/>
              </a:rPr>
              <a:t>bahasa dan diskursus yang telah menciptakan konsep pihak lain (</a:t>
            </a:r>
            <a:r>
              <a:rPr lang="id-ID" i="1" dirty="0">
                <a:latin typeface="Arial" pitchFamily="34" charset="0"/>
                <a:cs typeface="Arial" pitchFamily="34" charset="0"/>
              </a:rPr>
              <a:t>the other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untuk </a:t>
            </a:r>
            <a:r>
              <a:rPr lang="id-ID" dirty="0">
                <a:latin typeface="Arial" pitchFamily="34" charset="0"/>
                <a:cs typeface="Arial" pitchFamily="34" charset="0"/>
              </a:rPr>
              <a:t>hal ini, ia menggunakan deskripsi genealogis.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598</Words>
  <Application>Microsoft Office PowerPoint</Application>
  <PresentationFormat>On-screen Show (4:3)</PresentationFormat>
  <Paragraphs>36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TEORI POSTMODERNISM</vt:lpstr>
      <vt:lpstr>Tokoh-Tokohnya</vt:lpstr>
      <vt:lpstr>Michel Foucault (1926–1984)</vt:lpstr>
      <vt:lpstr>KONSEP EPISTEME</vt:lpstr>
      <vt:lpstr>PowerPoint Presentation</vt:lpstr>
      <vt:lpstr>ARKEOLOGI PENGETAHUAN</vt:lpstr>
      <vt:lpstr>PENGETAHUAN DAN KEKUASAAN</vt:lpstr>
      <vt:lpstr>BAHASA</vt:lpstr>
      <vt:lpstr>GENEALOGIS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DISCOURSE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toshiba</dc:creator>
  <cp:lastModifiedBy>Dr. M. Syukur M.Si</cp:lastModifiedBy>
  <cp:revision>12</cp:revision>
  <dcterms:created xsi:type="dcterms:W3CDTF">2014-06-01T16:03:33Z</dcterms:created>
  <dcterms:modified xsi:type="dcterms:W3CDTF">2018-12-11T07:30:24Z</dcterms:modified>
</cp:coreProperties>
</file>