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57" r:id="rId5"/>
    <p:sldId id="261" r:id="rId6"/>
    <p:sldId id="262" r:id="rId7"/>
    <p:sldId id="260" r:id="rId8"/>
    <p:sldId id="264" r:id="rId9"/>
    <p:sldId id="265" r:id="rId10"/>
    <p:sldId id="263"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356592-94C3-45B7-A4AB-1F2049FB9404}" type="doc">
      <dgm:prSet loTypeId="urn:microsoft.com/office/officeart/2005/8/layout/arrow5" loCatId="process" qsTypeId="urn:microsoft.com/office/officeart/2005/8/quickstyle/simple1" qsCatId="simple" csTypeId="urn:microsoft.com/office/officeart/2005/8/colors/accent0_3" csCatId="mainScheme" phldr="1"/>
      <dgm:spPr/>
      <dgm:t>
        <a:bodyPr/>
        <a:lstStyle/>
        <a:p>
          <a:endParaRPr lang="en-US"/>
        </a:p>
      </dgm:t>
    </dgm:pt>
    <dgm:pt modelId="{6D952A5B-4411-4236-A5CF-790CCAD72931}">
      <dgm:prSet phldrT="[Text]"/>
      <dgm:spPr/>
      <dgm:t>
        <a:bodyPr/>
        <a:lstStyle/>
        <a:p>
          <a:r>
            <a:rPr lang="id-ID" dirty="0" smtClean="0"/>
            <a:t>Kebudayaan Uang bukan lagi menjadi alat tukar, tetapi menjadi simbol, tanda dan motif utama</a:t>
          </a:r>
          <a:endParaRPr lang="en-US" dirty="0"/>
        </a:p>
      </dgm:t>
    </dgm:pt>
    <dgm:pt modelId="{3363E680-E954-49B1-8BE5-CCBF93AA6D39}" type="parTrans" cxnId="{01FAA2B1-CB36-46C2-B2FD-E3E29DE69D72}">
      <dgm:prSet/>
      <dgm:spPr/>
      <dgm:t>
        <a:bodyPr/>
        <a:lstStyle/>
        <a:p>
          <a:endParaRPr lang="en-US"/>
        </a:p>
      </dgm:t>
    </dgm:pt>
    <dgm:pt modelId="{BE07E04D-5A81-4073-B4C7-D50D613B843A}" type="sibTrans" cxnId="{01FAA2B1-CB36-46C2-B2FD-E3E29DE69D72}">
      <dgm:prSet/>
      <dgm:spPr/>
      <dgm:t>
        <a:bodyPr/>
        <a:lstStyle/>
        <a:p>
          <a:endParaRPr lang="en-US"/>
        </a:p>
      </dgm:t>
    </dgm:pt>
    <dgm:pt modelId="{608606C7-0A46-40D8-B9AE-17D12C6F8DDC}">
      <dgm:prSet phldrT="[Text]"/>
      <dgm:spPr/>
      <dgm:t>
        <a:bodyPr/>
        <a:lstStyle/>
        <a:p>
          <a:r>
            <a:rPr lang="id-ID" dirty="0" smtClean="0"/>
            <a:t>Lebih mengutakan Penanda daripada petanda, media daripada pesan, fiksi daripada fakta, sistem tanda daripada obyek, dan estetika daripada etika</a:t>
          </a:r>
          <a:endParaRPr lang="en-US" dirty="0"/>
        </a:p>
      </dgm:t>
    </dgm:pt>
    <dgm:pt modelId="{B4606E36-C89D-4B44-94BA-2B87425153E6}" type="parTrans" cxnId="{D4B86C75-0A15-4094-8D43-099A96DF78E3}">
      <dgm:prSet/>
      <dgm:spPr/>
      <dgm:t>
        <a:bodyPr/>
        <a:lstStyle/>
        <a:p>
          <a:endParaRPr lang="en-US"/>
        </a:p>
      </dgm:t>
    </dgm:pt>
    <dgm:pt modelId="{137BD9D9-7B55-421F-998A-9A59BC0C13BC}" type="sibTrans" cxnId="{D4B86C75-0A15-4094-8D43-099A96DF78E3}">
      <dgm:prSet/>
      <dgm:spPr/>
      <dgm:t>
        <a:bodyPr/>
        <a:lstStyle/>
        <a:p>
          <a:endParaRPr lang="en-US"/>
        </a:p>
      </dgm:t>
    </dgm:pt>
    <dgm:pt modelId="{7A763718-21ED-41B3-B29E-0623D46E57C8}" type="pres">
      <dgm:prSet presAssocID="{A4356592-94C3-45B7-A4AB-1F2049FB9404}" presName="diagram" presStyleCnt="0">
        <dgm:presLayoutVars>
          <dgm:dir/>
          <dgm:resizeHandles val="exact"/>
        </dgm:presLayoutVars>
      </dgm:prSet>
      <dgm:spPr/>
      <dgm:t>
        <a:bodyPr/>
        <a:lstStyle/>
        <a:p>
          <a:endParaRPr lang="en-US"/>
        </a:p>
      </dgm:t>
    </dgm:pt>
    <dgm:pt modelId="{12CAB9BC-61FA-4D99-8BC3-C6D81ED650BE}" type="pres">
      <dgm:prSet presAssocID="{6D952A5B-4411-4236-A5CF-790CCAD72931}" presName="arrow" presStyleLbl="node1" presStyleIdx="0" presStyleCnt="2">
        <dgm:presLayoutVars>
          <dgm:bulletEnabled val="1"/>
        </dgm:presLayoutVars>
      </dgm:prSet>
      <dgm:spPr/>
      <dgm:t>
        <a:bodyPr/>
        <a:lstStyle/>
        <a:p>
          <a:endParaRPr lang="en-US"/>
        </a:p>
      </dgm:t>
    </dgm:pt>
    <dgm:pt modelId="{83005C7A-6CA2-4E55-BFA2-F7E95CE58C1E}" type="pres">
      <dgm:prSet presAssocID="{608606C7-0A46-40D8-B9AE-17D12C6F8DDC}" presName="arrow" presStyleLbl="node1" presStyleIdx="1" presStyleCnt="2">
        <dgm:presLayoutVars>
          <dgm:bulletEnabled val="1"/>
        </dgm:presLayoutVars>
      </dgm:prSet>
      <dgm:spPr/>
      <dgm:t>
        <a:bodyPr/>
        <a:lstStyle/>
        <a:p>
          <a:endParaRPr lang="en-US"/>
        </a:p>
      </dgm:t>
    </dgm:pt>
  </dgm:ptLst>
  <dgm:cxnLst>
    <dgm:cxn modelId="{4A67B0AB-C2F7-47F6-BDFB-72C87B58A61D}" type="presOf" srcId="{6D952A5B-4411-4236-A5CF-790CCAD72931}" destId="{12CAB9BC-61FA-4D99-8BC3-C6D81ED650BE}" srcOrd="0" destOrd="0" presId="urn:microsoft.com/office/officeart/2005/8/layout/arrow5"/>
    <dgm:cxn modelId="{56C0CDD1-D272-439B-91B0-519DC15C8524}" type="presOf" srcId="{A4356592-94C3-45B7-A4AB-1F2049FB9404}" destId="{7A763718-21ED-41B3-B29E-0623D46E57C8}" srcOrd="0" destOrd="0" presId="urn:microsoft.com/office/officeart/2005/8/layout/arrow5"/>
    <dgm:cxn modelId="{D4B86C75-0A15-4094-8D43-099A96DF78E3}" srcId="{A4356592-94C3-45B7-A4AB-1F2049FB9404}" destId="{608606C7-0A46-40D8-B9AE-17D12C6F8DDC}" srcOrd="1" destOrd="0" parTransId="{B4606E36-C89D-4B44-94BA-2B87425153E6}" sibTransId="{137BD9D9-7B55-421F-998A-9A59BC0C13BC}"/>
    <dgm:cxn modelId="{01FAA2B1-CB36-46C2-B2FD-E3E29DE69D72}" srcId="{A4356592-94C3-45B7-A4AB-1F2049FB9404}" destId="{6D952A5B-4411-4236-A5CF-790CCAD72931}" srcOrd="0" destOrd="0" parTransId="{3363E680-E954-49B1-8BE5-CCBF93AA6D39}" sibTransId="{BE07E04D-5A81-4073-B4C7-D50D613B843A}"/>
    <dgm:cxn modelId="{F23983EF-2644-450D-A86D-48E7A92BEEA0}" type="presOf" srcId="{608606C7-0A46-40D8-B9AE-17D12C6F8DDC}" destId="{83005C7A-6CA2-4E55-BFA2-F7E95CE58C1E}" srcOrd="0" destOrd="0" presId="urn:microsoft.com/office/officeart/2005/8/layout/arrow5"/>
    <dgm:cxn modelId="{C8EA4073-3148-4422-91D0-94F57AFA276A}" type="presParOf" srcId="{7A763718-21ED-41B3-B29E-0623D46E57C8}" destId="{12CAB9BC-61FA-4D99-8BC3-C6D81ED650BE}" srcOrd="0" destOrd="0" presId="urn:microsoft.com/office/officeart/2005/8/layout/arrow5"/>
    <dgm:cxn modelId="{C2A8602D-A887-4DB1-B41A-37BD084634B2}" type="presParOf" srcId="{7A763718-21ED-41B3-B29E-0623D46E57C8}" destId="{83005C7A-6CA2-4E55-BFA2-F7E95CE58C1E}"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AB9BC-61FA-4D99-8BC3-C6D81ED650BE}">
      <dsp:nvSpPr>
        <dsp:cNvPr id="0" name=""/>
        <dsp:cNvSpPr/>
      </dsp:nvSpPr>
      <dsp:spPr>
        <a:xfrm rot="16200000">
          <a:off x="1332" y="1519"/>
          <a:ext cx="3595823" cy="3595823"/>
        </a:xfrm>
        <a:prstGeom prst="down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id-ID" sz="1700" kern="1200" dirty="0" smtClean="0"/>
            <a:t>Kebudayaan Uang bukan lagi menjadi alat tukar, tetapi menjadi simbol, tanda dan motif utama</a:t>
          </a:r>
          <a:endParaRPr lang="en-US" sz="1700" kern="1200" dirty="0"/>
        </a:p>
      </dsp:txBody>
      <dsp:txXfrm rot="5400000">
        <a:off x="1333" y="900474"/>
        <a:ext cx="2966554" cy="1797911"/>
      </dsp:txXfrm>
    </dsp:sp>
    <dsp:sp modelId="{83005C7A-6CA2-4E55-BFA2-F7E95CE58C1E}">
      <dsp:nvSpPr>
        <dsp:cNvPr id="0" name=""/>
        <dsp:cNvSpPr/>
      </dsp:nvSpPr>
      <dsp:spPr>
        <a:xfrm rot="5400000">
          <a:off x="6016743" y="1519"/>
          <a:ext cx="3595823" cy="3595823"/>
        </a:xfrm>
        <a:prstGeom prst="down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id-ID" sz="1700" kern="1200" dirty="0" smtClean="0"/>
            <a:t>Lebih mengutakan Penanda daripada petanda, media daripada pesan, fiksi daripada fakta, sistem tanda daripada obyek, dan estetika daripada etika</a:t>
          </a:r>
          <a:endParaRPr lang="en-US" sz="1700" kern="1200" dirty="0"/>
        </a:p>
      </dsp:txBody>
      <dsp:txXfrm rot="-5400000">
        <a:off x="6646013" y="900475"/>
        <a:ext cx="2966554" cy="1797911"/>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5/2/2021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Teori Jean  Baudrillard</a:t>
            </a:r>
            <a:endParaRPr lang="id-ID" dirty="0"/>
          </a:p>
        </p:txBody>
      </p:sp>
      <p:sp>
        <p:nvSpPr>
          <p:cNvPr id="3" name="Subtitle 2"/>
          <p:cNvSpPr>
            <a:spLocks noGrp="1"/>
          </p:cNvSpPr>
          <p:nvPr>
            <p:ph type="subTitle" idx="1"/>
          </p:nvPr>
        </p:nvSpPr>
        <p:spPr/>
        <p:txBody>
          <a:bodyPr/>
          <a:lstStyle/>
          <a:p>
            <a:r>
              <a:rPr lang="id-ID" dirty="0" smtClean="0"/>
              <a:t>Muhammad Syukur</a:t>
            </a:r>
            <a:endParaRPr lang="id-ID" dirty="0"/>
          </a:p>
        </p:txBody>
      </p:sp>
    </p:spTree>
    <p:extLst>
      <p:ext uri="{BB962C8B-B14F-4D97-AF65-F5344CB8AC3E}">
        <p14:creationId xmlns:p14="http://schemas.microsoft.com/office/powerpoint/2010/main" val="183126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KONSEP SIMULACRA</a:t>
            </a:r>
            <a:endParaRPr lang="id-ID" dirty="0"/>
          </a:p>
        </p:txBody>
      </p:sp>
      <p:sp>
        <p:nvSpPr>
          <p:cNvPr id="3" name="Content Placeholder 2"/>
          <p:cNvSpPr>
            <a:spLocks noGrp="1"/>
          </p:cNvSpPr>
          <p:nvPr>
            <p:ph idx="1"/>
          </p:nvPr>
        </p:nvSpPr>
        <p:spPr/>
        <p:txBody>
          <a:bodyPr/>
          <a:lstStyle/>
          <a:p>
            <a:r>
              <a:rPr lang="id-ID" dirty="0" smtClean="0"/>
              <a:t>Konsep Bourdillard mengenai simulasi adalah tentang penciptaan kenyataan melalui model konseptual atau sesuatu yang berhubungan dengan mitos yang tidak dapat dilihat kebenarannya dalam kenyataan. Manusia modern adalah manusia yang hidup dengan penuh simulasi, tidak ada yang nyata diluar simulasi, dunia yang penuh dengan citra atau penanda</a:t>
            </a:r>
            <a:endParaRPr lang="id-ID" dirty="0"/>
          </a:p>
        </p:txBody>
      </p:sp>
    </p:spTree>
    <p:extLst>
      <p:ext uri="{BB962C8B-B14F-4D97-AF65-F5344CB8AC3E}">
        <p14:creationId xmlns:p14="http://schemas.microsoft.com/office/powerpoint/2010/main" val="43805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Di tengah kemajuan teknologi informasi dan komunikasi yang dasyat realitas telah hilang dan manguap. Kini kita hidup di zaman simulasi, di mana realitas tidak hanya diceritakan, direpresentasikan, dan disebarluaskan, tetapi kini dapat direkayasa, dibuat dan disimulasi. Realitas buatan ini bercampur-baur, silang sengkarut menandakan datangnya era kebudayaan postmodern.</a:t>
            </a:r>
          </a:p>
          <a:p>
            <a:r>
              <a:rPr lang="id-ID" dirty="0"/>
              <a:t>Baudrillard memandang era simulasi dan hiperrealitas sebagai bagian dari rangkaian fase citraan yang berturut-turut: (1) [citraan] adalah refleksi dasar realitas, (2) Ia menutupi dan menyelewengkan dasar realitas, (3) Ia menutupi ketidakadaan realitas, dan (4) Ia melahirkan ketidakberhubungan pada berbagai realitas apapun; ia adalah kemurnian simulakrum itu sendiri (Ritzer, 2003).</a:t>
            </a:r>
          </a:p>
          <a:p>
            <a:endParaRPr lang="id-ID" dirty="0"/>
          </a:p>
        </p:txBody>
      </p:sp>
    </p:spTree>
    <p:extLst>
      <p:ext uri="{BB962C8B-B14F-4D97-AF65-F5344CB8AC3E}">
        <p14:creationId xmlns:p14="http://schemas.microsoft.com/office/powerpoint/2010/main" val="4170991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KONSEP </a:t>
            </a:r>
            <a:r>
              <a:rPr lang="id-ID" dirty="0" smtClean="0"/>
              <a:t>HYPER-REALITY</a:t>
            </a:r>
            <a:endParaRPr lang="id-ID" dirty="0"/>
          </a:p>
        </p:txBody>
      </p:sp>
      <p:sp>
        <p:nvSpPr>
          <p:cNvPr id="3" name="Content Placeholder 2"/>
          <p:cNvSpPr>
            <a:spLocks noGrp="1"/>
          </p:cNvSpPr>
          <p:nvPr>
            <p:ph idx="1"/>
          </p:nvPr>
        </p:nvSpPr>
        <p:spPr/>
        <p:txBody>
          <a:bodyPr/>
          <a:lstStyle/>
          <a:p>
            <a:r>
              <a:rPr lang="id-ID" dirty="0"/>
              <a:t>Hiperealitas menciptakan satu kondisi yang di dalamnya kepalsuan berbaur dengan keaslian; masa lalu berbaur masa kini; fakta bersimpang siur dengan rekayasa; tanda melebur dengan realitas; dusta bersenyawa dengan kebenaran.</a:t>
            </a:r>
          </a:p>
          <a:p>
            <a:r>
              <a:rPr lang="id-ID" dirty="0"/>
              <a:t>Industri mendominasi banyak aspek kehidupan, industri tersebut menghasilkan banyak sekali produk-produk mulai dari kebutuhan primer, sekunder, sampai tertier. Ditemani oleh kekuatan semiotika dan simulasi membuat distribusi periklanan produk menjadi lebih gencar tambah lagi teknologi informasi yang memungkinkan pihak pengusaha untuk menganalisis konsumennya.</a:t>
            </a:r>
          </a:p>
          <a:p>
            <a:endParaRPr lang="id-ID" dirty="0"/>
          </a:p>
        </p:txBody>
      </p:sp>
    </p:spTree>
    <p:extLst>
      <p:ext uri="{BB962C8B-B14F-4D97-AF65-F5344CB8AC3E}">
        <p14:creationId xmlns:p14="http://schemas.microsoft.com/office/powerpoint/2010/main" val="1931298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Dampak HIPERREALITY</a:t>
            </a:r>
            <a:endParaRPr lang="id-ID" dirty="0"/>
          </a:p>
        </p:txBody>
      </p:sp>
      <p:sp>
        <p:nvSpPr>
          <p:cNvPr id="3" name="Content Placeholder 2"/>
          <p:cNvSpPr>
            <a:spLocks noGrp="1"/>
          </p:cNvSpPr>
          <p:nvPr>
            <p:ph idx="1"/>
          </p:nvPr>
        </p:nvSpPr>
        <p:spPr/>
        <p:txBody>
          <a:bodyPr/>
          <a:lstStyle/>
          <a:p>
            <a:r>
              <a:rPr lang="id-ID" dirty="0"/>
              <a:t>Dampak yang dihasilkan dari hiperreality adalah adanya kepercayaan masyarakat terhadap kenyataan yang sebenarnya bukan kenyataan. Pembodohan atas realitas ini dapat menghasilkan pola budaya yang mudah meniru (imitasi) apa yang dilihatnya sebagai sebuah kenyataan di media televisi direalisasikan dalam kehidupan keseharian. Serta terbentuknya pola pikir yang serba instans, membentuk manusia yang segala sesuatunya ingin cepat saji.</a:t>
            </a:r>
          </a:p>
          <a:p>
            <a:endParaRPr lang="id-ID" dirty="0"/>
          </a:p>
        </p:txBody>
      </p:sp>
    </p:spTree>
    <p:extLst>
      <p:ext uri="{BB962C8B-B14F-4D97-AF65-F5344CB8AC3E}">
        <p14:creationId xmlns:p14="http://schemas.microsoft.com/office/powerpoint/2010/main" val="151609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KEBUDAYAAN </a:t>
            </a:r>
            <a:r>
              <a:rPr lang="id-ID" dirty="0" smtClean="0"/>
              <a:t>POSTMODERN</a:t>
            </a:r>
            <a:endParaRPr lang="id-ID" dirty="0"/>
          </a:p>
        </p:txBody>
      </p:sp>
      <p:sp>
        <p:nvSpPr>
          <p:cNvPr id="3" name="Content Placeholder 2"/>
          <p:cNvSpPr>
            <a:spLocks noGrp="1"/>
          </p:cNvSpPr>
          <p:nvPr>
            <p:ph idx="1"/>
          </p:nvPr>
        </p:nvSpPr>
        <p:spPr/>
        <p:txBody>
          <a:bodyPr>
            <a:normAutofit fontScale="92500" lnSpcReduction="10000"/>
          </a:bodyPr>
          <a:lstStyle/>
          <a:p>
            <a:r>
              <a:rPr lang="id-ID" dirty="0"/>
              <a:t>Media telah menginvasi ruang publik dan privat, dan mengaburkan batas-batasnya, dan pada akhirnya media menjadi ukuran baru moral masyarakat mengantikan institusi tradisional semisal agama. </a:t>
            </a:r>
            <a:endParaRPr lang="id-ID" dirty="0" smtClean="0"/>
          </a:p>
          <a:p>
            <a:r>
              <a:rPr lang="id-ID" dirty="0" smtClean="0"/>
              <a:t>Fungsi </a:t>
            </a:r>
            <a:r>
              <a:rPr lang="id-ID" dirty="0"/>
              <a:t>media dalam kerangka kapitalisme lanjut adalah membentuk institusi-institusi baru masyarakat yang disebut budaya massa dan budaya populer.</a:t>
            </a:r>
          </a:p>
          <a:p>
            <a:r>
              <a:rPr lang="id-ID" dirty="0"/>
              <a:t>Konsep-konsep dasar yang dielaborasinya bertaut, mulai dari masalah konsumsi, simulasi, tanda, hiperrealitas, sampai objek-objek kajian yang biasanya tidak diperhitungkan dalam kajian sosiologis seperti berahi, tubuh, fashion, televisi, film, seni dan iklan. Dengan demikian sebenarnya Baudrillard telah memulai babakan baru dalam study sosiologi dewasa ini.</a:t>
            </a:r>
          </a:p>
          <a:p>
            <a:endParaRPr lang="id-ID" dirty="0"/>
          </a:p>
        </p:txBody>
      </p:sp>
    </p:spTree>
    <p:extLst>
      <p:ext uri="{BB962C8B-B14F-4D97-AF65-F5344CB8AC3E}">
        <p14:creationId xmlns:p14="http://schemas.microsoft.com/office/powerpoint/2010/main" val="251675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Jean  Baudrillard</a:t>
            </a:r>
          </a:p>
        </p:txBody>
      </p:sp>
      <p:sp>
        <p:nvSpPr>
          <p:cNvPr id="3" name="Content Placeholder 2"/>
          <p:cNvSpPr>
            <a:spLocks noGrp="1"/>
          </p:cNvSpPr>
          <p:nvPr>
            <p:ph idx="1"/>
          </p:nvPr>
        </p:nvSpPr>
        <p:spPr>
          <a:xfrm>
            <a:off x="680321" y="2336873"/>
            <a:ext cx="6994643" cy="3599316"/>
          </a:xfrm>
        </p:spPr>
        <p:txBody>
          <a:bodyPr/>
          <a:lstStyle/>
          <a:p>
            <a:r>
              <a:rPr lang="id-ID" dirty="0" smtClean="0"/>
              <a:t>Lahir di Reims 20 Juni 1929 – Meninggal di Paris 6 Maret 2007.</a:t>
            </a:r>
          </a:p>
          <a:p>
            <a:r>
              <a:rPr lang="id-ID" dirty="0" smtClean="0"/>
              <a:t>Baudrillard dikenal sebagai </a:t>
            </a:r>
            <a:r>
              <a:rPr lang="id-ID" dirty="0" smtClean="0"/>
              <a:t>Filosof</a:t>
            </a:r>
            <a:r>
              <a:rPr lang="id-ID" dirty="0" smtClean="0"/>
              <a:t>, ahli kebudayaan, sosiolog, fotografer dan komentator politik asal Prancis.</a:t>
            </a:r>
          </a:p>
          <a:p>
            <a:r>
              <a:rPr lang="id-ID" dirty="0" smtClean="0"/>
              <a:t>Karya-karya banyak dikaitkan dengan Postmodernisme dan Poststrukturalisme</a:t>
            </a:r>
          </a:p>
          <a:p>
            <a:endParaRPr lang="id-ID" dirty="0"/>
          </a:p>
        </p:txBody>
      </p:sp>
      <p:pic>
        <p:nvPicPr>
          <p:cNvPr id="1026" name="Picture 2" descr="Jean Baudrillard - Wiki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9738" y="2336872"/>
            <a:ext cx="3915920" cy="4018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3988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Ciri Kebudayaan Modern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6533191"/>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5649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Nilai tanda dan nilai simbol</a:t>
            </a:r>
            <a:endParaRPr lang="id-ID" dirty="0"/>
          </a:p>
        </p:txBody>
      </p:sp>
      <p:sp>
        <p:nvSpPr>
          <p:cNvPr id="3" name="Content Placeholder 2"/>
          <p:cNvSpPr>
            <a:spLocks noGrp="1"/>
          </p:cNvSpPr>
          <p:nvPr>
            <p:ph idx="1"/>
          </p:nvPr>
        </p:nvSpPr>
        <p:spPr/>
        <p:txBody>
          <a:bodyPr/>
          <a:lstStyle/>
          <a:p>
            <a:r>
              <a:rPr lang="id-ID" dirty="0" smtClean="0"/>
              <a:t>Menurut Baudrillard bahwa dalam masyarakat kapitalisme lanjut (late Capitalism) nilai guna dan nilai tukar dikalahkan oleh sebuah nilai baru yaitu nilai tanda dan nilai simbol</a:t>
            </a:r>
          </a:p>
          <a:p>
            <a:r>
              <a:rPr lang="id-ID" dirty="0" smtClean="0"/>
              <a:t>Nilai tanda dan nilai simbol yang lahir bersamaan dengan semakin meningkatnya taraf ekonomi masyarakat Barat, lebih mamandang makna simbolik sebuah obyek ketimbang manfaat atau harganya, melainkan berdasarkan prestise dan makna simbolisnya.</a:t>
            </a:r>
            <a:endParaRPr lang="id-ID" dirty="0"/>
          </a:p>
        </p:txBody>
      </p:sp>
    </p:spTree>
    <p:extLst>
      <p:ext uri="{BB962C8B-B14F-4D97-AF65-F5344CB8AC3E}">
        <p14:creationId xmlns:p14="http://schemas.microsoft.com/office/powerpoint/2010/main" val="127315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Abad ke </a:t>
            </a:r>
            <a:r>
              <a:rPr lang="id-ID" dirty="0"/>
              <a:t>sembilan belas Marx berhasil memperkenalkan dua nilai objek dalam dunia akademis, yakni nilai-guna (use-value) dan nilai-tukar (exchange-value</a:t>
            </a:r>
            <a:r>
              <a:rPr lang="id-ID" dirty="0" smtClean="0"/>
              <a:t>).</a:t>
            </a:r>
          </a:p>
          <a:p>
            <a:r>
              <a:rPr lang="id-ID" dirty="0" smtClean="0"/>
              <a:t>Nilai-guna adalah </a:t>
            </a:r>
            <a:r>
              <a:rPr lang="id-ID" dirty="0"/>
              <a:t>kegunaan barang untuk memenuhi kebutuhan, sedangkan nilai-tukar diidentikkan dengan harga barang </a:t>
            </a:r>
            <a:r>
              <a:rPr lang="id-ID" dirty="0" smtClean="0"/>
              <a:t>tersebut.</a:t>
            </a:r>
          </a:p>
          <a:p>
            <a:r>
              <a:rPr lang="id-ID" dirty="0"/>
              <a:t>Baudrillard kemudian memperluas gagasan Marx dan membuat terobosan pemikiran baru. Menurut Baudrillard, pada era postmodern nilai-guna dan nilai-tukar kini mulai disamarkan oleh nilai-tanda (sign-value). Dalam kaitannya dengan hal ini, konsumsi ditempatkan sebagai aktivitas </a:t>
            </a:r>
            <a:r>
              <a:rPr lang="id-ID" dirty="0" smtClean="0"/>
              <a:t>non-utilitarian</a:t>
            </a:r>
            <a:endParaRPr lang="id-ID" dirty="0"/>
          </a:p>
        </p:txBody>
      </p:sp>
    </p:spTree>
    <p:extLst>
      <p:ext uri="{BB962C8B-B14F-4D97-AF65-F5344CB8AC3E}">
        <p14:creationId xmlns:p14="http://schemas.microsoft.com/office/powerpoint/2010/main" val="2286120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Baudrillard, konsumen tidak membeli barang untuk mengekspresikan perasaan yang sudah ada tentang siapa mereka. Sebaliknya, konsumen menciptakan perasaan tentang siapa mereka melalui apa yang mereka beli</a:t>
            </a:r>
          </a:p>
        </p:txBody>
      </p:sp>
    </p:spTree>
    <p:extLst>
      <p:ext uri="{BB962C8B-B14F-4D97-AF65-F5344CB8AC3E}">
        <p14:creationId xmlns:p14="http://schemas.microsoft.com/office/powerpoint/2010/main" val="1113795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KONSUMERISME</a:t>
            </a:r>
            <a:endParaRPr lang="id-ID" dirty="0"/>
          </a:p>
        </p:txBody>
      </p:sp>
      <p:sp>
        <p:nvSpPr>
          <p:cNvPr id="3" name="Content Placeholder 2"/>
          <p:cNvSpPr>
            <a:spLocks noGrp="1"/>
          </p:cNvSpPr>
          <p:nvPr>
            <p:ph idx="1"/>
          </p:nvPr>
        </p:nvSpPr>
        <p:spPr/>
        <p:txBody>
          <a:bodyPr>
            <a:normAutofit fontScale="92500" lnSpcReduction="10000"/>
          </a:bodyPr>
          <a:lstStyle/>
          <a:p>
            <a:r>
              <a:rPr lang="id-ID" dirty="0"/>
              <a:t>Baudrillard </a:t>
            </a:r>
            <a:r>
              <a:rPr lang="id-ID" dirty="0" smtClean="0"/>
              <a:t>menilai </a:t>
            </a:r>
            <a:r>
              <a:rPr lang="id-ID" dirty="0"/>
              <a:t>bahwa konsumsi juga ditentukan oleh seperangkat hasrat untuk memperoleh penghormatan, status, prestise, dan konstruksi identitas melalui suatu “mekanisme penandaan”. Jadi, menurut </a:t>
            </a:r>
            <a:r>
              <a:rPr lang="id-ID" dirty="0" smtClean="0"/>
              <a:t>Baudrillard, </a:t>
            </a:r>
            <a:r>
              <a:rPr lang="id-ID" dirty="0"/>
              <a:t>sistem nilai-tanda dan nilai-simbol merupakan dasar dari mekanisme sistem </a:t>
            </a:r>
            <a:r>
              <a:rPr lang="id-ID" dirty="0" smtClean="0"/>
              <a:t>konsumsi.</a:t>
            </a:r>
          </a:p>
          <a:p>
            <a:r>
              <a:rPr lang="id-ID" dirty="0" smtClean="0"/>
              <a:t>Dijaman ini kunsumsi telah menjadi basis pokok dalam tatanam masyarakat.</a:t>
            </a:r>
          </a:p>
          <a:p>
            <a:r>
              <a:rPr lang="id-ID" dirty="0" smtClean="0"/>
              <a:t>Obyek konsumen telah menata perilaku melalui fungsi tanda (sign function) secara linguistik. Iklan (advertising) telah mengambil alih tanggungjawab moral atau moralitas masyarakat dan menggantikannya dengan moralitas hedonis yang mengacu pada kesenangan.</a:t>
            </a:r>
            <a:endParaRPr lang="id-ID" dirty="0"/>
          </a:p>
        </p:txBody>
      </p:sp>
    </p:spTree>
    <p:extLst>
      <p:ext uri="{BB962C8B-B14F-4D97-AF65-F5344CB8AC3E}">
        <p14:creationId xmlns:p14="http://schemas.microsoft.com/office/powerpoint/2010/main" val="1069728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Dalam masyarakat kapitalis hubungan manusia telah ditansformasikan dalam hubungan obyek yang dikontrol oleh kode atau tanda tertentu. Perbedaan status sosial dimaknai sebagai perbedaan konsumsi tanda, sehingga kekayaan diukur dari banyaknya tanda yang dikonsumsi.</a:t>
            </a:r>
          </a:p>
          <a:p>
            <a:r>
              <a:rPr lang="id-ID" dirty="0" smtClean="0"/>
              <a:t>Proses konsumsi dapat dianalisis dalam 2 aspek mendasar yaitu; </a:t>
            </a:r>
            <a:r>
              <a:rPr lang="id-ID" b="1" dirty="0" smtClean="0"/>
              <a:t>PERTAMA,</a:t>
            </a:r>
            <a:r>
              <a:rPr lang="id-ID" dirty="0" smtClean="0"/>
              <a:t> sebagai proses signifikansi dan konsumsi yang iddasarkan pada peraturan (kode) dimana praktik-praktik konsumsi masuk dan mengambil maknanya; </a:t>
            </a:r>
            <a:r>
              <a:rPr lang="id-ID" b="1" dirty="0" smtClean="0"/>
              <a:t>KEDUA, </a:t>
            </a:r>
            <a:r>
              <a:rPr lang="id-ID" dirty="0" smtClean="0"/>
              <a:t>sebagai proses klasifikasi dan diffrensiasi sosial</a:t>
            </a:r>
            <a:endParaRPr lang="id-ID" dirty="0"/>
          </a:p>
        </p:txBody>
      </p:sp>
    </p:spTree>
    <p:extLst>
      <p:ext uri="{BB962C8B-B14F-4D97-AF65-F5344CB8AC3E}">
        <p14:creationId xmlns:p14="http://schemas.microsoft.com/office/powerpoint/2010/main" val="1065369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Ruang Publik</a:t>
            </a:r>
            <a:endParaRPr lang="id-ID" dirty="0"/>
          </a:p>
        </p:txBody>
      </p:sp>
      <p:sp>
        <p:nvSpPr>
          <p:cNvPr id="3" name="Content Placeholder 2"/>
          <p:cNvSpPr>
            <a:spLocks noGrp="1"/>
          </p:cNvSpPr>
          <p:nvPr>
            <p:ph idx="1"/>
          </p:nvPr>
        </p:nvSpPr>
        <p:spPr/>
        <p:txBody>
          <a:bodyPr/>
          <a:lstStyle/>
          <a:p>
            <a:r>
              <a:rPr lang="id-ID" dirty="0" smtClean="0"/>
              <a:t>Ruang publik tidak lagi menjadi tontonan, dan privatpun tak lagi menjadi rahasia. </a:t>
            </a:r>
            <a:r>
              <a:rPr lang="id-ID" dirty="0"/>
              <a:t>Hapusnya perbedaan antara bagian dalam dan bagian luar, seiring dengan rancunya batas antara ruang publik dan ruang privat. Kehidupan yang paling intim, sekarang menjadi penopang hidup virtual media.</a:t>
            </a:r>
          </a:p>
          <a:p>
            <a:r>
              <a:rPr lang="id-ID" dirty="0"/>
              <a:t>- </a:t>
            </a:r>
            <a:r>
              <a:rPr lang="id-ID" sz="4400" dirty="0"/>
              <a:t>Hilangnya Ruang Publik</a:t>
            </a:r>
          </a:p>
          <a:p>
            <a:endParaRPr lang="id-ID" dirty="0"/>
          </a:p>
        </p:txBody>
      </p:sp>
    </p:spTree>
    <p:extLst>
      <p:ext uri="{BB962C8B-B14F-4D97-AF65-F5344CB8AC3E}">
        <p14:creationId xmlns:p14="http://schemas.microsoft.com/office/powerpoint/2010/main" val="169867702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161</TotalTime>
  <Words>904</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Trebuchet MS</vt:lpstr>
      <vt:lpstr>Berlin</vt:lpstr>
      <vt:lpstr>Teori Jean  Baudrillard</vt:lpstr>
      <vt:lpstr>Jean  Baudrillard</vt:lpstr>
      <vt:lpstr>Ciri Kebudayaan Modern</vt:lpstr>
      <vt:lpstr>Nilai tanda dan nilai simbol</vt:lpstr>
      <vt:lpstr>PowerPoint Presentation</vt:lpstr>
      <vt:lpstr>PowerPoint Presentation</vt:lpstr>
      <vt:lpstr>KONSUMERISME</vt:lpstr>
      <vt:lpstr>PowerPoint Presentation</vt:lpstr>
      <vt:lpstr>Ruang Publik</vt:lpstr>
      <vt:lpstr>KONSEP SIMULACRA</vt:lpstr>
      <vt:lpstr>PowerPoint Presentation</vt:lpstr>
      <vt:lpstr>KONSEP HYPER-REALITY</vt:lpstr>
      <vt:lpstr>Dampak HIPERREALITY</vt:lpstr>
      <vt:lpstr>KEBUDAYAAN POSTMODERN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Jean  Baudrillard</dc:title>
  <dc:creator>Dr. M. Syukur M.Si</dc:creator>
  <cp:lastModifiedBy>Dr. M. Syukur M.Si</cp:lastModifiedBy>
  <cp:revision>10</cp:revision>
  <dcterms:created xsi:type="dcterms:W3CDTF">2021-05-02T12:59:49Z</dcterms:created>
  <dcterms:modified xsi:type="dcterms:W3CDTF">2021-05-02T15:43:47Z</dcterms:modified>
</cp:coreProperties>
</file>