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0" r:id="rId3"/>
    <p:sldId id="261" r:id="rId4"/>
    <p:sldId id="259" r:id="rId5"/>
    <p:sldId id="262" r:id="rId6"/>
    <p:sldId id="272" r:id="rId7"/>
    <p:sldId id="273" r:id="rId8"/>
    <p:sldId id="263" r:id="rId9"/>
    <p:sldId id="264" r:id="rId10"/>
    <p:sldId id="265" r:id="rId11"/>
    <p:sldId id="266" r:id="rId12"/>
    <p:sldId id="271" r:id="rId13"/>
    <p:sldId id="270" r:id="rId14"/>
    <p:sldId id="267" r:id="rId15"/>
    <p:sldId id="268" r:id="rId16"/>
    <p:sldId id="269"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6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23F689-C0A4-4030-BAF8-5640FFEA63E7}" type="datetimeFigureOut">
              <a:rPr lang="id-ID" smtClean="0"/>
              <a:pPr/>
              <a:t>11/12/2018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28F8E-EFD7-4103-A26C-2FD38382EEF1}" type="slidenum">
              <a:rPr lang="id-ID" smtClean="0"/>
              <a:pPr/>
              <a:t>‹#›</a:t>
            </a:fld>
            <a:endParaRPr lang="id-ID"/>
          </a:p>
        </p:txBody>
      </p:sp>
    </p:spTree>
    <p:extLst>
      <p:ext uri="{BB962C8B-B14F-4D97-AF65-F5344CB8AC3E}">
        <p14:creationId xmlns:p14="http://schemas.microsoft.com/office/powerpoint/2010/main" val="77481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C228F8E-EFD7-4103-A26C-2FD38382EEF1}" type="slidenum">
              <a:rPr lang="id-ID" smtClean="0"/>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9D7D0-9221-4306-8C17-8E9CF6F8FFB5}" type="datetimeFigureOut">
              <a:rPr lang="id-ID" smtClean="0"/>
              <a:pPr/>
              <a:t>11/12/2018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7562D1-5005-45A5-9BCF-32D074C2186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9D7D0-9221-4306-8C17-8E9CF6F8FFB5}" type="datetimeFigureOut">
              <a:rPr lang="id-ID" smtClean="0"/>
              <a:pPr/>
              <a:t>11/12/2018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562D1-5005-45A5-9BCF-32D074C2186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Teori Postmodernisme </a:t>
            </a:r>
            <a:endParaRPr lang="id-ID" dirty="0"/>
          </a:p>
        </p:txBody>
      </p:sp>
      <p:sp>
        <p:nvSpPr>
          <p:cNvPr id="3" name="Subtitle 2"/>
          <p:cNvSpPr>
            <a:spLocks noGrp="1"/>
          </p:cNvSpPr>
          <p:nvPr>
            <p:ph type="subTitle" idx="1"/>
          </p:nvPr>
        </p:nvSpPr>
        <p:spPr/>
        <p:txBody>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Bagi Bourdieu</a:t>
            </a:r>
            <a:r>
              <a:rPr lang="id-ID" dirty="0"/>
              <a:t>, bahasa adalah simbol kekuasaan. Di dalam bahasa tersembunyi dominasi simbolik serta struktur kekuasaan yang ada di dalam masyarakat. Tata bahasa yang digunakan oleh seseorang mencerminkan kelas sosial ekonominya di masyarakat. Dalam arti ini, sebagai sebuah simbol, bahasa adalah suatu “teks” yang perlu untuk terus dipahami secara kritis.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Dominasi Simbolik</a:t>
            </a:r>
            <a:endParaRPr lang="id-ID" dirty="0"/>
          </a:p>
        </p:txBody>
      </p:sp>
      <p:sp>
        <p:nvSpPr>
          <p:cNvPr id="3" name="Content Placeholder 2"/>
          <p:cNvSpPr>
            <a:spLocks noGrp="1"/>
          </p:cNvSpPr>
          <p:nvPr>
            <p:ph idx="1"/>
          </p:nvPr>
        </p:nvSpPr>
        <p:spPr/>
        <p:txBody>
          <a:bodyPr>
            <a:normAutofit fontScale="92500" lnSpcReduction="20000"/>
          </a:bodyPr>
          <a:lstStyle/>
          <a:p>
            <a:r>
              <a:rPr lang="id-ID" dirty="0"/>
              <a:t>Dominasi simbolik adalah penindasan dengan menggunakan simbol-simbol. Penindasan ini tidak dirasakan sebagai penindasan, tetapi sebagai sesuatu yang secara normal perlu dilakukan. Artinya, penindasan tersebut telah mendapatkan persetujuan dari pihak yang ditindas itu </a:t>
            </a:r>
            <a:r>
              <a:rPr lang="id-ID" dirty="0" smtClean="0"/>
              <a:t>sendiri</a:t>
            </a:r>
          </a:p>
          <a:p>
            <a:r>
              <a:rPr lang="id-ID" dirty="0" smtClean="0"/>
              <a:t>Misal: seorang </a:t>
            </a:r>
            <a:r>
              <a:rPr lang="id-ID" dirty="0"/>
              <a:t>istri yang tidak dapat membela diri, walaupun telah dirugikan oleh suaminya, karena ia, secara tidak sadar, telah menerima statusnya sebagai yang tertindas oleh suaminya.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Konsep dominasi simbolik (penindasan simbolik) juga dapat dengan mudah dilihat dalam konsep </a:t>
            </a:r>
            <a:r>
              <a:rPr lang="id-ID" b="1" i="1" dirty="0"/>
              <a:t>sensor panopticon. Sensor panopticon a</a:t>
            </a:r>
            <a:r>
              <a:rPr lang="id-ID" dirty="0"/>
              <a:t>dalah konsep yang menjelaskan mekanisme kekuasaan yang tetap dirasakan oleh orang-orang yang dikuasai, walaupun sang penguasa tidak lagi mencurahkan perhatiannya untuk melakukan kontrol kekuasaan secara nyata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Mekanisme dominasi simbolik nantinya memuncak pada pemikiran Bourdieu tentang </a:t>
            </a:r>
            <a:r>
              <a:rPr lang="id-ID" b="1" i="1" dirty="0"/>
              <a:t>doxa</a:t>
            </a:r>
            <a:r>
              <a:rPr lang="id-ID" dirty="0"/>
              <a:t>. Secara singkat, </a:t>
            </a:r>
            <a:r>
              <a:rPr lang="id-ID" b="1" i="1" dirty="0"/>
              <a:t>doxa</a:t>
            </a:r>
            <a:r>
              <a:rPr lang="id-ID" dirty="0"/>
              <a:t> adalah pandangan penguasa yang dianggap sebagai pandangan seluruh masyarakat. Masyarakat tidak lagi memiliki sikap kritis pada pandangan penguasa. Pandangan penguasa itu biasanya bersifat sloganistik, sederhana, populer, dan amat mudah dicerna oleh rakyat banyak, walaupun secara konseptual, pandangan tersebut mengandung banyak kesesatan.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Perubahan Sosial dan Kebebasan</a:t>
            </a:r>
            <a:endParaRPr lang="id-ID" dirty="0"/>
          </a:p>
        </p:txBody>
      </p:sp>
      <p:sp>
        <p:nvSpPr>
          <p:cNvPr id="3" name="Content Placeholder 2"/>
          <p:cNvSpPr>
            <a:spLocks noGrp="1"/>
          </p:cNvSpPr>
          <p:nvPr>
            <p:ph idx="1"/>
          </p:nvPr>
        </p:nvSpPr>
        <p:spPr/>
        <p:txBody>
          <a:bodyPr/>
          <a:lstStyle/>
          <a:p>
            <a:r>
              <a:rPr lang="id-ID" dirty="0"/>
              <a:t> Bourdieu juga berbicara soal perubahan sosial. Menurutnya, perubahan sosial bisa dilakukan, jika orang memiliki habitus, kapital, dan mampu menempatkan keduanya dalam konteks yang tepat di suatu arena. Prinsip ini berlaku untuk semua arena, mulai dari arena pendidikan, arena budaya, dan sebagainya.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Bagi Bourdieu, kebebasan adalah suatu bentuk improvisasi yang menghasilkan variasi. Artinya, kebebasan adalah perubahan, atau faktor X, yang membuat seluruh konsep habitus, kapital, arena, dan doxa menjadi relatif; tidak mutlak. Dalam arti ini, manusia bukan hanya merupakan produk dari sistem-sistem yang mengitarinya, melainkan mahluk yang mampu membuat improvisasi, dan, dengan demikian, membuat perubahan sosial.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 </a:t>
            </a:r>
            <a:r>
              <a:rPr lang="id-ID" dirty="0" smtClean="0"/>
              <a:t>Membaca pemikiran </a:t>
            </a:r>
            <a:r>
              <a:rPr lang="id-ID" dirty="0"/>
              <a:t>Bourdieu, ada satu poin penting yang penting untuk kita renungkan bersama; bahwa ilmu pengetahuan sosial dan filsafat harus mampu mengangkat dan menganalisis berbagai situasi di masyarakat yang menciptakan ketidakadilan dan penindasan sosial. </a:t>
            </a:r>
            <a:r>
              <a:rPr lang="id-ID" dirty="0" smtClean="0"/>
              <a:t>Bourdieu menyebutnya </a:t>
            </a:r>
            <a:r>
              <a:rPr lang="id-ID" dirty="0"/>
              <a:t>sebagai sosiologi reflektif dan sosiologi kritis.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Pierre Bourdieu</a:t>
            </a:r>
            <a:endParaRPr lang="id-ID" dirty="0"/>
          </a:p>
        </p:txBody>
      </p:sp>
      <p:sp>
        <p:nvSpPr>
          <p:cNvPr id="3" name="Content Placeholder 2"/>
          <p:cNvSpPr>
            <a:spLocks noGrp="1"/>
          </p:cNvSpPr>
          <p:nvPr>
            <p:ph idx="1"/>
          </p:nvPr>
        </p:nvSpPr>
        <p:spPr/>
        <p:txBody>
          <a:bodyPr>
            <a:normAutofit fontScale="85000" lnSpcReduction="10000"/>
          </a:bodyPr>
          <a:lstStyle/>
          <a:p>
            <a:r>
              <a:rPr lang="id-ID" dirty="0"/>
              <a:t>Pierre Bourdieu lahir pada 1 Agustus 1930 di Denguin, Prancis. Ia meninggal pada 23 Januari 2002 di Paris, Prancis</a:t>
            </a:r>
            <a:r>
              <a:rPr lang="id-ID" dirty="0" smtClean="0"/>
              <a:t>.</a:t>
            </a:r>
            <a:r>
              <a:rPr lang="id-ID" dirty="0"/>
              <a:t> Ia dikenal sebagai seorang intelektual publik yang lahir dari pengaruh pemikiran Emile Zola dan Jean-Paul Sartre. Konsep-konsep yang ia kembangkan amat berpengaruh di dalam analisis-analisis sosial maupun filsafat di abad 21. Sebelum meninggal, ia mengajar di lycée di Moulins (1955–58), University of Algiers (1958–60), University of Paris (1960–64), École des Hautes Études en Sciences Sociales (dari 1964), dan Collège de France (1982).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Habitus</a:t>
            </a:r>
            <a:endParaRPr lang="id-ID" dirty="0"/>
          </a:p>
        </p:txBody>
      </p:sp>
      <p:sp>
        <p:nvSpPr>
          <p:cNvPr id="3" name="Content Placeholder 2"/>
          <p:cNvSpPr>
            <a:spLocks noGrp="1"/>
          </p:cNvSpPr>
          <p:nvPr>
            <p:ph idx="1"/>
          </p:nvPr>
        </p:nvSpPr>
        <p:spPr/>
        <p:txBody>
          <a:bodyPr>
            <a:normAutofit fontScale="92500" lnSpcReduction="20000"/>
          </a:bodyPr>
          <a:lstStyle/>
          <a:p>
            <a:r>
              <a:rPr lang="id-ID" dirty="0"/>
              <a:t>Bourdieu merumuskan konsep habitus sebagai analisis sosiologis dan filsafati atas perilaku manusia. Dalam arti ini, habitus adalah nilai-nilai sosial yang dihayati oleh manusia, dan tercipta melalui proses sosialisasi nilai-nilai yang berlangsung lama, sehingga mengendap menjadi cara berpikir dan pola perilaku yang menetap di dalam diri manusia tersebut. Habitus seseorang begitu kuat, sampai mempengaruhi tubuh fisiknya. Habitus yang sudah begitu kuat tertanam serta mengendap menjadi perilaku fisik disebutnya sebagai </a:t>
            </a:r>
            <a:r>
              <a:rPr lang="id-ID" b="1" dirty="0"/>
              <a:t>Hexis</a:t>
            </a:r>
            <a:r>
              <a:rPr lang="id-ID"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Kapital</a:t>
            </a:r>
            <a:endParaRPr lang="id-ID" dirty="0"/>
          </a:p>
        </p:txBody>
      </p:sp>
      <p:sp>
        <p:nvSpPr>
          <p:cNvPr id="3" name="Content Placeholder 2"/>
          <p:cNvSpPr>
            <a:spLocks noGrp="1"/>
          </p:cNvSpPr>
          <p:nvPr>
            <p:ph idx="1"/>
          </p:nvPr>
        </p:nvSpPr>
        <p:spPr/>
        <p:txBody>
          <a:bodyPr/>
          <a:lstStyle/>
          <a:p>
            <a:r>
              <a:rPr lang="id-ID" dirty="0"/>
              <a:t> Kapital adalah modal yang memungkinkan kita untuk mendapatkan kesempatan-kesempatan di dalam hidup. Ada banyak jenis kapital, seperti kapital intelektual (pendidikan), kapital ekonomi (uang), dan kapital budaya (latar belakang dan jaringan). Kapital bisa diperoleh, jika orang memiliki habitus yang tepat dalam hidupnya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Arena</a:t>
            </a:r>
            <a:endParaRPr lang="id-ID" dirty="0"/>
          </a:p>
        </p:txBody>
      </p:sp>
      <p:sp>
        <p:nvSpPr>
          <p:cNvPr id="3" name="Content Placeholder 2"/>
          <p:cNvSpPr>
            <a:spLocks noGrp="1"/>
          </p:cNvSpPr>
          <p:nvPr>
            <p:ph idx="1"/>
          </p:nvPr>
        </p:nvSpPr>
        <p:spPr/>
        <p:txBody>
          <a:bodyPr/>
          <a:lstStyle/>
          <a:p>
            <a:r>
              <a:rPr lang="id-ID" dirty="0" smtClean="0"/>
              <a:t>Arena </a:t>
            </a:r>
            <a:r>
              <a:rPr lang="id-ID" dirty="0"/>
              <a:t>adalah ruang khusus yang ada di dalam masyarakat. Ada beragam arena, seperti arena pendidikan, arena bisnis, arena seniman, dan arena politik. Jika orang ingin berhasil di suatu arena, maka ia perlu untuk mempunyai habitus dan kapital yang tepat.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Pendidikan</a:t>
            </a:r>
            <a:endParaRPr lang="id-ID" dirty="0"/>
          </a:p>
        </p:txBody>
      </p:sp>
      <p:sp>
        <p:nvSpPr>
          <p:cNvPr id="3" name="Content Placeholder 2"/>
          <p:cNvSpPr>
            <a:spLocks noGrp="1"/>
          </p:cNvSpPr>
          <p:nvPr>
            <p:ph idx="1"/>
          </p:nvPr>
        </p:nvSpPr>
        <p:spPr/>
        <p:txBody>
          <a:bodyPr>
            <a:normAutofit lnSpcReduction="10000"/>
          </a:bodyPr>
          <a:lstStyle/>
          <a:p>
            <a:r>
              <a:rPr lang="id-ID" dirty="0"/>
              <a:t>Bourdieu juga banyak berbicara tentang pendidikan. Baginya, pendidikan adalah suatu proses penciptaan ulang dominasi sosial yang telah ada sebelumnya. Pendidikan menutup pintu bagi orang-orang yang tidak memiliki habitus maupun kapital sebagai seorang pembelajar. Dan orang-orang yang ditolak ini adalah umumnya kelas ekonomi bawah yang memang tidak memiliki habitus maupun kapital untuk belajar secara akademik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Pendidikan, dengan demikian, menutupi sekaligus melestarikan ketidakadilan serta kesenjangan sosial yang telah berlangsung lama di masyarakat. Argumen ini diperoleh Bourdieu dari analisis terhadap data-data mahasiswa yang memasuki fakultas-fakultas tenar di Prancis. </a:t>
            </a:r>
            <a:r>
              <a:rPr lang="id-ID"/>
              <a:t>Jika anda berasal dari keluarga yang cukup kaya, dan memiliki habitus membaca, menulis, dan berdiskusi sejak kecil, maka kemungkinan besar (tidak mutlak), anda akan belajar di fakultas-fakultas tenar di perguruan tinggi-perguruan tinggi ternama di negara anda.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Pembedaan</a:t>
            </a:r>
            <a:endParaRPr lang="id-ID" dirty="0"/>
          </a:p>
        </p:txBody>
      </p:sp>
      <p:sp>
        <p:nvSpPr>
          <p:cNvPr id="3" name="Content Placeholder 2"/>
          <p:cNvSpPr>
            <a:spLocks noGrp="1"/>
          </p:cNvSpPr>
          <p:nvPr>
            <p:ph idx="1"/>
          </p:nvPr>
        </p:nvSpPr>
        <p:spPr/>
        <p:txBody>
          <a:bodyPr>
            <a:normAutofit lnSpcReduction="10000"/>
          </a:bodyPr>
          <a:lstStyle/>
          <a:p>
            <a:r>
              <a:rPr lang="id-ID" dirty="0"/>
              <a:t>Bourdieu juga merumuskan konsep pembedaan (distinction). Secara singkat, pembedaan berarti tindakan membedakan diri yang dilakukan oleh seseorang untuk menunjukkan kelasnya dalam masyarakat. Biasanya, pembedaan dilakukan oleh kelas menengah ekonomi ke atas untuk menunjukkan statusnya yang khas dibandingkan dengan kelas ekonomi yang lebih rendah.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Status Bahasa</a:t>
            </a:r>
            <a:endParaRPr lang="id-ID" dirty="0"/>
          </a:p>
        </p:txBody>
      </p:sp>
      <p:sp>
        <p:nvSpPr>
          <p:cNvPr id="3" name="Content Placeholder 2"/>
          <p:cNvSpPr>
            <a:spLocks noGrp="1"/>
          </p:cNvSpPr>
          <p:nvPr>
            <p:ph idx="1"/>
          </p:nvPr>
        </p:nvSpPr>
        <p:spPr/>
        <p:txBody>
          <a:bodyPr/>
          <a:lstStyle/>
          <a:p>
            <a:r>
              <a:rPr lang="id-ID" dirty="0"/>
              <a:t>Bourdieu juga banyak menulis soal bahasa. Baginya, bahasa bukanlah alat komunikasi yang bersifat netral, tanpa kepentingan. Pandangan semacam itu amat naif, jika tidak mau dikatakan sebagai picik.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690</Words>
  <Application>Microsoft Office PowerPoint</Application>
  <PresentationFormat>On-screen Show (4:3)</PresentationFormat>
  <Paragraphs>27</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Teori Postmodernisme </vt:lpstr>
      <vt:lpstr>Pierre Bourdieu</vt:lpstr>
      <vt:lpstr>Habitus</vt:lpstr>
      <vt:lpstr>Kapital</vt:lpstr>
      <vt:lpstr>Arena</vt:lpstr>
      <vt:lpstr>Pendidikan</vt:lpstr>
      <vt:lpstr>PowerPoint Presentation</vt:lpstr>
      <vt:lpstr>Pembedaan</vt:lpstr>
      <vt:lpstr>Status Bahasa</vt:lpstr>
      <vt:lpstr>PowerPoint Presentation</vt:lpstr>
      <vt:lpstr>Dominasi Simbolik</vt:lpstr>
      <vt:lpstr>PowerPoint Presentation</vt:lpstr>
      <vt:lpstr>PowerPoint Presentation</vt:lpstr>
      <vt:lpstr>Perubahan Sosial dan Kebebasan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Postmodernisme 2</dc:title>
  <dc:creator>toshiba</dc:creator>
  <cp:lastModifiedBy>Dr. M. Syukur M.Si</cp:lastModifiedBy>
  <cp:revision>17</cp:revision>
  <dcterms:created xsi:type="dcterms:W3CDTF">2014-06-07T17:48:22Z</dcterms:created>
  <dcterms:modified xsi:type="dcterms:W3CDTF">2018-12-11T07:30:28Z</dcterms:modified>
</cp:coreProperties>
</file>