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2" r:id="rId8"/>
    <p:sldId id="261" r:id="rId9"/>
    <p:sldId id="263" r:id="rId10"/>
    <p:sldId id="264" r:id="rId11"/>
    <p:sldId id="267" r:id="rId12"/>
    <p:sldId id="270" r:id="rId13"/>
    <p:sldId id="269" r:id="rId14"/>
    <p:sldId id="271" r:id="rId15"/>
    <p:sldId id="272" r:id="rId16"/>
    <p:sldId id="268" r:id="rId17"/>
    <p:sldId id="273" r:id="rId18"/>
    <p:sldId id="274" r:id="rId19"/>
    <p:sldId id="275" r:id="rId20"/>
    <p:sldId id="276" r:id="rId2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0" d="100"/>
          <a:sy n="70"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372454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F063A-1BEA-475B-ABFB-4BC61492636D}" type="datetimeFigureOut">
              <a:rPr lang="id-ID" smtClean="0"/>
              <a:t>19/09/2017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153045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3613426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02076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4078583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3885566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8944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138996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61398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25848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228219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BF063A-1BEA-475B-ABFB-4BC61492636D}" type="datetimeFigureOut">
              <a:rPr lang="id-ID" smtClean="0"/>
              <a:t>19/09/2017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98891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BF063A-1BEA-475B-ABFB-4BC61492636D}" type="datetimeFigureOut">
              <a:rPr lang="id-ID" smtClean="0"/>
              <a:t>19/09/2017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241851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3"/>
          <p:cNvSpPr>
            <a:spLocks noGrp="1"/>
          </p:cNvSpPr>
          <p:nvPr>
            <p:ph type="ftr" sz="quarter" idx="11"/>
          </p:nvPr>
        </p:nvSpPr>
        <p:spPr/>
        <p:txBody>
          <a:bodyPr/>
          <a:lstStyle/>
          <a:p>
            <a:endParaRPr lang="id-ID"/>
          </a:p>
        </p:txBody>
      </p:sp>
      <p:sp>
        <p:nvSpPr>
          <p:cNvPr id="6" name="Slide Number Placeholder 4"/>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48036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2"/>
          <p:cNvSpPr>
            <a:spLocks noGrp="1"/>
          </p:cNvSpPr>
          <p:nvPr>
            <p:ph type="ftr" sz="quarter" idx="11"/>
          </p:nvPr>
        </p:nvSpPr>
        <p:spPr/>
        <p:txBody>
          <a:bodyPr/>
          <a:lstStyle/>
          <a:p>
            <a:endParaRPr lang="id-ID"/>
          </a:p>
        </p:txBody>
      </p:sp>
      <p:sp>
        <p:nvSpPr>
          <p:cNvPr id="6" name="Slide Number Placeholder 3"/>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83323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8BF063A-1BEA-475B-ABFB-4BC61492636D}" type="datetimeFigureOut">
              <a:rPr lang="id-ID" smtClean="0"/>
              <a:t>19/09/2017</a:t>
            </a:fld>
            <a:endParaRPr lang="id-ID"/>
          </a:p>
        </p:txBody>
      </p:sp>
      <p:sp>
        <p:nvSpPr>
          <p:cNvPr id="5" name="Footer Placeholder 5"/>
          <p:cNvSpPr>
            <a:spLocks noGrp="1"/>
          </p:cNvSpPr>
          <p:nvPr>
            <p:ph type="ftr" sz="quarter" idx="11"/>
          </p:nvPr>
        </p:nvSpPr>
        <p:spPr/>
        <p:txBody>
          <a:bodyPr/>
          <a:lstStyle/>
          <a:p>
            <a:endParaRPr lang="id-ID"/>
          </a:p>
        </p:txBody>
      </p:sp>
      <p:sp>
        <p:nvSpPr>
          <p:cNvPr id="6" name="Slide Number Placeholder 6"/>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423068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F063A-1BEA-475B-ABFB-4BC61492636D}" type="datetimeFigureOut">
              <a:rPr lang="id-ID" smtClean="0"/>
              <a:t>19/09/2017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75C28C-88A7-41AD-AC91-3F2B79E57892}" type="slidenum">
              <a:rPr lang="id-ID" smtClean="0"/>
              <a:t>‹#›</a:t>
            </a:fld>
            <a:endParaRPr lang="id-ID"/>
          </a:p>
        </p:txBody>
      </p:sp>
    </p:spTree>
    <p:extLst>
      <p:ext uri="{BB962C8B-B14F-4D97-AF65-F5344CB8AC3E}">
        <p14:creationId xmlns:p14="http://schemas.microsoft.com/office/powerpoint/2010/main" val="161260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8BF063A-1BEA-475B-ABFB-4BC61492636D}" type="datetimeFigureOut">
              <a:rPr lang="id-ID" smtClean="0"/>
              <a:t>19/09/2017</a:t>
            </a:fld>
            <a:endParaRPr lang="id-ID"/>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d-ID"/>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E75C28C-88A7-41AD-AC91-3F2B79E57892}" type="slidenum">
              <a:rPr lang="id-ID" smtClean="0"/>
              <a:t>‹#›</a:t>
            </a:fld>
            <a:endParaRPr lang="id-ID"/>
          </a:p>
        </p:txBody>
      </p:sp>
    </p:spTree>
    <p:extLst>
      <p:ext uri="{BB962C8B-B14F-4D97-AF65-F5344CB8AC3E}">
        <p14:creationId xmlns:p14="http://schemas.microsoft.com/office/powerpoint/2010/main" val="11632144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Perspektif PosKolonial</a:t>
            </a:r>
            <a:endParaRPr lang="id-ID" dirty="0"/>
          </a:p>
        </p:txBody>
      </p:sp>
      <p:sp>
        <p:nvSpPr>
          <p:cNvPr id="3" name="Subtitle 2"/>
          <p:cNvSpPr>
            <a:spLocks noGrp="1"/>
          </p:cNvSpPr>
          <p:nvPr>
            <p:ph type="subTitle" idx="1"/>
          </p:nvPr>
        </p:nvSpPr>
        <p:spPr/>
        <p:txBody>
          <a:bodyPr/>
          <a:lstStyle/>
          <a:p>
            <a:pPr algn="r"/>
            <a:endParaRPr lang="id-ID" dirty="0" smtClean="0"/>
          </a:p>
          <a:p>
            <a:pPr algn="r"/>
            <a:r>
              <a:rPr lang="id-ID" dirty="0" smtClean="0"/>
              <a:t>Oleh. Dr. MUHAMMAD SYUKUR</a:t>
            </a:r>
            <a:endParaRPr lang="id-ID" dirty="0"/>
          </a:p>
        </p:txBody>
      </p:sp>
    </p:spTree>
    <p:extLst>
      <p:ext uri="{BB962C8B-B14F-4D97-AF65-F5344CB8AC3E}">
        <p14:creationId xmlns:p14="http://schemas.microsoft.com/office/powerpoint/2010/main" val="2697433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219200"/>
            <a:ext cx="8946541" cy="5029199"/>
          </a:xfrm>
        </p:spPr>
        <p:txBody>
          <a:bodyPr>
            <a:noAutofit/>
          </a:bodyPr>
          <a:lstStyle/>
          <a:p>
            <a:r>
              <a:rPr lang="id-ID" sz="2800" dirty="0">
                <a:latin typeface="Arial" panose="020B0604020202020204" pitchFamily="34" charset="0"/>
                <a:cs typeface="Arial" panose="020B0604020202020204" pitchFamily="34" charset="0"/>
              </a:rPr>
              <a:t>Perbedaan laki-laki dan perempuan bukan sekedar perbedaan fisik atau biologis, namun berkaitan dgn konstruksi masyarakat yang merupakan hasil pertarungan ideologi antar kelas2 dlm masyarakat dalam konteks ini budaya patriarkhi.</a:t>
            </a:r>
          </a:p>
          <a:p>
            <a:r>
              <a:rPr lang="id-ID" sz="2800" dirty="0">
                <a:latin typeface="Arial" panose="020B0604020202020204" pitchFamily="34" charset="0"/>
                <a:cs typeface="Arial" panose="020B0604020202020204" pitchFamily="34" charset="0"/>
              </a:rPr>
              <a:t>Spivak mengkritik teori feminis yang banyak ditulis feminis barat yang berkulit putih dari kelas </a:t>
            </a:r>
            <a:r>
              <a:rPr lang="id-ID" sz="2800" dirty="0" smtClean="0">
                <a:latin typeface="Arial" panose="020B0604020202020204" pitchFamily="34" charset="0"/>
                <a:cs typeface="Arial" panose="020B0604020202020204" pitchFamily="34" charset="0"/>
              </a:rPr>
              <a:t>menengah </a:t>
            </a:r>
            <a:r>
              <a:rPr lang="id-ID" sz="2800" dirty="0">
                <a:latin typeface="Arial" panose="020B0604020202020204" pitchFamily="34" charset="0"/>
                <a:cs typeface="Arial" panose="020B0604020202020204" pitchFamily="34" charset="0"/>
              </a:rPr>
              <a:t>perkotaan. Bagi Spivak analisis feminis Barat bias terhadap perempuan non-Barat yg tinggal di pedesaan dengan pendidikan yang rendah.</a:t>
            </a:r>
          </a:p>
          <a:p>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5204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frantz fanon"/>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r>
              <a:rPr lang="id-ID" sz="4400" dirty="0">
                <a:latin typeface="Arial" panose="020B0604020202020204" pitchFamily="34" charset="0"/>
                <a:cs typeface="Arial" panose="020B0604020202020204" pitchFamily="34" charset="0"/>
              </a:rPr>
              <a:t>Frantz </a:t>
            </a:r>
            <a:r>
              <a:rPr lang="id-ID" sz="4400" dirty="0" smtClean="0">
                <a:latin typeface="Arial" panose="020B0604020202020204" pitchFamily="34" charset="0"/>
                <a:cs typeface="Arial" panose="020B0604020202020204" pitchFamily="34" charset="0"/>
              </a:rPr>
              <a:t>Fanon</a:t>
            </a:r>
            <a:endParaRPr lang="id-ID"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914400" y="1547723"/>
            <a:ext cx="3501708" cy="47891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14" descr="Image result for frantz fan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2" name="Rounded Rectangle 11"/>
          <p:cNvSpPr/>
          <p:nvPr/>
        </p:nvSpPr>
        <p:spPr>
          <a:xfrm>
            <a:off x="4416108" y="1544320"/>
            <a:ext cx="5634726" cy="4693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Lahir di Pulau Martinik, 20 Juli 1925, meninggal ahir tahun 1961 akibat penyakit Leukemia pada usia 36 tahun. Fanon seorang Dokter Jiwa.</a:t>
            </a:r>
            <a:endParaRPr lang="id-ID" dirty="0"/>
          </a:p>
        </p:txBody>
      </p:sp>
    </p:spTree>
    <p:extLst>
      <p:ext uri="{BB962C8B-B14F-4D97-AF65-F5344CB8AC3E}">
        <p14:creationId xmlns:p14="http://schemas.microsoft.com/office/powerpoint/2010/main" val="954108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2400" dirty="0" smtClean="0">
                <a:latin typeface="Arial" panose="020B0604020202020204" pitchFamily="34" charset="0"/>
                <a:cs typeface="Arial" panose="020B0604020202020204" pitchFamily="34" charset="0"/>
              </a:rPr>
              <a:t>Analisis dimulai dengan 3 pertanyaan mendasar yg menyebabkan hubungan biner (Timur dan Barat)</a:t>
            </a:r>
            <a:endParaRPr lang="id-ID"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686560"/>
            <a:ext cx="8946541" cy="4561839"/>
          </a:xfrm>
        </p:spPr>
        <p:txBody>
          <a:bodyPr>
            <a:noAutofit/>
          </a:bodyPr>
          <a:lstStyle/>
          <a:p>
            <a:pPr marL="457200" indent="-457200">
              <a:buAutoNum type="arabicPeriod"/>
            </a:pPr>
            <a:r>
              <a:rPr lang="id-ID" sz="2400" dirty="0" smtClean="0">
                <a:latin typeface="Arial" panose="020B0604020202020204" pitchFamily="34" charset="0"/>
                <a:cs typeface="Arial" panose="020B0604020202020204" pitchFamily="34" charset="0"/>
              </a:rPr>
              <a:t>Bagaimana kolonisasi dan dekolonisasi dapat disebut sebagai fenomena kekerasan</a:t>
            </a:r>
          </a:p>
          <a:p>
            <a:pPr marL="457200" indent="-457200">
              <a:buAutoNum type="arabicPeriod"/>
            </a:pPr>
            <a:r>
              <a:rPr lang="id-ID" sz="2400" dirty="0" smtClean="0">
                <a:latin typeface="Arial" panose="020B0604020202020204" pitchFamily="34" charset="0"/>
                <a:cs typeface="Arial" panose="020B0604020202020204" pitchFamily="34" charset="0"/>
              </a:rPr>
              <a:t>Bagaimana kaum penjajah mengkonstruksi identitas pribumi dan dirinya sendiri, dan bagaimana kaum pribumi mengkonstruksi kaum penjajah dan dirinya sendiri. Bagaimana relasi sosial antara kaum penjajah dan pribumi; dan relasi antara intelektual pribumi atau borjuasi nasional dengan pemerintah atau borjuasi kolonial.</a:t>
            </a:r>
          </a:p>
          <a:p>
            <a:pPr marL="457200" indent="-457200">
              <a:buAutoNum type="arabicPeriod"/>
            </a:pPr>
            <a:r>
              <a:rPr lang="id-ID" sz="2400" dirty="0" smtClean="0">
                <a:latin typeface="Arial" panose="020B0604020202020204" pitchFamily="34" charset="0"/>
                <a:cs typeface="Arial" panose="020B0604020202020204" pitchFamily="34" charset="0"/>
              </a:rPr>
              <a:t>Bagaimana kekerasan ditransformasikan dari kaum penjajah kepada kaum yang dijajah dan dari level masyarakat ke individu</a:t>
            </a:r>
          </a:p>
          <a:p>
            <a:pPr marL="457200" indent="-457200">
              <a:buAutoNum type="arabicPeriod"/>
            </a:pPr>
            <a:endParaRPr lang="id-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1787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latin typeface="Arial" panose="020B0604020202020204" pitchFamily="34" charset="0"/>
                <a:cs typeface="Arial" panose="020B0604020202020204" pitchFamily="34" charset="0"/>
              </a:rPr>
              <a:t>Fanon mengemukakan bahwa kolonialisasi telah melahirkan alienasi dan marginalisasi psikologis yang sangat hebat.</a:t>
            </a:r>
          </a:p>
          <a:p>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085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000" dirty="0" smtClean="0">
                <a:latin typeface="Arial" panose="020B0604020202020204" pitchFamily="34" charset="0"/>
                <a:cs typeface="Arial" panose="020B0604020202020204" pitchFamily="34" charset="0"/>
              </a:rPr>
              <a:t>Pendefinisian Ras dan Etnisitas (kulit dan hitam)merupakan proses sejarah dan konstruksi politik yg dominan</a:t>
            </a:r>
            <a:endParaRPr lang="id-ID"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id-ID" sz="2800" dirty="0" smtClean="0">
                <a:latin typeface="Arial" panose="020B0604020202020204" pitchFamily="34" charset="0"/>
                <a:cs typeface="Arial" panose="020B0604020202020204" pitchFamily="34" charset="0"/>
              </a:rPr>
              <a:t>Melalui </a:t>
            </a:r>
            <a:r>
              <a:rPr lang="id-ID" sz="2800" dirty="0" smtClean="0">
                <a:latin typeface="Arial" panose="020B0604020202020204" pitchFamily="34" charset="0"/>
                <a:cs typeface="Arial" panose="020B0604020202020204" pitchFamily="34" charset="0"/>
              </a:rPr>
              <a:t>kolonisasi sang penjajah melakukan kontruksi secara subyektif terhadap kulit hitam dan dirinya sendiri.</a:t>
            </a:r>
          </a:p>
          <a:p>
            <a:r>
              <a:rPr lang="id-ID" sz="2800" dirty="0" smtClean="0">
                <a:latin typeface="Arial" panose="020B0604020202020204" pitchFamily="34" charset="0"/>
                <a:cs typeface="Arial" panose="020B0604020202020204" pitchFamily="34" charset="0"/>
              </a:rPr>
              <a:t>Kaum terjajah (kulit hitam) berusaha memahami dan mengikuti simbol-simbol dan identitas yang dikontruksi penjajah, bahkan pada konteks tertentu mereka memiliki keinginan untuk menirukan dan mengganti posisi sebagai penjajah.</a:t>
            </a:r>
          </a:p>
        </p:txBody>
      </p:sp>
    </p:spTree>
    <p:extLst>
      <p:ext uri="{BB962C8B-B14F-4D97-AF65-F5344CB8AC3E}">
        <p14:creationId xmlns:p14="http://schemas.microsoft.com/office/powerpoint/2010/main" val="251039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Konstruksi orang kulit putih bahwa orang kulit hitam dipandang sebagai kanibalisme, memiliki ras yang parah dan rusak terbelakang intelektualnya membuat orang kulit hitam merasa di amputasi dan ingin menjauhkan diri dari identitasnya.</a:t>
            </a:r>
          </a:p>
          <a:p>
            <a:r>
              <a:rPr lang="id-ID" dirty="0" smtClean="0"/>
              <a:t>Penjajahan bukan hanya merampas harta benda kulit hitam, namun juga jiwanya diciptakan menjadi </a:t>
            </a:r>
            <a:r>
              <a:rPr lang="id-ID" b="1" i="1" dirty="0" smtClean="0"/>
              <a:t>inferiority complex </a:t>
            </a:r>
            <a:r>
              <a:rPr lang="id-ID" dirty="0" smtClean="0"/>
              <a:t>yang disebabkan penguburan orginalitas identitas budaya lokal mereka.</a:t>
            </a:r>
          </a:p>
          <a:p>
            <a:endParaRPr lang="id-ID" dirty="0"/>
          </a:p>
        </p:txBody>
      </p:sp>
    </p:spTree>
    <p:extLst>
      <p:ext uri="{BB962C8B-B14F-4D97-AF65-F5344CB8AC3E}">
        <p14:creationId xmlns:p14="http://schemas.microsoft.com/office/powerpoint/2010/main" val="672039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Identitas dan Nasionalisme</a:t>
            </a:r>
            <a:endParaRPr lang="id-ID" dirty="0"/>
          </a:p>
        </p:txBody>
      </p:sp>
      <p:sp>
        <p:nvSpPr>
          <p:cNvPr id="5" name="AutoShape 4" descr="Image result for frantz fanon"/>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id-ID" dirty="0" smtClean="0"/>
              <a:t>Kolonisasi memberi dampak inferioritas: yaitu perasaan tergantung pada orang lain, tidak percaya diri, kemunduran kepribadian atau karakter dan kehiilangan identitas diri. Kaum terjajah mengalami alienasi.</a:t>
            </a:r>
          </a:p>
          <a:p>
            <a:r>
              <a:rPr lang="id-ID" dirty="0" smtClean="0"/>
              <a:t>Inferioritas ini berimpllikasi pada masalah kesadaran sebagai sebuah bangsa.</a:t>
            </a:r>
          </a:p>
          <a:p>
            <a:r>
              <a:rPr lang="id-ID" dirty="0" smtClean="0"/>
              <a:t>Bangsa terjajah harus dapt menguatkan identitas asli mereka untuk dapat meng-</a:t>
            </a:r>
            <a:r>
              <a:rPr lang="id-ID" i="1" dirty="0" smtClean="0"/>
              <a:t>counter</a:t>
            </a:r>
            <a:r>
              <a:rPr lang="id-ID" dirty="0" smtClean="0"/>
              <a:t> serangan budaya penjajah Inilah satu-satunya cara agar bangsa terjajah tidak merasa sebagai bangsa inferior.</a:t>
            </a:r>
          </a:p>
        </p:txBody>
      </p:sp>
    </p:spTree>
    <p:extLst>
      <p:ext uri="{BB962C8B-B14F-4D97-AF65-F5344CB8AC3E}">
        <p14:creationId xmlns:p14="http://schemas.microsoft.com/office/powerpoint/2010/main" val="1730164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HOMI K. BHABHA</a:t>
            </a:r>
            <a:endParaRPr lang="id-ID"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8671" y="1387439"/>
            <a:ext cx="3377249" cy="4871122"/>
          </a:xfrm>
        </p:spPr>
      </p:pic>
      <p:sp>
        <p:nvSpPr>
          <p:cNvPr id="6" name="Rounded Rectangle 5"/>
          <p:cNvSpPr/>
          <p:nvPr/>
        </p:nvSpPr>
        <p:spPr>
          <a:xfrm>
            <a:off x="4185920" y="1387439"/>
            <a:ext cx="6096000" cy="48711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latin typeface="Arial" panose="020B0604020202020204" pitchFamily="34" charset="0"/>
                <a:cs typeface="Arial" panose="020B0604020202020204" pitchFamily="34" charset="0"/>
              </a:rPr>
              <a:t>Lahir di Bombay – India pada Tahun 1949. Gelar Doktor dari Oxford University. Bhabha mengajar dibeberapa perguruan tinggi al. Di Princenton dan Pennsylvania.</a:t>
            </a:r>
            <a:endParaRPr lang="id-ID"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3773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30642"/>
          </a:xfrm>
        </p:spPr>
        <p:txBody>
          <a:bodyPr/>
          <a:lstStyle/>
          <a:p>
            <a:pPr algn="ctr"/>
            <a:r>
              <a:rPr lang="id-ID" dirty="0" smtClean="0"/>
              <a:t>Metodologi Bhabha</a:t>
            </a:r>
            <a:endParaRPr lang="id-ID" dirty="0"/>
          </a:p>
        </p:txBody>
      </p:sp>
      <p:sp>
        <p:nvSpPr>
          <p:cNvPr id="3" name="Content Placeholder 2"/>
          <p:cNvSpPr>
            <a:spLocks noGrp="1"/>
          </p:cNvSpPr>
          <p:nvPr>
            <p:ph idx="1"/>
          </p:nvPr>
        </p:nvSpPr>
        <p:spPr/>
        <p:txBody>
          <a:bodyPr>
            <a:normAutofit lnSpcReduction="10000"/>
          </a:bodyPr>
          <a:lstStyle/>
          <a:p>
            <a:r>
              <a:rPr lang="id-ID" sz="3600" dirty="0" smtClean="0">
                <a:latin typeface="Arial" panose="020B0604020202020204" pitchFamily="34" charset="0"/>
                <a:cs typeface="Arial" panose="020B0604020202020204" pitchFamily="34" charset="0"/>
              </a:rPr>
              <a:t>Model Liminalitas</a:t>
            </a:r>
          </a:p>
          <a:p>
            <a:r>
              <a:rPr lang="id-ID" sz="3600" dirty="0">
                <a:latin typeface="Arial" panose="020B0604020202020204" pitchFamily="34" charset="0"/>
                <a:cs typeface="Arial" panose="020B0604020202020204" pitchFamily="34" charset="0"/>
              </a:rPr>
              <a:t>Liminalitas </a:t>
            </a:r>
            <a:r>
              <a:rPr lang="id-ID" sz="3600" dirty="0" smtClean="0">
                <a:latin typeface="Arial" panose="020B0604020202020204" pitchFamily="34" charset="0"/>
                <a:cs typeface="Arial" panose="020B0604020202020204" pitchFamily="34" charset="0"/>
              </a:rPr>
              <a:t> - Limen = Batas</a:t>
            </a:r>
          </a:p>
          <a:p>
            <a:r>
              <a:rPr lang="id-ID" sz="3600" dirty="0" smtClean="0">
                <a:latin typeface="Arial" panose="020B0604020202020204" pitchFamily="34" charset="0"/>
                <a:cs typeface="Arial" panose="020B0604020202020204" pitchFamily="34" charset="0"/>
              </a:rPr>
              <a:t>Liminalitas dimaknai ruang antara atau batas wilayah</a:t>
            </a:r>
          </a:p>
          <a:p>
            <a:r>
              <a:rPr lang="id-ID" sz="3600" dirty="0" smtClean="0">
                <a:latin typeface="Arial" panose="020B0604020202020204" pitchFamily="34" charset="0"/>
                <a:cs typeface="Arial" panose="020B0604020202020204" pitchFamily="34" charset="0"/>
              </a:rPr>
              <a:t>Dalam konteks budaya berarati ruang atau tempat pertemuan antara dua budaya yang berbeda.</a:t>
            </a:r>
            <a:endParaRPr lang="id-ID"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219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3200" b="1" dirty="0" smtClean="0">
                <a:latin typeface="Arial" panose="020B0604020202020204" pitchFamily="34" charset="0"/>
                <a:cs typeface="Arial" panose="020B0604020202020204" pitchFamily="34" charset="0"/>
              </a:rPr>
              <a:t>Konsep Mimikri dan Ruang Hibriditas</a:t>
            </a:r>
            <a:endParaRPr lang="id-ID"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id-ID" dirty="0" smtClean="0"/>
              <a:t>Konsep Mimikri memiliki dua pengertian:</a:t>
            </a:r>
          </a:p>
          <a:p>
            <a:pPr marL="457200" indent="-457200">
              <a:buAutoNum type="arabicPeriod"/>
            </a:pPr>
            <a:r>
              <a:rPr lang="id-ID" dirty="0" smtClean="0"/>
              <a:t>Dalam arti bahasa – kemampuan binatang tertentu untuk menyesuaikan dirinya dengan kondisi alam sekitarnya. Bunglon dan kupu-kupu yg senantiasa menyesuaikan warna tubuhnya dgn lingkungan. Penjajah telah mendorong si terjajah untuk mengadopsi kebiasaan, cara berfikir, lembaga, dan nilai-nilai penjajah.</a:t>
            </a:r>
          </a:p>
          <a:p>
            <a:pPr marL="457200" indent="-457200">
              <a:buAutoNum type="arabicPeriod"/>
            </a:pPr>
            <a:r>
              <a:rPr lang="id-ID" dirty="0" smtClean="0"/>
              <a:t>Mimikri = Kemampuan seseorang untuk menyerupai orang lain yang lebih kuat atau lebih besar dari dirinya.</a:t>
            </a:r>
          </a:p>
          <a:p>
            <a:pPr marL="0" indent="0">
              <a:buNone/>
            </a:pPr>
            <a:r>
              <a:rPr lang="id-ID" dirty="0" smtClean="0"/>
              <a:t>Terminologi Negara Timur dan  Barat adalah kunci untuk memahami Konsep Bhabha tentang mimikri dan hibriditas.</a:t>
            </a:r>
            <a:endParaRPr lang="id-ID" dirty="0"/>
          </a:p>
        </p:txBody>
      </p:sp>
    </p:spTree>
    <p:extLst>
      <p:ext uri="{BB962C8B-B14F-4D97-AF65-F5344CB8AC3E}">
        <p14:creationId xmlns:p14="http://schemas.microsoft.com/office/powerpoint/2010/main" val="2292032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Tokoh utama Post-kolonial</a:t>
            </a:r>
            <a:endParaRPr lang="id-ID" dirty="0"/>
          </a:p>
        </p:txBody>
      </p:sp>
      <p:sp>
        <p:nvSpPr>
          <p:cNvPr id="3" name="Content Placeholder 2"/>
          <p:cNvSpPr>
            <a:spLocks noGrp="1"/>
          </p:cNvSpPr>
          <p:nvPr>
            <p:ph idx="1"/>
          </p:nvPr>
        </p:nvSpPr>
        <p:spPr/>
        <p:txBody>
          <a:bodyPr>
            <a:normAutofit/>
          </a:bodyPr>
          <a:lstStyle/>
          <a:p>
            <a:pPr marL="457200" indent="-457200">
              <a:buAutoNum type="arabicPeriod"/>
            </a:pPr>
            <a:r>
              <a:rPr lang="id-ID" sz="4000" dirty="0" smtClean="0">
                <a:latin typeface="Arial" panose="020B0604020202020204" pitchFamily="34" charset="0"/>
                <a:cs typeface="Arial" panose="020B0604020202020204" pitchFamily="34" charset="0"/>
              </a:rPr>
              <a:t>Edward Said</a:t>
            </a:r>
          </a:p>
          <a:p>
            <a:pPr marL="457200" indent="-457200">
              <a:buAutoNum type="arabicPeriod"/>
            </a:pPr>
            <a:r>
              <a:rPr lang="id-ID" sz="4000" dirty="0" smtClean="0">
                <a:latin typeface="Arial" panose="020B0604020202020204" pitchFamily="34" charset="0"/>
                <a:cs typeface="Arial" panose="020B0604020202020204" pitchFamily="34" charset="0"/>
              </a:rPr>
              <a:t>Gayatry Chakravorty Spivak</a:t>
            </a:r>
          </a:p>
          <a:p>
            <a:pPr marL="457200" indent="-457200">
              <a:buAutoNum type="arabicPeriod"/>
            </a:pPr>
            <a:r>
              <a:rPr lang="id-ID" sz="4000" dirty="0" smtClean="0">
                <a:latin typeface="Arial" panose="020B0604020202020204" pitchFamily="34" charset="0"/>
                <a:cs typeface="Arial" panose="020B0604020202020204" pitchFamily="34" charset="0"/>
              </a:rPr>
              <a:t>Frantz Fanon</a:t>
            </a:r>
          </a:p>
          <a:p>
            <a:pPr marL="457200" indent="-457200">
              <a:buAutoNum type="arabicPeriod"/>
            </a:pPr>
            <a:r>
              <a:rPr lang="id-ID" sz="4000" dirty="0" smtClean="0">
                <a:latin typeface="Arial" panose="020B0604020202020204" pitchFamily="34" charset="0"/>
                <a:cs typeface="Arial" panose="020B0604020202020204" pitchFamily="34" charset="0"/>
              </a:rPr>
              <a:t>Homi K. Bhabha</a:t>
            </a:r>
          </a:p>
          <a:p>
            <a:pPr marL="457200" indent="-457200">
              <a:buAutoNum type="arabicPeriod"/>
            </a:pPr>
            <a:endParaRPr lang="id-ID"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531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Proses perubahan budaya dalam konteks hubungan penjajah dan terjajah terdapat ruang antara terjadinya perubahan budaya tersebut.</a:t>
            </a:r>
          </a:p>
          <a:p>
            <a:r>
              <a:rPr lang="id-ID" dirty="0" smtClean="0"/>
              <a:t>Ruang ketiga inilah pengalaman intersubjektif dan kolektif mengenai kebangsaan, kepentingan kelompok, serta nilai-nilai budaya dinegosiasikan</a:t>
            </a:r>
          </a:p>
          <a:p>
            <a:r>
              <a:rPr lang="id-ID" dirty="0" smtClean="0"/>
              <a:t>Mimikri dan ruang hibritas melahirkan keragaman budaya (cultural diversity) dan pembedaan budaya (cultural differens)</a:t>
            </a:r>
          </a:p>
          <a:p>
            <a:endParaRPr lang="id-ID" dirty="0"/>
          </a:p>
        </p:txBody>
      </p:sp>
    </p:spTree>
    <p:extLst>
      <p:ext uri="{BB962C8B-B14F-4D97-AF65-F5344CB8AC3E}">
        <p14:creationId xmlns:p14="http://schemas.microsoft.com/office/powerpoint/2010/main" val="3805057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latin typeface="Arial" panose="020B0604020202020204" pitchFamily="34" charset="0"/>
                <a:cs typeface="Arial" panose="020B0604020202020204" pitchFamily="34" charset="0"/>
              </a:rPr>
              <a:t>PENDAHULUAN</a:t>
            </a:r>
            <a:endParaRPr lang="id-ID"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3312" y="1442720"/>
            <a:ext cx="8946541" cy="4805679"/>
          </a:xfrm>
        </p:spPr>
        <p:txBody>
          <a:bodyPr>
            <a:noAutofit/>
          </a:bodyPr>
          <a:lstStyle/>
          <a:p>
            <a:r>
              <a:rPr lang="id-ID" sz="2800" dirty="0" smtClean="0">
                <a:latin typeface="Arial" panose="020B0604020202020204" pitchFamily="34" charset="0"/>
                <a:cs typeface="Arial" panose="020B0604020202020204" pitchFamily="34" charset="0"/>
              </a:rPr>
              <a:t>Teori poskolonial berusaha merombak sterio type dunia Timur dan Barat yang dikontruksi Barat</a:t>
            </a:r>
          </a:p>
          <a:p>
            <a:r>
              <a:rPr lang="id-ID" sz="2800" dirty="0" smtClean="0">
                <a:latin typeface="Arial" panose="020B0604020202020204" pitchFamily="34" charset="0"/>
                <a:cs typeface="Arial" panose="020B0604020202020204" pitchFamily="34" charset="0"/>
              </a:rPr>
              <a:t>Konstruksi Barat atas Dunia Timur : inferior, terbelakang, bodoh, kurang beradab, tidak rasional dan label negatif lainnya. Sedangkan Barat: Superior, maju, cerdas, beradab, rasional dan berbagai atribut positif lainnya.</a:t>
            </a:r>
          </a:p>
          <a:p>
            <a:r>
              <a:rPr lang="id-ID" sz="2800" dirty="0" smtClean="0">
                <a:latin typeface="Arial" panose="020B0604020202020204" pitchFamily="34" charset="0"/>
                <a:cs typeface="Arial" panose="020B0604020202020204" pitchFamily="34" charset="0"/>
              </a:rPr>
              <a:t>Teori postkolonial disebut juga sbg metode dekonstruksi terhadap model berfikir dualis (biner) yang menbedakan antara “Timut” dan “Barat”</a:t>
            </a:r>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976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9682"/>
          </a:xfrm>
        </p:spPr>
        <p:txBody>
          <a:bodyPr/>
          <a:lstStyle/>
          <a:p>
            <a:pPr algn="ctr"/>
            <a:r>
              <a:rPr lang="id-ID" sz="4400" dirty="0">
                <a:latin typeface="Arial" panose="020B0604020202020204" pitchFamily="34" charset="0"/>
                <a:cs typeface="Arial" panose="020B0604020202020204" pitchFamily="34" charset="0"/>
              </a:rPr>
              <a:t>Edward </a:t>
            </a:r>
            <a:r>
              <a:rPr lang="id-ID" sz="4400" dirty="0" smtClean="0">
                <a:latin typeface="Arial" panose="020B0604020202020204" pitchFamily="34" charset="0"/>
                <a:cs typeface="Arial" panose="020B0604020202020204" pitchFamily="34" charset="0"/>
              </a:rPr>
              <a:t>William Said</a:t>
            </a:r>
            <a:endParaRPr lang="id-ID" dirty="0"/>
          </a:p>
        </p:txBody>
      </p:sp>
      <p:sp>
        <p:nvSpPr>
          <p:cNvPr id="3" name="Content Placeholder 2"/>
          <p:cNvSpPr>
            <a:spLocks noGrp="1"/>
          </p:cNvSpPr>
          <p:nvPr>
            <p:ph idx="1"/>
          </p:nvPr>
        </p:nvSpPr>
        <p:spPr>
          <a:xfrm>
            <a:off x="1103312" y="1645920"/>
            <a:ext cx="8946541" cy="4602479"/>
          </a:xfrm>
        </p:spPr>
        <p:txBody>
          <a:bodyPr/>
          <a:lstStyle/>
          <a:p>
            <a:endParaRPr lang="id-ID" dirty="0"/>
          </a:p>
        </p:txBody>
      </p:sp>
      <p:pic>
        <p:nvPicPr>
          <p:cNvPr id="2050" name="Picture 2" descr="Edward Sai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312" y="1602964"/>
            <a:ext cx="3367088" cy="46599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70400" y="1645920"/>
            <a:ext cx="5579453" cy="460247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3200" dirty="0" smtClean="0">
                <a:latin typeface="Arial" panose="020B0604020202020204" pitchFamily="34" charset="0"/>
                <a:cs typeface="Arial" panose="020B0604020202020204" pitchFamily="34" charset="0"/>
              </a:rPr>
              <a:t>Lahir di Jerusalem Tahun 1935, ibunya Hilda seorang Palestin, ayahnya Wadie Said seorang Amerika Serikat kelahiran Jerusalem. Meninggal dunia 23 September 2003. </a:t>
            </a:r>
            <a:endParaRPr lang="id-ID"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515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2800" dirty="0" smtClean="0">
                <a:latin typeface="Arial" panose="020B0604020202020204" pitchFamily="34" charset="0"/>
                <a:cs typeface="Arial" panose="020B0604020202020204" pitchFamily="34" charset="0"/>
              </a:rPr>
              <a:t>ORIENTALISME MENURUT EDWARD SAID DAPAT DI DEFINISIKAN DENGAN TIGA CARA YANG BERBEDA</a:t>
            </a:r>
            <a:br>
              <a:rPr lang="id-ID" sz="2800" dirty="0" smtClean="0">
                <a:latin typeface="Arial" panose="020B0604020202020204" pitchFamily="34" charset="0"/>
                <a:cs typeface="Arial" panose="020B0604020202020204" pitchFamily="34" charset="0"/>
              </a:rPr>
            </a:br>
            <a:endParaRPr lang="id-ID"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id-ID" dirty="0" smtClean="0"/>
              <a:t>Memandan </a:t>
            </a:r>
            <a:r>
              <a:rPr lang="id-ID" dirty="0"/>
              <a:t>orientalisme sebagai mode atau paradigma berpikir epistemology dihasilkan (dikonstruksi) oleh bentuk tertentu kekuasaan dan pengetahuan </a:t>
            </a:r>
            <a:r>
              <a:rPr lang="id-ID" dirty="0" smtClean="0"/>
              <a:t>kolonial</a:t>
            </a:r>
            <a:r>
              <a:rPr lang="id-ID" dirty="0"/>
              <a:t>.</a:t>
            </a:r>
          </a:p>
          <a:p>
            <a:r>
              <a:rPr lang="id-ID" dirty="0"/>
              <a:t>Orientalisme dapat juga dipahami sebagai gelar akademis untuk menggambarkan serangkaian lembaga, </a:t>
            </a:r>
            <a:r>
              <a:rPr lang="id-ID" dirty="0" smtClean="0"/>
              <a:t>disiplin </a:t>
            </a:r>
            <a:r>
              <a:rPr lang="id-ID" dirty="0"/>
              <a:t>dan kegiatan ilmiah </a:t>
            </a:r>
            <a:r>
              <a:rPr lang="id-ID" dirty="0" smtClean="0"/>
              <a:t>yg terdapat </a:t>
            </a:r>
            <a:r>
              <a:rPr lang="id-ID" dirty="0"/>
              <a:t>pada universitas barat yang peduli pada kajian masyarakat dan kebudayaan masyarakat timur.</a:t>
            </a:r>
          </a:p>
          <a:p>
            <a:r>
              <a:rPr lang="id-ID" dirty="0"/>
              <a:t>Melihat orientalisme sebagai </a:t>
            </a:r>
            <a:r>
              <a:rPr lang="id-ID" dirty="0" smtClean="0"/>
              <a:t>lembaga </a:t>
            </a:r>
            <a:r>
              <a:rPr lang="id-ID" dirty="0"/>
              <a:t>resmi yang pada hakikaya peduli pada timur.</a:t>
            </a:r>
          </a:p>
          <a:p>
            <a:endParaRPr lang="id-ID" dirty="0"/>
          </a:p>
        </p:txBody>
      </p:sp>
    </p:spTree>
    <p:extLst>
      <p:ext uri="{BB962C8B-B14F-4D97-AF65-F5344CB8AC3E}">
        <p14:creationId xmlns:p14="http://schemas.microsoft.com/office/powerpoint/2010/main" val="3999479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2800" b="1" dirty="0" smtClean="0">
                <a:latin typeface="Arial" panose="020B0604020202020204" pitchFamily="34" charset="0"/>
                <a:cs typeface="Arial" panose="020B0604020202020204" pitchFamily="34" charset="0"/>
              </a:rPr>
              <a:t>Said Mengemukakan Arti Orientalisme Dalam Tiga Wilayah Yang Saling Tumpang Tindih</a:t>
            </a:r>
            <a:r>
              <a:rPr lang="id-ID" sz="2800" dirty="0">
                <a:latin typeface="Arial" panose="020B0604020202020204" pitchFamily="34" charset="0"/>
                <a:cs typeface="Arial" panose="020B0604020202020204" pitchFamily="34" charset="0"/>
              </a:rPr>
              <a:t/>
            </a:r>
            <a:br>
              <a:rPr lang="id-ID" sz="2800" dirty="0">
                <a:latin typeface="Arial" panose="020B0604020202020204" pitchFamily="34" charset="0"/>
                <a:cs typeface="Arial" panose="020B0604020202020204" pitchFamily="34" charset="0"/>
              </a:rPr>
            </a:br>
            <a:endParaRPr lang="id-ID"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id-ID" sz="2800" dirty="0" smtClean="0">
                <a:latin typeface="Arial" panose="020B0604020202020204" pitchFamily="34" charset="0"/>
                <a:cs typeface="Arial" panose="020B0604020202020204" pitchFamily="34" charset="0"/>
              </a:rPr>
              <a:t>Orientalisme </a:t>
            </a:r>
            <a:r>
              <a:rPr lang="id-ID" sz="2800" dirty="0">
                <a:latin typeface="Arial" panose="020B0604020202020204" pitchFamily="34" charset="0"/>
                <a:cs typeface="Arial" panose="020B0604020202020204" pitchFamily="34" charset="0"/>
              </a:rPr>
              <a:t>menciptakan sejarah pahit yang panjang hubungan antara Eropa dan Asia Afrika.</a:t>
            </a:r>
          </a:p>
          <a:p>
            <a:r>
              <a:rPr lang="id-ID" sz="2800" dirty="0">
                <a:latin typeface="Arial" panose="020B0604020202020204" pitchFamily="34" charset="0"/>
                <a:cs typeface="Arial" panose="020B0604020202020204" pitchFamily="34" charset="0"/>
              </a:rPr>
              <a:t>Hal ini juga menciptakan bidang-bidang ilmu yang sejak awal abad ke 19 sebagai spesialis dalam bahasa dan kebudayaan oriental.</a:t>
            </a:r>
          </a:p>
          <a:p>
            <a:r>
              <a:rPr lang="id-ID" sz="2800" dirty="0">
                <a:latin typeface="Arial" panose="020B0604020202020204" pitchFamily="34" charset="0"/>
                <a:cs typeface="Arial" panose="020B0604020202020204" pitchFamily="34" charset="0"/>
              </a:rPr>
              <a:t>K</a:t>
            </a:r>
            <a:r>
              <a:rPr lang="id-ID" sz="2800" dirty="0" smtClean="0">
                <a:latin typeface="Arial" panose="020B0604020202020204" pitchFamily="34" charset="0"/>
                <a:cs typeface="Arial" panose="020B0604020202020204" pitchFamily="34" charset="0"/>
              </a:rPr>
              <a:t>olonialisme </a:t>
            </a:r>
            <a:r>
              <a:rPr lang="id-ID" sz="2800" dirty="0">
                <a:latin typeface="Arial" panose="020B0604020202020204" pitchFamily="34" charset="0"/>
                <a:cs typeface="Arial" panose="020B0604020202020204" pitchFamily="34" charset="0"/>
              </a:rPr>
              <a:t>menciptakan stereotype </a:t>
            </a:r>
            <a:r>
              <a:rPr lang="id-ID" sz="2800" dirty="0" smtClean="0">
                <a:latin typeface="Arial" panose="020B0604020202020204" pitchFamily="34" charset="0"/>
                <a:cs typeface="Arial" panose="020B0604020202020204" pitchFamily="34" charset="0"/>
              </a:rPr>
              <a:t>dan </a:t>
            </a:r>
            <a:r>
              <a:rPr lang="id-ID" sz="2800" dirty="0">
                <a:latin typeface="Arial" panose="020B0604020202020204" pitchFamily="34" charset="0"/>
                <a:cs typeface="Arial" panose="020B0604020202020204" pitchFamily="34" charset="0"/>
              </a:rPr>
              <a:t>ideology tentang “the orient” yang diidentikkan dengan “The Other” atau yang lain “ The Occident” (the self).</a:t>
            </a:r>
          </a:p>
          <a:p>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5106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71282"/>
          </a:xfrm>
        </p:spPr>
        <p:txBody>
          <a:bodyPr/>
          <a:lstStyle/>
          <a:p>
            <a:pPr algn="ctr"/>
            <a:r>
              <a:rPr lang="id-ID" sz="3600" dirty="0" smtClean="0">
                <a:latin typeface="Arial" panose="020B0604020202020204" pitchFamily="34" charset="0"/>
                <a:cs typeface="Arial" panose="020B0604020202020204" pitchFamily="34" charset="0"/>
              </a:rPr>
              <a:t>GAYATRY CHAKRAVORTY SPIVAK</a:t>
            </a:r>
            <a:endParaRPr lang="id-ID" sz="3600" dirty="0"/>
          </a:p>
        </p:txBody>
      </p:sp>
      <p:sp>
        <p:nvSpPr>
          <p:cNvPr id="3" name="Content Placeholder 2"/>
          <p:cNvSpPr>
            <a:spLocks noGrp="1"/>
          </p:cNvSpPr>
          <p:nvPr>
            <p:ph idx="1"/>
          </p:nvPr>
        </p:nvSpPr>
        <p:spPr/>
        <p:txBody>
          <a:bodyPr/>
          <a:lstStyle/>
          <a:p>
            <a:endParaRPr lang="id-ID" dirty="0"/>
          </a:p>
        </p:txBody>
      </p:sp>
      <p:pic>
        <p:nvPicPr>
          <p:cNvPr id="1026" name="Picture 2" descr="ilustrasi_spiv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264" y="2180516"/>
            <a:ext cx="2995296" cy="42767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067040" y="1524000"/>
            <a:ext cx="184731" cy="369332"/>
          </a:xfrm>
          <a:prstGeom prst="rect">
            <a:avLst/>
          </a:prstGeom>
          <a:noFill/>
        </p:spPr>
        <p:txBody>
          <a:bodyPr wrap="none" rtlCol="0">
            <a:spAutoFit/>
          </a:bodyPr>
          <a:lstStyle/>
          <a:p>
            <a:endParaRPr lang="id-ID" dirty="0"/>
          </a:p>
        </p:txBody>
      </p:sp>
      <p:sp>
        <p:nvSpPr>
          <p:cNvPr id="5" name="Rectangle 4"/>
          <p:cNvSpPr/>
          <p:nvPr/>
        </p:nvSpPr>
        <p:spPr>
          <a:xfrm>
            <a:off x="4354512" y="2180515"/>
            <a:ext cx="5696322" cy="4067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latin typeface="Arial Narrow" panose="020B0606020202030204" pitchFamily="34" charset="0"/>
                <a:cs typeface="Arial" panose="020B0604020202020204" pitchFamily="34" charset="0"/>
              </a:rPr>
              <a:t>Lahir di Kalkuta 24 Februari 1942. Tulisan2nya lintas disiplin ilmu. Ia melakukan </a:t>
            </a:r>
            <a:r>
              <a:rPr lang="id-ID" sz="3200" dirty="0" smtClean="0">
                <a:latin typeface="Arial Narrow" panose="020B0606020202030204" pitchFamily="34" charset="0"/>
              </a:rPr>
              <a:t>penggabungan metodologi </a:t>
            </a:r>
            <a:r>
              <a:rPr lang="id-ID" sz="3200" dirty="0">
                <a:latin typeface="Arial Narrow" panose="020B0606020202030204" pitchFamily="34" charset="0"/>
              </a:rPr>
              <a:t>kontemporer antara Marxisme, feminisme, dan dekonstruksi.</a:t>
            </a:r>
            <a:endParaRPr lang="id-ID" sz="32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79229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72882"/>
          </a:xfrm>
        </p:spPr>
        <p:txBody>
          <a:bodyPr/>
          <a:lstStyle/>
          <a:p>
            <a:pPr algn="ctr"/>
            <a:r>
              <a:rPr lang="id-ID" sz="3600" b="1" dirty="0" smtClean="0">
                <a:latin typeface="Arial" panose="020B0604020202020204" pitchFamily="34" charset="0"/>
                <a:cs typeface="Arial" panose="020B0604020202020204" pitchFamily="34" charset="0"/>
              </a:rPr>
              <a:t>KONSEP SUBALTERN</a:t>
            </a:r>
            <a:endParaRPr lang="id-ID"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id-ID" sz="2400" dirty="0" smtClean="0">
                <a:latin typeface="Arial" panose="020B0604020202020204" pitchFamily="34" charset="0"/>
                <a:cs typeface="Arial" panose="020B0604020202020204" pitchFamily="34" charset="0"/>
              </a:rPr>
              <a:t>“Subaltern” </a:t>
            </a:r>
            <a:r>
              <a:rPr lang="id-ID" sz="2400" dirty="0">
                <a:latin typeface="Arial" panose="020B0604020202020204" pitchFamily="34" charset="0"/>
                <a:cs typeface="Arial" panose="020B0604020202020204" pitchFamily="34" charset="0"/>
              </a:rPr>
              <a:t>diadopsi dari pemikir Italia, Antonio Gramsci, yang menggunakan istilah itu bagi kelompok sosial subordinat, yakni kelompok-kelompok dalam masyarakat yang menjadi subyek hegemoni kelas-kelas yang </a:t>
            </a:r>
            <a:r>
              <a:rPr lang="id-ID" sz="2400" dirty="0" smtClean="0">
                <a:latin typeface="Arial" panose="020B0604020202020204" pitchFamily="34" charset="0"/>
                <a:cs typeface="Arial" panose="020B0604020202020204" pitchFamily="34" charset="0"/>
              </a:rPr>
              <a:t>berkuasa.</a:t>
            </a:r>
          </a:p>
          <a:p>
            <a:r>
              <a:rPr lang="id-ID" sz="2400" dirty="0" smtClean="0">
                <a:latin typeface="Arial" panose="020B0604020202020204" pitchFamily="34" charset="0"/>
                <a:cs typeface="Arial" panose="020B0604020202020204" pitchFamily="34" charset="0"/>
              </a:rPr>
              <a:t>Konsep</a:t>
            </a:r>
            <a:r>
              <a:rPr lang="id-ID" sz="2400" b="1" dirty="0">
                <a:latin typeface="Arial" panose="020B0604020202020204" pitchFamily="34" charset="0"/>
                <a:cs typeface="Arial" panose="020B0604020202020204" pitchFamily="34" charset="0"/>
              </a:rPr>
              <a:t> </a:t>
            </a:r>
            <a:r>
              <a:rPr lang="id-ID" sz="2400" b="1" dirty="0" smtClean="0">
                <a:latin typeface="Arial" panose="020B0604020202020204" pitchFamily="34" charset="0"/>
                <a:cs typeface="Arial" panose="020B0604020202020204" pitchFamily="34" charset="0"/>
              </a:rPr>
              <a:t>SUBALTERN selanjutnya diadopsi</a:t>
            </a:r>
            <a:r>
              <a:rPr lang="id-ID" sz="2400" dirty="0" smtClean="0">
                <a:latin typeface="Arial" panose="020B0604020202020204" pitchFamily="34" charset="0"/>
                <a:cs typeface="Arial" panose="020B0604020202020204" pitchFamily="34" charset="0"/>
              </a:rPr>
              <a:t> </a:t>
            </a:r>
            <a:r>
              <a:rPr lang="id-ID" sz="2400" dirty="0">
                <a:latin typeface="Arial" panose="020B0604020202020204" pitchFamily="34" charset="0"/>
                <a:cs typeface="Arial" panose="020B0604020202020204" pitchFamily="34" charset="0"/>
              </a:rPr>
              <a:t>sejarawan India Ranajit </a:t>
            </a:r>
            <a:r>
              <a:rPr lang="id-ID" sz="2400" dirty="0" smtClean="0">
                <a:latin typeface="Arial" panose="020B0604020202020204" pitchFamily="34" charset="0"/>
                <a:cs typeface="Arial" panose="020B0604020202020204" pitchFamily="34" charset="0"/>
              </a:rPr>
              <a:t>Guha. Penindasan bukan hanya dilakukan klp luar tetapi juga kelompok dalam</a:t>
            </a:r>
          </a:p>
          <a:p>
            <a:r>
              <a:rPr lang="id-ID" sz="2400" dirty="0" smtClean="0">
                <a:latin typeface="Arial" panose="020B0604020202020204" pitchFamily="34" charset="0"/>
                <a:cs typeface="Arial" panose="020B0604020202020204" pitchFamily="34" charset="0"/>
              </a:rPr>
              <a:t>Konsep ini kemudian digunakan Spivak</a:t>
            </a:r>
            <a:endParaRPr lang="id-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9070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10322"/>
          </a:xfrm>
        </p:spPr>
        <p:txBody>
          <a:bodyPr/>
          <a:lstStyle/>
          <a:p>
            <a:pPr algn="ctr"/>
            <a:r>
              <a:rPr lang="id-ID" b="1" dirty="0" smtClean="0">
                <a:latin typeface="Arial" panose="020B0604020202020204" pitchFamily="34" charset="0"/>
                <a:cs typeface="Arial" panose="020B0604020202020204" pitchFamily="34" charset="0"/>
              </a:rPr>
              <a:t>PEREMPUAN DAN </a:t>
            </a:r>
            <a:r>
              <a:rPr lang="id-ID" sz="4400" b="1" dirty="0" smtClean="0">
                <a:latin typeface="Arial" panose="020B0604020202020204" pitchFamily="34" charset="0"/>
                <a:cs typeface="Arial" panose="020B0604020202020204" pitchFamily="34" charset="0"/>
              </a:rPr>
              <a:t>SUBALTERN</a:t>
            </a:r>
            <a:endParaRPr lang="id-ID"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id-ID" dirty="0" smtClean="0"/>
              <a:t>Pemikiran poskolonial menempatkan masalah perempuan dalam sebuah bentuk kolonisasi</a:t>
            </a:r>
          </a:p>
          <a:p>
            <a:r>
              <a:rPr lang="id-ID" dirty="0" smtClean="0"/>
              <a:t>Kolonisasi beroperasi dengan cara yang berbeda antara laki-laki dan perempuan</a:t>
            </a:r>
          </a:p>
          <a:p>
            <a:r>
              <a:rPr lang="id-ID" dirty="0" smtClean="0"/>
              <a:t>Perempuan mengalami kolonisasi ganda karena keberadaannya sebagai subyek (</a:t>
            </a:r>
            <a:r>
              <a:rPr lang="id-ID" b="1" i="1" dirty="0" smtClean="0"/>
              <a:t>colonial subject</a:t>
            </a:r>
            <a:r>
              <a:rPr lang="id-ID" dirty="0" smtClean="0"/>
              <a:t>) yang dikuasai.</a:t>
            </a:r>
          </a:p>
          <a:p>
            <a:endParaRPr lang="id-ID" dirty="0"/>
          </a:p>
          <a:p>
            <a:endParaRPr lang="id-ID" dirty="0" smtClean="0"/>
          </a:p>
        </p:txBody>
      </p:sp>
    </p:spTree>
    <p:extLst>
      <p:ext uri="{BB962C8B-B14F-4D97-AF65-F5344CB8AC3E}">
        <p14:creationId xmlns:p14="http://schemas.microsoft.com/office/powerpoint/2010/main" val="2084252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2482</TotalTime>
  <Words>982</Words>
  <Application>Microsoft Office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Narrow</vt:lpstr>
      <vt:lpstr>Century Gothic</vt:lpstr>
      <vt:lpstr>Wingdings 3</vt:lpstr>
      <vt:lpstr>Ion</vt:lpstr>
      <vt:lpstr>Perspektif PosKolonial</vt:lpstr>
      <vt:lpstr>Tokoh utama Post-kolonial</vt:lpstr>
      <vt:lpstr>PENDAHULUAN</vt:lpstr>
      <vt:lpstr>Edward William Said</vt:lpstr>
      <vt:lpstr>ORIENTALISME MENURUT EDWARD SAID DAPAT DI DEFINISIKAN DENGAN TIGA CARA YANG BERBEDA </vt:lpstr>
      <vt:lpstr>Said Mengemukakan Arti Orientalisme Dalam Tiga Wilayah Yang Saling Tumpang Tindih </vt:lpstr>
      <vt:lpstr>GAYATRY CHAKRAVORTY SPIVAK</vt:lpstr>
      <vt:lpstr>KONSEP SUBALTERN</vt:lpstr>
      <vt:lpstr>PEREMPUAN DAN SUBALTERN</vt:lpstr>
      <vt:lpstr>PowerPoint Presentation</vt:lpstr>
      <vt:lpstr>Frantz Fanon</vt:lpstr>
      <vt:lpstr>Analisis dimulai dengan 3 pertanyaan mendasar yg menyebabkan hubungan biner (Timur dan Barat)</vt:lpstr>
      <vt:lpstr>PowerPoint Presentation</vt:lpstr>
      <vt:lpstr>Pendefinisian Ras dan Etnisitas (kulit dan hitam)merupakan proses sejarah dan konstruksi politik yg dominan</vt:lpstr>
      <vt:lpstr>PowerPoint Presentation</vt:lpstr>
      <vt:lpstr>Identitas dan Nasionalisme</vt:lpstr>
      <vt:lpstr>HOMI K. BHABHA</vt:lpstr>
      <vt:lpstr>Metodologi Bhabha</vt:lpstr>
      <vt:lpstr>Konsep Mimikri dan Ruang Hibriditas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Perspektif Post-Kolonial Tentang Perubahan Sosial</dc:title>
  <dc:creator>Acer</dc:creator>
  <cp:lastModifiedBy>Dr. M. Syukur M.Si</cp:lastModifiedBy>
  <cp:revision>35</cp:revision>
  <dcterms:created xsi:type="dcterms:W3CDTF">2015-10-26T02:59:12Z</dcterms:created>
  <dcterms:modified xsi:type="dcterms:W3CDTF">2017-09-19T10:32:15Z</dcterms:modified>
</cp:coreProperties>
</file>