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1"/>
  </p:notesMasterIdLst>
  <p:handoutMasterIdLst>
    <p:handoutMasterId r:id="rId32"/>
  </p:handoutMasterIdLst>
  <p:sldIdLst>
    <p:sldId id="1479" r:id="rId2"/>
    <p:sldId id="1480" r:id="rId3"/>
    <p:sldId id="460" r:id="rId4"/>
    <p:sldId id="457" r:id="rId5"/>
    <p:sldId id="442" r:id="rId6"/>
    <p:sldId id="458" r:id="rId7"/>
    <p:sldId id="450" r:id="rId8"/>
    <p:sldId id="452" r:id="rId9"/>
    <p:sldId id="451" r:id="rId10"/>
    <p:sldId id="453" r:id="rId11"/>
    <p:sldId id="454" r:id="rId12"/>
    <p:sldId id="455" r:id="rId13"/>
    <p:sldId id="461" r:id="rId14"/>
    <p:sldId id="462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0" r:id="rId23"/>
    <p:sldId id="471" r:id="rId24"/>
    <p:sldId id="472" r:id="rId25"/>
    <p:sldId id="473" r:id="rId26"/>
    <p:sldId id="474" r:id="rId27"/>
    <p:sldId id="475" r:id="rId28"/>
    <p:sldId id="1481" r:id="rId29"/>
    <p:sldId id="1482" r:id="rId30"/>
  </p:sldIdLst>
  <p:sldSz cx="24377650" cy="13716000"/>
  <p:notesSz cx="6858000" cy="9144000"/>
  <p:defaultTextStyle>
    <a:defPPr>
      <a:defRPr lang="en-US"/>
    </a:defPPr>
    <a:lvl1pPr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1pPr>
    <a:lvl2pPr marL="912813" indent="-4556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2pPr>
    <a:lvl3pPr marL="1827213" indent="-9128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3pPr>
    <a:lvl4pPr marL="2741613" indent="-13700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4pPr>
    <a:lvl5pPr marL="3656013" indent="-1827213" algn="l" defTabSz="1827213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Lato Light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Lato Ligh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>
          <p15:clr>
            <a:srgbClr val="A4A3A4"/>
          </p15:clr>
        </p15:guide>
        <p15:guide id="2" pos="767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5469"/>
    <a:srgbClr val="FBB62B"/>
    <a:srgbClr val="364D65"/>
    <a:srgbClr val="19232E"/>
    <a:srgbClr val="2F2F2F"/>
    <a:srgbClr val="FBC81F"/>
    <a:srgbClr val="2C4054"/>
    <a:srgbClr val="FADF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854" autoAdjust="0"/>
    <p:restoredTop sz="99409" autoAdjust="0"/>
  </p:normalViewPr>
  <p:slideViewPr>
    <p:cSldViewPr snapToGrid="0" snapToObjects="1">
      <p:cViewPr varScale="1">
        <p:scale>
          <a:sx n="64" d="100"/>
          <a:sy n="64" d="100"/>
        </p:scale>
        <p:origin x="496" y="192"/>
      </p:cViewPr>
      <p:guideLst>
        <p:guide orient="horz" pos="4320"/>
        <p:guide pos="767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5" d="100"/>
        <a:sy n="65" d="100"/>
      </p:scale>
      <p:origin x="0" y="28992"/>
    </p:cViewPr>
  </p:sorterViewPr>
  <p:notesViewPr>
    <p:cSldViewPr snapToGrid="0" snapToObjects="1">
      <p:cViewPr varScale="1">
        <p:scale>
          <a:sx n="55" d="100"/>
          <a:sy n="55" d="100"/>
        </p:scale>
        <p:origin x="288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DC1B79A9-3CFA-41DB-AFF2-592DE0727D9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10F28C3-B98C-40F1-8F62-3DBD131AD24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4C264D7-A8F4-4FD9-AC99-2DF9D8FD6441}" type="datetimeFigureOut">
              <a:rPr lang="id-ID"/>
              <a:pPr>
                <a:defRPr/>
              </a:pPr>
              <a:t>26/06/20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05C9B2-06FE-4FC1-ABD1-518FB82BF4F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281806-9674-48E2-B39A-AEA66677A32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C4ABB27-E202-4909-97C2-09EC0D982A3A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7F1BF91-004A-406C-A2EB-CA12568648D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349429-8D0A-452D-9D3C-E44073ACFBDC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2922A384-2089-448C-A95D-1780BFE26FC9}" type="datetimeFigureOut">
              <a:rPr lang="en-US"/>
              <a:pPr>
                <a:defRPr/>
              </a:pPr>
              <a:t>6/26/20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06D73B2-DD44-41BF-A980-1186DCFC0BA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4C2B0B50-C86C-4ED8-8C19-9219FA7531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345AE5-306C-4A33-A0EF-584A6CE5A82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91FB40-DD57-48B7-9B10-F4C01910CD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defTabSz="1828434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Lato Light"/>
              </a:defRPr>
            </a:lvl1pPr>
          </a:lstStyle>
          <a:p>
            <a:pPr>
              <a:defRPr/>
            </a:pPr>
            <a:fld id="{4EB32396-9A0B-482E-B345-E89C133AD6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1pPr>
    <a:lvl2pPr marL="9128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2pPr>
    <a:lvl3pPr marL="18272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3pPr>
    <a:lvl4pPr marL="27416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4pPr>
    <a:lvl5pPr marL="3656013" algn="l" defTabSz="912813" rtl="0" eaLnBrk="0" fontAlgn="base" hangingPunct="0">
      <a:spcBef>
        <a:spcPct val="30000"/>
      </a:spcBef>
      <a:spcAft>
        <a:spcPct val="0"/>
      </a:spcAft>
      <a:defRPr sz="2400" kern="1200">
        <a:solidFill>
          <a:schemeClr val="tx1"/>
        </a:solidFill>
        <a:latin typeface="Lato Light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aman Depa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914CC4B-4200-49B6-A38D-ED9A74134DBA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736401" y="2246811"/>
            <a:ext cx="13057979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ctr" anchorCtr="0" compatLnSpc="1">
            <a:prstTxWarp prst="textNoShape">
              <a:avLst/>
            </a:prstTxWarp>
          </a:bodyPr>
          <a:lstStyle>
            <a:lvl1pPr algn="r">
              <a:defRPr sz="3600"/>
            </a:lvl1pPr>
          </a:lstStyle>
          <a:p>
            <a:pPr lvl="0"/>
            <a:r>
              <a:rPr lang="id-ID" altLang="id-ID" dirty="0"/>
              <a:t>Kode Mata Kuliah – Nama Mata Kuliah</a:t>
            </a:r>
            <a:endParaRPr lang="en-US" altLang="id-ID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F0F126-9AA0-4A74-9886-9EE9699122DB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xfrm>
            <a:off x="736401" y="3651254"/>
            <a:ext cx="13057979" cy="458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43" tIns="91422" rIns="182843" bIns="91422" numCol="1" anchor="t" anchorCtr="0" compatLnSpc="1">
            <a:prstTxWarp prst="textNoShape">
              <a:avLst/>
            </a:prstTxWarp>
          </a:bodyPr>
          <a:lstStyle>
            <a:lvl1pPr algn="r">
              <a:defRPr sz="8000"/>
            </a:lvl1pPr>
          </a:lstStyle>
          <a:p>
            <a:pPr lvl="0"/>
            <a:endParaRPr lang="en-US" altLang="id-ID" noProof="0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3041D80-A403-4086-842E-86ADAB96DA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736401" y="8543108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34C64EB4-5A7B-4B64-8628-30300DFFD3E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736399" y="9898177"/>
            <a:ext cx="13057979" cy="1045029"/>
          </a:xfrm>
          <a:prstGeom prst="rect">
            <a:avLst/>
          </a:prstGeom>
        </p:spPr>
        <p:txBody>
          <a:bodyPr/>
          <a:lstStyle>
            <a:lvl1pPr algn="r">
              <a:defRPr sz="4400"/>
            </a:lvl1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02B15A3-53D5-4879-B0E1-463DB8845CA0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4760575" y="2246313"/>
            <a:ext cx="8880475" cy="8696325"/>
          </a:xfrm>
          <a:prstGeom prst="rect">
            <a:avLst/>
          </a:prstGeom>
        </p:spPr>
        <p:txBody>
          <a:bodyPr/>
          <a:lstStyle/>
          <a:p>
            <a:pPr lvl="0"/>
            <a:endParaRPr lang="id-ID" noProof="0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B9F577BB-444A-4844-B042-BCEF4066211A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600430D1-E522-424B-8C34-EE28471BFA18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89A0C6E-1A18-4D31-BCFD-91B5DB89AA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442954"/>
      </p:ext>
    </p:extLst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 us 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1182F798-D54A-4432-BED0-21DF7DCAEE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2F241105-1969-4617-A9C1-45CDC4358F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1E226C9-2761-4329-9E59-BE14E48CED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246940"/>
      </p:ext>
    </p:extLst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vi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8675648" cy="13716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FE5D4D2-0D8D-41D6-92C0-70CF1FBD18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F56882D-12DD-4426-998B-6B3E869CC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1D79C07-3841-4519-BBDD-FDDFEF252E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362145"/>
      </p:ext>
    </p:extLst>
  </p:cSld>
  <p:clrMapOvr>
    <a:masterClrMapping/>
  </p:clrMapOvr>
  <p:transition advClick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adership skil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3945706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8F6DA1AE-4DD7-43E1-8BBF-09206BAA5841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0827E96-AA74-44C5-8670-D8164CBAE6B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84E617E-730E-4487-A4E0-43792150D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9232"/>
      </p:ext>
    </p:extLst>
  </p:cSld>
  <p:clrMapOvr>
    <a:masterClrMapping/>
  </p:clrMapOvr>
  <p:transition advClick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Master-Placeho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0" y="4"/>
            <a:ext cx="10613571" cy="13715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rtlCol="0">
            <a:normAutofit/>
          </a:bodyPr>
          <a:lstStyle>
            <a:lvl1pPr>
              <a:defRPr sz="2400"/>
            </a:lvl1pPr>
          </a:lstStyle>
          <a:p>
            <a:pPr lvl="0"/>
            <a:endParaRPr lang="en-US" noProof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7A8F6A6-BFEA-4937-936E-1515E10E1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C6DFBA-95E2-4C7F-8AA6-5068341C0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9503176D-A533-45AE-92D7-DB05D21759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6551155"/>
      </p:ext>
    </p:extLst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2284648" y="2124292"/>
            <a:ext cx="7241628" cy="12875172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5F903AB-6A66-4EFF-BC0C-4511B64B8265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8B493A7-AFE1-49A1-8D9A-6AE67CAC0785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02080DE-0864-4CBA-9060-7318F96DE7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80607"/>
      </p:ext>
    </p:extLst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iphone_devices of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13"/>
          <p:cNvSpPr>
            <a:spLocks noGrp="1"/>
          </p:cNvSpPr>
          <p:nvPr>
            <p:ph type="pic" sz="quarter" idx="21"/>
          </p:nvPr>
        </p:nvSpPr>
        <p:spPr>
          <a:xfrm>
            <a:off x="9253207" y="6230198"/>
            <a:ext cx="5756336" cy="102067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2600" b="0" i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73B33909-18BF-40A6-8660-AAABE39FCEA0}"/>
              </a:ext>
            </a:extLst>
          </p:cNvPr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09F331A-5E8E-4F66-90D1-9BEDE72B51A4}"/>
              </a:ext>
            </a:extLst>
          </p:cNvPr>
          <p:cNvSpPr>
            <a:spLocks noGrp="1"/>
          </p:cNvSpPr>
          <p:nvPr>
            <p:ph type="sldNum" sz="quarter" idx="23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E3A7589-02D6-45D3-AD39-F90CE501C9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990010"/>
      </p:ext>
    </p:extLst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am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1873008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13403702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800874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2682364" y="4665515"/>
            <a:ext cx="2935224" cy="2935154"/>
          </a:xfrm>
          <a:prstGeom prst="ellipse">
            <a:avLst/>
          </a:prstGeom>
        </p:spPr>
        <p:txBody>
          <a:bodyPr rtlCol="0">
            <a:normAutofit/>
          </a:bodyPr>
          <a:lstStyle>
            <a:lvl1pPr>
              <a:defRPr sz="2300" b="0" i="0"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CE2305C8-7176-4C1C-B619-B57534C49C0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E2B02DAF-C090-4F1E-99E6-E0C2EC8E76C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C137DB6-AC2B-4A53-A2EE-0E98117E95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91434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77012-5A56-44F1-B7EB-715958BD2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24850" cy="2651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DF0B7BCB-0769-4FCD-84AC-C83F75DB64D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3E3603F-B21A-41D1-8927-A3B20D6B51C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E32FCC-6039-49E8-A8D3-1F6E7938A4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060375"/>
      </p:ext>
    </p:extLst>
  </p:cSld>
  <p:clrMapOvr>
    <a:masterClrMapping/>
  </p:clrMapOvr>
  <p:transition advClick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628139" y="2052745"/>
            <a:ext cx="1218883" cy="882650"/>
          </a:xfrm>
        </p:spPr>
        <p:txBody>
          <a:bodyPr/>
          <a:lstStyle/>
          <a:p>
            <a:fld id="{763F8EFD-474F-4C64-A272-50CEC5D5DBA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804462" y="3054096"/>
            <a:ext cx="22671215" cy="9144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998640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328A-8EF3-4843-B504-799FE34C05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1080" y="2743200"/>
            <a:ext cx="21775490" cy="1963737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  <a:endParaRPr lang="id-ID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7D6B470-9CEE-4F3F-8FB4-1DA6B358B3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300410" y="5094288"/>
            <a:ext cx="21775490" cy="6792912"/>
          </a:xfrm>
          <a:prstGeom prst="rect">
            <a:avLst/>
          </a:prstGeom>
        </p:spPr>
        <p:txBody>
          <a:bodyPr/>
          <a:lstStyle>
            <a:lvl1pPr marL="857250" indent="-857250">
              <a:buFont typeface="Arial" panose="020B0604020202020204" pitchFamily="34" charset="0"/>
              <a:buChar char="•"/>
              <a:defRPr/>
            </a:lvl1pPr>
            <a:lvl2pPr marL="1485900" indent="-571500">
              <a:buFont typeface="Arial" panose="020B0604020202020204" pitchFamily="34" charset="0"/>
              <a:buChar char="•"/>
              <a:defRPr/>
            </a:lvl2pPr>
            <a:lvl3pPr marL="2400300" indent="-571500">
              <a:buFont typeface="Arial" panose="020B0604020202020204" pitchFamily="34" charset="0"/>
              <a:buChar char="•"/>
              <a:defRPr/>
            </a:lvl3pPr>
            <a:lvl4pPr marL="3200400" indent="-457200">
              <a:buFont typeface="Arial" panose="020B0604020202020204" pitchFamily="34" charset="0"/>
              <a:buChar char="•"/>
              <a:defRPr/>
            </a:lvl4pPr>
            <a:lvl5pPr marL="4114800" indent="-4572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2C82449D-2D93-4729-9DE5-E82885B60153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03307D7-9C46-4616-B5EA-AC3B35771E8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748A74-02D4-4A0F-B138-42043E1198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212768"/>
      </p:ext>
    </p:extLst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6148104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2409748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7" name="Picture Placeholder 13"/>
          <p:cNvSpPr>
            <a:spLocks noGrp="1"/>
          </p:cNvSpPr>
          <p:nvPr>
            <p:ph type="pic" sz="quarter" idx="15"/>
          </p:nvPr>
        </p:nvSpPr>
        <p:spPr>
          <a:xfrm>
            <a:off x="9278926" y="3612998"/>
            <a:ext cx="5819852" cy="2795183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0C13841-8713-4B2C-A4D0-BADC4B00C629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2409748" y="7068973"/>
            <a:ext cx="19558208" cy="2545290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/>
            <a:endParaRPr lang="id-ID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8FC27A2-C685-46A5-90C4-52F0BD2BA8F8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434B9D4-FA4C-4C43-A404-D2564F40E15D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1745D95E-328C-40EC-9CC2-51986FE4516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4107303"/>
      </p:ext>
    </p:extLst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etito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icture Placeholder 13"/>
          <p:cNvSpPr>
            <a:spLocks noGrp="1"/>
          </p:cNvSpPr>
          <p:nvPr>
            <p:ph type="pic" sz="quarter" idx="14"/>
          </p:nvPr>
        </p:nvSpPr>
        <p:spPr>
          <a:xfrm>
            <a:off x="1132235" y="2653564"/>
            <a:ext cx="7434751" cy="801688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DE6430-2778-4EE6-BE6D-5C8DDC542CA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607675" y="5121275"/>
            <a:ext cx="12638088" cy="2873375"/>
          </a:xfrm>
          <a:prstGeom prst="rect">
            <a:avLst/>
          </a:prstGeom>
        </p:spPr>
        <p:txBody>
          <a:bodyPr/>
          <a:lstStyle/>
          <a:p>
            <a:pPr lvl="0"/>
            <a:endParaRPr lang="id-ID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06F5D2BD-0194-4A5F-9428-D3CE4E859CB0}"/>
              </a:ext>
            </a:extLst>
          </p:cNvPr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D03438-867B-480B-9FBC-93E3DC58354E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51B64CD-0BDD-436F-8092-EB4DF2BBCE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126666"/>
      </p:ext>
    </p:extLst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9DA45E5A-587C-45A9-BDE5-ADA264F20895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5631452C-14CF-4765-8DB1-FC3016BAE9E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5FA25A47-F341-4958-AC5F-812B9ED14D0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3509174"/>
      </p:ext>
    </p:extLst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Miss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12245840" y="3125033"/>
            <a:ext cx="12105684" cy="6769604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B7A209-DC34-421F-B9C0-0DF92AF5136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79813" y="6008688"/>
            <a:ext cx="7758112" cy="3886200"/>
          </a:xfrm>
          <a:prstGeom prst="rect">
            <a:avLst/>
          </a:prstGeom>
        </p:spPr>
        <p:txBody>
          <a:bodyPr/>
          <a:lstStyle>
            <a:lvl1pPr algn="r">
              <a:defRPr sz="4000"/>
            </a:lvl1pPr>
          </a:lstStyle>
          <a:p>
            <a:pPr lvl="0"/>
            <a:endParaRPr lang="id-ID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BB8A5-9280-4548-8EDF-D6D35930B71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2619787-FBAB-4000-9C92-665532A1F100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4B843F91-C28D-41A6-B71E-14FF0E5FF9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685014"/>
      </p:ext>
    </p:extLst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3" y="4"/>
            <a:ext cx="24377648" cy="13715999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36D9EFB-19CF-4A69-8D96-1C5176A2DAE6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C3F7E7DC-800C-4A8F-B966-35F6F90415D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B3FA3DEA-6B37-442D-ACC9-EDF547A5FF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2072292"/>
      </p:ext>
    </p:extLst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0187EC7-F906-45B7-8ADF-C7C064EE042D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BA261DDA-5436-4F8E-A4AE-6467515E4F30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F164F337-88F9-4143-B7EB-C0D708DAE40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137327"/>
      </p:ext>
    </p:extLst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alf Pictur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" y="0"/>
            <a:ext cx="12168235" cy="13716000"/>
          </a:xfrm>
          <a:prstGeom prst="rect">
            <a:avLst/>
          </a:prstGeom>
          <a:effectLst/>
        </p:spPr>
        <p:txBody>
          <a:bodyPr rtlCol="0">
            <a:normAutofit/>
          </a:bodyPr>
          <a:lstStyle>
            <a:lvl1pPr marL="0" indent="0">
              <a:buNone/>
              <a:defRPr sz="420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latin typeface="Lato Light" charset="0"/>
                <a:ea typeface="Lato Light" charset="0"/>
                <a:cs typeface="Lato Light" charset="0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17B4BED-BC77-44B3-80C3-E0C30FF55F9A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AE014BA-AAE0-49D3-BF85-19AEEC321419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307BFF0F-EE55-46F4-AE01-7BF6BEC092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8882859"/>
      </p:ext>
    </p:extLst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TextBox 8">
            <a:extLst>
              <a:ext uri="{FF2B5EF4-FFF2-40B4-BE49-F238E27FC236}">
                <a16:creationId xmlns:a16="http://schemas.microsoft.com/office/drawing/2014/main" id="{98BBFB5A-115E-482E-9E56-A51815BDFE57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3098125" y="606425"/>
            <a:ext cx="830263" cy="615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82807" tIns="91404" rIns="182807" bIns="91404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/>
              </a:defRPr>
            </a:lvl9pPr>
          </a:lstStyle>
          <a:p>
            <a:pPr algn="ctr" eaLnBrk="1" hangingPunct="1">
              <a:defRPr/>
            </a:pPr>
            <a:fld id="{30F393CD-FCB2-4AE5-8184-5D8F89372665}" type="slidenum">
              <a:rPr lang="id-ID" altLang="id-ID" sz="2800" b="1" smtClean="0">
                <a:solidFill>
                  <a:schemeClr val="bg1"/>
                </a:solidFill>
                <a:latin typeface="Lato Bold"/>
                <a:ea typeface="Lato Bold"/>
                <a:cs typeface="Lato Bold"/>
              </a:rPr>
              <a:pPr algn="ctr" eaLnBrk="1" hangingPunct="1">
                <a:defRPr/>
              </a:pPr>
              <a:t>‹#›</a:t>
            </a:fld>
            <a:endParaRPr lang="id-ID" altLang="id-ID" sz="2800" b="1">
              <a:solidFill>
                <a:schemeClr val="bg1"/>
              </a:solidFill>
              <a:latin typeface="Lato Bold"/>
              <a:ea typeface="Lato Bold"/>
              <a:cs typeface="Lato Bold"/>
            </a:endParaRPr>
          </a:p>
        </p:txBody>
      </p:sp>
      <p:pic>
        <p:nvPicPr>
          <p:cNvPr id="1027" name="Picture 11">
            <a:extLst>
              <a:ext uri="{FF2B5EF4-FFF2-40B4-BE49-F238E27FC236}">
                <a16:creationId xmlns:a16="http://schemas.microsoft.com/office/drawing/2014/main" id="{37E06F13-DC98-43D3-9DCD-468928ED2DC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26988"/>
            <a:ext cx="2979057" cy="2846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8">
            <a:extLst>
              <a:ext uri="{FF2B5EF4-FFF2-40B4-BE49-F238E27FC236}">
                <a16:creationId xmlns:a16="http://schemas.microsoft.com/office/drawing/2014/main" id="{996CE51F-FCB9-4AD2-983E-F0252ED33F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4708" y="10817530"/>
            <a:ext cx="3032941" cy="2898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49BF60-D5F3-4686-AE44-B51407E54D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65988" y="12607925"/>
            <a:ext cx="8226425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ctr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3BE432EA-40EE-46D6-84D1-0B32A2C423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6600" y="12607925"/>
            <a:ext cx="1379538" cy="730250"/>
          </a:xfrm>
          <a:prstGeom prst="rect">
            <a:avLst/>
          </a:prstGeom>
        </p:spPr>
        <p:txBody>
          <a:bodyPr vert="horz" lIns="182843" tIns="91422" rIns="182843" bIns="91422" rtlCol="0" anchor="ctr"/>
          <a:lstStyle>
            <a:lvl1pPr algn="l" defTabSz="1828434" eaLnBrk="1" fontAlgn="auto" hangingPunct="1">
              <a:spcBef>
                <a:spcPts val="0"/>
              </a:spcBef>
              <a:spcAft>
                <a:spcPts val="0"/>
              </a:spcAft>
              <a:defRPr sz="2400" b="1" i="0">
                <a:solidFill>
                  <a:schemeClr val="tx1">
                    <a:tint val="75000"/>
                  </a:schemeClr>
                </a:solidFill>
                <a:latin typeface="Lato Bold" charset="0"/>
              </a:defRPr>
            </a:lvl1pPr>
          </a:lstStyle>
          <a:p>
            <a:pPr>
              <a:defRPr/>
            </a:pPr>
            <a:fld id="{DDC8C996-C9AB-420D-B6A8-C8632DE2716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53" r:id="rId1"/>
    <p:sldLayoutId id="2147484654" r:id="rId2"/>
    <p:sldLayoutId id="2147484655" r:id="rId3"/>
    <p:sldLayoutId id="2147484656" r:id="rId4"/>
    <p:sldLayoutId id="2147484657" r:id="rId5"/>
    <p:sldLayoutId id="2147484658" r:id="rId6"/>
    <p:sldLayoutId id="2147484659" r:id="rId7"/>
    <p:sldLayoutId id="2147484660" r:id="rId8"/>
    <p:sldLayoutId id="2147484661" r:id="rId9"/>
    <p:sldLayoutId id="2147484663" r:id="rId10"/>
    <p:sldLayoutId id="2147484664" r:id="rId11"/>
    <p:sldLayoutId id="2147484670" r:id="rId12"/>
    <p:sldLayoutId id="2147484676" r:id="rId13"/>
    <p:sldLayoutId id="2147484712" r:id="rId14"/>
    <p:sldLayoutId id="2147484713" r:id="rId15"/>
    <p:sldLayoutId id="2147484721" r:id="rId16"/>
    <p:sldLayoutId id="2147484652" r:id="rId17"/>
    <p:sldLayoutId id="2147484723" r:id="rId18"/>
  </p:sldLayoutIdLst>
  <p:transition advClick="0"/>
  <p:hf hdr="0" ftr="0" dt="0"/>
  <p:txStyles>
    <p:titleStyle>
      <a:lvl1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chemeClr val="tx1"/>
          </a:solidFill>
          <a:latin typeface="Lato" panose="020F0502020204030203" pitchFamily="34" charset="0"/>
          <a:ea typeface="+mj-ea"/>
          <a:cs typeface="+mj-cs"/>
        </a:defRPr>
      </a:lvl1pPr>
      <a:lvl2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2pPr>
      <a:lvl3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3pPr>
      <a:lvl4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4pPr>
      <a:lvl5pPr algn="l" defTabSz="1827213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Lato"/>
        </a:defRPr>
      </a:lvl5pPr>
      <a:lvl6pPr marL="4572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6pPr>
      <a:lvl7pPr marL="9144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7pPr>
      <a:lvl8pPr marL="13716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8pPr>
      <a:lvl9pPr marL="1828800" algn="l" defTabSz="1827213" rtl="0" fontAlgn="base">
        <a:lnSpc>
          <a:spcPct val="90000"/>
        </a:lnSpc>
        <a:spcBef>
          <a:spcPct val="0"/>
        </a:spcBef>
        <a:spcAft>
          <a:spcPct val="0"/>
        </a:spcAft>
        <a:defRPr sz="6000">
          <a:solidFill>
            <a:schemeClr val="tx1"/>
          </a:solidFill>
          <a:latin typeface="Lato"/>
        </a:defRPr>
      </a:lvl9pPr>
    </p:titleStyle>
    <p:bodyStyle>
      <a:lvl1pPr algn="l" defTabSz="1827213" rtl="0" eaLnBrk="0" fontAlgn="base" hangingPunct="0">
        <a:lnSpc>
          <a:spcPct val="90000"/>
        </a:lnSpc>
        <a:spcBef>
          <a:spcPts val="2000"/>
        </a:spcBef>
        <a:spcAft>
          <a:spcPct val="0"/>
        </a:spcAft>
        <a:buFont typeface="Arial" panose="020B0604020202020204" pitchFamily="34" charset="0"/>
        <a:defRPr lang="en-US" sz="6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9144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40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18288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6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3pPr>
      <a:lvl4pPr marL="27432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4pPr>
      <a:lvl5pPr marL="3657600" algn="l" defTabSz="1827213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lang="en-US" sz="3200" kern="1200" dirty="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Title 1">
            <a:extLst>
              <a:ext uri="{FF2B5EF4-FFF2-40B4-BE49-F238E27FC236}">
                <a16:creationId xmlns:a16="http://schemas.microsoft.com/office/drawing/2014/main" id="{2356AC5D-2D06-4CB6-A715-5BF8C5BEA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600" y="2246313"/>
            <a:ext cx="13057188" cy="914400"/>
          </a:xfrm>
          <a:noFill/>
        </p:spPr>
        <p:txBody>
          <a:bodyPr/>
          <a:lstStyle/>
          <a:p>
            <a:r>
              <a:rPr lang="id-ID" altLang="en-US" sz="4000" b="1" dirty="0">
                <a:latin typeface="Lato"/>
              </a:rPr>
              <a:t>KONFIGURASI dan IMPLEMENTASI ERP</a:t>
            </a:r>
          </a:p>
        </p:txBody>
      </p:sp>
      <p:sp>
        <p:nvSpPr>
          <p:cNvPr id="88067" name="Content Placeholder 2">
            <a:extLst>
              <a:ext uri="{FF2B5EF4-FFF2-40B4-BE49-F238E27FC236}">
                <a16:creationId xmlns:a16="http://schemas.microsoft.com/office/drawing/2014/main" id="{A2C706EE-1E5C-497E-930F-F53B4590AD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6600" y="3651250"/>
            <a:ext cx="13057188" cy="4581525"/>
          </a:xfrm>
          <a:noFill/>
        </p:spPr>
        <p:txBody>
          <a:bodyPr/>
          <a:lstStyle/>
          <a:p>
            <a:r>
              <a:rPr lang="id-ID" sz="9600" b="1" dirty="0">
                <a:latin typeface="Times New Roman" pitchFamily="18" charset="0"/>
                <a:cs typeface="Times New Roman" pitchFamily="18" charset="0"/>
              </a:rPr>
              <a:t>Modul ERP</a:t>
            </a:r>
            <a:endParaRPr lang="id-ID" sz="9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068" name="Text Placeholder 3">
            <a:extLst>
              <a:ext uri="{FF2B5EF4-FFF2-40B4-BE49-F238E27FC236}">
                <a16:creationId xmlns:a16="http://schemas.microsoft.com/office/drawing/2014/main" id="{B726CBE4-3436-4484-8D7A-2008B363793F}"/>
              </a:ext>
            </a:extLst>
          </p:cNvPr>
          <p:cNvSpPr>
            <a:spLocks noGrp="1" noChangeArrowheads="1"/>
          </p:cNvSpPr>
          <p:nvPr>
            <p:ph type="body" sz="quarter" idx="10"/>
          </p:nvPr>
        </p:nvSpPr>
        <p:spPr bwMode="auto">
          <a:xfrm>
            <a:off x="736600" y="8542337"/>
            <a:ext cx="13057188" cy="13557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 err="1">
                <a:latin typeface="Lato"/>
              </a:rPr>
              <a:t>R</a:t>
            </a:r>
            <a:r>
              <a:rPr lang="id-ID" altLang="en-US" sz="4800" dirty="0">
                <a:latin typeface="Lato"/>
              </a:rPr>
              <a:t>. </a:t>
            </a:r>
            <a:r>
              <a:rPr lang="id-ID" altLang="en-US" sz="4800" dirty="0" err="1">
                <a:latin typeface="Lato"/>
              </a:rPr>
              <a:t>Wahjoe</a:t>
            </a:r>
            <a:r>
              <a:rPr lang="id-ID" altLang="en-US" sz="4800" dirty="0">
                <a:latin typeface="Lato"/>
              </a:rPr>
              <a:t> Witjaksono</a:t>
            </a:r>
          </a:p>
        </p:txBody>
      </p:sp>
      <p:sp>
        <p:nvSpPr>
          <p:cNvPr id="88069" name="Text Placeholder 4">
            <a:extLst>
              <a:ext uri="{FF2B5EF4-FFF2-40B4-BE49-F238E27FC236}">
                <a16:creationId xmlns:a16="http://schemas.microsoft.com/office/drawing/2014/main" id="{E07AFDEB-F654-4594-96CE-5C000F586AF7}"/>
              </a:ext>
            </a:extLst>
          </p:cNvPr>
          <p:cNvSpPr>
            <a:spLocks noGrp="1" noChangeArrowheads="1"/>
          </p:cNvSpPr>
          <p:nvPr>
            <p:ph type="body" sz="quarter" idx="11"/>
          </p:nvPr>
        </p:nvSpPr>
        <p:spPr bwMode="auto">
          <a:xfrm>
            <a:off x="736600" y="9898063"/>
            <a:ext cx="13057188" cy="1044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id-ID" altLang="en-US" sz="4800" dirty="0">
                <a:latin typeface="Lato"/>
              </a:rPr>
              <a:t>Sistem Informasi– Fakultas Rekayasa Industri</a:t>
            </a:r>
          </a:p>
        </p:txBody>
      </p:sp>
    </p:spTree>
  </p:cSld>
  <p:clrMapOvr>
    <a:masterClrMapping/>
  </p:clrMapOvr>
  <p:transition advClick="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422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169976" y="1583105"/>
            <a:ext cx="19292459" cy="9144000"/>
          </a:xfrm>
        </p:spPr>
        <p:txBody>
          <a:bodyPr/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 err="1"/>
              <a:t>Pemeliharaan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Preventive Maintenance Control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Equipment Tracking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Component Tracking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Plant Maintenance Calibration Tracking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Plant Maintenance Warranty Claim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endParaRPr lang="en-US" dirty="0"/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Quality Planning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Quality Inspection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6000" dirty="0"/>
              <a:t>Quality Control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BAF659-0BE2-D941-BC8C-3C72F17BB967}"/>
              </a:ext>
            </a:extLst>
          </p:cNvPr>
          <p:cNvSpPr txBox="1"/>
          <p:nvPr/>
        </p:nvSpPr>
        <p:spPr>
          <a:xfrm>
            <a:off x="3876261" y="259666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531214459"/>
      </p:ext>
    </p:extLst>
  </p:cSld>
  <p:clrMapOvr>
    <a:masterClrMapping/>
  </p:clrMapOvr>
  <p:transition spd="med">
    <p:fade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5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830420" y="1384324"/>
            <a:ext cx="20295705" cy="9144000"/>
          </a:xfrm>
        </p:spPr>
        <p:txBody>
          <a:bodyPr>
            <a:noAutofit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800" dirty="0" err="1"/>
              <a:t>Keuangan</a:t>
            </a:r>
            <a:r>
              <a:rPr lang="en-US" sz="4800" dirty="0"/>
              <a:t> (Finance)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 err="1"/>
              <a:t>Akuntansi</a:t>
            </a:r>
            <a:r>
              <a:rPr lang="en-US" sz="4800" dirty="0"/>
              <a:t> </a:t>
            </a:r>
            <a:r>
              <a:rPr lang="en-US" sz="4800" dirty="0" err="1"/>
              <a:t>Keuangan</a:t>
            </a:r>
            <a:r>
              <a:rPr lang="en-US" sz="4800" dirty="0"/>
              <a:t> (Financial Accounting)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General Ledger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Account Receivable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Account Payable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Asset Accounting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Legal Consolidation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Controlling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Overhead cost controlling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Cost Center controlling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Overhead order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Activity Based Costing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Product cost controlling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Cost object controlling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4800" dirty="0"/>
              <a:t>Profitability Analysis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2A83DB6-94A2-7948-AEBA-F92ED1AA8C64}"/>
              </a:ext>
            </a:extLst>
          </p:cNvPr>
          <p:cNvSpPr txBox="1"/>
          <p:nvPr/>
        </p:nvSpPr>
        <p:spPr>
          <a:xfrm>
            <a:off x="3756991" y="60885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95312820"/>
      </p:ext>
    </p:extLst>
  </p:cSld>
  <p:clrMapOvr>
    <a:masterClrMapping/>
  </p:clrMapOvr>
  <p:transition spd="med"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6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488028" y="2000544"/>
            <a:ext cx="19193068" cy="9144000"/>
          </a:xfrm>
        </p:spPr>
        <p:txBody>
          <a:bodyPr>
            <a:noAutofit/>
          </a:bodyPr>
          <a:lstStyle/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Investment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Investment planning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Budgeting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Controlling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Treasury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Cash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Treasury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Market Risk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Fund Management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5400" dirty="0"/>
              <a:t>Enterprise Controlling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Executive Information System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Business planning and budgeting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5400" dirty="0"/>
              <a:t>Profit center accounting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9129662-00DF-FC44-9662-EA8852418ABF}"/>
              </a:ext>
            </a:extLst>
          </p:cNvPr>
          <p:cNvSpPr txBox="1"/>
          <p:nvPr/>
        </p:nvSpPr>
        <p:spPr>
          <a:xfrm>
            <a:off x="3637722" y="238540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73200635"/>
      </p:ext>
    </p:extLst>
  </p:cSld>
  <p:clrMapOvr>
    <a:masterClrMapping/>
  </p:clrMapOvr>
  <p:transition spd="med"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</a:t>
            </a:r>
            <a:endParaRPr lang="en-US" sz="6000" b="1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961861" y="2770361"/>
            <a:ext cx="18784956" cy="10266190"/>
          </a:xfrm>
        </p:spPr>
        <p:txBody>
          <a:bodyPr>
            <a:normAutofit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000" dirty="0"/>
              <a:t>Pre Purchasing : </a:t>
            </a:r>
            <a:r>
              <a:rPr lang="en-US" sz="4000" dirty="0" err="1"/>
              <a:t>mendukung</a:t>
            </a:r>
            <a:r>
              <a:rPr lang="en-US" sz="4000" dirty="0"/>
              <a:t> </a:t>
            </a:r>
            <a:r>
              <a:rPr lang="en-US" sz="4000" dirty="0" err="1"/>
              <a:t>siklus</a:t>
            </a:r>
            <a:r>
              <a:rPr lang="en-US" sz="4000" dirty="0"/>
              <a:t> </a:t>
            </a:r>
            <a:r>
              <a:rPr lang="en-US" sz="4000" dirty="0" err="1"/>
              <a:t>penawaran</a:t>
            </a:r>
            <a:r>
              <a:rPr lang="en-US" sz="4000" dirty="0"/>
              <a:t> (tender), </a:t>
            </a:r>
            <a:r>
              <a:rPr lang="en-US" sz="4000" dirty="0" err="1"/>
              <a:t>pengelolaan</a:t>
            </a:r>
            <a:r>
              <a:rPr lang="en-US" sz="4000" dirty="0"/>
              <a:t> </a:t>
            </a:r>
            <a:r>
              <a:rPr lang="en-US" sz="4000" dirty="0" err="1"/>
              <a:t>kontrak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tingkat</a:t>
            </a:r>
            <a:r>
              <a:rPr lang="en-US" sz="4000" dirty="0"/>
              <a:t> </a:t>
            </a:r>
            <a:r>
              <a:rPr lang="en-US" sz="4000" dirty="0" err="1"/>
              <a:t>penerimaan</a:t>
            </a:r>
            <a:r>
              <a:rPr lang="en-US" sz="4000" dirty="0"/>
              <a:t> </a:t>
            </a:r>
            <a:r>
              <a:rPr lang="en-US" sz="4000" dirty="0" err="1"/>
              <a:t>pelayanan</a:t>
            </a:r>
            <a:r>
              <a:rPr lang="en-US" sz="4000" dirty="0"/>
              <a:t>.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000" dirty="0"/>
              <a:t>Purchasing : </a:t>
            </a:r>
            <a:r>
              <a:rPr lang="en-US" sz="4000" dirty="0" err="1"/>
              <a:t>mendukung</a:t>
            </a:r>
            <a:r>
              <a:rPr lang="en-US" sz="4000" dirty="0"/>
              <a:t> </a:t>
            </a:r>
            <a:r>
              <a:rPr lang="en-US" sz="4000" dirty="0" err="1"/>
              <a:t>penuh</a:t>
            </a:r>
            <a:r>
              <a:rPr lang="en-US" sz="4000" dirty="0"/>
              <a:t> proses </a:t>
            </a:r>
            <a:r>
              <a:rPr lang="en-US" sz="4000" dirty="0" err="1"/>
              <a:t>pembelian</a:t>
            </a:r>
            <a:r>
              <a:rPr lang="en-US" sz="4000" dirty="0"/>
              <a:t> material yang </a:t>
            </a:r>
            <a:r>
              <a:rPr lang="en-US" sz="4000" dirty="0" err="1"/>
              <a:t>diintegrasikan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akuntansi</a:t>
            </a:r>
            <a:r>
              <a:rPr lang="en-US" sz="4000" dirty="0"/>
              <a:t> </a:t>
            </a:r>
            <a:r>
              <a:rPr lang="en-US" sz="4000" dirty="0" err="1"/>
              <a:t>biaya</a:t>
            </a:r>
            <a:r>
              <a:rPr lang="en-US" sz="4000" dirty="0"/>
              <a:t>,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dihubungkan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sistem</a:t>
            </a:r>
            <a:r>
              <a:rPr lang="en-US" sz="4000" dirty="0"/>
              <a:t> MRP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000" dirty="0"/>
              <a:t>Vendor Evaluation : </a:t>
            </a:r>
            <a:r>
              <a:rPr lang="en-US" sz="4000" dirty="0" err="1"/>
              <a:t>melakukan</a:t>
            </a:r>
            <a:r>
              <a:rPr lang="en-US" sz="4000" dirty="0"/>
              <a:t> </a:t>
            </a:r>
            <a:r>
              <a:rPr lang="en-US" sz="4000" dirty="0" err="1"/>
              <a:t>evaluasi</a:t>
            </a:r>
            <a:r>
              <a:rPr lang="en-US" sz="4000" dirty="0"/>
              <a:t> vendor </a:t>
            </a:r>
            <a:r>
              <a:rPr lang="en-US" sz="4000" dirty="0" err="1"/>
              <a:t>berdasarkan</a:t>
            </a:r>
            <a:r>
              <a:rPr lang="en-US" sz="4000" dirty="0"/>
              <a:t> </a:t>
            </a:r>
            <a:r>
              <a:rPr lang="en-US" sz="4000" dirty="0" err="1"/>
              <a:t>kriteria</a:t>
            </a:r>
            <a:r>
              <a:rPr lang="en-US" sz="4000" dirty="0"/>
              <a:t> </a:t>
            </a:r>
            <a:r>
              <a:rPr lang="en-US" sz="4000" dirty="0" err="1"/>
              <a:t>evaluasi</a:t>
            </a:r>
            <a:r>
              <a:rPr lang="en-US" sz="4000" dirty="0"/>
              <a:t> </a:t>
            </a:r>
            <a:r>
              <a:rPr lang="en-US" sz="4000" dirty="0" err="1"/>
              <a:t>tertentu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optimasi</a:t>
            </a:r>
            <a:r>
              <a:rPr lang="en-US" sz="4000" dirty="0"/>
              <a:t> proses </a:t>
            </a:r>
            <a:r>
              <a:rPr lang="en-US" sz="4000" dirty="0" err="1"/>
              <a:t>pengadaan</a:t>
            </a:r>
            <a:r>
              <a:rPr lang="en-US" sz="4000" dirty="0"/>
              <a:t> </a:t>
            </a:r>
            <a:r>
              <a:rPr lang="en-US" sz="4000" dirty="0" err="1"/>
              <a:t>barang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jasa</a:t>
            </a:r>
            <a:r>
              <a:rPr lang="en-US" sz="4000" dirty="0"/>
              <a:t>,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juga</a:t>
            </a:r>
            <a:r>
              <a:rPr lang="en-US" sz="4000" dirty="0"/>
              <a:t> </a:t>
            </a:r>
            <a:r>
              <a:rPr lang="en-US" sz="4000" dirty="0" err="1"/>
              <a:t>digunakan</a:t>
            </a:r>
            <a:r>
              <a:rPr lang="en-US" sz="4000" dirty="0"/>
              <a:t> </a:t>
            </a:r>
            <a:r>
              <a:rPr lang="en-US" sz="4000" dirty="0" err="1"/>
              <a:t>untuk</a:t>
            </a:r>
            <a:r>
              <a:rPr lang="en-US" sz="4000" dirty="0"/>
              <a:t> </a:t>
            </a:r>
            <a:r>
              <a:rPr lang="en-US" sz="4000" dirty="0" err="1"/>
              <a:t>mengidentifikasi</a:t>
            </a:r>
            <a:r>
              <a:rPr lang="en-US" sz="4000" dirty="0"/>
              <a:t> </a:t>
            </a:r>
            <a:r>
              <a:rPr lang="en-US" sz="4000" dirty="0" err="1"/>
              <a:t>masalah</a:t>
            </a:r>
            <a:r>
              <a:rPr lang="en-US" sz="4000" dirty="0"/>
              <a:t> </a:t>
            </a:r>
            <a:r>
              <a:rPr lang="en-US" sz="4000" dirty="0" err="1"/>
              <a:t>pengadaan</a:t>
            </a:r>
            <a:r>
              <a:rPr lang="en-US" sz="4000" dirty="0"/>
              <a:t> yang </a:t>
            </a:r>
            <a:r>
              <a:rPr lang="en-US" sz="4000" dirty="0" err="1"/>
              <a:t>mungkin</a:t>
            </a:r>
            <a:r>
              <a:rPr lang="en-US" sz="4000" dirty="0"/>
              <a:t> </a:t>
            </a:r>
            <a:r>
              <a:rPr lang="en-US" sz="4000" dirty="0" err="1"/>
              <a:t>timbul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data </a:t>
            </a:r>
            <a:r>
              <a:rPr lang="en-US" sz="4000" dirty="0" err="1"/>
              <a:t>masa</a:t>
            </a:r>
            <a:r>
              <a:rPr lang="en-US" sz="4000" dirty="0"/>
              <a:t> </a:t>
            </a:r>
            <a:r>
              <a:rPr lang="en-US" sz="4000" dirty="0" err="1"/>
              <a:t>lalu</a:t>
            </a:r>
            <a:endParaRPr lang="en-US" sz="4000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000" dirty="0"/>
              <a:t>Inventory Management : </a:t>
            </a:r>
            <a:r>
              <a:rPr lang="en-US" sz="4000" dirty="0" err="1"/>
              <a:t>pengelolaan</a:t>
            </a:r>
            <a:r>
              <a:rPr lang="en-US" sz="4000" dirty="0"/>
              <a:t> </a:t>
            </a:r>
            <a:r>
              <a:rPr lang="en-US" sz="4000" dirty="0" err="1"/>
              <a:t>persediaan</a:t>
            </a:r>
            <a:r>
              <a:rPr lang="en-US" sz="4000" dirty="0"/>
              <a:t> </a:t>
            </a:r>
            <a:r>
              <a:rPr lang="en-US" sz="4000" dirty="0" err="1"/>
              <a:t>meliputi</a:t>
            </a:r>
            <a:r>
              <a:rPr lang="en-US" sz="4000" dirty="0"/>
              <a:t> monitoring </a:t>
            </a:r>
            <a:r>
              <a:rPr lang="en-US" sz="4000" dirty="0" err="1"/>
              <a:t>terhadap</a:t>
            </a:r>
            <a:r>
              <a:rPr lang="en-US" sz="4000" dirty="0"/>
              <a:t> </a:t>
            </a:r>
            <a:r>
              <a:rPr lang="en-US" sz="4000" dirty="0" err="1"/>
              <a:t>perubahan</a:t>
            </a:r>
            <a:r>
              <a:rPr lang="en-US" sz="4000" dirty="0"/>
              <a:t> </a:t>
            </a:r>
            <a:r>
              <a:rPr lang="en-US" sz="4000" dirty="0" err="1"/>
              <a:t>stok</a:t>
            </a:r>
            <a:r>
              <a:rPr lang="en-US" sz="4000" dirty="0"/>
              <a:t>, </a:t>
            </a:r>
            <a:r>
              <a:rPr lang="en-US" sz="4000" dirty="0" err="1"/>
              <a:t>nilai</a:t>
            </a:r>
            <a:r>
              <a:rPr lang="en-US" sz="4000" dirty="0"/>
              <a:t> </a:t>
            </a:r>
            <a:r>
              <a:rPr lang="en-US" sz="4000" dirty="0" err="1"/>
              <a:t>stok</a:t>
            </a:r>
            <a:r>
              <a:rPr lang="en-US" sz="4000" dirty="0"/>
              <a:t>, </a:t>
            </a:r>
            <a:r>
              <a:rPr lang="en-US" sz="4000" dirty="0" err="1"/>
              <a:t>baik</a:t>
            </a:r>
            <a:r>
              <a:rPr lang="en-US" sz="4000" dirty="0"/>
              <a:t> yang </a:t>
            </a:r>
            <a:r>
              <a:rPr lang="en-US" sz="4000" dirty="0" err="1"/>
              <a:t>ada</a:t>
            </a:r>
            <a:r>
              <a:rPr lang="en-US" sz="4000" dirty="0"/>
              <a:t> di </a:t>
            </a:r>
            <a:r>
              <a:rPr lang="en-US" sz="4000" dirty="0" err="1"/>
              <a:t>gudang</a:t>
            </a:r>
            <a:r>
              <a:rPr lang="en-US" sz="4000" dirty="0"/>
              <a:t>, </a:t>
            </a:r>
            <a:r>
              <a:rPr lang="en-US" sz="4000" dirty="0" err="1"/>
              <a:t>masih</a:t>
            </a:r>
            <a:r>
              <a:rPr lang="en-US" sz="4000" dirty="0"/>
              <a:t> </a:t>
            </a:r>
            <a:r>
              <a:rPr lang="en-US" sz="4000" dirty="0" err="1"/>
              <a:t>dalam</a:t>
            </a:r>
            <a:r>
              <a:rPr lang="en-US" sz="4000" dirty="0"/>
              <a:t> </a:t>
            </a:r>
            <a:r>
              <a:rPr lang="en-US" sz="4000" dirty="0" err="1"/>
              <a:t>pemesanan</a:t>
            </a:r>
            <a:r>
              <a:rPr lang="en-US" sz="4000" dirty="0"/>
              <a:t> </a:t>
            </a:r>
            <a:r>
              <a:rPr lang="en-US" sz="4000" dirty="0" err="1"/>
              <a:t>maupun</a:t>
            </a:r>
            <a:r>
              <a:rPr lang="en-US" sz="4000" dirty="0"/>
              <a:t> yang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datang</a:t>
            </a:r>
            <a:endParaRPr lang="en-US" sz="4000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000" dirty="0"/>
              <a:t>Invoice Verification and Material Inspection : </a:t>
            </a:r>
            <a:r>
              <a:rPr lang="en-US" sz="4000" dirty="0" err="1"/>
              <a:t>menghubungkan</a:t>
            </a:r>
            <a:r>
              <a:rPr lang="en-US" sz="4000" dirty="0"/>
              <a:t> material management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akuntansi</a:t>
            </a:r>
            <a:r>
              <a:rPr lang="en-US" sz="4000" dirty="0"/>
              <a:t> </a:t>
            </a:r>
            <a:r>
              <a:rPr lang="en-US" sz="4000" dirty="0" err="1"/>
              <a:t>keuangan</a:t>
            </a:r>
            <a:r>
              <a:rPr lang="en-US" sz="4000" dirty="0"/>
              <a:t>, </a:t>
            </a:r>
            <a:r>
              <a:rPr lang="en-US" sz="4000" dirty="0" err="1"/>
              <a:t>terkait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nilai</a:t>
            </a:r>
            <a:r>
              <a:rPr lang="en-US" sz="4000" dirty="0"/>
              <a:t> </a:t>
            </a:r>
            <a:r>
              <a:rPr lang="en-US" sz="4000" dirty="0" err="1"/>
              <a:t>barang</a:t>
            </a:r>
            <a:r>
              <a:rPr lang="en-US" sz="4000" dirty="0"/>
              <a:t> yang </a:t>
            </a:r>
            <a:r>
              <a:rPr lang="en-US" sz="4000" dirty="0" err="1"/>
              <a:t>datang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besarnya</a:t>
            </a:r>
            <a:r>
              <a:rPr lang="en-US" sz="4000" dirty="0"/>
              <a:t> </a:t>
            </a:r>
            <a:r>
              <a:rPr lang="en-US" sz="4000" dirty="0" err="1"/>
              <a:t>pembayaran</a:t>
            </a:r>
            <a:r>
              <a:rPr lang="en-US" sz="4000" dirty="0"/>
              <a:t> yang </a:t>
            </a:r>
            <a:r>
              <a:rPr lang="en-US" sz="4000" dirty="0" err="1"/>
              <a:t>harus</a:t>
            </a:r>
            <a:r>
              <a:rPr lang="en-US" sz="4000" dirty="0"/>
              <a:t> </a:t>
            </a:r>
            <a:r>
              <a:rPr lang="en-US" sz="4000" dirty="0" err="1"/>
              <a:t>dilakukan</a:t>
            </a:r>
            <a:r>
              <a:rPr lang="en-US" sz="4000" dirty="0"/>
              <a:t> </a:t>
            </a:r>
            <a:r>
              <a:rPr lang="en-US" sz="4000" dirty="0" err="1"/>
              <a:t>dengan</a:t>
            </a:r>
            <a:r>
              <a:rPr lang="en-US" sz="4000" dirty="0"/>
              <a:t> </a:t>
            </a:r>
            <a:r>
              <a:rPr lang="en-US" sz="4000" dirty="0" err="1"/>
              <a:t>kondisisi</a:t>
            </a:r>
            <a:r>
              <a:rPr lang="en-US" sz="4000" dirty="0"/>
              <a:t> yang </a:t>
            </a:r>
            <a:r>
              <a:rPr lang="en-US" sz="4000" dirty="0" err="1"/>
              <a:t>ada</a:t>
            </a:r>
            <a:r>
              <a:rPr lang="en-US" sz="4000" dirty="0"/>
              <a:t>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0898028-F4DB-1C48-AC17-D6D72A71C262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18E26AB-3A72-BB4B-91AB-668B6B847818}"/>
              </a:ext>
            </a:extLst>
          </p:cNvPr>
          <p:cNvSpPr txBox="1"/>
          <p:nvPr/>
        </p:nvSpPr>
        <p:spPr>
          <a:xfrm>
            <a:off x="4015409" y="1681247"/>
            <a:ext cx="468769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Manajemen</a:t>
            </a:r>
            <a:r>
              <a:rPr lang="en-US" sz="4000" b="1" dirty="0"/>
              <a:t> Material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56946723"/>
      </p:ext>
    </p:extLst>
  </p:cSld>
  <p:clrMapOvr>
    <a:masterClrMapping/>
  </p:clrMapOvr>
  <p:transition spd="med"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</a:t>
            </a:r>
            <a:endParaRPr lang="en-US" sz="6000" b="1" dirty="0"/>
          </a:p>
        </p:txBody>
      </p:sp>
      <p:sp>
        <p:nvSpPr>
          <p:cNvPr id="577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639964" y="3023859"/>
            <a:ext cx="18305636" cy="9937782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Personal management : </a:t>
            </a:r>
            <a:r>
              <a:rPr lang="en-US" dirty="0" err="1"/>
              <a:t>meliputi</a:t>
            </a:r>
            <a:r>
              <a:rPr lang="en-US" dirty="0"/>
              <a:t> data-data </a:t>
            </a:r>
            <a:r>
              <a:rPr lang="en-US" dirty="0" err="1"/>
              <a:t>kepegawaian</a:t>
            </a:r>
            <a:r>
              <a:rPr lang="en-US" dirty="0"/>
              <a:t>, </a:t>
            </a:r>
            <a:r>
              <a:rPr lang="en-US" dirty="0" err="1"/>
              <a:t>administrasi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penerimaan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 </a:t>
            </a:r>
            <a:r>
              <a:rPr lang="en-US" dirty="0" err="1"/>
              <a:t>baru</a:t>
            </a:r>
            <a:r>
              <a:rPr lang="en-US" dirty="0"/>
              <a:t>, </a:t>
            </a:r>
            <a:r>
              <a:rPr lang="en-US" dirty="0" err="1"/>
              <a:t>perjalanan</a:t>
            </a:r>
            <a:r>
              <a:rPr lang="en-US" dirty="0"/>
              <a:t> </a:t>
            </a:r>
            <a:r>
              <a:rPr lang="en-US" dirty="0" err="1"/>
              <a:t>dinas</a:t>
            </a:r>
            <a:r>
              <a:rPr lang="en-US" dirty="0"/>
              <a:t>, </a:t>
            </a:r>
            <a:r>
              <a:rPr lang="en-US" dirty="0" err="1"/>
              <a:t>pensiun</a:t>
            </a:r>
            <a:r>
              <a:rPr lang="en-US" dirty="0"/>
              <a:t> </a:t>
            </a:r>
            <a:r>
              <a:rPr lang="en-US" dirty="0" err="1"/>
              <a:t>dll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Organizational management :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struktur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karyawan</a:t>
            </a:r>
            <a:r>
              <a:rPr lang="en-US" dirty="0"/>
              <a:t>, </a:t>
            </a:r>
            <a:r>
              <a:rPr lang="en-US" dirty="0" err="1"/>
              <a:t>deskripsi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, </a:t>
            </a:r>
            <a:r>
              <a:rPr lang="en-US" dirty="0" err="1"/>
              <a:t>skenario</a:t>
            </a:r>
            <a:r>
              <a:rPr lang="en-US" dirty="0"/>
              <a:t> </a:t>
            </a:r>
            <a:r>
              <a:rPr lang="en-US" dirty="0" err="1"/>
              <a:t>perencanaan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Payroll accounting :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penggajian</a:t>
            </a:r>
            <a:r>
              <a:rPr lang="en-US" dirty="0"/>
              <a:t>, </a:t>
            </a:r>
            <a:r>
              <a:rPr lang="en-US" dirty="0" err="1"/>
              <a:t>kemampuan</a:t>
            </a:r>
            <a:r>
              <a:rPr lang="en-US" dirty="0"/>
              <a:t> multi currency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Time management : </a:t>
            </a:r>
            <a:r>
              <a:rPr lang="en-US" dirty="0" err="1"/>
              <a:t>perencanaan</a:t>
            </a:r>
            <a:r>
              <a:rPr lang="en-US" dirty="0"/>
              <a:t> shift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, </a:t>
            </a:r>
            <a:r>
              <a:rPr lang="en-US" dirty="0" err="1"/>
              <a:t>presensi</a:t>
            </a:r>
            <a:r>
              <a:rPr lang="en-US" dirty="0"/>
              <a:t> </a:t>
            </a:r>
            <a:r>
              <a:rPr lang="en-US" dirty="0" err="1"/>
              <a:t>kehadiran</a:t>
            </a:r>
            <a:r>
              <a:rPr lang="en-US" dirty="0"/>
              <a:t>, </a:t>
            </a:r>
            <a:r>
              <a:rPr lang="en-US" dirty="0" err="1"/>
              <a:t>lembur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Personal development : </a:t>
            </a:r>
            <a:r>
              <a:rPr lang="en-US" dirty="0" err="1"/>
              <a:t>perencanaan</a:t>
            </a:r>
            <a:r>
              <a:rPr lang="en-US" dirty="0"/>
              <a:t> </a:t>
            </a:r>
            <a:r>
              <a:rPr lang="en-US" dirty="0" err="1"/>
              <a:t>jenjang</a:t>
            </a:r>
            <a:r>
              <a:rPr lang="en-US" dirty="0"/>
              <a:t> </a:t>
            </a:r>
            <a:r>
              <a:rPr lang="en-US" dirty="0" err="1"/>
              <a:t>karir</a:t>
            </a:r>
            <a:r>
              <a:rPr lang="en-US" dirty="0"/>
              <a:t>, </a:t>
            </a:r>
            <a:r>
              <a:rPr lang="en-US" dirty="0" err="1"/>
              <a:t>perbandingan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, </a:t>
            </a:r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kualifikasi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kompetensi</a:t>
            </a:r>
            <a:r>
              <a:rPr lang="en-US" dirty="0"/>
              <a:t>,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pelatihan</a:t>
            </a:r>
            <a:r>
              <a:rPr lang="en-US" dirty="0"/>
              <a:t>, </a:t>
            </a:r>
            <a:r>
              <a:rPr lang="en-US" dirty="0" err="1"/>
              <a:t>paket-paket</a:t>
            </a:r>
            <a:r>
              <a:rPr lang="en-US" dirty="0"/>
              <a:t> </a:t>
            </a:r>
            <a:r>
              <a:rPr lang="en-US" dirty="0" err="1"/>
              <a:t>peningkatan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karyawan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41E1F75-68C8-5047-B385-3CABF0D62B4C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8CED2A1-A1C3-4C46-ACE6-72494D9D8B8A}"/>
              </a:ext>
            </a:extLst>
          </p:cNvPr>
          <p:cNvSpPr txBox="1"/>
          <p:nvPr/>
        </p:nvSpPr>
        <p:spPr>
          <a:xfrm>
            <a:off x="4015409" y="1681247"/>
            <a:ext cx="496219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/>
              <a:t>Sumber</a:t>
            </a:r>
            <a:r>
              <a:rPr lang="en-US" sz="4000" b="1" dirty="0"/>
              <a:t> </a:t>
            </a:r>
            <a:r>
              <a:rPr lang="en-US" sz="4000" b="1" dirty="0" err="1"/>
              <a:t>Daya</a:t>
            </a:r>
            <a:r>
              <a:rPr lang="en-US" sz="4000" b="1" dirty="0"/>
              <a:t> </a:t>
            </a:r>
            <a:r>
              <a:rPr lang="en-US" sz="4000" b="1" dirty="0" err="1"/>
              <a:t>Manusia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315482104"/>
      </p:ext>
    </p:extLst>
  </p:cSld>
  <p:clrMapOvr>
    <a:masterClrMapping/>
  </p:clrMapOvr>
  <p:transition spd="med"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	</a:t>
            </a:r>
            <a:endParaRPr lang="en-US" sz="8000" b="1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31323" y="2751533"/>
            <a:ext cx="16459200" cy="10023474"/>
          </a:xfrm>
        </p:spPr>
        <p:txBody>
          <a:bodyPr>
            <a:normAutofit fontScale="92500" lnSpcReduction="20000"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Material and Capacity Planning :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b="1" dirty="0"/>
              <a:t>make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b="1" dirty="0"/>
              <a:t>buy</a:t>
            </a:r>
            <a:r>
              <a:rPr lang="en-US" dirty="0"/>
              <a:t>, </a:t>
            </a:r>
            <a:r>
              <a:rPr lang="en-US" dirty="0" err="1"/>
              <a:t>prediksi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, </a:t>
            </a:r>
            <a:r>
              <a:rPr lang="en-US" dirty="0" err="1"/>
              <a:t>simulasi</a:t>
            </a:r>
            <a:r>
              <a:rPr lang="en-US" dirty="0"/>
              <a:t> </a:t>
            </a:r>
            <a:r>
              <a:rPr lang="en-US" dirty="0" err="1"/>
              <a:t>alternatif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, </a:t>
            </a:r>
            <a:r>
              <a:rPr lang="en-US" dirty="0" err="1"/>
              <a:t>dilengkapi</a:t>
            </a:r>
            <a:r>
              <a:rPr lang="en-US" dirty="0"/>
              <a:t> </a:t>
            </a:r>
            <a:r>
              <a:rPr lang="en-US" i="1" dirty="0"/>
              <a:t>electronic planning board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menggambarkan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</a:t>
            </a:r>
            <a:r>
              <a:rPr lang="en-US" dirty="0" err="1"/>
              <a:t>pemanfaatan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endParaRPr lang="en-US" i="1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Shop Floor Control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memonitor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kapabilitas</a:t>
            </a:r>
            <a:r>
              <a:rPr lang="en-US" dirty="0"/>
              <a:t> </a:t>
            </a:r>
            <a:r>
              <a:rPr lang="en-US" dirty="0" err="1"/>
              <a:t>lantai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menjamin</a:t>
            </a:r>
            <a:r>
              <a:rPr lang="en-US" dirty="0"/>
              <a:t> order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waktung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Quality Management :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penjaminan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,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produksi</a:t>
            </a:r>
            <a:r>
              <a:rPr lang="en-US" dirty="0"/>
              <a:t> </a:t>
            </a:r>
            <a:r>
              <a:rPr lang="en-US" dirty="0" err="1"/>
              <a:t>dimulai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kedatangan</a:t>
            </a:r>
            <a:r>
              <a:rPr lang="en-US" dirty="0"/>
              <a:t> material, </a:t>
            </a:r>
            <a:r>
              <a:rPr lang="en-US" dirty="0" err="1"/>
              <a:t>penjaminan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SDM,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, </a:t>
            </a:r>
            <a:r>
              <a:rPr lang="en-US" dirty="0" err="1"/>
              <a:t>kualitas</a:t>
            </a:r>
            <a:r>
              <a:rPr lang="en-US" dirty="0"/>
              <a:t> proses,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45F61A-A32C-1D42-B31E-86A924206D07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6934FBE-9D68-B643-8029-7D22F8FEFA0B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Produksi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9334729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	</a:t>
            </a:r>
            <a:endParaRPr lang="en-US" sz="6000" b="1" dirty="0"/>
          </a:p>
        </p:txBody>
      </p:sp>
      <p:sp>
        <p:nvSpPr>
          <p:cNvPr id="579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Just in time/repetitive manufacturing :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JIT </a:t>
            </a:r>
            <a:r>
              <a:rPr lang="en-US" dirty="0" err="1"/>
              <a:t>pada</a:t>
            </a:r>
            <a:r>
              <a:rPr lang="en-US" dirty="0"/>
              <a:t> proses </a:t>
            </a:r>
            <a:r>
              <a:rPr lang="en-US" dirty="0" err="1"/>
              <a:t>produksi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Cost Management :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metode2 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yang </a:t>
            </a:r>
            <a:r>
              <a:rPr lang="en-US" dirty="0" err="1"/>
              <a:t>dipakai</a:t>
            </a:r>
            <a:r>
              <a:rPr lang="en-US" dirty="0"/>
              <a:t>, </a:t>
            </a:r>
            <a:r>
              <a:rPr lang="en-US" dirty="0" err="1"/>
              <a:t>misal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FIFO, LIFO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perkiraan</a:t>
            </a:r>
            <a:r>
              <a:rPr lang="en-US" dirty="0"/>
              <a:t> </a:t>
            </a:r>
            <a:r>
              <a:rPr lang="en-US" dirty="0" err="1"/>
              <a:t>biaya</a:t>
            </a:r>
            <a:r>
              <a:rPr lang="en-US" dirty="0"/>
              <a:t> </a:t>
            </a:r>
            <a:r>
              <a:rPr lang="en-US" dirty="0" err="1"/>
              <a:t>mesin</a:t>
            </a:r>
            <a:r>
              <a:rPr lang="en-US" dirty="0"/>
              <a:t>, </a:t>
            </a:r>
            <a:r>
              <a:rPr lang="en-US" dirty="0" err="1"/>
              <a:t>karyawan</a:t>
            </a:r>
            <a:r>
              <a:rPr lang="en-US" dirty="0"/>
              <a:t> , </a:t>
            </a:r>
            <a:r>
              <a:rPr lang="en-US" dirty="0" err="1"/>
              <a:t>lembur</a:t>
            </a:r>
            <a:r>
              <a:rPr lang="en-US" dirty="0"/>
              <a:t>. Dan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i="1" dirty="0"/>
              <a:t>Activity Based Costing </a:t>
            </a:r>
            <a:r>
              <a:rPr lang="en-US" dirty="0"/>
              <a:t>(</a:t>
            </a:r>
            <a:r>
              <a:rPr lang="en-US" dirty="0" err="1"/>
              <a:t>pembiayaan</a:t>
            </a:r>
            <a:r>
              <a:rPr lang="en-US" dirty="0"/>
              <a:t> </a:t>
            </a:r>
            <a:r>
              <a:rPr lang="en-US" dirty="0" err="1"/>
              <a:t>berbasis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)</a:t>
            </a:r>
            <a:endParaRPr lang="en-US" i="1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Engineering data management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percepatan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data, </a:t>
            </a:r>
            <a:r>
              <a:rPr lang="en-US" dirty="0" err="1"/>
              <a:t>mengurangi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produktivitas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desain</a:t>
            </a:r>
            <a:r>
              <a:rPr lang="en-US" dirty="0"/>
              <a:t> (CAD)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produksi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AD17AA-CA7C-DC4F-956F-731851766A42}"/>
              </a:ext>
            </a:extLst>
          </p:cNvPr>
          <p:cNvSpPr txBox="1"/>
          <p:nvPr/>
        </p:nvSpPr>
        <p:spPr>
          <a:xfrm>
            <a:off x="4015409" y="662033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14D8C97-88A1-3349-BA38-3C2ABD968F41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Produksi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244404975"/>
      </p:ext>
    </p:extLst>
  </p:cSld>
  <p:clrMapOvr>
    <a:masterClrMapping/>
  </p:clrMapOvr>
  <p:transition spd="med"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</a:t>
            </a:r>
            <a:endParaRPr lang="en-US" sz="8000" b="1" dirty="0"/>
          </a:p>
        </p:txBody>
      </p:sp>
      <p:sp>
        <p:nvSpPr>
          <p:cNvPr id="5806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84174" y="3074598"/>
            <a:ext cx="19580087" cy="8248854"/>
          </a:xfrm>
        </p:spPr>
        <p:txBody>
          <a:bodyPr>
            <a:noAutofit/>
          </a:bodyPr>
          <a:lstStyle/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Engineering change control : </a:t>
            </a:r>
            <a:r>
              <a:rPr lang="en-US" sz="5400" dirty="0" err="1"/>
              <a:t>digunakan</a:t>
            </a:r>
            <a:r>
              <a:rPr lang="en-US" sz="5400" dirty="0"/>
              <a:t> </a:t>
            </a:r>
            <a:r>
              <a:rPr lang="en-US" sz="5400" dirty="0" err="1"/>
              <a:t>untuk</a:t>
            </a:r>
            <a:r>
              <a:rPr lang="en-US" sz="5400" dirty="0"/>
              <a:t> </a:t>
            </a:r>
            <a:r>
              <a:rPr lang="en-US" sz="5400" dirty="0" err="1"/>
              <a:t>mengendalikan</a:t>
            </a:r>
            <a:r>
              <a:rPr lang="en-US" sz="5400" dirty="0"/>
              <a:t> </a:t>
            </a:r>
            <a:r>
              <a:rPr lang="en-US" sz="5400" dirty="0" err="1"/>
              <a:t>perubahan-perubahan</a:t>
            </a:r>
            <a:r>
              <a:rPr lang="en-US" sz="5400" dirty="0"/>
              <a:t> </a:t>
            </a:r>
            <a:r>
              <a:rPr lang="en-US" sz="5400" dirty="0" err="1"/>
              <a:t>pada</a:t>
            </a:r>
            <a:r>
              <a:rPr lang="en-US" sz="5400" dirty="0"/>
              <a:t> order engineering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efektif</a:t>
            </a:r>
            <a:endParaRPr lang="en-US" sz="5400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Configuration management : </a:t>
            </a:r>
            <a:r>
              <a:rPr lang="en-US" sz="5400" dirty="0" err="1"/>
              <a:t>menyediakan</a:t>
            </a:r>
            <a:r>
              <a:rPr lang="en-US" sz="5400" dirty="0"/>
              <a:t> </a:t>
            </a:r>
            <a:r>
              <a:rPr lang="en-US" sz="5400" dirty="0" err="1"/>
              <a:t>kemampuan</a:t>
            </a:r>
            <a:r>
              <a:rPr lang="en-US" sz="5400" dirty="0"/>
              <a:t> </a:t>
            </a:r>
            <a:r>
              <a:rPr lang="en-US" sz="5400" dirty="0" err="1"/>
              <a:t>analisis</a:t>
            </a:r>
            <a:r>
              <a:rPr lang="en-US" sz="5400" dirty="0"/>
              <a:t> </a:t>
            </a:r>
            <a:r>
              <a:rPr lang="en-US" sz="5400" dirty="0" err="1"/>
              <a:t>kelayakan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 </a:t>
            </a:r>
            <a:r>
              <a:rPr lang="en-US" sz="5400" dirty="0" err="1"/>
              <a:t>secara</a:t>
            </a:r>
            <a:r>
              <a:rPr lang="en-US" sz="5400" dirty="0"/>
              <a:t> </a:t>
            </a:r>
            <a:r>
              <a:rPr lang="en-US" sz="5400" dirty="0" err="1"/>
              <a:t>dinamis</a:t>
            </a:r>
            <a:r>
              <a:rPr lang="en-US" sz="5400" dirty="0"/>
              <a:t> </a:t>
            </a:r>
            <a:r>
              <a:rPr lang="en-US" sz="5400" dirty="0" err="1"/>
              <a:t>berdasarkan</a:t>
            </a:r>
            <a:r>
              <a:rPr lang="en-US" sz="5400" dirty="0"/>
              <a:t> knowledge base </a:t>
            </a:r>
            <a:r>
              <a:rPr lang="en-US" sz="5400" dirty="0" err="1"/>
              <a:t>dari</a:t>
            </a:r>
            <a:r>
              <a:rPr lang="en-US" sz="5400" dirty="0"/>
              <a:t> sales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bagian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endParaRPr lang="en-US" sz="5400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Serialization / lot control : </a:t>
            </a:r>
            <a:r>
              <a:rPr lang="en-US" sz="5400" dirty="0" err="1"/>
              <a:t>optimisasi</a:t>
            </a:r>
            <a:r>
              <a:rPr lang="en-US" sz="5400" dirty="0"/>
              <a:t> </a:t>
            </a:r>
            <a:r>
              <a:rPr lang="en-US" sz="5400" dirty="0" err="1"/>
              <a:t>ukuran</a:t>
            </a:r>
            <a:r>
              <a:rPr lang="en-US" sz="5400" dirty="0"/>
              <a:t> lot </a:t>
            </a:r>
            <a:r>
              <a:rPr lang="en-US" sz="5400" dirty="0" err="1"/>
              <a:t>pada</a:t>
            </a:r>
            <a:r>
              <a:rPr lang="en-US" sz="5400" dirty="0"/>
              <a:t> </a:t>
            </a:r>
            <a:r>
              <a:rPr lang="en-US" sz="5400" dirty="0" err="1"/>
              <a:t>tiap-tiap</a:t>
            </a:r>
            <a:r>
              <a:rPr lang="en-US" sz="5400" dirty="0"/>
              <a:t> </a:t>
            </a:r>
            <a:r>
              <a:rPr lang="en-US" sz="5400" dirty="0" err="1"/>
              <a:t>aktivitas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, </a:t>
            </a:r>
            <a:r>
              <a:rPr lang="en-US" sz="5400" dirty="0" err="1"/>
              <a:t>sejak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pemesanan</a:t>
            </a:r>
            <a:r>
              <a:rPr lang="en-US" sz="5400" dirty="0"/>
              <a:t> </a:t>
            </a:r>
            <a:r>
              <a:rPr lang="en-US" sz="5400" dirty="0" err="1"/>
              <a:t>barang</a:t>
            </a:r>
            <a:r>
              <a:rPr lang="en-US" sz="5400" dirty="0"/>
              <a:t> </a:t>
            </a:r>
            <a:r>
              <a:rPr lang="en-US" sz="5400" dirty="0" err="1"/>
              <a:t>ke</a:t>
            </a:r>
            <a:r>
              <a:rPr lang="en-US" sz="5400" dirty="0"/>
              <a:t> </a:t>
            </a:r>
            <a:r>
              <a:rPr lang="en-US" sz="5400" dirty="0" err="1"/>
              <a:t>pemasok</a:t>
            </a:r>
            <a:r>
              <a:rPr lang="en-US" sz="5400" dirty="0"/>
              <a:t> </a:t>
            </a:r>
            <a:r>
              <a:rPr lang="en-US" sz="5400" dirty="0" err="1"/>
              <a:t>maupun</a:t>
            </a:r>
            <a:r>
              <a:rPr lang="en-US" sz="5400" dirty="0"/>
              <a:t> proses </a:t>
            </a:r>
            <a:r>
              <a:rPr lang="en-US" sz="5400" dirty="0" err="1"/>
              <a:t>pengiriman</a:t>
            </a:r>
            <a:r>
              <a:rPr lang="en-US" sz="5400" dirty="0"/>
              <a:t> </a:t>
            </a:r>
            <a:r>
              <a:rPr lang="en-US" sz="5400" dirty="0" err="1"/>
              <a:t>ke</a:t>
            </a:r>
            <a:r>
              <a:rPr lang="en-US" sz="5400" dirty="0"/>
              <a:t> </a:t>
            </a:r>
            <a:r>
              <a:rPr lang="en-US" sz="5400" dirty="0" err="1"/>
              <a:t>stasiun</a:t>
            </a:r>
            <a:r>
              <a:rPr lang="en-US" sz="5400" dirty="0"/>
              <a:t> </a:t>
            </a:r>
            <a:r>
              <a:rPr lang="en-US" sz="5400" dirty="0" err="1"/>
              <a:t>kerja</a:t>
            </a:r>
            <a:r>
              <a:rPr lang="en-US" sz="5400" dirty="0"/>
              <a:t> </a:t>
            </a:r>
            <a:r>
              <a:rPr lang="en-US" sz="5400" dirty="0" err="1"/>
              <a:t>dalam</a:t>
            </a:r>
            <a:r>
              <a:rPr lang="en-US" sz="5400" dirty="0"/>
              <a:t> </a:t>
            </a:r>
            <a:r>
              <a:rPr lang="en-US" sz="5400" dirty="0" err="1"/>
              <a:t>lantai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endParaRPr lang="en-US" sz="5400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5400" dirty="0"/>
              <a:t>Tooling : </a:t>
            </a:r>
            <a:r>
              <a:rPr lang="en-US" sz="5400" dirty="0" err="1"/>
              <a:t>merupakan</a:t>
            </a:r>
            <a:r>
              <a:rPr lang="en-US" sz="5400" dirty="0"/>
              <a:t> </a:t>
            </a:r>
            <a:r>
              <a:rPr lang="en-US" sz="5400" dirty="0" err="1"/>
              <a:t>perluasan</a:t>
            </a:r>
            <a:r>
              <a:rPr lang="en-US" sz="5400" dirty="0"/>
              <a:t> </a:t>
            </a:r>
            <a:r>
              <a:rPr lang="en-US" sz="5400" dirty="0" err="1"/>
              <a:t>dari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r>
              <a:rPr lang="en-US" sz="5400" dirty="0"/>
              <a:t> inventory yang </a:t>
            </a:r>
            <a:r>
              <a:rPr lang="en-US" sz="5400" dirty="0" err="1"/>
              <a:t>khusus</a:t>
            </a:r>
            <a:r>
              <a:rPr lang="en-US" sz="5400" dirty="0"/>
              <a:t> </a:t>
            </a:r>
            <a:r>
              <a:rPr lang="en-US" sz="5400" dirty="0" err="1"/>
              <a:t>menangani</a:t>
            </a:r>
            <a:r>
              <a:rPr lang="en-US" sz="5400" dirty="0"/>
              <a:t> </a:t>
            </a:r>
            <a:r>
              <a:rPr lang="en-US" sz="5400" dirty="0" err="1"/>
              <a:t>pengadaan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pemanfaatan</a:t>
            </a:r>
            <a:r>
              <a:rPr lang="en-US" sz="5400" dirty="0"/>
              <a:t> tools </a:t>
            </a:r>
            <a:r>
              <a:rPr lang="en-US" sz="5400" dirty="0" err="1"/>
              <a:t>berdasarkan</a:t>
            </a:r>
            <a:r>
              <a:rPr lang="en-US" sz="5400" dirty="0"/>
              <a:t> </a:t>
            </a:r>
            <a:r>
              <a:rPr lang="en-US" sz="5400" dirty="0" err="1"/>
              <a:t>pemakaian</a:t>
            </a:r>
            <a:r>
              <a:rPr lang="en-US" sz="5400" dirty="0"/>
              <a:t> yang </a:t>
            </a:r>
            <a:r>
              <a:rPr lang="en-US" sz="5400" dirty="0" err="1"/>
              <a:t>dilakukan</a:t>
            </a:r>
            <a:endParaRPr lang="en-US" sz="5400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5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E1FF5C-FA1F-E84A-A616-8AAFD3DA10F2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3F020-B307-A54A-95B9-7C0825D98BB0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Produksi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9127739"/>
      </p:ext>
    </p:extLst>
  </p:cSld>
  <p:clrMapOvr>
    <a:masterClrMapping/>
  </p:clrMapOvr>
  <p:transition spd="med"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	</a:t>
            </a:r>
            <a:endParaRPr lang="en-US" sz="8000" b="1" dirty="0"/>
          </a:p>
        </p:txBody>
      </p:sp>
      <p:sp>
        <p:nvSpPr>
          <p:cNvPr id="562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385391" y="2663827"/>
            <a:ext cx="19758992" cy="10645774"/>
          </a:xfrm>
        </p:spPr>
        <p:txBody>
          <a:bodyPr>
            <a:normAutofit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Master Data Management : </a:t>
            </a:r>
            <a:r>
              <a:rPr lang="en-US" dirty="0" err="1"/>
              <a:t>mencatat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yang </a:t>
            </a:r>
            <a:r>
              <a:rPr lang="en-US" dirty="0" err="1"/>
              <a:t>berkaitan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komponen2 </a:t>
            </a:r>
            <a:r>
              <a:rPr lang="en-US" dirty="0" err="1"/>
              <a:t>terkait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Order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Sales order management : 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komprehensif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, </a:t>
            </a:r>
            <a:r>
              <a:rPr lang="en-US" dirty="0" err="1"/>
              <a:t>pemesanan</a:t>
            </a:r>
            <a:r>
              <a:rPr lang="en-US" dirty="0"/>
              <a:t>, </a:t>
            </a:r>
            <a:r>
              <a:rPr lang="en-US" dirty="0" err="1"/>
              <a:t>kontrak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diskon</a:t>
            </a:r>
            <a:r>
              <a:rPr lang="en-US" dirty="0"/>
              <a:t>, </a:t>
            </a:r>
            <a:r>
              <a:rPr lang="en-US" dirty="0" err="1"/>
              <a:t>waktu</a:t>
            </a:r>
            <a:r>
              <a:rPr lang="en-US" dirty="0"/>
              <a:t>, </a:t>
            </a:r>
            <a:r>
              <a:rPr lang="en-US" dirty="0" err="1"/>
              <a:t>pengiriman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sebagainya</a:t>
            </a:r>
            <a:endParaRPr lang="en-US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Purchase order management :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material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, </a:t>
            </a:r>
            <a:r>
              <a:rPr lang="en-US" dirty="0" err="1"/>
              <a:t>pemesanan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pemasok</a:t>
            </a:r>
            <a:r>
              <a:rPr lang="en-US" dirty="0"/>
              <a:t> (purchase order),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jadwal</a:t>
            </a:r>
            <a:r>
              <a:rPr lang="en-US" dirty="0"/>
              <a:t> </a:t>
            </a:r>
            <a:r>
              <a:rPr lang="en-US" dirty="0" err="1"/>
              <a:t>pengiriman</a:t>
            </a:r>
            <a:r>
              <a:rPr lang="en-US" dirty="0"/>
              <a:t> yang </a:t>
            </a:r>
            <a:r>
              <a:rPr lang="en-US" dirty="0" err="1"/>
              <a:t>dikehendaki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Billing 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penagihan</a:t>
            </a:r>
            <a:r>
              <a:rPr lang="en-US" dirty="0"/>
              <a:t> </a:t>
            </a:r>
            <a:r>
              <a:rPr lang="en-US" dirty="0" err="1"/>
              <a:t>hingga</a:t>
            </a:r>
            <a:r>
              <a:rPr lang="en-US" dirty="0"/>
              <a:t> </a:t>
            </a:r>
            <a:r>
              <a:rPr lang="en-US" dirty="0" err="1"/>
              <a:t>pembayaran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order yang </a:t>
            </a:r>
            <a:r>
              <a:rPr lang="en-US" dirty="0" err="1"/>
              <a:t>dibuat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E2DEF4F-FCB0-4740-B28C-24BD77DD09C6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8A7AD7A-3675-9B4E-972C-8A15A73F3912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Penjualan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90243621"/>
      </p:ext>
    </p:extLst>
  </p:cSld>
  <p:clrMapOvr>
    <a:masterClrMapping/>
  </p:clrMapOvr>
  <p:transition spd="med"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	</a:t>
            </a:r>
            <a:endParaRPr lang="en-US" sz="8000" b="1" dirty="0"/>
          </a:p>
        </p:txBody>
      </p:sp>
      <p:sp>
        <p:nvSpPr>
          <p:cNvPr id="57856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Pricing : </a:t>
            </a:r>
            <a:r>
              <a:rPr lang="en-US" dirty="0" err="1"/>
              <a:t>penentuan</a:t>
            </a:r>
            <a:r>
              <a:rPr lang="en-US" dirty="0"/>
              <a:t> </a:t>
            </a:r>
            <a:r>
              <a:rPr lang="en-US" dirty="0" err="1"/>
              <a:t>harga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(</a:t>
            </a:r>
            <a:r>
              <a:rPr lang="en-US" dirty="0" err="1"/>
              <a:t>diskon</a:t>
            </a:r>
            <a:r>
              <a:rPr lang="en-US" dirty="0"/>
              <a:t>, promo </a:t>
            </a:r>
            <a:r>
              <a:rPr lang="en-US" dirty="0" err="1"/>
              <a:t>dsb</a:t>
            </a:r>
            <a:r>
              <a:rPr lang="en-US" dirty="0"/>
              <a:t>)</a:t>
            </a:r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Sales support :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penjualan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purna</a:t>
            </a:r>
            <a:r>
              <a:rPr lang="en-US" dirty="0"/>
              <a:t> </a:t>
            </a:r>
            <a:r>
              <a:rPr lang="en-US" dirty="0" err="1"/>
              <a:t>jual</a:t>
            </a:r>
            <a:endParaRPr lang="en-US" dirty="0"/>
          </a:p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Foreign Trade :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transaksi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perhitungan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mata</a:t>
            </a:r>
            <a:r>
              <a:rPr lang="en-US" dirty="0"/>
              <a:t> </a:t>
            </a:r>
            <a:r>
              <a:rPr lang="en-US" dirty="0" err="1"/>
              <a:t>uang</a:t>
            </a: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2F4807-1B65-AB4F-8DBC-D753D2407D43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BDF936D-E666-2447-B6D6-B399EF3AE2ED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Penjualan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822186910"/>
      </p:ext>
    </p:extLst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Title 1">
            <a:extLst>
              <a:ext uri="{FF2B5EF4-FFF2-40B4-BE49-F238E27FC236}">
                <a16:creationId xmlns:a16="http://schemas.microsoft.com/office/drawing/2014/main" id="{5CAEC0D2-8CE1-41F1-A38F-66DC66BC70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301750" y="2743200"/>
            <a:ext cx="21774150" cy="196373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id-ID" altLang="en-US" sz="8000" dirty="0">
                <a:latin typeface="Times New Roman" pitchFamily="18" charset="0"/>
                <a:cs typeface="Times New Roman" pitchFamily="18" charset="0"/>
              </a:rPr>
              <a:t>TUJUAN PEMBELAJARAN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1B57AD3-1DA0-4EAA-B2B5-F66791352865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pPr>
              <a:defRPr/>
            </a:pPr>
            <a:fld id="{BCAD54C3-3A11-48DA-BB54-E5ECEC44346D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9092" name="Text Placeholder 3">
            <a:extLst>
              <a:ext uri="{FF2B5EF4-FFF2-40B4-BE49-F238E27FC236}">
                <a16:creationId xmlns:a16="http://schemas.microsoft.com/office/drawing/2014/main" id="{9A817ABD-CEFC-408D-AA14-051C6F00622E}"/>
              </a:ext>
            </a:extLst>
          </p:cNvPr>
          <p:cNvSpPr>
            <a:spLocks noGrp="1" noChangeArrowheads="1"/>
          </p:cNvSpPr>
          <p:nvPr>
            <p:ph type="body" sz="quarter" idx="12"/>
          </p:nvPr>
        </p:nvSpPr>
        <p:spPr bwMode="auto">
          <a:xfrm>
            <a:off x="1300163" y="4085295"/>
            <a:ext cx="21775737" cy="80226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US" b="1" dirty="0"/>
              <a:t>PO10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kemampuan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, </a:t>
            </a:r>
            <a:r>
              <a:rPr lang="en-US" dirty="0" err="1"/>
              <a:t>penyampaian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.</a:t>
            </a:r>
            <a:endParaRPr lang="en-US" b="1" dirty="0"/>
          </a:p>
          <a:p>
            <a:r>
              <a:rPr lang="en-US" b="1" dirty="0"/>
              <a:t>LO1 </a:t>
            </a: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Enterprise Resource Planning</a:t>
            </a:r>
            <a:endParaRPr lang="en-ID" dirty="0"/>
          </a:p>
          <a:p>
            <a:pPr lvl="1"/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perkembangan</a:t>
            </a:r>
            <a:r>
              <a:rPr lang="en-US" dirty="0"/>
              <a:t> ERP</a:t>
            </a:r>
          </a:p>
          <a:p>
            <a:pPr lvl="1"/>
            <a:r>
              <a:rPr lang="en-US" dirty="0"/>
              <a:t>Modul ERP 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ID" dirty="0"/>
          </a:p>
          <a:p>
            <a:pPr lvl="1"/>
            <a:r>
              <a:rPr lang="en-US" dirty="0" err="1"/>
              <a:t>Generasi</a:t>
            </a:r>
            <a:r>
              <a:rPr lang="en-US" dirty="0"/>
              <a:t> ERP </a:t>
            </a:r>
            <a:r>
              <a:rPr lang="en-US" dirty="0" err="1"/>
              <a:t>berikutnya</a:t>
            </a:r>
            <a:r>
              <a:rPr lang="en-ID" dirty="0"/>
              <a:t> </a:t>
            </a:r>
          </a:p>
          <a:p>
            <a:pPr lvl="1"/>
            <a:r>
              <a:rPr lang="en-US" dirty="0" err="1"/>
              <a:t>Dinamika</a:t>
            </a:r>
            <a:r>
              <a:rPr lang="en-US" dirty="0"/>
              <a:t> marketplace ERP</a:t>
            </a:r>
            <a:r>
              <a:rPr lang="en-ID" dirty="0"/>
              <a:t> </a:t>
            </a:r>
            <a:endParaRPr lang="id-ID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id-ID" altLang="en-US" sz="4400" dirty="0">
              <a:latin typeface="Lato"/>
            </a:endParaRPr>
          </a:p>
        </p:txBody>
      </p:sp>
    </p:spTree>
  </p:cSld>
  <p:clrMapOvr>
    <a:masterClrMapping/>
  </p:clrMapOvr>
  <p:transition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	</a:t>
            </a:r>
            <a:endParaRPr lang="en-US" sz="8000" b="1" dirty="0"/>
          </a:p>
        </p:txBody>
      </p:sp>
      <p:sp>
        <p:nvSpPr>
          <p:cNvPr id="563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53548" y="2885418"/>
            <a:ext cx="22005234" cy="10005306"/>
          </a:xfrm>
        </p:spPr>
        <p:txBody>
          <a:bodyPr>
            <a:noAutofit/>
          </a:bodyPr>
          <a:lstStyle/>
          <a:p>
            <a:r>
              <a:rPr lang="en-US" sz="4800" dirty="0"/>
              <a:t>Warehouse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Inventory planning : </a:t>
            </a:r>
            <a:r>
              <a:rPr lang="en-US" sz="4800" dirty="0" err="1">
                <a:solidFill>
                  <a:schemeClr val="tx1"/>
                </a:solidFill>
              </a:rPr>
              <a:t>meliputi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perencanaan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perpindahan</a:t>
            </a:r>
            <a:r>
              <a:rPr lang="en-US" sz="4800" dirty="0">
                <a:solidFill>
                  <a:schemeClr val="tx1"/>
                </a:solidFill>
              </a:rPr>
              <a:t> inventory yang </a:t>
            </a:r>
            <a:r>
              <a:rPr lang="en-US" sz="4800" dirty="0" err="1">
                <a:solidFill>
                  <a:schemeClr val="tx1"/>
                </a:solidFill>
              </a:rPr>
              <a:t>mempertimbangkan</a:t>
            </a:r>
            <a:r>
              <a:rPr lang="en-US" sz="4800" dirty="0">
                <a:solidFill>
                  <a:schemeClr val="tx1"/>
                </a:solidFill>
              </a:rPr>
              <a:t> safety stock, reorder point, lead time, </a:t>
            </a:r>
            <a:r>
              <a:rPr lang="en-US" sz="4800" dirty="0" err="1">
                <a:solidFill>
                  <a:schemeClr val="tx1"/>
                </a:solidFill>
              </a:rPr>
              <a:t>kapasistas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gudang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dsb</a:t>
            </a:r>
            <a:r>
              <a:rPr lang="en-US" sz="4800" dirty="0">
                <a:solidFill>
                  <a:schemeClr val="tx1"/>
                </a:solidFill>
              </a:rPr>
              <a:t>.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Inventory handling : </a:t>
            </a:r>
            <a:r>
              <a:rPr lang="en-US" sz="4800" dirty="0" err="1">
                <a:solidFill>
                  <a:schemeClr val="tx1"/>
                </a:solidFill>
              </a:rPr>
              <a:t>pengelolaan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perpindahan</a:t>
            </a:r>
            <a:r>
              <a:rPr lang="en-US" sz="4800" dirty="0">
                <a:solidFill>
                  <a:schemeClr val="tx1"/>
                </a:solidFill>
              </a:rPr>
              <a:t> inventory, </a:t>
            </a:r>
            <a:r>
              <a:rPr lang="en-US" sz="4800" dirty="0" err="1">
                <a:solidFill>
                  <a:schemeClr val="tx1"/>
                </a:solidFill>
              </a:rPr>
              <a:t>terkait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alat</a:t>
            </a:r>
            <a:r>
              <a:rPr lang="en-US" sz="4800" dirty="0">
                <a:solidFill>
                  <a:schemeClr val="tx1"/>
                </a:solidFill>
              </a:rPr>
              <a:t> yang </a:t>
            </a:r>
            <a:r>
              <a:rPr lang="en-US" sz="4800" dirty="0" err="1">
                <a:solidFill>
                  <a:schemeClr val="tx1"/>
                </a:solidFill>
              </a:rPr>
              <a:t>dibutuhkan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dirty="0" err="1">
                <a:solidFill>
                  <a:schemeClr val="tx1"/>
                </a:solidFill>
              </a:rPr>
              <a:t>lokasi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perpindahan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dsb</a:t>
            </a:r>
            <a:endParaRPr lang="en-US" sz="4800" dirty="0">
              <a:solidFill>
                <a:schemeClr val="tx1"/>
              </a:solidFill>
            </a:endParaRP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Intelligent location assignment : </a:t>
            </a:r>
            <a:r>
              <a:rPr lang="en-US" sz="4800" dirty="0" err="1">
                <a:solidFill>
                  <a:schemeClr val="tx1"/>
                </a:solidFill>
              </a:rPr>
              <a:t>mengetahui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lokasi</a:t>
            </a:r>
            <a:r>
              <a:rPr lang="en-US" sz="4800" dirty="0">
                <a:solidFill>
                  <a:schemeClr val="tx1"/>
                </a:solidFill>
              </a:rPr>
              <a:t> inventory </a:t>
            </a:r>
            <a:r>
              <a:rPr lang="en-US" sz="4800" dirty="0" err="1">
                <a:solidFill>
                  <a:schemeClr val="tx1"/>
                </a:solidFill>
              </a:rPr>
              <a:t>secara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otomatis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berdasarkan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kriteria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tertentu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misalkan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pembatas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ukuran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dirty="0" err="1">
                <a:solidFill>
                  <a:schemeClr val="tx1"/>
                </a:solidFill>
              </a:rPr>
              <a:t>ketersediaan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lokasi</a:t>
            </a:r>
            <a:r>
              <a:rPr lang="en-US" sz="4800" dirty="0">
                <a:solidFill>
                  <a:schemeClr val="tx1"/>
                </a:solidFill>
              </a:rPr>
              <a:t>, </a:t>
            </a:r>
            <a:r>
              <a:rPr lang="en-US" sz="4800" dirty="0" err="1">
                <a:solidFill>
                  <a:schemeClr val="tx1"/>
                </a:solidFill>
              </a:rPr>
              <a:t>kriteria</a:t>
            </a:r>
            <a:r>
              <a:rPr lang="en-US" sz="4800" dirty="0">
                <a:solidFill>
                  <a:schemeClr val="tx1"/>
                </a:solidFill>
              </a:rPr>
              <a:t> packaging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Inventory reporting :  </a:t>
            </a:r>
            <a:r>
              <a:rPr lang="en-US" sz="4800" dirty="0" err="1">
                <a:solidFill>
                  <a:schemeClr val="tx1"/>
                </a:solidFill>
              </a:rPr>
              <a:t>memonitor</a:t>
            </a:r>
            <a:r>
              <a:rPr lang="en-US" sz="4800" dirty="0">
                <a:solidFill>
                  <a:schemeClr val="tx1"/>
                </a:solidFill>
              </a:rPr>
              <a:t> inventory </a:t>
            </a:r>
            <a:r>
              <a:rPr lang="en-US" sz="4800" dirty="0" err="1">
                <a:solidFill>
                  <a:schemeClr val="tx1"/>
                </a:solidFill>
              </a:rPr>
              <a:t>terutama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untuk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lokasi</a:t>
            </a:r>
            <a:r>
              <a:rPr lang="en-US" sz="4800" dirty="0">
                <a:solidFill>
                  <a:schemeClr val="tx1"/>
                </a:solidFill>
              </a:rPr>
              <a:t> yang </a:t>
            </a:r>
            <a:r>
              <a:rPr lang="en-US" sz="4800" dirty="0" err="1">
                <a:solidFill>
                  <a:schemeClr val="tx1"/>
                </a:solidFill>
              </a:rPr>
              <a:t>berbeda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untuk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bisa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direncanakan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pengiriman</a:t>
            </a:r>
            <a:endParaRPr lang="en-US" sz="4800" dirty="0">
              <a:solidFill>
                <a:schemeClr val="tx1"/>
              </a:solidFill>
            </a:endParaRP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>
                <a:solidFill>
                  <a:schemeClr val="tx1"/>
                </a:solidFill>
              </a:rPr>
              <a:t>Inventory analysis : </a:t>
            </a:r>
            <a:r>
              <a:rPr lang="en-US" sz="4800" dirty="0" err="1">
                <a:solidFill>
                  <a:schemeClr val="tx1"/>
                </a:solidFill>
              </a:rPr>
              <a:t>untuk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menganalisis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informasi</a:t>
            </a:r>
            <a:r>
              <a:rPr lang="en-US" sz="4800" dirty="0">
                <a:solidFill>
                  <a:schemeClr val="tx1"/>
                </a:solidFill>
              </a:rPr>
              <a:t> yang </a:t>
            </a:r>
            <a:r>
              <a:rPr lang="en-US" sz="4800" dirty="0" err="1">
                <a:solidFill>
                  <a:schemeClr val="tx1"/>
                </a:solidFill>
              </a:rPr>
              <a:t>dihasilkan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dari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aktivitas</a:t>
            </a:r>
            <a:r>
              <a:rPr lang="en-US" sz="4800" dirty="0">
                <a:solidFill>
                  <a:schemeClr val="tx1"/>
                </a:solidFill>
              </a:rPr>
              <a:t> warehousing, </a:t>
            </a:r>
            <a:r>
              <a:rPr lang="en-US" sz="4800" dirty="0" err="1">
                <a:solidFill>
                  <a:schemeClr val="tx1"/>
                </a:solidFill>
              </a:rPr>
              <a:t>juga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untuk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mendukung</a:t>
            </a:r>
            <a:r>
              <a:rPr lang="en-US" sz="4800" dirty="0">
                <a:solidFill>
                  <a:schemeClr val="tx1"/>
                </a:solidFill>
              </a:rPr>
              <a:t> </a:t>
            </a:r>
            <a:r>
              <a:rPr lang="en-US" sz="4800" dirty="0" err="1">
                <a:solidFill>
                  <a:schemeClr val="tx1"/>
                </a:solidFill>
              </a:rPr>
              <a:t>prediksi</a:t>
            </a:r>
            <a:r>
              <a:rPr lang="en-US" sz="4800" dirty="0">
                <a:solidFill>
                  <a:schemeClr val="tx1"/>
                </a:solidFill>
              </a:rPr>
              <a:t> inventory, </a:t>
            </a:r>
            <a:r>
              <a:rPr lang="en-US" sz="4800" dirty="0" err="1">
                <a:solidFill>
                  <a:schemeClr val="tx1"/>
                </a:solidFill>
              </a:rPr>
              <a:t>penilaian</a:t>
            </a:r>
            <a:r>
              <a:rPr lang="en-US" sz="4800" dirty="0">
                <a:solidFill>
                  <a:schemeClr val="tx1"/>
                </a:solidFill>
              </a:rPr>
              <a:t> inventory </a:t>
            </a:r>
            <a:r>
              <a:rPr lang="en-US" sz="4800" dirty="0" err="1">
                <a:solidFill>
                  <a:schemeClr val="tx1"/>
                </a:solidFill>
              </a:rPr>
              <a:t>dsb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A41806F-C64A-6C4C-8B92-25E5506475B8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B298183-0B57-3548-8CD4-9390A58A61C7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Distribusi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015048175"/>
      </p:ext>
    </p:extLst>
  </p:cSld>
  <p:clrMapOvr>
    <a:masterClrMapping/>
  </p:clrMapOvr>
  <p:transition spd="med"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7958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1771650" lvl="1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/>
                </a:solidFill>
              </a:rPr>
              <a:t>Lot control : </a:t>
            </a:r>
            <a:r>
              <a:rPr lang="en-US" sz="6000" dirty="0" err="1">
                <a:solidFill>
                  <a:schemeClr val="tx1"/>
                </a:solidFill>
              </a:rPr>
              <a:t>untuk</a:t>
            </a:r>
            <a:r>
              <a:rPr lang="en-US" sz="6000" dirty="0">
                <a:solidFill>
                  <a:schemeClr val="tx1"/>
                </a:solidFill>
              </a:rPr>
              <a:t>  </a:t>
            </a:r>
            <a:r>
              <a:rPr lang="en-US" sz="6000" dirty="0" err="1">
                <a:solidFill>
                  <a:schemeClr val="tx1"/>
                </a:solidFill>
              </a:rPr>
              <a:t>melakukan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pelacakan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dan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penelusuran</a:t>
            </a:r>
            <a:r>
              <a:rPr lang="en-US" sz="6000" dirty="0">
                <a:solidFill>
                  <a:schemeClr val="tx1"/>
                </a:solidFill>
              </a:rPr>
              <a:t> lot, </a:t>
            </a:r>
            <a:r>
              <a:rPr lang="en-US" sz="6000" dirty="0" err="1">
                <a:solidFill>
                  <a:schemeClr val="tx1"/>
                </a:solidFill>
              </a:rPr>
              <a:t>sehingga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dimungkinkan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untuk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mengetahui</a:t>
            </a:r>
            <a:r>
              <a:rPr lang="en-US" sz="6000" dirty="0">
                <a:solidFill>
                  <a:schemeClr val="tx1"/>
                </a:solidFill>
              </a:rPr>
              <a:t> material yang </a:t>
            </a:r>
            <a:r>
              <a:rPr lang="en-US" sz="6000" dirty="0" err="1">
                <a:solidFill>
                  <a:schemeClr val="tx1"/>
                </a:solidFill>
              </a:rPr>
              <a:t>dipakai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untuk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menghasilkan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produk</a:t>
            </a:r>
            <a:r>
              <a:rPr lang="en-US" sz="6000" dirty="0">
                <a:solidFill>
                  <a:schemeClr val="tx1"/>
                </a:solidFill>
              </a:rPr>
              <a:t> yang </a:t>
            </a:r>
            <a:r>
              <a:rPr lang="en-US" sz="6000" dirty="0" err="1">
                <a:solidFill>
                  <a:schemeClr val="tx1"/>
                </a:solidFill>
              </a:rPr>
              <a:t>telah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terkirim</a:t>
            </a:r>
            <a:endParaRPr lang="en-US" sz="6000" dirty="0"/>
          </a:p>
          <a:p>
            <a:pPr marL="1771650" lvl="1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000" dirty="0">
                <a:solidFill>
                  <a:schemeClr val="tx1"/>
                </a:solidFill>
              </a:rPr>
              <a:t>Distribution data collection : </a:t>
            </a:r>
            <a:r>
              <a:rPr lang="en-US" sz="6000" dirty="0" err="1">
                <a:solidFill>
                  <a:schemeClr val="tx1"/>
                </a:solidFill>
              </a:rPr>
              <a:t>menyediakan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pengumpulan</a:t>
            </a:r>
            <a:r>
              <a:rPr lang="en-US" sz="6000" dirty="0">
                <a:solidFill>
                  <a:schemeClr val="tx1"/>
                </a:solidFill>
              </a:rPr>
              <a:t> data yang </a:t>
            </a:r>
            <a:r>
              <a:rPr lang="en-US" sz="6000" dirty="0" err="1">
                <a:solidFill>
                  <a:schemeClr val="tx1"/>
                </a:solidFill>
              </a:rPr>
              <a:t>sifatnya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i="1" dirty="0">
                <a:solidFill>
                  <a:schemeClr val="tx1"/>
                </a:solidFill>
              </a:rPr>
              <a:t>paperless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misalkan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dengan</a:t>
            </a:r>
            <a:r>
              <a:rPr lang="en-US" sz="6000" dirty="0">
                <a:solidFill>
                  <a:schemeClr val="tx1"/>
                </a:solidFill>
              </a:rPr>
              <a:t> bar-code </a:t>
            </a:r>
            <a:r>
              <a:rPr lang="en-US" sz="6000" dirty="0" err="1">
                <a:solidFill>
                  <a:schemeClr val="tx1"/>
                </a:solidFill>
              </a:rPr>
              <a:t>atau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teknologi</a:t>
            </a:r>
            <a:r>
              <a:rPr lang="en-US" sz="6000" dirty="0">
                <a:solidFill>
                  <a:schemeClr val="tx1"/>
                </a:solidFill>
              </a:rPr>
              <a:t> RFID </a:t>
            </a:r>
            <a:r>
              <a:rPr lang="en-US" sz="6000" dirty="0" err="1">
                <a:solidFill>
                  <a:schemeClr val="tx1"/>
                </a:solidFill>
              </a:rPr>
              <a:t>untuk</a:t>
            </a:r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 err="1">
                <a:solidFill>
                  <a:schemeClr val="tx1"/>
                </a:solidFill>
              </a:rPr>
              <a:t>memungkinkan</a:t>
            </a:r>
            <a:r>
              <a:rPr lang="en-US" sz="6000" dirty="0">
                <a:solidFill>
                  <a:schemeClr val="tx1"/>
                </a:solidFill>
              </a:rPr>
              <a:t> monitoring </a:t>
            </a:r>
            <a:r>
              <a:rPr lang="en-US" sz="6000" dirty="0" err="1">
                <a:solidFill>
                  <a:schemeClr val="tx1"/>
                </a:solidFill>
              </a:rPr>
              <a:t>secara</a:t>
            </a:r>
            <a:r>
              <a:rPr lang="en-US" sz="6000" dirty="0">
                <a:solidFill>
                  <a:schemeClr val="tx1"/>
                </a:solidFill>
              </a:rPr>
              <a:t> real time</a:t>
            </a:r>
          </a:p>
          <a:p>
            <a:pPr marL="14859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000" dirty="0"/>
              <a:t>Shipping : </a:t>
            </a:r>
            <a:r>
              <a:rPr lang="en-US" sz="6000" dirty="0" err="1"/>
              <a:t>memonitor</a:t>
            </a:r>
            <a:r>
              <a:rPr lang="en-US" sz="6000" dirty="0"/>
              <a:t>, </a:t>
            </a:r>
            <a:r>
              <a:rPr lang="en-US" sz="6000" dirty="0" err="1"/>
              <a:t>merencanakan</a:t>
            </a:r>
            <a:r>
              <a:rPr lang="en-US" sz="6000" dirty="0"/>
              <a:t>, </a:t>
            </a:r>
            <a:r>
              <a:rPr lang="en-US" sz="6000" dirty="0" err="1"/>
              <a:t>melaksanakan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melaporkan</a:t>
            </a:r>
            <a:r>
              <a:rPr lang="en-US" sz="6000" dirty="0"/>
              <a:t> </a:t>
            </a:r>
            <a:r>
              <a:rPr lang="en-US" sz="6000" dirty="0" err="1"/>
              <a:t>aktivitas</a:t>
            </a:r>
            <a:r>
              <a:rPr lang="en-US" sz="6000" dirty="0"/>
              <a:t> </a:t>
            </a:r>
            <a:r>
              <a:rPr lang="en-US" sz="6000" dirty="0" err="1"/>
              <a:t>pengiriman</a:t>
            </a:r>
            <a:r>
              <a:rPr lang="en-US" sz="6000" dirty="0"/>
              <a:t> </a:t>
            </a:r>
            <a:r>
              <a:rPr lang="en-US" sz="6000" dirty="0" err="1"/>
              <a:t>produk</a:t>
            </a:r>
            <a:r>
              <a:rPr lang="id-ID" sz="6000" dirty="0"/>
              <a:t> yang meliputi : monitoring order dan tanggal pesan dan kirim, pengemasan, pengiriman</a:t>
            </a:r>
            <a:endParaRPr lang="en-US" sz="6000" dirty="0"/>
          </a:p>
          <a:p>
            <a:pPr marL="1485900" lvl="1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6000" dirty="0"/>
              <a:t>Transportation : </a:t>
            </a:r>
            <a:r>
              <a:rPr lang="en-US" sz="6000" dirty="0" err="1"/>
              <a:t>perencanaan</a:t>
            </a:r>
            <a:r>
              <a:rPr lang="en-US" sz="6000" dirty="0"/>
              <a:t> </a:t>
            </a:r>
            <a:r>
              <a:rPr lang="en-US" sz="6000" dirty="0" err="1"/>
              <a:t>dan</a:t>
            </a:r>
            <a:r>
              <a:rPr lang="en-US" sz="6000" dirty="0"/>
              <a:t> </a:t>
            </a:r>
            <a:r>
              <a:rPr lang="en-US" sz="6000" dirty="0" err="1"/>
              <a:t>pelaksanaan</a:t>
            </a:r>
            <a:r>
              <a:rPr lang="en-US" sz="6000" dirty="0"/>
              <a:t> </a:t>
            </a:r>
            <a:r>
              <a:rPr lang="en-US" sz="6000" dirty="0" err="1"/>
              <a:t>kebutuhan</a:t>
            </a:r>
            <a:r>
              <a:rPr lang="en-US" sz="6000" dirty="0"/>
              <a:t> </a:t>
            </a:r>
            <a:r>
              <a:rPr lang="en-US" sz="6000" dirty="0" err="1"/>
              <a:t>transportasi</a:t>
            </a:r>
            <a:r>
              <a:rPr lang="en-US" sz="6000" dirty="0"/>
              <a:t> </a:t>
            </a:r>
            <a:r>
              <a:rPr lang="en-US" sz="6000" dirty="0" err="1"/>
              <a:t>baik</a:t>
            </a:r>
            <a:r>
              <a:rPr lang="en-US" sz="6000" dirty="0"/>
              <a:t> di </a:t>
            </a:r>
            <a:r>
              <a:rPr lang="en-US" sz="6000" dirty="0" err="1"/>
              <a:t>dalam</a:t>
            </a:r>
            <a:r>
              <a:rPr lang="en-US" sz="6000" dirty="0"/>
              <a:t> </a:t>
            </a:r>
            <a:r>
              <a:rPr lang="en-US" sz="6000" dirty="0" err="1"/>
              <a:t>maupun</a:t>
            </a:r>
            <a:r>
              <a:rPr lang="en-US" sz="6000" dirty="0"/>
              <a:t> di </a:t>
            </a:r>
            <a:r>
              <a:rPr lang="en-US" sz="6000" dirty="0" err="1"/>
              <a:t>luar</a:t>
            </a:r>
            <a:r>
              <a:rPr lang="en-US" sz="6000" dirty="0"/>
              <a:t> </a:t>
            </a:r>
            <a:r>
              <a:rPr lang="en-US" sz="6000" dirty="0" err="1"/>
              <a:t>perusahaan</a:t>
            </a:r>
            <a:endParaRPr lang="en-US" sz="6000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139E0D7-CB61-3E44-B85B-0B2934E2F15D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D4F795-CF14-9F46-A491-A935427D4F7B}"/>
              </a:ext>
            </a:extLst>
          </p:cNvPr>
          <p:cNvSpPr txBox="1"/>
          <p:nvPr/>
        </p:nvSpPr>
        <p:spPr>
          <a:xfrm>
            <a:off x="4015409" y="1561979"/>
            <a:ext cx="333954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Distribusi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773402055"/>
      </p:ext>
    </p:extLst>
  </p:cSld>
  <p:clrMapOvr>
    <a:masterClrMapping/>
  </p:clrMapOvr>
  <p:transition spd="med"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</a:t>
            </a:r>
            <a:endParaRPr lang="en-US" sz="8000" b="1" dirty="0"/>
          </a:p>
        </p:txBody>
      </p:sp>
      <p:sp>
        <p:nvSpPr>
          <p:cNvPr id="56422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Preventive Maintenance Control :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perencanaan</a:t>
            </a:r>
            <a:r>
              <a:rPr lang="en-US" dirty="0"/>
              <a:t>, </a:t>
            </a:r>
            <a:r>
              <a:rPr lang="en-US" dirty="0" err="1"/>
              <a:t>penjadwalan</a:t>
            </a:r>
            <a:r>
              <a:rPr lang="en-US" dirty="0"/>
              <a:t>,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terjadwal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Equipment Tracking : </a:t>
            </a:r>
            <a:r>
              <a:rPr lang="en-US" dirty="0" err="1"/>
              <a:t>menyediakan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utilisasi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Component Tracking : </a:t>
            </a:r>
            <a:r>
              <a:rPr lang="en-US" dirty="0" err="1"/>
              <a:t>penelusuran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penggantian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garansi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terkait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Plant Maintenance Calibration Tracking :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kalibrasi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ada</a:t>
            </a:r>
            <a:endParaRPr lang="en-US" dirty="0"/>
          </a:p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dirty="0"/>
              <a:t>Plant Maintenance Warranty Claim :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garansi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detail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yang </a:t>
            </a:r>
            <a:r>
              <a:rPr lang="en-US" dirty="0" err="1"/>
              <a:t>dimiliki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B8BF030-DF70-9E4D-B2A9-0BED3E2A04D2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98C1EDB-EAEC-F14F-9203-7A0FCCF4EA9C}"/>
              </a:ext>
            </a:extLst>
          </p:cNvPr>
          <p:cNvSpPr txBox="1"/>
          <p:nvPr/>
        </p:nvSpPr>
        <p:spPr>
          <a:xfrm>
            <a:off x="4015408" y="1561979"/>
            <a:ext cx="1047584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Pemeliharaan</a:t>
            </a:r>
            <a:r>
              <a:rPr lang="en-US" sz="6000" b="1" dirty="0"/>
              <a:t> </a:t>
            </a:r>
            <a:r>
              <a:rPr lang="en-US" sz="6000" b="1" dirty="0" err="1"/>
              <a:t>Sarana</a:t>
            </a:r>
            <a:r>
              <a:rPr lang="en-US" sz="6000" b="1" dirty="0"/>
              <a:t> </a:t>
            </a:r>
            <a:r>
              <a:rPr lang="en-US" sz="6000" b="1" dirty="0" err="1"/>
              <a:t>Produksi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375219983"/>
      </p:ext>
    </p:extLst>
  </p:cSld>
  <p:clrMapOvr>
    <a:masterClrMapping/>
  </p:clrMapOvr>
  <p:transition spd="med"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</a:t>
            </a:r>
            <a:endParaRPr lang="en-US" sz="8000" b="1" dirty="0"/>
          </a:p>
        </p:txBody>
      </p:sp>
      <p:sp>
        <p:nvSpPr>
          <p:cNvPr id="5734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Planning : </a:t>
            </a:r>
            <a:r>
              <a:rPr lang="en-US" dirty="0" err="1"/>
              <a:t>pembuatan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standar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(</a:t>
            </a:r>
            <a:r>
              <a:rPr lang="en-US" dirty="0" err="1"/>
              <a:t>misal</a:t>
            </a:r>
            <a:r>
              <a:rPr lang="en-US" dirty="0"/>
              <a:t> ISO)</a:t>
            </a:r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Inspection :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rencana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,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inspeksi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pencatatan</a:t>
            </a:r>
            <a:endParaRPr lang="en-US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Quality Control :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sampel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tingkat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menganalisis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respon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endParaRPr lang="en-US" dirty="0"/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dirty="0"/>
              <a:t>Computer Integrated Quality Management (CIQM) : </a:t>
            </a:r>
            <a:r>
              <a:rPr lang="en-US" dirty="0" err="1"/>
              <a:t>mengintegrasikan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sejak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material management, production </a:t>
            </a:r>
            <a:r>
              <a:rPr lang="en-US" dirty="0" err="1"/>
              <a:t>hingga</a:t>
            </a:r>
            <a:r>
              <a:rPr lang="en-US" dirty="0"/>
              <a:t> sales and distribution</a:t>
            </a:r>
          </a:p>
          <a:p>
            <a:pPr marL="857250" indent="-85725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6C26FED-EE0B-6147-BA44-53F8DDA1DA90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4313B77-5138-2649-9607-ABB37FCA59B4}"/>
              </a:ext>
            </a:extLst>
          </p:cNvPr>
          <p:cNvSpPr txBox="1"/>
          <p:nvPr/>
        </p:nvSpPr>
        <p:spPr>
          <a:xfrm>
            <a:off x="4015409" y="1561979"/>
            <a:ext cx="669897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Manajemen</a:t>
            </a:r>
            <a:r>
              <a:rPr lang="en-US" sz="6000" b="1" dirty="0"/>
              <a:t> </a:t>
            </a:r>
            <a:r>
              <a:rPr lang="en-US" sz="6000" b="1" dirty="0" err="1"/>
              <a:t>Kualitas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923503015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		</a:t>
            </a:r>
            <a:br>
              <a:rPr lang="en-US" dirty="0"/>
            </a:br>
            <a:r>
              <a:rPr lang="en-US" dirty="0"/>
              <a:t>								</a:t>
            </a:r>
            <a:endParaRPr lang="en-US" sz="8900" b="1" dirty="0"/>
          </a:p>
        </p:txBody>
      </p:sp>
      <p:sp>
        <p:nvSpPr>
          <p:cNvPr id="5652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136822" y="2978876"/>
            <a:ext cx="21846746" cy="10340662"/>
          </a:xfrm>
        </p:spPr>
        <p:txBody>
          <a:bodyPr>
            <a:noAutofit/>
          </a:bodyPr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4800" dirty="0" err="1"/>
              <a:t>Akuntansi</a:t>
            </a:r>
            <a:r>
              <a:rPr lang="en-US" sz="4800" dirty="0"/>
              <a:t> </a:t>
            </a:r>
            <a:r>
              <a:rPr lang="en-US" sz="4800" dirty="0" err="1"/>
              <a:t>Keuangan</a:t>
            </a:r>
            <a:r>
              <a:rPr lang="en-US" sz="4800" dirty="0"/>
              <a:t> (Financial Accounting) : </a:t>
            </a:r>
            <a:r>
              <a:rPr lang="en-US" sz="4800" dirty="0" err="1"/>
              <a:t>menyediakan</a:t>
            </a:r>
            <a:r>
              <a:rPr lang="en-US" sz="4800" dirty="0"/>
              <a:t> </a:t>
            </a:r>
            <a:r>
              <a:rPr lang="en-US" sz="4800" dirty="0" err="1"/>
              <a:t>kendali</a:t>
            </a:r>
            <a:r>
              <a:rPr lang="en-US" sz="4800" dirty="0"/>
              <a:t> </a:t>
            </a:r>
            <a:r>
              <a:rPr lang="en-US" sz="4800" dirty="0" err="1"/>
              <a:t>atas</a:t>
            </a:r>
            <a:r>
              <a:rPr lang="en-US" sz="4800" dirty="0"/>
              <a:t> </a:t>
            </a:r>
            <a:r>
              <a:rPr lang="en-US" sz="4800" dirty="0" err="1"/>
              <a:t>seluruh</a:t>
            </a:r>
            <a:r>
              <a:rPr lang="en-US" sz="4800" dirty="0"/>
              <a:t> </a:t>
            </a:r>
            <a:r>
              <a:rPr lang="en-US" sz="4800" dirty="0" err="1"/>
              <a:t>informasi</a:t>
            </a:r>
            <a:r>
              <a:rPr lang="en-US" sz="4800" dirty="0"/>
              <a:t> </a:t>
            </a:r>
            <a:r>
              <a:rPr lang="en-US" sz="4800" dirty="0" err="1"/>
              <a:t>keuangan</a:t>
            </a:r>
            <a:r>
              <a:rPr lang="en-US" sz="4800" dirty="0"/>
              <a:t> </a:t>
            </a:r>
            <a:r>
              <a:rPr lang="en-US" sz="4800" dirty="0" err="1"/>
              <a:t>perusahaan</a:t>
            </a:r>
            <a:r>
              <a:rPr lang="en-US" sz="4800" dirty="0"/>
              <a:t> </a:t>
            </a:r>
            <a:r>
              <a:rPr lang="en-US" sz="4800" dirty="0">
                <a:sym typeface="Wingdings" pitchFamily="2" charset="2"/>
              </a:rPr>
              <a:t> </a:t>
            </a:r>
            <a:r>
              <a:rPr lang="en-US" sz="4800" dirty="0" err="1">
                <a:sym typeface="Wingdings" pitchFamily="2" charset="2"/>
              </a:rPr>
              <a:t>penelurusan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transaksi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dari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hulu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ke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hilir</a:t>
            </a:r>
            <a:r>
              <a:rPr lang="en-US" sz="4800" dirty="0">
                <a:sym typeface="Wingdings" pitchFamily="2" charset="2"/>
              </a:rPr>
              <a:t>, </a:t>
            </a:r>
            <a:r>
              <a:rPr lang="en-US" sz="4800" dirty="0" err="1">
                <a:sym typeface="Wingdings" pitchFamily="2" charset="2"/>
              </a:rPr>
              <a:t>kesesuaian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dengan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standar</a:t>
            </a:r>
            <a:r>
              <a:rPr lang="en-US" sz="4800" dirty="0">
                <a:sym typeface="Wingdings" pitchFamily="2" charset="2"/>
              </a:rPr>
              <a:t> </a:t>
            </a:r>
            <a:r>
              <a:rPr lang="en-US" sz="4800" dirty="0" err="1">
                <a:sym typeface="Wingdings" pitchFamily="2" charset="2"/>
              </a:rPr>
              <a:t>dsb</a:t>
            </a:r>
            <a:r>
              <a:rPr lang="en-US" sz="4800" dirty="0">
                <a:sym typeface="Wingdings" pitchFamily="2" charset="2"/>
              </a:rPr>
              <a:t>.</a:t>
            </a:r>
            <a:endParaRPr lang="en-US" sz="48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General Ledger (GL) : </a:t>
            </a:r>
            <a:r>
              <a:rPr lang="en-US" sz="4800" dirty="0" err="1"/>
              <a:t>mencatat</a:t>
            </a:r>
            <a:r>
              <a:rPr lang="en-US" sz="4800" dirty="0"/>
              <a:t> </a:t>
            </a:r>
            <a:r>
              <a:rPr lang="en-US" sz="4800" dirty="0" err="1"/>
              <a:t>seluruh</a:t>
            </a:r>
            <a:r>
              <a:rPr lang="en-US" sz="4800" dirty="0"/>
              <a:t> </a:t>
            </a:r>
            <a:r>
              <a:rPr lang="en-US" sz="4800" dirty="0" err="1"/>
              <a:t>transaksi</a:t>
            </a:r>
            <a:r>
              <a:rPr lang="en-US" sz="4800" dirty="0"/>
              <a:t> yang </a:t>
            </a:r>
            <a:r>
              <a:rPr lang="en-US" sz="4800" dirty="0" err="1"/>
              <a:t>terjadi</a:t>
            </a:r>
            <a:r>
              <a:rPr lang="en-US" sz="4800" dirty="0"/>
              <a:t> di </a:t>
            </a:r>
            <a:r>
              <a:rPr lang="en-US" sz="4800" dirty="0" err="1"/>
              <a:t>perusahaan</a:t>
            </a:r>
            <a:r>
              <a:rPr lang="en-US" sz="4800" dirty="0"/>
              <a:t>, </a:t>
            </a:r>
            <a:r>
              <a:rPr lang="en-US" sz="4800" dirty="0" err="1"/>
              <a:t>termasuk</a:t>
            </a:r>
            <a:r>
              <a:rPr lang="en-US" sz="4800" dirty="0"/>
              <a:t> </a:t>
            </a:r>
            <a:r>
              <a:rPr lang="en-US" sz="4800" dirty="0" err="1"/>
              <a:t>pembelian</a:t>
            </a:r>
            <a:r>
              <a:rPr lang="en-US" sz="4800" dirty="0"/>
              <a:t>, </a:t>
            </a:r>
            <a:r>
              <a:rPr lang="en-US" sz="4800" dirty="0" err="1"/>
              <a:t>penggajian</a:t>
            </a:r>
            <a:r>
              <a:rPr lang="en-US" sz="4800" dirty="0"/>
              <a:t>, </a:t>
            </a:r>
            <a:r>
              <a:rPr lang="en-US" sz="4800" dirty="0" err="1"/>
              <a:t>penjualan</a:t>
            </a:r>
            <a:r>
              <a:rPr lang="en-US" sz="4800" dirty="0"/>
              <a:t> </a:t>
            </a:r>
            <a:r>
              <a:rPr lang="en-US" sz="4800" dirty="0" err="1"/>
              <a:t>dsb</a:t>
            </a:r>
            <a:endParaRPr lang="en-US" sz="48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Account Receivable (AR) : </a:t>
            </a:r>
            <a:r>
              <a:rPr lang="en-US" sz="4800" dirty="0" err="1"/>
              <a:t>penerimaan</a:t>
            </a:r>
            <a:r>
              <a:rPr lang="en-US" sz="4800" dirty="0"/>
              <a:t> </a:t>
            </a:r>
            <a:r>
              <a:rPr lang="en-US" sz="4800" dirty="0" err="1"/>
              <a:t>pembayaran</a:t>
            </a:r>
            <a:r>
              <a:rPr lang="en-US" sz="4800" dirty="0"/>
              <a:t> yang </a:t>
            </a:r>
            <a:r>
              <a:rPr lang="en-US" sz="4800" dirty="0" err="1"/>
              <a:t>belum</a:t>
            </a:r>
            <a:r>
              <a:rPr lang="en-US" sz="4800" dirty="0"/>
              <a:t> </a:t>
            </a:r>
            <a:r>
              <a:rPr lang="en-US" sz="4800" dirty="0" err="1"/>
              <a:t>diterima</a:t>
            </a:r>
            <a:r>
              <a:rPr lang="id-ID" sz="4800" dirty="0"/>
              <a:t>, biasanya terintegrasi dengan bagian penjualan dan distribusi</a:t>
            </a:r>
            <a:endParaRPr lang="en-US" sz="48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Account Payable (AP) : </a:t>
            </a:r>
            <a:r>
              <a:rPr lang="en-US" sz="4800" dirty="0" err="1"/>
              <a:t>pengeluaran</a:t>
            </a:r>
            <a:r>
              <a:rPr lang="en-US" sz="4800" dirty="0"/>
              <a:t> </a:t>
            </a:r>
            <a:r>
              <a:rPr lang="en-US" sz="4800" dirty="0" err="1"/>
              <a:t>pembayaran</a:t>
            </a:r>
            <a:r>
              <a:rPr lang="en-US" sz="4800" dirty="0"/>
              <a:t> yang </a:t>
            </a:r>
            <a:r>
              <a:rPr lang="en-US" sz="4800" dirty="0" err="1"/>
              <a:t>belum</a:t>
            </a:r>
            <a:r>
              <a:rPr lang="en-US" sz="4800" dirty="0"/>
              <a:t> </a:t>
            </a:r>
            <a:r>
              <a:rPr lang="en-US" sz="4800" dirty="0" err="1"/>
              <a:t>dibayarkan</a:t>
            </a:r>
            <a:r>
              <a:rPr lang="id-ID" sz="4800" dirty="0"/>
              <a:t>, diintegrasikan dengan manajemen material</a:t>
            </a:r>
            <a:endParaRPr lang="en-US" sz="48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Asset Accounting : </a:t>
            </a:r>
            <a:r>
              <a:rPr lang="en-US" sz="4800" dirty="0" err="1"/>
              <a:t>pengelolaan</a:t>
            </a:r>
            <a:r>
              <a:rPr lang="en-US" sz="4800" dirty="0"/>
              <a:t> </a:t>
            </a:r>
            <a:r>
              <a:rPr lang="en-US" sz="4800" dirty="0" err="1"/>
              <a:t>nilai</a:t>
            </a:r>
            <a:r>
              <a:rPr lang="en-US" sz="4800" dirty="0"/>
              <a:t> </a:t>
            </a:r>
            <a:r>
              <a:rPr lang="en-US" sz="4800" dirty="0" err="1"/>
              <a:t>kekayaan</a:t>
            </a:r>
            <a:r>
              <a:rPr lang="en-US" sz="4800" dirty="0"/>
              <a:t>, </a:t>
            </a:r>
            <a:r>
              <a:rPr lang="en-US" sz="4800" dirty="0" err="1"/>
              <a:t>merupakan</a:t>
            </a:r>
            <a:r>
              <a:rPr lang="en-US" sz="4800" dirty="0"/>
              <a:t> sub ledger </a:t>
            </a:r>
            <a:r>
              <a:rPr lang="en-US" sz="4800" dirty="0" err="1"/>
              <a:t>dari</a:t>
            </a:r>
            <a:r>
              <a:rPr lang="en-US" sz="4800" dirty="0"/>
              <a:t> GL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aset</a:t>
            </a:r>
            <a:r>
              <a:rPr lang="id-ID" sz="4800" dirty="0"/>
              <a:t>, sering diintegrasikan dengan modul plant maintenance</a:t>
            </a:r>
            <a:endParaRPr lang="en-US" sz="48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4800" dirty="0"/>
              <a:t>Legal Consolidation : </a:t>
            </a:r>
            <a:r>
              <a:rPr lang="en-US" sz="4800" dirty="0" err="1"/>
              <a:t>pernyataan</a:t>
            </a:r>
            <a:r>
              <a:rPr lang="en-US" sz="4800" dirty="0"/>
              <a:t> </a:t>
            </a:r>
            <a:r>
              <a:rPr lang="en-US" sz="4800" dirty="0" err="1"/>
              <a:t>keuangan</a:t>
            </a:r>
            <a:r>
              <a:rPr lang="en-US" sz="4800" dirty="0"/>
              <a:t> </a:t>
            </a:r>
            <a:r>
              <a:rPr lang="en-US" sz="4800" dirty="0" err="1"/>
              <a:t>terutama</a:t>
            </a:r>
            <a:r>
              <a:rPr lang="en-US" sz="4800" dirty="0"/>
              <a:t>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neraca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laporan</a:t>
            </a:r>
            <a:r>
              <a:rPr lang="en-US" sz="4800" dirty="0"/>
              <a:t> </a:t>
            </a:r>
            <a:r>
              <a:rPr lang="en-US" sz="4800" dirty="0" err="1"/>
              <a:t>laba</a:t>
            </a:r>
            <a:r>
              <a:rPr lang="en-US" sz="4800" dirty="0"/>
              <a:t> </a:t>
            </a:r>
            <a:r>
              <a:rPr lang="en-US" sz="4800" dirty="0" err="1"/>
              <a:t>rugi</a:t>
            </a:r>
            <a:r>
              <a:rPr lang="id-ID" sz="4800" dirty="0"/>
              <a:t>, dapat disajikan dari beberapa sudut pandang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EB9BCC-72EE-9946-ADBD-808E1A2BAC2A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DE640A5-E4DE-0D40-B9E6-2C4CE69E5D3D}"/>
              </a:ext>
            </a:extLst>
          </p:cNvPr>
          <p:cNvSpPr txBox="1"/>
          <p:nvPr/>
        </p:nvSpPr>
        <p:spPr>
          <a:xfrm>
            <a:off x="4015408" y="1561979"/>
            <a:ext cx="7295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Keuangan</a:t>
            </a:r>
            <a:r>
              <a:rPr lang="en-US" sz="6000" b="1" dirty="0"/>
              <a:t> (Finance)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592930969"/>
      </p:ext>
    </p:extLst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</a:t>
            </a:r>
            <a:endParaRPr lang="en-US" sz="8000" b="1" dirty="0"/>
          </a:p>
        </p:txBody>
      </p:sp>
      <p:sp>
        <p:nvSpPr>
          <p:cNvPr id="57446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64974" y="2746753"/>
            <a:ext cx="22514010" cy="9853598"/>
          </a:xfrm>
        </p:spPr>
        <p:txBody>
          <a:bodyPr>
            <a:noAutofit/>
          </a:bodyPr>
          <a:lstStyle/>
          <a:p>
            <a:pPr marL="685800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Controlling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Overhead cost controlling : </a:t>
            </a:r>
            <a:r>
              <a:rPr lang="en-US" sz="4800" dirty="0" err="1"/>
              <a:t>pengendalian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</a:t>
            </a:r>
            <a:r>
              <a:rPr lang="en-US" sz="4800" dirty="0" err="1"/>
              <a:t>tak</a:t>
            </a:r>
            <a:r>
              <a:rPr lang="en-US" sz="4800" dirty="0"/>
              <a:t> </a:t>
            </a:r>
            <a:r>
              <a:rPr lang="en-US" sz="4800" dirty="0" err="1"/>
              <a:t>langsung</a:t>
            </a:r>
            <a:r>
              <a:rPr lang="en-US" sz="4800" dirty="0"/>
              <a:t> (overhead cost) </a:t>
            </a:r>
            <a:r>
              <a:rPr lang="en-US" sz="4800" dirty="0" err="1"/>
              <a:t>perusahaan</a:t>
            </a:r>
            <a:endParaRPr lang="en-US" sz="48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Cost Center controlling : </a:t>
            </a:r>
            <a:r>
              <a:rPr lang="en-US" sz="4800" dirty="0" err="1"/>
              <a:t>menganalisis</a:t>
            </a:r>
            <a:r>
              <a:rPr lang="en-US" sz="4800" dirty="0"/>
              <a:t> </a:t>
            </a:r>
            <a:r>
              <a:rPr lang="en-US" sz="4800" dirty="0" err="1"/>
              <a:t>adanya</a:t>
            </a:r>
            <a:r>
              <a:rPr lang="en-US" sz="4800" dirty="0"/>
              <a:t> overhead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perusahaan</a:t>
            </a:r>
            <a:r>
              <a:rPr lang="en-US" sz="4800" dirty="0"/>
              <a:t> 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Overhead order : </a:t>
            </a:r>
            <a:r>
              <a:rPr lang="en-US" sz="4800" dirty="0" err="1"/>
              <a:t>menganalisis</a:t>
            </a:r>
            <a:r>
              <a:rPr lang="en-US" sz="4800" dirty="0"/>
              <a:t> </a:t>
            </a:r>
            <a:r>
              <a:rPr lang="en-US" sz="4800" dirty="0" err="1"/>
              <a:t>kelayakan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</a:t>
            </a:r>
            <a:r>
              <a:rPr lang="en-US" sz="4800" dirty="0" err="1"/>
              <a:t>berdasarkan</a:t>
            </a:r>
            <a:r>
              <a:rPr lang="en-US" sz="4800" dirty="0"/>
              <a:t> </a:t>
            </a:r>
            <a:r>
              <a:rPr lang="en-US" sz="4800" dirty="0" err="1"/>
              <a:t>standar</a:t>
            </a:r>
            <a:r>
              <a:rPr lang="en-US" sz="4800" dirty="0"/>
              <a:t> internal</a:t>
            </a:r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Activity Based Costing :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menentukan</a:t>
            </a:r>
            <a:r>
              <a:rPr lang="en-US" sz="4800" dirty="0"/>
              <a:t> </a:t>
            </a:r>
            <a:r>
              <a:rPr lang="en-US" sz="4800" dirty="0" err="1"/>
              <a:t>besaran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pengendalian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tiap</a:t>
            </a:r>
            <a:r>
              <a:rPr lang="en-US" sz="4800" dirty="0"/>
              <a:t> unit </a:t>
            </a:r>
            <a:r>
              <a:rPr lang="en-US" sz="4800" dirty="0" err="1"/>
              <a:t>dan</a:t>
            </a:r>
            <a:r>
              <a:rPr lang="en-US" sz="4800" dirty="0"/>
              <a:t> </a:t>
            </a:r>
            <a:r>
              <a:rPr lang="en-US" sz="4800" dirty="0" err="1"/>
              <a:t>aktivitas</a:t>
            </a:r>
            <a:endParaRPr lang="en-US" sz="48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Product cost controlling : </a:t>
            </a:r>
            <a:r>
              <a:rPr lang="en-US" sz="4800" dirty="0" err="1"/>
              <a:t>untuk</a:t>
            </a:r>
            <a:r>
              <a:rPr lang="en-US" sz="4800" dirty="0"/>
              <a:t> </a:t>
            </a:r>
            <a:r>
              <a:rPr lang="en-US" sz="4800" dirty="0" err="1"/>
              <a:t>menentukan</a:t>
            </a:r>
            <a:r>
              <a:rPr lang="en-US" sz="4800" dirty="0"/>
              <a:t> </a:t>
            </a:r>
            <a:r>
              <a:rPr lang="en-US" sz="4800" dirty="0" err="1"/>
              <a:t>biaya</a:t>
            </a:r>
            <a:r>
              <a:rPr lang="en-US" sz="4800" dirty="0"/>
              <a:t> yang </a:t>
            </a:r>
            <a:r>
              <a:rPr lang="en-US" sz="4800" dirty="0" err="1"/>
              <a:t>timbul</a:t>
            </a:r>
            <a:r>
              <a:rPr lang="en-US" sz="4800" dirty="0"/>
              <a:t> </a:t>
            </a:r>
            <a:r>
              <a:rPr lang="en-US" sz="4800" dirty="0" err="1"/>
              <a:t>akibat</a:t>
            </a:r>
            <a:r>
              <a:rPr lang="en-US" sz="4800" dirty="0"/>
              <a:t> </a:t>
            </a:r>
            <a:r>
              <a:rPr lang="en-US" sz="4800" dirty="0" err="1"/>
              <a:t>pembuatan</a:t>
            </a:r>
            <a:r>
              <a:rPr lang="en-US" sz="4800" dirty="0"/>
              <a:t> </a:t>
            </a:r>
            <a:r>
              <a:rPr lang="en-US" sz="4800" dirty="0" err="1"/>
              <a:t>sebuah</a:t>
            </a:r>
            <a:r>
              <a:rPr lang="en-US" sz="4800" dirty="0"/>
              <a:t> </a:t>
            </a:r>
            <a:r>
              <a:rPr lang="en-US" sz="4800" dirty="0" err="1"/>
              <a:t>produk</a:t>
            </a:r>
            <a:r>
              <a:rPr lang="en-US" sz="4800" dirty="0"/>
              <a:t>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jasa</a:t>
            </a:r>
            <a:r>
              <a:rPr lang="en-US" sz="4800" dirty="0"/>
              <a:t> </a:t>
            </a:r>
            <a:r>
              <a:rPr lang="en-US" sz="4800" dirty="0" err="1"/>
              <a:t>tententu</a:t>
            </a:r>
            <a:endParaRPr lang="en-US" sz="48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Cost object controlling : </a:t>
            </a:r>
            <a:r>
              <a:rPr lang="id-ID" sz="4800" dirty="0"/>
              <a:t>membantu memonitor order di bagian produksi, terintegrasi dengan bagian logistik</a:t>
            </a:r>
            <a:endParaRPr lang="en-US" sz="4800" dirty="0"/>
          </a:p>
          <a:p>
            <a:pPr marL="1600200" lvl="1" indent="-6858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4800" dirty="0"/>
              <a:t>Profitability Analysis</a:t>
            </a:r>
            <a:r>
              <a:rPr lang="id-ID" sz="4800" dirty="0"/>
              <a:t>: untuk membantu menentukan sumber-sumber pendapatan dan pengeluaran, untuk pengambilan keputusan</a:t>
            </a:r>
            <a:endParaRPr lang="en-US" sz="4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7D8ACC-0486-A645-82F0-45B296AAEC4E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AFF0EC-F024-E04A-B98C-245034B15529}"/>
              </a:ext>
            </a:extLst>
          </p:cNvPr>
          <p:cNvSpPr txBox="1"/>
          <p:nvPr/>
        </p:nvSpPr>
        <p:spPr>
          <a:xfrm>
            <a:off x="4015408" y="1561979"/>
            <a:ext cx="7295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Keuangan</a:t>
            </a:r>
            <a:r>
              <a:rPr lang="en-US" sz="6000" b="1" dirty="0"/>
              <a:t> (Finance)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137379619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	</a:t>
            </a:r>
            <a:endParaRPr lang="en-US" sz="8000" b="1" dirty="0"/>
          </a:p>
        </p:txBody>
      </p:sp>
      <p:sp>
        <p:nvSpPr>
          <p:cNvPr id="5662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051936" y="2797500"/>
            <a:ext cx="22316303" cy="10320762"/>
          </a:xfrm>
        </p:spPr>
        <p:txBody>
          <a:bodyPr>
            <a:noAutofit/>
          </a:bodyPr>
          <a:lstStyle/>
          <a:p>
            <a:r>
              <a:rPr lang="en-US" sz="4400" dirty="0"/>
              <a:t>Investment Management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Investment planning : </a:t>
            </a:r>
            <a:r>
              <a:rPr lang="en-US" sz="4400" dirty="0" err="1"/>
              <a:t>perencanaan</a:t>
            </a:r>
            <a:r>
              <a:rPr lang="en-US" sz="4400" dirty="0"/>
              <a:t> </a:t>
            </a:r>
            <a:r>
              <a:rPr lang="en-US" sz="4400" dirty="0" err="1"/>
              <a:t>investasi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keperluan</a:t>
            </a:r>
            <a:r>
              <a:rPr lang="en-US" sz="4400" dirty="0"/>
              <a:t> </a:t>
            </a:r>
            <a:r>
              <a:rPr lang="en-US" sz="4400" dirty="0" err="1"/>
              <a:t>proyek</a:t>
            </a:r>
            <a:r>
              <a:rPr lang="en-US" sz="4400" dirty="0"/>
              <a:t> </a:t>
            </a:r>
            <a:r>
              <a:rPr lang="en-US" sz="4400" dirty="0" err="1"/>
              <a:t>atau</a:t>
            </a:r>
            <a:r>
              <a:rPr lang="en-US" sz="4400" dirty="0"/>
              <a:t> order </a:t>
            </a:r>
            <a:r>
              <a:rPr lang="en-US" sz="4400" dirty="0" err="1"/>
              <a:t>tertentu</a:t>
            </a:r>
            <a:endParaRPr lang="en-US" sz="4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Budgeting : </a:t>
            </a:r>
            <a:r>
              <a:rPr lang="en-US" sz="4400" dirty="0" err="1"/>
              <a:t>penentuan</a:t>
            </a:r>
            <a:r>
              <a:rPr lang="en-US" sz="4400" dirty="0"/>
              <a:t> </a:t>
            </a:r>
            <a:r>
              <a:rPr lang="en-US" sz="4400" dirty="0" err="1"/>
              <a:t>anggaran</a:t>
            </a:r>
            <a:r>
              <a:rPr lang="en-US" sz="4400" dirty="0"/>
              <a:t> detail </a:t>
            </a:r>
            <a:r>
              <a:rPr lang="en-US" sz="4400" dirty="0" err="1"/>
              <a:t>dari</a:t>
            </a:r>
            <a:r>
              <a:rPr lang="en-US" sz="4400" dirty="0"/>
              <a:t> </a:t>
            </a:r>
            <a:r>
              <a:rPr lang="en-US" sz="4400" dirty="0" err="1"/>
              <a:t>tiap</a:t>
            </a:r>
            <a:r>
              <a:rPr lang="en-US" sz="4400" dirty="0"/>
              <a:t> </a:t>
            </a:r>
            <a:r>
              <a:rPr lang="en-US" sz="4400" dirty="0" err="1"/>
              <a:t>investasi</a:t>
            </a:r>
            <a:r>
              <a:rPr lang="en-US" sz="4400" dirty="0"/>
              <a:t> yang </a:t>
            </a:r>
            <a:r>
              <a:rPr lang="en-US" sz="4400" dirty="0" err="1"/>
              <a:t>direncanakan</a:t>
            </a:r>
            <a:r>
              <a:rPr lang="en-US" sz="4400" dirty="0"/>
              <a:t> 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Controlling : </a:t>
            </a:r>
            <a:r>
              <a:rPr lang="en-US" sz="4400" dirty="0" err="1"/>
              <a:t>memonitor</a:t>
            </a:r>
            <a:r>
              <a:rPr lang="en-US" sz="4400" dirty="0"/>
              <a:t> </a:t>
            </a:r>
            <a:r>
              <a:rPr lang="en-US" sz="4400" dirty="0" err="1"/>
              <a:t>pemanfaatan</a:t>
            </a:r>
            <a:r>
              <a:rPr lang="en-US" sz="4400" dirty="0"/>
              <a:t> </a:t>
            </a:r>
            <a:r>
              <a:rPr lang="en-US" sz="4400" dirty="0" err="1"/>
              <a:t>anggaran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tiap</a:t>
            </a:r>
            <a:r>
              <a:rPr lang="en-US" sz="4400" dirty="0"/>
              <a:t> </a:t>
            </a:r>
            <a:r>
              <a:rPr lang="en-US" sz="4400" dirty="0" err="1"/>
              <a:t>investasi</a:t>
            </a:r>
            <a:r>
              <a:rPr lang="en-US" sz="4400" dirty="0"/>
              <a:t> yang </a:t>
            </a:r>
            <a:r>
              <a:rPr lang="en-US" sz="4400" dirty="0" err="1"/>
              <a:t>dilakukan</a:t>
            </a:r>
            <a:r>
              <a:rPr lang="en-US" sz="4400" dirty="0"/>
              <a:t>.</a:t>
            </a:r>
          </a:p>
          <a:p>
            <a:r>
              <a:rPr lang="en-US" sz="4400" dirty="0"/>
              <a:t>Treasury : </a:t>
            </a:r>
            <a:r>
              <a:rPr lang="en-US" sz="4400" dirty="0" err="1"/>
              <a:t>Efisiensi</a:t>
            </a:r>
            <a:r>
              <a:rPr lang="en-US" sz="4400" dirty="0"/>
              <a:t> </a:t>
            </a:r>
            <a:r>
              <a:rPr lang="en-US" sz="4400" dirty="0" err="1"/>
              <a:t>pengelolaan</a:t>
            </a:r>
            <a:r>
              <a:rPr lang="en-US" sz="4400" dirty="0"/>
              <a:t> </a:t>
            </a:r>
            <a:r>
              <a:rPr lang="en-US" sz="4400" dirty="0" err="1"/>
              <a:t>dana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jangka</a:t>
            </a:r>
            <a:r>
              <a:rPr lang="en-US" sz="4400" dirty="0"/>
              <a:t> </a:t>
            </a:r>
            <a:r>
              <a:rPr lang="en-US" sz="4400" dirty="0" err="1"/>
              <a:t>pendek</a:t>
            </a:r>
            <a:r>
              <a:rPr lang="en-US" sz="4400" dirty="0"/>
              <a:t>, </a:t>
            </a:r>
            <a:r>
              <a:rPr lang="en-US" sz="4400" dirty="0" err="1"/>
              <a:t>menengah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panjang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antisipasi</a:t>
            </a:r>
            <a:r>
              <a:rPr lang="en-US" sz="4400" dirty="0"/>
              <a:t> </a:t>
            </a:r>
            <a:r>
              <a:rPr lang="en-US" sz="4400" dirty="0" err="1"/>
              <a:t>resiko</a:t>
            </a:r>
            <a:endParaRPr lang="en-US" sz="4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Cash Management: </a:t>
            </a:r>
            <a:r>
              <a:rPr lang="en-US" sz="4400" dirty="0" err="1"/>
              <a:t>menganalisis</a:t>
            </a:r>
            <a:r>
              <a:rPr lang="en-US" sz="4400" dirty="0"/>
              <a:t> </a:t>
            </a:r>
            <a:r>
              <a:rPr lang="en-US" sz="4400" dirty="0" err="1"/>
              <a:t>transaksi</a:t>
            </a:r>
            <a:r>
              <a:rPr lang="en-US" sz="4400" dirty="0"/>
              <a:t> </a:t>
            </a:r>
            <a:r>
              <a:rPr lang="en-US" sz="4400" dirty="0" err="1"/>
              <a:t>keuangan</a:t>
            </a:r>
            <a:r>
              <a:rPr lang="en-US" sz="4400" dirty="0"/>
              <a:t> </a:t>
            </a:r>
            <a:r>
              <a:rPr lang="en-US" sz="4400" dirty="0" err="1"/>
              <a:t>pada</a:t>
            </a:r>
            <a:r>
              <a:rPr lang="en-US" sz="4400" dirty="0"/>
              <a:t> </a:t>
            </a:r>
            <a:r>
              <a:rPr lang="en-US" sz="4400" dirty="0" err="1"/>
              <a:t>periode</a:t>
            </a:r>
            <a:r>
              <a:rPr lang="en-US" sz="4400" dirty="0"/>
              <a:t> </a:t>
            </a:r>
            <a:r>
              <a:rPr lang="en-US" sz="4400" dirty="0" err="1"/>
              <a:t>tertentu</a:t>
            </a:r>
            <a:r>
              <a:rPr lang="en-US" sz="4400" dirty="0"/>
              <a:t>, </a:t>
            </a:r>
            <a:r>
              <a:rPr lang="en-US" sz="4400" dirty="0" err="1"/>
              <a:t>meliputi</a:t>
            </a:r>
            <a:r>
              <a:rPr lang="en-US" sz="4400" dirty="0"/>
              <a:t> cash holding, inflow </a:t>
            </a:r>
            <a:r>
              <a:rPr lang="en-US" sz="4400" dirty="0" err="1"/>
              <a:t>dan</a:t>
            </a:r>
            <a:r>
              <a:rPr lang="en-US" sz="4400" dirty="0"/>
              <a:t> outflow</a:t>
            </a:r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Treasury Management : </a:t>
            </a:r>
            <a:r>
              <a:rPr lang="en-US" sz="4400" dirty="0" err="1"/>
              <a:t>pengelolaan</a:t>
            </a:r>
            <a:r>
              <a:rPr lang="en-US" sz="4400" dirty="0"/>
              <a:t> </a:t>
            </a:r>
            <a:r>
              <a:rPr lang="en-US" sz="4400" dirty="0" err="1"/>
              <a:t>posisi</a:t>
            </a:r>
            <a:r>
              <a:rPr lang="en-US" sz="4400" dirty="0"/>
              <a:t> </a:t>
            </a:r>
            <a:r>
              <a:rPr lang="en-US" sz="4400" dirty="0" err="1"/>
              <a:t>dan</a:t>
            </a:r>
            <a:r>
              <a:rPr lang="en-US" sz="4400" dirty="0"/>
              <a:t> </a:t>
            </a:r>
            <a:r>
              <a:rPr lang="en-US" sz="4400" dirty="0" err="1"/>
              <a:t>perjanjian</a:t>
            </a:r>
            <a:r>
              <a:rPr lang="en-US" sz="4400" dirty="0"/>
              <a:t> </a:t>
            </a:r>
            <a:r>
              <a:rPr lang="en-US" sz="4400" dirty="0" err="1"/>
              <a:t>keuangan</a:t>
            </a:r>
            <a:r>
              <a:rPr lang="en-US" sz="4400" dirty="0"/>
              <a:t> </a:t>
            </a:r>
            <a:r>
              <a:rPr lang="en-US" sz="4400" dirty="0" err="1"/>
              <a:t>sejak</a:t>
            </a:r>
            <a:r>
              <a:rPr lang="en-US" sz="4400" dirty="0"/>
              <a:t> </a:t>
            </a:r>
            <a:r>
              <a:rPr lang="en-US" sz="4400" dirty="0" err="1"/>
              <a:t>penjualan</a:t>
            </a:r>
            <a:r>
              <a:rPr lang="en-US" sz="4400" dirty="0"/>
              <a:t> </a:t>
            </a:r>
            <a:r>
              <a:rPr lang="en-US" sz="4400" dirty="0" err="1"/>
              <a:t>hingga</a:t>
            </a:r>
            <a:r>
              <a:rPr lang="en-US" sz="4400" dirty="0"/>
              <a:t> </a:t>
            </a:r>
            <a:r>
              <a:rPr lang="en-US" sz="4400" dirty="0" err="1"/>
              <a:t>sampai</a:t>
            </a:r>
            <a:r>
              <a:rPr lang="en-US" sz="4400" dirty="0"/>
              <a:t> </a:t>
            </a:r>
            <a:r>
              <a:rPr lang="en-US" sz="4400" dirty="0" err="1"/>
              <a:t>ke</a:t>
            </a:r>
            <a:r>
              <a:rPr lang="en-US" sz="4400" dirty="0"/>
              <a:t> bag </a:t>
            </a:r>
            <a:r>
              <a:rPr lang="en-US" sz="4400" dirty="0" err="1"/>
              <a:t>akuntansi</a:t>
            </a:r>
            <a:endParaRPr lang="en-US" sz="4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Market Risk Management: </a:t>
            </a:r>
            <a:r>
              <a:rPr lang="en-US" sz="4400" dirty="0" err="1"/>
              <a:t>terkait</a:t>
            </a:r>
            <a:r>
              <a:rPr lang="en-US" sz="4400" dirty="0"/>
              <a:t> </a:t>
            </a:r>
            <a:r>
              <a:rPr lang="en-US" sz="4400" dirty="0" err="1"/>
              <a:t>koleksi</a:t>
            </a:r>
            <a:r>
              <a:rPr lang="en-US" sz="4400" dirty="0"/>
              <a:t> data </a:t>
            </a:r>
            <a:r>
              <a:rPr lang="en-US" sz="4400" dirty="0" err="1"/>
              <a:t>pasar</a:t>
            </a:r>
            <a:r>
              <a:rPr lang="en-US" sz="4400" dirty="0"/>
              <a:t> </a:t>
            </a:r>
            <a:r>
              <a:rPr lang="en-US" sz="4400" dirty="0" err="1"/>
              <a:t>untuk</a:t>
            </a:r>
            <a:r>
              <a:rPr lang="en-US" sz="4400" dirty="0"/>
              <a:t> </a:t>
            </a:r>
            <a:r>
              <a:rPr lang="en-US" sz="4400" dirty="0" err="1"/>
              <a:t>evaluasi</a:t>
            </a:r>
            <a:r>
              <a:rPr lang="en-US" sz="4400" dirty="0"/>
              <a:t> </a:t>
            </a:r>
            <a:r>
              <a:rPr lang="en-US" sz="4400" dirty="0" err="1"/>
              <a:t>keuangan</a:t>
            </a:r>
            <a:r>
              <a:rPr lang="en-US" sz="4400" dirty="0"/>
              <a:t> </a:t>
            </a:r>
            <a:r>
              <a:rPr lang="en-US" sz="4400" dirty="0" err="1"/>
              <a:t>perusahaan</a:t>
            </a:r>
            <a:endParaRPr lang="en-US" sz="44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4400" dirty="0"/>
              <a:t>Fund Management : </a:t>
            </a:r>
            <a:r>
              <a:rPr lang="en-US" sz="4400" dirty="0" err="1"/>
              <a:t>mendukung</a:t>
            </a:r>
            <a:r>
              <a:rPr lang="en-US" sz="4400" dirty="0"/>
              <a:t> </a:t>
            </a:r>
            <a:r>
              <a:rPr lang="en-US" sz="4400" dirty="0" err="1"/>
              <a:t>pengelolaan</a:t>
            </a:r>
            <a:r>
              <a:rPr lang="en-US" sz="4400" dirty="0"/>
              <a:t> proses </a:t>
            </a:r>
            <a:r>
              <a:rPr lang="en-US" sz="4400" dirty="0" err="1"/>
              <a:t>pendanaan</a:t>
            </a:r>
            <a:r>
              <a:rPr lang="id-ID" sz="4400" dirty="0"/>
              <a:t> mulai dari anggaran hingga pembayaran, termasuk memonitor pengeluaran dan pendapatan</a:t>
            </a:r>
            <a:endParaRPr lang="en-US" sz="4400" dirty="0"/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4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B2DA08-0479-2B43-9A99-005AAD4F53AC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6F06D9-40EC-014F-82CC-7B29A33BD031}"/>
              </a:ext>
            </a:extLst>
          </p:cNvPr>
          <p:cNvSpPr txBox="1"/>
          <p:nvPr/>
        </p:nvSpPr>
        <p:spPr>
          <a:xfrm>
            <a:off x="4015408" y="1561979"/>
            <a:ext cx="7295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Keuangan</a:t>
            </a:r>
            <a:r>
              <a:rPr lang="en-US" sz="6000" b="1" dirty="0"/>
              <a:t> (Finance)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63784838"/>
      </p:ext>
    </p:extLst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6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</a:t>
            </a:r>
            <a:br>
              <a:rPr lang="en-US" dirty="0"/>
            </a:br>
            <a:r>
              <a:rPr lang="en-US" dirty="0"/>
              <a:t>		</a:t>
            </a:r>
            <a:endParaRPr lang="en-US" sz="8000" b="1" dirty="0"/>
          </a:p>
        </p:txBody>
      </p:sp>
      <p:sp>
        <p:nvSpPr>
          <p:cNvPr id="5765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marL="857250" indent="-857250">
              <a:buFont typeface="Arial" panose="020B0604020202020204" pitchFamily="34" charset="0"/>
              <a:buChar char="•"/>
            </a:pPr>
            <a:r>
              <a:rPr lang="en-US" dirty="0"/>
              <a:t>Enterprise Controlling :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pengendalian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perusahaan</a:t>
            </a:r>
            <a:endParaRPr lang="en-US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6000" dirty="0"/>
              <a:t>Executive Information System : </a:t>
            </a:r>
            <a:r>
              <a:rPr lang="en-US" sz="6000" dirty="0" err="1"/>
              <a:t>menyediakan</a:t>
            </a:r>
            <a:r>
              <a:rPr lang="en-US" sz="6000" dirty="0"/>
              <a:t> </a:t>
            </a:r>
            <a:r>
              <a:rPr lang="en-US" sz="6000" dirty="0" err="1"/>
              <a:t>semua</a:t>
            </a:r>
            <a:r>
              <a:rPr lang="en-US" sz="6000" dirty="0"/>
              <a:t> </a:t>
            </a:r>
            <a:r>
              <a:rPr lang="en-US" sz="6000" dirty="0" err="1"/>
              <a:t>informasi</a:t>
            </a:r>
            <a:r>
              <a:rPr lang="en-US" sz="6000" dirty="0"/>
              <a:t> yang </a:t>
            </a:r>
            <a:r>
              <a:rPr lang="en-US" sz="6000" dirty="0" err="1"/>
              <a:t>terkait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pengelolaan</a:t>
            </a:r>
            <a:r>
              <a:rPr lang="en-US" sz="6000" dirty="0"/>
              <a:t> </a:t>
            </a:r>
            <a:r>
              <a:rPr lang="en-US" sz="6000" dirty="0" err="1"/>
              <a:t>organisasi</a:t>
            </a:r>
            <a:r>
              <a:rPr lang="en-US" sz="6000" dirty="0"/>
              <a:t>, </a:t>
            </a:r>
            <a:r>
              <a:rPr lang="en-US" sz="6000" dirty="0" err="1"/>
              <a:t>diintegrasikan</a:t>
            </a:r>
            <a:r>
              <a:rPr lang="en-US" sz="6000" dirty="0"/>
              <a:t> </a:t>
            </a:r>
            <a:r>
              <a:rPr lang="en-US" sz="6000" dirty="0" err="1"/>
              <a:t>deng</a:t>
            </a:r>
            <a:r>
              <a:rPr lang="id-ID" sz="6000" dirty="0" err="1"/>
              <a:t>a</a:t>
            </a:r>
            <a:r>
              <a:rPr lang="en-US" sz="6000" dirty="0"/>
              <a:t>n data-data </a:t>
            </a:r>
            <a:r>
              <a:rPr lang="en-US" sz="6000" dirty="0" err="1"/>
              <a:t>dari</a:t>
            </a:r>
            <a:r>
              <a:rPr lang="en-US" sz="6000" dirty="0"/>
              <a:t> </a:t>
            </a:r>
            <a:r>
              <a:rPr lang="en-US" sz="6000" dirty="0" err="1"/>
              <a:t>luar</a:t>
            </a:r>
            <a:r>
              <a:rPr lang="en-US" sz="6000" dirty="0"/>
              <a:t> </a:t>
            </a:r>
            <a:r>
              <a:rPr lang="en-US" sz="6000" dirty="0" err="1"/>
              <a:t>sistem</a:t>
            </a:r>
            <a:r>
              <a:rPr lang="id-ID" sz="6000" dirty="0"/>
              <a:t>. Data dapat disajikan secara </a:t>
            </a:r>
            <a:r>
              <a:rPr lang="id-ID" sz="6000" dirty="0" err="1"/>
              <a:t>dill-down</a:t>
            </a:r>
            <a:r>
              <a:rPr lang="id-ID" sz="6000" dirty="0"/>
              <a:t> (data global dapat ditelusuri ke data rinci), dan ditampilkan baik dalam teks maupun grafis</a:t>
            </a:r>
            <a:endParaRPr lang="en-US" sz="60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6000" dirty="0"/>
              <a:t>Business planning and budgeting : </a:t>
            </a:r>
            <a:r>
              <a:rPr lang="en-US" sz="6000" dirty="0" err="1"/>
              <a:t>menyediakan</a:t>
            </a:r>
            <a:r>
              <a:rPr lang="en-US" sz="6000" dirty="0"/>
              <a:t> </a:t>
            </a:r>
            <a:r>
              <a:rPr lang="en-US" sz="6000" dirty="0" err="1"/>
              <a:t>informasi</a:t>
            </a:r>
            <a:r>
              <a:rPr lang="en-US" sz="6000" dirty="0"/>
              <a:t> yang </a:t>
            </a:r>
            <a:r>
              <a:rPr lang="en-US" sz="6000" dirty="0" err="1"/>
              <a:t>berkaitan</a:t>
            </a:r>
            <a:r>
              <a:rPr lang="en-US" sz="6000" dirty="0"/>
              <a:t> </a:t>
            </a:r>
            <a:r>
              <a:rPr lang="en-US" sz="6000" dirty="0" err="1"/>
              <a:t>dengan</a:t>
            </a:r>
            <a:r>
              <a:rPr lang="en-US" sz="6000" dirty="0"/>
              <a:t> </a:t>
            </a:r>
            <a:r>
              <a:rPr lang="en-US" sz="6000" dirty="0" err="1"/>
              <a:t>perencanaan</a:t>
            </a:r>
            <a:r>
              <a:rPr lang="en-US" sz="6000" dirty="0"/>
              <a:t> </a:t>
            </a:r>
            <a:r>
              <a:rPr lang="id-ID" sz="6000" dirty="0"/>
              <a:t>unit bisnis </a:t>
            </a:r>
            <a:r>
              <a:rPr lang="en-US" sz="6000" dirty="0" err="1"/>
              <a:t>perusahaan</a:t>
            </a:r>
            <a:r>
              <a:rPr lang="en-US" sz="6000" dirty="0"/>
              <a:t> </a:t>
            </a:r>
            <a:r>
              <a:rPr lang="en-US" sz="6000" dirty="0" err="1"/>
              <a:t>ke</a:t>
            </a:r>
            <a:r>
              <a:rPr lang="en-US" sz="6000" dirty="0"/>
              <a:t> </a:t>
            </a:r>
            <a:r>
              <a:rPr lang="en-US" sz="6000" dirty="0" err="1"/>
              <a:t>depan</a:t>
            </a:r>
            <a:endParaRPr lang="en-US" sz="6000" dirty="0"/>
          </a:p>
          <a:p>
            <a:pPr marL="1485900" lvl="1" indent="-571500">
              <a:buFont typeface="Arial" panose="020B0604020202020204" pitchFamily="34" charset="0"/>
              <a:buChar char="•"/>
            </a:pPr>
            <a:r>
              <a:rPr lang="en-US" sz="6000" dirty="0"/>
              <a:t>Profit center accounting : </a:t>
            </a:r>
            <a:r>
              <a:rPr lang="en-US" sz="6000" dirty="0" err="1"/>
              <a:t>digunakan</a:t>
            </a:r>
            <a:r>
              <a:rPr lang="en-US" sz="6000" dirty="0"/>
              <a:t> </a:t>
            </a:r>
            <a:r>
              <a:rPr lang="en-US" sz="6000" dirty="0" err="1"/>
              <a:t>untuk</a:t>
            </a:r>
            <a:r>
              <a:rPr lang="en-US" sz="6000" dirty="0"/>
              <a:t> </a:t>
            </a:r>
            <a:r>
              <a:rPr lang="en-US" sz="6000" dirty="0" err="1"/>
              <a:t>menganalisis</a:t>
            </a:r>
            <a:r>
              <a:rPr lang="en-US" sz="6000" dirty="0"/>
              <a:t> </a:t>
            </a:r>
            <a:r>
              <a:rPr lang="en-US" sz="6000" dirty="0" err="1"/>
              <a:t>keuntungan</a:t>
            </a:r>
            <a:r>
              <a:rPr lang="en-US" sz="6000" dirty="0"/>
              <a:t> </a:t>
            </a:r>
            <a:r>
              <a:rPr lang="en-US" sz="6000" dirty="0" err="1"/>
              <a:t>pada</a:t>
            </a:r>
            <a:r>
              <a:rPr lang="en-US" sz="6000" dirty="0"/>
              <a:t> area </a:t>
            </a:r>
            <a:r>
              <a:rPr lang="en-US" sz="6000" dirty="0" err="1"/>
              <a:t>bisnis</a:t>
            </a:r>
            <a:r>
              <a:rPr lang="en-US" sz="6000" dirty="0"/>
              <a:t> </a:t>
            </a:r>
            <a:r>
              <a:rPr lang="en-US" sz="6000" dirty="0" err="1"/>
              <a:t>tertentu</a:t>
            </a:r>
            <a:r>
              <a:rPr lang="id-ID" sz="6000" dirty="0"/>
              <a:t> (akan dikenal istilah profit </a:t>
            </a:r>
            <a:r>
              <a:rPr lang="id-ID" sz="6000" dirty="0" err="1"/>
              <a:t>center</a:t>
            </a:r>
            <a:r>
              <a:rPr lang="id-ID" sz="6000" dirty="0"/>
              <a:t>)</a:t>
            </a:r>
            <a:endParaRPr lang="en-US" sz="6000" dirty="0"/>
          </a:p>
          <a:p>
            <a:pPr marL="857250" indent="-8572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2C2F4B-9CE8-874D-8434-5585FC53B777}"/>
              </a:ext>
            </a:extLst>
          </p:cNvPr>
          <p:cNvSpPr txBox="1"/>
          <p:nvPr/>
        </p:nvSpPr>
        <p:spPr>
          <a:xfrm>
            <a:off x="4015409" y="357808"/>
            <a:ext cx="4825680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Proses ERP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D5FA1D0-AEE4-DC41-A2F4-0229A8374012}"/>
              </a:ext>
            </a:extLst>
          </p:cNvPr>
          <p:cNvSpPr txBox="1"/>
          <p:nvPr/>
        </p:nvSpPr>
        <p:spPr>
          <a:xfrm>
            <a:off x="4015408" y="1561979"/>
            <a:ext cx="72953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err="1"/>
              <a:t>Keuangan</a:t>
            </a:r>
            <a:r>
              <a:rPr lang="en-US" sz="6000" b="1" dirty="0"/>
              <a:t> (Finance)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673122071"/>
      </p:ext>
    </p:extLst>
  </p:cSld>
  <p:clrMapOvr>
    <a:masterClrMapping/>
  </p:clrMapOvr>
  <p:transition spd="med">
    <p:fade thruBlk="1"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0C5BCF-827C-9C49-A0E0-1BA535F6D3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CC844A4-2840-934F-8EC3-C833D17D7B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8EFD-474F-4C64-A272-50CEC5D5DBAA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C94BA4-685D-1843-867F-C2D2828C445F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</p:spTree>
    <p:extLst>
      <p:ext uri="{BB962C8B-B14F-4D97-AF65-F5344CB8AC3E}">
        <p14:creationId xmlns:p14="http://schemas.microsoft.com/office/powerpoint/2010/main" val="2872852931"/>
      </p:ext>
    </p:extLst>
  </p:cSld>
  <p:clrMapOvr>
    <a:masterClrMapping/>
  </p:clrMapOvr>
  <p:transition spd="med">
    <p:fade thruBlk="1"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4C248-DBB0-0945-BA34-33E250634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9FDAA87F-16CD-5349-A9DF-B6AEC77EB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F8EFD-474F-4C64-A272-50CEC5D5DBAA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109F7-AFA0-1941-A718-78653A9B715C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err="1"/>
              <a:t>Tugas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930081"/>
      </p:ext>
    </p:extLst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744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57446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70301" y="12701"/>
            <a:ext cx="16865600" cy="1368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299826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9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			</a:t>
            </a:r>
            <a:br>
              <a:rPr lang="en-US" dirty="0"/>
            </a:br>
            <a:r>
              <a:rPr lang="en-US" dirty="0"/>
              <a:t>			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693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85786" y="2402316"/>
            <a:ext cx="16459200" cy="9939322"/>
          </a:xfrm>
        </p:spPr>
        <p:txBody>
          <a:bodyPr>
            <a:normAutofit fontScale="92500" lnSpcReduction="10000"/>
          </a:bodyPr>
          <a:lstStyle/>
          <a:p>
            <a:r>
              <a:rPr lang="en-US" sz="6500" b="1" dirty="0" err="1"/>
              <a:t>Idealnya</a:t>
            </a:r>
            <a:r>
              <a:rPr lang="en-US" sz="6500" b="1" dirty="0"/>
              <a:t> ERP </a:t>
            </a:r>
            <a:r>
              <a:rPr lang="en-US" sz="6500" b="1" dirty="0" err="1"/>
              <a:t>Menyediakan</a:t>
            </a:r>
            <a:r>
              <a:rPr lang="en-US" sz="6500" b="1" dirty="0"/>
              <a:t> </a:t>
            </a:r>
            <a:r>
              <a:rPr lang="en-US" sz="6500" b="1" dirty="0" err="1"/>
              <a:t>dukungan</a:t>
            </a:r>
            <a:r>
              <a:rPr lang="en-US" sz="6500" b="1" dirty="0"/>
              <a:t> </a:t>
            </a:r>
            <a:r>
              <a:rPr lang="en-US" sz="6500" b="1" dirty="0" err="1"/>
              <a:t>terhadap</a:t>
            </a:r>
            <a:endParaRPr lang="en-US" sz="6500" b="1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Fungsi</a:t>
            </a:r>
            <a:r>
              <a:rPr lang="en-US" sz="5400" dirty="0"/>
              <a:t> </a:t>
            </a:r>
            <a:r>
              <a:rPr lang="en-US" sz="5400" dirty="0" err="1"/>
              <a:t>penjualan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Fungsi</a:t>
            </a:r>
            <a:r>
              <a:rPr lang="en-US" sz="5400" dirty="0"/>
              <a:t> </a:t>
            </a:r>
            <a:r>
              <a:rPr lang="en-US" sz="5400" dirty="0" err="1"/>
              <a:t>pengadaan</a:t>
            </a:r>
            <a:r>
              <a:rPr lang="en-US" sz="5400" dirty="0"/>
              <a:t> material, </a:t>
            </a:r>
            <a:r>
              <a:rPr lang="en-US" sz="5400" dirty="0" err="1"/>
              <a:t>pengadaan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pengelolaan</a:t>
            </a:r>
            <a:r>
              <a:rPr lang="en-US" sz="5400" dirty="0"/>
              <a:t> </a:t>
            </a:r>
            <a:r>
              <a:rPr lang="en-US" sz="5400" dirty="0" err="1"/>
              <a:t>persediaan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Proses </a:t>
            </a:r>
            <a:r>
              <a:rPr lang="en-US" sz="5400" dirty="0" err="1"/>
              <a:t>kendali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, </a:t>
            </a:r>
            <a:r>
              <a:rPr lang="en-US" sz="5400" dirty="0" err="1"/>
              <a:t>meliputi</a:t>
            </a:r>
            <a:r>
              <a:rPr lang="en-US" sz="5400" dirty="0"/>
              <a:t> </a:t>
            </a:r>
            <a:r>
              <a:rPr lang="en-US" sz="5400" dirty="0" err="1"/>
              <a:t>perencanaan</a:t>
            </a:r>
            <a:r>
              <a:rPr lang="en-US" sz="5400" dirty="0"/>
              <a:t>, </a:t>
            </a:r>
            <a:r>
              <a:rPr lang="en-US" sz="5400" dirty="0" err="1"/>
              <a:t>pelaksanaan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pengendalian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Kendali</a:t>
            </a:r>
            <a:r>
              <a:rPr lang="en-US" sz="5400" dirty="0"/>
              <a:t> </a:t>
            </a:r>
            <a:r>
              <a:rPr lang="en-US" sz="5400" dirty="0" err="1"/>
              <a:t>terhadap</a:t>
            </a:r>
            <a:r>
              <a:rPr lang="en-US" sz="5400" dirty="0"/>
              <a:t> </a:t>
            </a:r>
            <a:r>
              <a:rPr lang="en-US" sz="5400" dirty="0" err="1"/>
              <a:t>kualitas</a:t>
            </a:r>
            <a:r>
              <a:rPr lang="en-US" sz="5400" dirty="0"/>
              <a:t> </a:t>
            </a:r>
            <a:r>
              <a:rPr lang="en-US" sz="5400" dirty="0" err="1"/>
              <a:t>produksi</a:t>
            </a:r>
            <a:r>
              <a:rPr lang="en-US" sz="5400" dirty="0"/>
              <a:t>, </a:t>
            </a:r>
            <a:r>
              <a:rPr lang="en-US" sz="5400" dirty="0" err="1"/>
              <a:t>meliputi</a:t>
            </a:r>
            <a:r>
              <a:rPr lang="en-US" sz="5400" dirty="0"/>
              <a:t> </a:t>
            </a:r>
            <a:r>
              <a:rPr lang="en-US" sz="5400" dirty="0" err="1"/>
              <a:t>inspeksi</a:t>
            </a:r>
            <a:r>
              <a:rPr lang="en-US" sz="5400" dirty="0"/>
              <a:t>, </a:t>
            </a:r>
            <a:r>
              <a:rPr lang="en-US" sz="5400" dirty="0" err="1"/>
              <a:t>sertifikasi</a:t>
            </a:r>
            <a:r>
              <a:rPr lang="en-US" sz="5400" dirty="0"/>
              <a:t>, </a:t>
            </a:r>
            <a:r>
              <a:rPr lang="en-US" sz="5400" dirty="0" err="1"/>
              <a:t>kontrol</a:t>
            </a:r>
            <a:r>
              <a:rPr lang="en-US" sz="5400" dirty="0"/>
              <a:t> </a:t>
            </a:r>
            <a:r>
              <a:rPr lang="en-US" sz="5400" dirty="0" err="1"/>
              <a:t>kualitas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sumber</a:t>
            </a:r>
            <a:r>
              <a:rPr lang="en-US" sz="5400" dirty="0"/>
              <a:t> </a:t>
            </a:r>
            <a:r>
              <a:rPr lang="en-US" sz="5400" dirty="0" err="1"/>
              <a:t>daya</a:t>
            </a:r>
            <a:r>
              <a:rPr lang="en-US" sz="5400" dirty="0"/>
              <a:t> </a:t>
            </a:r>
            <a:r>
              <a:rPr lang="en-US" sz="5400" dirty="0" err="1"/>
              <a:t>tetap</a:t>
            </a:r>
            <a:r>
              <a:rPr lang="en-US" sz="5400" dirty="0"/>
              <a:t>, </a:t>
            </a:r>
            <a:r>
              <a:rPr lang="en-US" sz="5400" dirty="0" err="1"/>
              <a:t>meliputi</a:t>
            </a:r>
            <a:r>
              <a:rPr lang="en-US" sz="5400" dirty="0"/>
              <a:t> </a:t>
            </a:r>
            <a:r>
              <a:rPr lang="en-US" sz="5400" dirty="0" err="1"/>
              <a:t>perawatan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pemanfaatan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Pengelolaan</a:t>
            </a:r>
            <a:r>
              <a:rPr lang="en-US" sz="5400" dirty="0"/>
              <a:t> </a:t>
            </a:r>
            <a:r>
              <a:rPr lang="en-US" sz="5400" dirty="0" err="1"/>
              <a:t>sumber</a:t>
            </a:r>
            <a:r>
              <a:rPr lang="en-US" sz="5400" dirty="0"/>
              <a:t> </a:t>
            </a:r>
            <a:r>
              <a:rPr lang="en-US" sz="5400" dirty="0" err="1"/>
              <a:t>daya</a:t>
            </a:r>
            <a:r>
              <a:rPr lang="en-US" sz="5400" dirty="0"/>
              <a:t> </a:t>
            </a:r>
            <a:r>
              <a:rPr lang="en-US" sz="5400" dirty="0" err="1"/>
              <a:t>manusia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Kontrol</a:t>
            </a:r>
            <a:r>
              <a:rPr lang="en-US" sz="5400" dirty="0"/>
              <a:t> </a:t>
            </a:r>
            <a:r>
              <a:rPr lang="en-US" sz="5400" dirty="0" err="1"/>
              <a:t>dan</a:t>
            </a:r>
            <a:r>
              <a:rPr lang="en-US" sz="5400" dirty="0"/>
              <a:t> </a:t>
            </a:r>
            <a:r>
              <a:rPr lang="en-US" sz="5400" dirty="0" err="1"/>
              <a:t>manajemen</a:t>
            </a:r>
            <a:r>
              <a:rPr lang="en-US" sz="5400" dirty="0"/>
              <a:t> </a:t>
            </a:r>
            <a:r>
              <a:rPr lang="en-US" sz="5400" dirty="0" err="1"/>
              <a:t>Keuangan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/>
              <a:t>Proses </a:t>
            </a:r>
            <a:r>
              <a:rPr lang="en-US" sz="5400" dirty="0" err="1"/>
              <a:t>Pemasaran</a:t>
            </a:r>
            <a:endParaRPr lang="en-US" sz="5400" dirty="0"/>
          </a:p>
          <a:p>
            <a:pPr marL="1600200" lvl="1" indent="-685800">
              <a:buFont typeface="Arial" panose="020B0604020202020204" pitchFamily="34" charset="0"/>
              <a:buChar char="•"/>
            </a:pPr>
            <a:r>
              <a:rPr lang="en-US" sz="5400" dirty="0" err="1"/>
              <a:t>Otomasi</a:t>
            </a:r>
            <a:r>
              <a:rPr lang="en-US" sz="5400" dirty="0"/>
              <a:t> </a:t>
            </a:r>
            <a:r>
              <a:rPr lang="en-US" sz="5400" dirty="0" err="1"/>
              <a:t>sistem</a:t>
            </a:r>
            <a:endParaRPr lang="en-US" sz="5400" dirty="0"/>
          </a:p>
          <a:p>
            <a:pPr lvl="1"/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0F45715-040B-ED43-85AC-D71BA1F6956B}"/>
              </a:ext>
            </a:extLst>
          </p:cNvPr>
          <p:cNvSpPr txBox="1"/>
          <p:nvPr/>
        </p:nvSpPr>
        <p:spPr>
          <a:xfrm>
            <a:off x="3885786" y="516835"/>
            <a:ext cx="937192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Dukungan</a:t>
            </a:r>
            <a:r>
              <a:rPr lang="en-US" sz="8000" b="1" dirty="0">
                <a:solidFill>
                  <a:srgbClr val="FF0000"/>
                </a:solidFill>
              </a:rPr>
              <a:t> Modul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989507671"/>
      </p:ext>
    </p:extLst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</a:t>
            </a:r>
            <a:endParaRPr lang="en-US" sz="6000" b="1" dirty="0">
              <a:solidFill>
                <a:srgbClr val="FF0000"/>
              </a:solidFill>
            </a:endParaRPr>
          </a:p>
        </p:txBody>
      </p:sp>
      <p:graphicFrame>
        <p:nvGraphicFramePr>
          <p:cNvPr id="552968" name="Object 8"/>
          <p:cNvGraphicFramePr>
            <a:graphicFrameLocks noGrp="1" noChangeAspect="1"/>
          </p:cNvGraphicFramePr>
          <p:nvPr>
            <p:ph sz="quarter" idx="1"/>
            <p:extLst/>
          </p:nvPr>
        </p:nvGraphicFramePr>
        <p:xfrm>
          <a:off x="3238406" y="3386658"/>
          <a:ext cx="17913350" cy="914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Visio" r:id="rId3" imgW="9565843" imgH="4883810" progId="Visio.Drawing.11">
                  <p:embed/>
                </p:oleObj>
              </mc:Choice>
              <mc:Fallback>
                <p:oleObj name="Visio" r:id="rId3" imgW="9565843" imgH="4883810" progId="Visio.Drawing.11">
                  <p:embed/>
                  <p:pic>
                    <p:nvPicPr>
                      <p:cNvPr id="55296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8406" y="3386658"/>
                        <a:ext cx="17913350" cy="9144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AF139F19-7109-7C48-8172-7DB6011266BA}"/>
              </a:ext>
            </a:extLst>
          </p:cNvPr>
          <p:cNvSpPr txBox="1"/>
          <p:nvPr/>
        </p:nvSpPr>
        <p:spPr>
          <a:xfrm>
            <a:off x="3717235" y="576470"/>
            <a:ext cx="1666494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err="1">
                <a:solidFill>
                  <a:srgbClr val="FF0000"/>
                </a:solidFill>
              </a:rPr>
              <a:t>Siklus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Proses </a:t>
            </a:r>
            <a:r>
              <a:rPr lang="en-US" sz="8000" b="1" dirty="0" err="1">
                <a:solidFill>
                  <a:srgbClr val="FF0000"/>
                </a:solidFill>
              </a:rPr>
              <a:t>Bisnis</a:t>
            </a:r>
            <a:r>
              <a:rPr lang="en-US" sz="8000" b="1" dirty="0">
                <a:solidFill>
                  <a:srgbClr val="FF0000"/>
                </a:solidFill>
              </a:rPr>
              <a:t> Perusahaan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681593040"/>
      </p:ext>
    </p:extLst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br>
              <a:rPr lang="en-US" dirty="0"/>
            </a:br>
            <a:r>
              <a:rPr lang="en-US" dirty="0"/>
              <a:t>		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5703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597965" y="3054096"/>
            <a:ext cx="19877712" cy="9144000"/>
          </a:xfrm>
        </p:spPr>
        <p:txBody>
          <a:bodyPr>
            <a:normAutofit/>
          </a:bodyPr>
          <a:lstStyle/>
          <a:p>
            <a:r>
              <a:rPr lang="en-US" dirty="0" err="1"/>
              <a:t>Manajemen</a:t>
            </a:r>
            <a:r>
              <a:rPr lang="en-US" dirty="0"/>
              <a:t> Material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Pre Purchasing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Purchasing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Vendor Evaluation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Inventory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Invoice Verification and Material Inspection</a:t>
            </a:r>
          </a:p>
          <a:p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Manusia</a:t>
            </a:r>
            <a:endParaRPr lang="en-US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Personal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Organizational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Payroll accounting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Time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dirty="0"/>
              <a:t>Personal development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B33A304-87C7-254A-9C7B-0911D4C7553E}"/>
              </a:ext>
            </a:extLst>
          </p:cNvPr>
          <p:cNvSpPr txBox="1"/>
          <p:nvPr/>
        </p:nvSpPr>
        <p:spPr>
          <a:xfrm>
            <a:off x="3339548" y="834887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441272134"/>
      </p:ext>
    </p:extLst>
  </p:cSld>
  <p:clrMapOvr>
    <a:masterClrMapping/>
  </p:clrMapOvr>
  <p:transition spd="med"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11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1937522" y="1272210"/>
            <a:ext cx="20425521" cy="9144000"/>
          </a:xfrm>
        </p:spPr>
        <p:txBody>
          <a:bodyPr/>
          <a:lstStyle/>
          <a:p>
            <a:r>
              <a:rPr lang="en-US" sz="7200" dirty="0" err="1"/>
              <a:t>Produksi</a:t>
            </a:r>
            <a:endParaRPr lang="en-US" sz="72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Material and Capacity Planning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Shop Floor Control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Quality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Just in time/repetitive manufacturing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Cost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Engineering data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Engineering change control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Configuration management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Serialization / lot control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Tooling</a:t>
            </a:r>
          </a:p>
          <a:p>
            <a:pPr marL="914400" indent="-914400">
              <a:buFont typeface="Arial" panose="020B0604020202020204" pitchFamily="34" charset="0"/>
              <a:buChar char="•"/>
            </a:pPr>
            <a:endParaRPr lang="en-US" sz="72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AA9CB5E-1B21-B947-B769-3028962364FD}"/>
              </a:ext>
            </a:extLst>
          </p:cNvPr>
          <p:cNvSpPr txBox="1"/>
          <p:nvPr/>
        </p:nvSpPr>
        <p:spPr>
          <a:xfrm>
            <a:off x="3856383" y="0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3107585742"/>
      </p:ext>
    </p:extLst>
  </p:cSld>
  <p:clrMapOvr>
    <a:masterClrMapping/>
  </p:clrMapOvr>
  <p:transition spd="med"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320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269369" y="1086146"/>
            <a:ext cx="19968321" cy="9144000"/>
          </a:xfrm>
        </p:spPr>
        <p:txBody>
          <a:bodyPr/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7200" dirty="0" err="1"/>
              <a:t>Distribusi</a:t>
            </a:r>
            <a:endParaRPr lang="en-US" sz="7200" dirty="0"/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Warehouse Management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Inventory planning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Inventory handling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Intelligent location assignment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Inventory reporting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Inventory analysis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Lot control</a:t>
            </a:r>
          </a:p>
          <a:p>
            <a:pPr marL="2514600" lvl="2" indent="-685800">
              <a:buFont typeface="Arial" panose="020B0604020202020204" pitchFamily="34" charset="0"/>
              <a:buChar char="•"/>
            </a:pPr>
            <a:r>
              <a:rPr lang="en-US" sz="7200" dirty="0"/>
              <a:t>Distribution data collection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Shipping</a:t>
            </a:r>
          </a:p>
          <a:p>
            <a:pPr marL="1676400" lvl="1" indent="-762000">
              <a:buFont typeface="Arial" panose="020B0604020202020204" pitchFamily="34" charset="0"/>
              <a:buChar char="•"/>
            </a:pPr>
            <a:r>
              <a:rPr lang="en-US" sz="7200" dirty="0"/>
              <a:t>Transportation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ABDD01-AD56-6145-87F0-8F4DD7146C06}"/>
              </a:ext>
            </a:extLst>
          </p:cNvPr>
          <p:cNvSpPr txBox="1"/>
          <p:nvPr/>
        </p:nvSpPr>
        <p:spPr>
          <a:xfrm>
            <a:off x="4174435" y="0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272708812"/>
      </p:ext>
    </p:extLst>
  </p:cSld>
  <p:clrMapOvr>
    <a:masterClrMapping/>
  </p:clrMapOvr>
  <p:transition spd="med"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2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621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378325" y="2663827"/>
            <a:ext cx="15967076" cy="10645774"/>
          </a:xfrm>
        </p:spPr>
        <p:txBody>
          <a:bodyPr/>
          <a:lstStyle/>
          <a:p>
            <a:pPr marL="914400" indent="-914400">
              <a:buFont typeface="Arial" panose="020B0604020202020204" pitchFamily="34" charset="0"/>
              <a:buChar char="•"/>
            </a:pPr>
            <a:r>
              <a:rPr lang="en-US" sz="7200" dirty="0" err="1"/>
              <a:t>Penjualan</a:t>
            </a:r>
            <a:r>
              <a:rPr lang="en-US" sz="7200" dirty="0"/>
              <a:t> 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Master Data Management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Order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7200" dirty="0"/>
              <a:t>Sales order management</a:t>
            </a:r>
          </a:p>
          <a:p>
            <a:pPr marL="2686050" lvl="2" indent="-857250">
              <a:buFont typeface="Arial" panose="020B0604020202020204" pitchFamily="34" charset="0"/>
              <a:buChar char="•"/>
            </a:pPr>
            <a:r>
              <a:rPr lang="en-US" sz="7200" dirty="0"/>
              <a:t>Purchase order management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Billing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Pricing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Sales support</a:t>
            </a:r>
          </a:p>
          <a:p>
            <a:pPr marL="1771650" lvl="1" indent="-857250">
              <a:buFont typeface="Arial" panose="020B0604020202020204" pitchFamily="34" charset="0"/>
              <a:buChar char="•"/>
            </a:pPr>
            <a:r>
              <a:rPr lang="en-US" sz="7200" dirty="0"/>
              <a:t>Foreign Trade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CA6A9BC-A9B2-7E49-A085-8948AD7C58FA}"/>
              </a:ext>
            </a:extLst>
          </p:cNvPr>
          <p:cNvSpPr txBox="1"/>
          <p:nvPr/>
        </p:nvSpPr>
        <p:spPr>
          <a:xfrm>
            <a:off x="3518453" y="616226"/>
            <a:ext cx="13896753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>
                <a:solidFill>
                  <a:srgbClr val="FF0000"/>
                </a:solidFill>
              </a:rPr>
              <a:t>Modul-</a:t>
            </a:r>
            <a:r>
              <a:rPr lang="en-US" sz="8000" b="1" dirty="0" err="1">
                <a:solidFill>
                  <a:srgbClr val="FF0000"/>
                </a:solidFill>
              </a:rPr>
              <a:t>modul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Umum</a:t>
            </a:r>
            <a:r>
              <a:rPr lang="en-US" sz="8000" b="1" dirty="0">
                <a:solidFill>
                  <a:srgbClr val="FF0000"/>
                </a:solidFill>
              </a:rPr>
              <a:t> </a:t>
            </a:r>
            <a:r>
              <a:rPr lang="en-US" sz="8000" b="1" dirty="0" err="1">
                <a:solidFill>
                  <a:srgbClr val="FF0000"/>
                </a:solidFill>
              </a:rPr>
              <a:t>dalam</a:t>
            </a:r>
            <a:r>
              <a:rPr lang="en-US" sz="8000" b="1" dirty="0">
                <a:solidFill>
                  <a:srgbClr val="FF0000"/>
                </a:solidFill>
              </a:rPr>
              <a:t> ERP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471646869"/>
      </p:ext>
    </p:extLst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Halaman Depan Slide">
  <a:themeElements>
    <a:clrScheme name="motagua light prueba">
      <a:dk1>
        <a:srgbClr val="445469"/>
      </a:dk1>
      <a:lt1>
        <a:sysClr val="window" lastClr="FFFFFF"/>
      </a:lt1>
      <a:dk2>
        <a:srgbClr val="445469"/>
      </a:dk2>
      <a:lt2>
        <a:srgbClr val="FFFFFF"/>
      </a:lt2>
      <a:accent1>
        <a:srgbClr val="1EA185"/>
      </a:accent1>
      <a:accent2>
        <a:srgbClr val="9BBB5C"/>
      </a:accent2>
      <a:accent3>
        <a:srgbClr val="F29B26"/>
      </a:accent3>
      <a:accent4>
        <a:srgbClr val="BD392F"/>
      </a:accent4>
      <a:accent5>
        <a:srgbClr val="445469"/>
      </a:accent5>
      <a:accent6>
        <a:srgbClr val="445469"/>
      </a:accent6>
      <a:hlink>
        <a:srgbClr val="F33B48"/>
      </a:hlink>
      <a:folHlink>
        <a:srgbClr val="FFC000"/>
      </a:folHlink>
    </a:clrScheme>
    <a:fontScheme name="Custom 1">
      <a:majorFont>
        <a:latin typeface="Lato"/>
        <a:ea typeface=""/>
        <a:cs typeface=""/>
      </a:majorFont>
      <a:minorFont>
        <a:latin typeface="Lato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21787</TotalTime>
  <Words>1802</Words>
  <Application>Microsoft Macintosh PowerPoint</Application>
  <PresentationFormat>Custom</PresentationFormat>
  <Paragraphs>239</Paragraphs>
  <Slides>29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Lato</vt:lpstr>
      <vt:lpstr>Lato Bold</vt:lpstr>
      <vt:lpstr>Lato Light</vt:lpstr>
      <vt:lpstr>Times New Roman</vt:lpstr>
      <vt:lpstr>Wingdings</vt:lpstr>
      <vt:lpstr>Halaman Depan Slide</vt:lpstr>
      <vt:lpstr>Visio</vt:lpstr>
      <vt:lpstr>KONFIGURASI dan IMPLEMENTASI ERP</vt:lpstr>
      <vt:lpstr>TUJUAN PEMBELAJARAN</vt:lpstr>
      <vt:lpstr>PowerPoint Presentation</vt:lpstr>
      <vt:lpstr>       </vt:lpstr>
      <vt:lpstr>   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</vt:lpstr>
      <vt:lpstr>      </vt:lpstr>
      <vt:lpstr>        </vt:lpstr>
      <vt:lpstr>    </vt:lpstr>
      <vt:lpstr>     </vt:lpstr>
      <vt:lpstr>      </vt:lpstr>
      <vt:lpstr>    </vt:lpstr>
      <vt:lpstr>      </vt:lpstr>
      <vt:lpstr>   </vt:lpstr>
      <vt:lpstr>   </vt:lpstr>
      <vt:lpstr>  </vt:lpstr>
      <vt:lpstr>           </vt:lpstr>
      <vt:lpstr>   </vt:lpstr>
      <vt:lpstr>    </vt:lpstr>
      <vt:lpstr>    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Jetfabrik</dc:creator>
  <cp:keywords/>
  <dc:description/>
  <cp:lastModifiedBy>Microsoft Office User</cp:lastModifiedBy>
  <cp:revision>3150</cp:revision>
  <dcterms:created xsi:type="dcterms:W3CDTF">2014-11-12T21:47:38Z</dcterms:created>
  <dcterms:modified xsi:type="dcterms:W3CDTF">2020-06-26T01:39:10Z</dcterms:modified>
  <cp:category/>
</cp:coreProperties>
</file>