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1479" r:id="rId2"/>
    <p:sldId id="1480" r:id="rId3"/>
    <p:sldId id="1481" r:id="rId4"/>
    <p:sldId id="276" r:id="rId5"/>
    <p:sldId id="281" r:id="rId6"/>
    <p:sldId id="278" r:id="rId7"/>
    <p:sldId id="277" r:id="rId8"/>
    <p:sldId id="279" r:id="rId9"/>
    <p:sldId id="280" r:id="rId10"/>
    <p:sldId id="444" r:id="rId11"/>
    <p:sldId id="1491" r:id="rId12"/>
    <p:sldId id="1492" r:id="rId13"/>
    <p:sldId id="1493" r:id="rId14"/>
    <p:sldId id="1494" r:id="rId15"/>
    <p:sldId id="1495" r:id="rId16"/>
    <p:sldId id="447" r:id="rId17"/>
    <p:sldId id="1496" r:id="rId18"/>
    <p:sldId id="1482" r:id="rId19"/>
    <p:sldId id="1483" r:id="rId20"/>
    <p:sldId id="1484" r:id="rId21"/>
    <p:sldId id="1485" r:id="rId22"/>
    <p:sldId id="1486" r:id="rId23"/>
    <p:sldId id="1487" r:id="rId24"/>
    <p:sldId id="1488" r:id="rId25"/>
    <p:sldId id="265" r:id="rId26"/>
    <p:sldId id="266" r:id="rId27"/>
    <p:sldId id="267" r:id="rId28"/>
    <p:sldId id="268" r:id="rId29"/>
    <p:sldId id="269" r:id="rId30"/>
    <p:sldId id="270" r:id="rId31"/>
    <p:sldId id="271" r:id="rId32"/>
    <p:sldId id="272" r:id="rId33"/>
    <p:sldId id="273" r:id="rId34"/>
    <p:sldId id="274" r:id="rId35"/>
    <p:sldId id="275" r:id="rId36"/>
    <p:sldId id="282" r:id="rId37"/>
  </p:sldIdLst>
  <p:sldSz cx="24377650" cy="13716000"/>
  <p:notesSz cx="6858000" cy="9144000"/>
  <p:defaultTextStyle>
    <a:defPPr>
      <a:defRPr lang="en-US"/>
    </a:defPPr>
    <a:lvl1pPr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1pPr>
    <a:lvl2pPr marL="912813" indent="-4556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2pPr>
    <a:lvl3pPr marL="1827213" indent="-9128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3pPr>
    <a:lvl4pPr marL="2741613" indent="-13700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4pPr>
    <a:lvl5pPr marL="3656013" indent="-18272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9"/>
    <a:srgbClr val="FBB62B"/>
    <a:srgbClr val="364D65"/>
    <a:srgbClr val="19232E"/>
    <a:srgbClr val="2F2F2F"/>
    <a:srgbClr val="FBC81F"/>
    <a:srgbClr val="2C4054"/>
    <a:srgbClr val="FADF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50" autoAdjust="0"/>
    <p:restoredTop sz="86401" autoAdjust="0"/>
  </p:normalViewPr>
  <p:slideViewPr>
    <p:cSldViewPr snapToGrid="0" snapToObjects="1">
      <p:cViewPr varScale="1">
        <p:scale>
          <a:sx n="35" d="100"/>
          <a:sy n="35" d="100"/>
        </p:scale>
        <p:origin x="688" y="192"/>
      </p:cViewPr>
      <p:guideLst>
        <p:guide orient="horz" pos="4320"/>
        <p:guide pos="7678"/>
      </p:guideLst>
    </p:cSldViewPr>
  </p:slideViewPr>
  <p:outlineViewPr>
    <p:cViewPr>
      <p:scale>
        <a:sx n="33" d="100"/>
        <a:sy n="33" d="100"/>
      </p:scale>
      <p:origin x="0" y="-424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5" d="100"/>
        <a:sy n="65" d="100"/>
      </p:scale>
      <p:origin x="0" y="28992"/>
    </p:cViewPr>
  </p:sorterViewPr>
  <p:notesViewPr>
    <p:cSldViewPr snapToGrid="0" snapToObjects="1">
      <p:cViewPr varScale="1">
        <p:scale>
          <a:sx n="55" d="100"/>
          <a:sy n="55" d="100"/>
        </p:scale>
        <p:origin x="288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E82F55-D4B1-4C9D-BD68-DE74AEFBAC24}" type="doc">
      <dgm:prSet loTypeId="urn:microsoft.com/office/officeart/2005/8/layout/process5" loCatId="process" qsTypeId="urn:microsoft.com/office/officeart/2005/8/quickstyle/simple1" qsCatId="simple" csTypeId="urn:microsoft.com/office/officeart/2005/8/colors/colorful4" csCatId="colorful" phldr="1"/>
      <dgm:spPr/>
    </dgm:pt>
    <dgm:pt modelId="{6FE2B7EB-6C6F-4CBA-A50E-CBFDB2D30100}">
      <dgm:prSet phldrT="[Text]"/>
      <dgm:spPr/>
      <dgm:t>
        <a:bodyPr/>
        <a:lstStyle/>
        <a:p>
          <a:r>
            <a:rPr lang="en-US" dirty="0"/>
            <a:t>Analysis of the process of firm</a:t>
          </a:r>
        </a:p>
      </dgm:t>
    </dgm:pt>
    <dgm:pt modelId="{054797E7-A298-4272-BB38-8A723A157258}" type="parTrans" cxnId="{32E152A7-9216-4651-82EE-055AC42A06B0}">
      <dgm:prSet/>
      <dgm:spPr/>
      <dgm:t>
        <a:bodyPr/>
        <a:lstStyle/>
        <a:p>
          <a:endParaRPr lang="en-US"/>
        </a:p>
      </dgm:t>
    </dgm:pt>
    <dgm:pt modelId="{EFAC8241-D8AF-4AFF-AC36-009023E47441}" type="sibTrans" cxnId="{32E152A7-9216-4651-82EE-055AC42A06B0}">
      <dgm:prSet/>
      <dgm:spPr/>
      <dgm:t>
        <a:bodyPr/>
        <a:lstStyle/>
        <a:p>
          <a:endParaRPr lang="en-US"/>
        </a:p>
      </dgm:t>
    </dgm:pt>
    <dgm:pt modelId="{08A8D68E-C086-480F-8B85-B83D6B6DDFD2}">
      <dgm:prSet phldrT="[Text]"/>
      <dgm:spPr/>
      <dgm:t>
        <a:bodyPr/>
        <a:lstStyle/>
        <a:p>
          <a:r>
            <a:rPr lang="en-US" dirty="0"/>
            <a:t>Analysis of the concept of ERP packages</a:t>
          </a:r>
        </a:p>
      </dgm:t>
    </dgm:pt>
    <dgm:pt modelId="{722D8C5B-F0EB-4A28-A4C0-3E01B6FCB349}" type="parTrans" cxnId="{46D3ABA8-FA8C-470C-B114-261B162BD5D1}">
      <dgm:prSet/>
      <dgm:spPr/>
      <dgm:t>
        <a:bodyPr/>
        <a:lstStyle/>
        <a:p>
          <a:endParaRPr lang="en-US"/>
        </a:p>
      </dgm:t>
    </dgm:pt>
    <dgm:pt modelId="{B0F126DF-90FA-4023-B355-5E952C522BE5}" type="sibTrans" cxnId="{46D3ABA8-FA8C-470C-B114-261B162BD5D1}">
      <dgm:prSet/>
      <dgm:spPr/>
      <dgm:t>
        <a:bodyPr/>
        <a:lstStyle/>
        <a:p>
          <a:endParaRPr lang="en-US"/>
        </a:p>
      </dgm:t>
    </dgm:pt>
    <dgm:pt modelId="{3A34047B-A7A2-4C1F-9A1F-27E0541724CC}">
      <dgm:prSet phldrT="[Text]"/>
      <dgm:spPr/>
      <dgm:t>
        <a:bodyPr/>
        <a:lstStyle/>
        <a:p>
          <a:r>
            <a:rPr lang="en-US" dirty="0"/>
            <a:t>Pre-</a:t>
          </a:r>
          <a:r>
            <a:rPr lang="en-US" dirty="0" err="1"/>
            <a:t>selection:only</a:t>
          </a:r>
          <a:r>
            <a:rPr lang="en-US" dirty="0"/>
            <a:t> packages that support companies process</a:t>
          </a:r>
        </a:p>
      </dgm:t>
    </dgm:pt>
    <dgm:pt modelId="{FCA5AC05-893C-4CF4-8A20-2ECC8D1A7269}" type="parTrans" cxnId="{F061FA94-84E8-460E-9582-D98FEC612989}">
      <dgm:prSet/>
      <dgm:spPr/>
      <dgm:t>
        <a:bodyPr/>
        <a:lstStyle/>
        <a:p>
          <a:endParaRPr lang="en-US"/>
        </a:p>
      </dgm:t>
    </dgm:pt>
    <dgm:pt modelId="{3FD56008-10F1-4FB1-BEA0-38B04524C114}" type="sibTrans" cxnId="{F061FA94-84E8-460E-9582-D98FEC612989}">
      <dgm:prSet/>
      <dgm:spPr/>
      <dgm:t>
        <a:bodyPr/>
        <a:lstStyle/>
        <a:p>
          <a:endParaRPr lang="en-US"/>
        </a:p>
      </dgm:t>
    </dgm:pt>
    <dgm:pt modelId="{6D926C75-412D-47BB-8C93-49DFB80C963C}">
      <dgm:prSet phldrT="[Text]"/>
      <dgm:spPr/>
      <dgm:t>
        <a:bodyPr/>
        <a:lstStyle/>
        <a:p>
          <a:r>
            <a:rPr lang="en-US" dirty="0"/>
            <a:t>Selection :after workshop and evaluation several factor</a:t>
          </a:r>
        </a:p>
      </dgm:t>
    </dgm:pt>
    <dgm:pt modelId="{9E9D4FA1-1595-41C2-BD81-1BA90343FE10}" type="parTrans" cxnId="{2600F2C2-2DF3-440C-A76E-08022996EFDB}">
      <dgm:prSet/>
      <dgm:spPr/>
      <dgm:t>
        <a:bodyPr/>
        <a:lstStyle/>
        <a:p>
          <a:endParaRPr lang="en-US"/>
        </a:p>
      </dgm:t>
    </dgm:pt>
    <dgm:pt modelId="{F136AEFE-C2C6-40F6-983C-1CA870E39CFF}" type="sibTrans" cxnId="{2600F2C2-2DF3-440C-A76E-08022996EFDB}">
      <dgm:prSet/>
      <dgm:spPr/>
      <dgm:t>
        <a:bodyPr/>
        <a:lstStyle/>
        <a:p>
          <a:endParaRPr lang="en-US"/>
        </a:p>
      </dgm:t>
    </dgm:pt>
    <dgm:pt modelId="{03336542-47EC-4CD0-B79C-4E4F8DCEBA4A}">
      <dgm:prSet phldrT="[Text]"/>
      <dgm:spPr/>
      <dgm:t>
        <a:bodyPr/>
        <a:lstStyle/>
        <a:p>
          <a:r>
            <a:rPr lang="en-US" dirty="0"/>
            <a:t>Re-engineering </a:t>
          </a:r>
          <a:r>
            <a:rPr lang="en-US" dirty="0" err="1"/>
            <a:t>vs</a:t>
          </a:r>
          <a:r>
            <a:rPr lang="en-US" dirty="0"/>
            <a:t> </a:t>
          </a:r>
          <a:r>
            <a:rPr lang="en-US" dirty="0" err="1"/>
            <a:t>custimization</a:t>
          </a:r>
          <a:endParaRPr lang="en-US" dirty="0"/>
        </a:p>
      </dgm:t>
    </dgm:pt>
    <dgm:pt modelId="{97568951-CA45-4E8A-AB86-C94C94597CBC}" type="parTrans" cxnId="{C4666DFC-1E80-4CAB-B708-AF024BF0EE0A}">
      <dgm:prSet/>
      <dgm:spPr/>
      <dgm:t>
        <a:bodyPr/>
        <a:lstStyle/>
        <a:p>
          <a:endParaRPr lang="en-US"/>
        </a:p>
      </dgm:t>
    </dgm:pt>
    <dgm:pt modelId="{C3579810-AE33-40E2-8011-DF1F4CFBD028}" type="sibTrans" cxnId="{C4666DFC-1E80-4CAB-B708-AF024BF0EE0A}">
      <dgm:prSet/>
      <dgm:spPr/>
      <dgm:t>
        <a:bodyPr/>
        <a:lstStyle/>
        <a:p>
          <a:endParaRPr lang="en-US"/>
        </a:p>
      </dgm:t>
    </dgm:pt>
    <dgm:pt modelId="{2A2C77EB-3CE9-4B26-9CE8-486DA07AB4A6}">
      <dgm:prSet phldrT="[Text]"/>
      <dgm:spPr/>
      <dgm:t>
        <a:bodyPr/>
        <a:lstStyle/>
        <a:p>
          <a:r>
            <a:rPr lang="en-US" dirty="0"/>
            <a:t>Effort </a:t>
          </a:r>
          <a:r>
            <a:rPr lang="en-US" dirty="0" err="1"/>
            <a:t>vs</a:t>
          </a:r>
          <a:r>
            <a:rPr lang="en-US" dirty="0"/>
            <a:t> benefits</a:t>
          </a:r>
        </a:p>
      </dgm:t>
    </dgm:pt>
    <dgm:pt modelId="{C35924E7-F07E-49AD-B868-7C4546094A34}" type="parTrans" cxnId="{1BDFA1CC-C511-48D6-80C0-A070285D0F11}">
      <dgm:prSet/>
      <dgm:spPr/>
      <dgm:t>
        <a:bodyPr/>
        <a:lstStyle/>
        <a:p>
          <a:endParaRPr lang="en-US"/>
        </a:p>
      </dgm:t>
    </dgm:pt>
    <dgm:pt modelId="{4D859251-AD1F-49AF-BDFB-68B9ABA860AC}" type="sibTrans" cxnId="{1BDFA1CC-C511-48D6-80C0-A070285D0F11}">
      <dgm:prSet/>
      <dgm:spPr/>
      <dgm:t>
        <a:bodyPr/>
        <a:lstStyle/>
        <a:p>
          <a:endParaRPr lang="en-US"/>
        </a:p>
      </dgm:t>
    </dgm:pt>
    <dgm:pt modelId="{87F7AA31-42BA-47DF-B46C-2E092A236704}">
      <dgm:prSet phldrT="[Text]"/>
      <dgm:spPr/>
      <dgm:t>
        <a:bodyPr/>
        <a:lstStyle/>
        <a:p>
          <a:r>
            <a:rPr lang="en-US" dirty="0"/>
            <a:t>implementation</a:t>
          </a:r>
        </a:p>
      </dgm:t>
    </dgm:pt>
    <dgm:pt modelId="{3B8C9F6B-32BC-441D-93DA-1EB800665FBC}" type="parTrans" cxnId="{F1B66B9E-8D0D-4F51-80C5-A5894F104E9D}">
      <dgm:prSet/>
      <dgm:spPr/>
      <dgm:t>
        <a:bodyPr/>
        <a:lstStyle/>
        <a:p>
          <a:endParaRPr lang="en-US"/>
        </a:p>
      </dgm:t>
    </dgm:pt>
    <dgm:pt modelId="{F645041B-F2D4-4A2B-9709-15BD59C89456}" type="sibTrans" cxnId="{F1B66B9E-8D0D-4F51-80C5-A5894F104E9D}">
      <dgm:prSet/>
      <dgm:spPr/>
      <dgm:t>
        <a:bodyPr/>
        <a:lstStyle/>
        <a:p>
          <a:endParaRPr lang="en-US"/>
        </a:p>
      </dgm:t>
    </dgm:pt>
    <dgm:pt modelId="{0189EDF1-0711-4547-AD83-3B608BC64044}" type="pres">
      <dgm:prSet presAssocID="{45E82F55-D4B1-4C9D-BD68-DE74AEFBAC24}" presName="diagram" presStyleCnt="0">
        <dgm:presLayoutVars>
          <dgm:dir/>
          <dgm:resizeHandles val="exact"/>
        </dgm:presLayoutVars>
      </dgm:prSet>
      <dgm:spPr/>
    </dgm:pt>
    <dgm:pt modelId="{236AD132-2A7C-43B9-A652-15BE473ADD99}" type="pres">
      <dgm:prSet presAssocID="{6FE2B7EB-6C6F-4CBA-A50E-CBFDB2D30100}" presName="node" presStyleLbl="node1" presStyleIdx="0" presStyleCnt="7">
        <dgm:presLayoutVars>
          <dgm:bulletEnabled val="1"/>
        </dgm:presLayoutVars>
      </dgm:prSet>
      <dgm:spPr/>
    </dgm:pt>
    <dgm:pt modelId="{D05DE601-10A0-4D45-A5FF-CC3C1F6BB1D2}" type="pres">
      <dgm:prSet presAssocID="{EFAC8241-D8AF-4AFF-AC36-009023E47441}" presName="sibTrans" presStyleLbl="sibTrans2D1" presStyleIdx="0" presStyleCnt="6"/>
      <dgm:spPr/>
    </dgm:pt>
    <dgm:pt modelId="{7C52C59A-83C1-480F-A170-F3E214F34949}" type="pres">
      <dgm:prSet presAssocID="{EFAC8241-D8AF-4AFF-AC36-009023E47441}" presName="connectorText" presStyleLbl="sibTrans2D1" presStyleIdx="0" presStyleCnt="6"/>
      <dgm:spPr/>
    </dgm:pt>
    <dgm:pt modelId="{49387437-9FCA-4653-A8B4-4EAE2A3BBCF8}" type="pres">
      <dgm:prSet presAssocID="{08A8D68E-C086-480F-8B85-B83D6B6DDFD2}" presName="node" presStyleLbl="node1" presStyleIdx="1" presStyleCnt="7">
        <dgm:presLayoutVars>
          <dgm:bulletEnabled val="1"/>
        </dgm:presLayoutVars>
      </dgm:prSet>
      <dgm:spPr/>
    </dgm:pt>
    <dgm:pt modelId="{7DFFC45E-DE90-4C61-B631-3D1D6F02B925}" type="pres">
      <dgm:prSet presAssocID="{B0F126DF-90FA-4023-B355-5E952C522BE5}" presName="sibTrans" presStyleLbl="sibTrans2D1" presStyleIdx="1" presStyleCnt="6"/>
      <dgm:spPr/>
    </dgm:pt>
    <dgm:pt modelId="{88CD3CEC-0743-4E1A-9750-67E60FA8AB27}" type="pres">
      <dgm:prSet presAssocID="{B0F126DF-90FA-4023-B355-5E952C522BE5}" presName="connectorText" presStyleLbl="sibTrans2D1" presStyleIdx="1" presStyleCnt="6"/>
      <dgm:spPr/>
    </dgm:pt>
    <dgm:pt modelId="{43D863DA-35C4-4454-8CF5-57B3B9FBEC19}" type="pres">
      <dgm:prSet presAssocID="{3A34047B-A7A2-4C1F-9A1F-27E0541724CC}" presName="node" presStyleLbl="node1" presStyleIdx="2" presStyleCnt="7">
        <dgm:presLayoutVars>
          <dgm:bulletEnabled val="1"/>
        </dgm:presLayoutVars>
      </dgm:prSet>
      <dgm:spPr/>
    </dgm:pt>
    <dgm:pt modelId="{FF57A1E3-D4CD-48B5-94DA-10826C5C44A8}" type="pres">
      <dgm:prSet presAssocID="{3FD56008-10F1-4FB1-BEA0-38B04524C114}" presName="sibTrans" presStyleLbl="sibTrans2D1" presStyleIdx="2" presStyleCnt="6"/>
      <dgm:spPr/>
    </dgm:pt>
    <dgm:pt modelId="{BFD78253-A661-43CD-8582-0DEF9A3E85AB}" type="pres">
      <dgm:prSet presAssocID="{3FD56008-10F1-4FB1-BEA0-38B04524C114}" presName="connectorText" presStyleLbl="sibTrans2D1" presStyleIdx="2" presStyleCnt="6"/>
      <dgm:spPr/>
    </dgm:pt>
    <dgm:pt modelId="{15BFF90D-99D6-4F68-98C8-62CB71A4A425}" type="pres">
      <dgm:prSet presAssocID="{6D926C75-412D-47BB-8C93-49DFB80C963C}" presName="node" presStyleLbl="node1" presStyleIdx="3" presStyleCnt="7">
        <dgm:presLayoutVars>
          <dgm:bulletEnabled val="1"/>
        </dgm:presLayoutVars>
      </dgm:prSet>
      <dgm:spPr/>
    </dgm:pt>
    <dgm:pt modelId="{B93E6BA6-2F73-4A71-9E1F-6D4D7A6CFF20}" type="pres">
      <dgm:prSet presAssocID="{F136AEFE-C2C6-40F6-983C-1CA870E39CFF}" presName="sibTrans" presStyleLbl="sibTrans2D1" presStyleIdx="3" presStyleCnt="6"/>
      <dgm:spPr/>
    </dgm:pt>
    <dgm:pt modelId="{B6D8A6CD-9328-414E-8FE6-B3780A32C9D9}" type="pres">
      <dgm:prSet presAssocID="{F136AEFE-C2C6-40F6-983C-1CA870E39CFF}" presName="connectorText" presStyleLbl="sibTrans2D1" presStyleIdx="3" presStyleCnt="6"/>
      <dgm:spPr/>
    </dgm:pt>
    <dgm:pt modelId="{BB514DC7-1CFC-455E-BEBA-16DBF955151D}" type="pres">
      <dgm:prSet presAssocID="{03336542-47EC-4CD0-B79C-4E4F8DCEBA4A}" presName="node" presStyleLbl="node1" presStyleIdx="4" presStyleCnt="7">
        <dgm:presLayoutVars>
          <dgm:bulletEnabled val="1"/>
        </dgm:presLayoutVars>
      </dgm:prSet>
      <dgm:spPr/>
    </dgm:pt>
    <dgm:pt modelId="{FE2A1588-A1E6-4FE4-970A-3FB39B1B1114}" type="pres">
      <dgm:prSet presAssocID="{C3579810-AE33-40E2-8011-DF1F4CFBD028}" presName="sibTrans" presStyleLbl="sibTrans2D1" presStyleIdx="4" presStyleCnt="6"/>
      <dgm:spPr/>
    </dgm:pt>
    <dgm:pt modelId="{A1FD0625-E0D6-4483-A73E-5DCDECE6E6B4}" type="pres">
      <dgm:prSet presAssocID="{C3579810-AE33-40E2-8011-DF1F4CFBD028}" presName="connectorText" presStyleLbl="sibTrans2D1" presStyleIdx="4" presStyleCnt="6"/>
      <dgm:spPr/>
    </dgm:pt>
    <dgm:pt modelId="{3C842A97-E16E-4921-A66D-0987229FE92E}" type="pres">
      <dgm:prSet presAssocID="{2A2C77EB-3CE9-4B26-9CE8-486DA07AB4A6}" presName="node" presStyleLbl="node1" presStyleIdx="5" presStyleCnt="7">
        <dgm:presLayoutVars>
          <dgm:bulletEnabled val="1"/>
        </dgm:presLayoutVars>
      </dgm:prSet>
      <dgm:spPr/>
    </dgm:pt>
    <dgm:pt modelId="{7AFA99B9-01CE-4F1B-B074-95E39997158D}" type="pres">
      <dgm:prSet presAssocID="{4D859251-AD1F-49AF-BDFB-68B9ABA860AC}" presName="sibTrans" presStyleLbl="sibTrans2D1" presStyleIdx="5" presStyleCnt="6"/>
      <dgm:spPr/>
    </dgm:pt>
    <dgm:pt modelId="{5EEC1638-5BA9-4925-8D59-A7AC7E3F9C84}" type="pres">
      <dgm:prSet presAssocID="{4D859251-AD1F-49AF-BDFB-68B9ABA860AC}" presName="connectorText" presStyleLbl="sibTrans2D1" presStyleIdx="5" presStyleCnt="6"/>
      <dgm:spPr/>
    </dgm:pt>
    <dgm:pt modelId="{94700C20-875A-4840-94B1-3AE172FA3A08}" type="pres">
      <dgm:prSet presAssocID="{87F7AA31-42BA-47DF-B46C-2E092A236704}" presName="node" presStyleLbl="node1" presStyleIdx="6" presStyleCnt="7">
        <dgm:presLayoutVars>
          <dgm:bulletEnabled val="1"/>
        </dgm:presLayoutVars>
      </dgm:prSet>
      <dgm:spPr/>
    </dgm:pt>
  </dgm:ptLst>
  <dgm:cxnLst>
    <dgm:cxn modelId="{46087B06-4B19-47E8-BF65-23EB2B7A69C2}" type="presOf" srcId="{08A8D68E-C086-480F-8B85-B83D6B6DDFD2}" destId="{49387437-9FCA-4653-A8B4-4EAE2A3BBCF8}" srcOrd="0" destOrd="0" presId="urn:microsoft.com/office/officeart/2005/8/layout/process5"/>
    <dgm:cxn modelId="{755BD208-F407-4A52-AB68-6DC52A59B465}" type="presOf" srcId="{6D926C75-412D-47BB-8C93-49DFB80C963C}" destId="{15BFF90D-99D6-4F68-98C8-62CB71A4A425}" srcOrd="0" destOrd="0" presId="urn:microsoft.com/office/officeart/2005/8/layout/process5"/>
    <dgm:cxn modelId="{5B544E14-CFAD-4133-9ABF-E35ECEB52E79}" type="presOf" srcId="{2A2C77EB-3CE9-4B26-9CE8-486DA07AB4A6}" destId="{3C842A97-E16E-4921-A66D-0987229FE92E}" srcOrd="0" destOrd="0" presId="urn:microsoft.com/office/officeart/2005/8/layout/process5"/>
    <dgm:cxn modelId="{EBC76D2D-23BA-4C90-825C-B9290B7E8EC3}" type="presOf" srcId="{EFAC8241-D8AF-4AFF-AC36-009023E47441}" destId="{7C52C59A-83C1-480F-A170-F3E214F34949}" srcOrd="1" destOrd="0" presId="urn:microsoft.com/office/officeart/2005/8/layout/process5"/>
    <dgm:cxn modelId="{102F9632-6F37-488B-8A97-3EF62404F963}" type="presOf" srcId="{45E82F55-D4B1-4C9D-BD68-DE74AEFBAC24}" destId="{0189EDF1-0711-4547-AD83-3B608BC64044}" srcOrd="0" destOrd="0" presId="urn:microsoft.com/office/officeart/2005/8/layout/process5"/>
    <dgm:cxn modelId="{FEC24645-E098-4CEE-8F2B-3B29927656D8}" type="presOf" srcId="{4D859251-AD1F-49AF-BDFB-68B9ABA860AC}" destId="{5EEC1638-5BA9-4925-8D59-A7AC7E3F9C84}" srcOrd="1" destOrd="0" presId="urn:microsoft.com/office/officeart/2005/8/layout/process5"/>
    <dgm:cxn modelId="{90F0824C-699D-4503-866F-CBFA3DED2BAE}" type="presOf" srcId="{B0F126DF-90FA-4023-B355-5E952C522BE5}" destId="{7DFFC45E-DE90-4C61-B631-3D1D6F02B925}" srcOrd="0" destOrd="0" presId="urn:microsoft.com/office/officeart/2005/8/layout/process5"/>
    <dgm:cxn modelId="{CEAC8D56-E995-4E73-97E0-762056C02641}" type="presOf" srcId="{F136AEFE-C2C6-40F6-983C-1CA870E39CFF}" destId="{B93E6BA6-2F73-4A71-9E1F-6D4D7A6CFF20}" srcOrd="0" destOrd="0" presId="urn:microsoft.com/office/officeart/2005/8/layout/process5"/>
    <dgm:cxn modelId="{F01DE05B-E5B6-40D4-A193-D4F380E1B36C}" type="presOf" srcId="{03336542-47EC-4CD0-B79C-4E4F8DCEBA4A}" destId="{BB514DC7-1CFC-455E-BEBA-16DBF955151D}" srcOrd="0" destOrd="0" presId="urn:microsoft.com/office/officeart/2005/8/layout/process5"/>
    <dgm:cxn modelId="{4661F26B-D245-41E3-A0D5-B1B5F1912125}" type="presOf" srcId="{87F7AA31-42BA-47DF-B46C-2E092A236704}" destId="{94700C20-875A-4840-94B1-3AE172FA3A08}" srcOrd="0" destOrd="0" presId="urn:microsoft.com/office/officeart/2005/8/layout/process5"/>
    <dgm:cxn modelId="{05C9FF90-D904-41D8-BF12-C369DB14B7C1}" type="presOf" srcId="{C3579810-AE33-40E2-8011-DF1F4CFBD028}" destId="{FE2A1588-A1E6-4FE4-970A-3FB39B1B1114}" srcOrd="0" destOrd="0" presId="urn:microsoft.com/office/officeart/2005/8/layout/process5"/>
    <dgm:cxn modelId="{F061FA94-84E8-460E-9582-D98FEC612989}" srcId="{45E82F55-D4B1-4C9D-BD68-DE74AEFBAC24}" destId="{3A34047B-A7A2-4C1F-9A1F-27E0541724CC}" srcOrd="2" destOrd="0" parTransId="{FCA5AC05-893C-4CF4-8A20-2ECC8D1A7269}" sibTransId="{3FD56008-10F1-4FB1-BEA0-38B04524C114}"/>
    <dgm:cxn modelId="{F1B66B9E-8D0D-4F51-80C5-A5894F104E9D}" srcId="{45E82F55-D4B1-4C9D-BD68-DE74AEFBAC24}" destId="{87F7AA31-42BA-47DF-B46C-2E092A236704}" srcOrd="6" destOrd="0" parTransId="{3B8C9F6B-32BC-441D-93DA-1EB800665FBC}" sibTransId="{F645041B-F2D4-4A2B-9709-15BD59C89456}"/>
    <dgm:cxn modelId="{A89DF7A1-1F0E-4528-AF14-7ED83D2E9487}" type="presOf" srcId="{B0F126DF-90FA-4023-B355-5E952C522BE5}" destId="{88CD3CEC-0743-4E1A-9750-67E60FA8AB27}" srcOrd="1" destOrd="0" presId="urn:microsoft.com/office/officeart/2005/8/layout/process5"/>
    <dgm:cxn modelId="{157C2EA4-C788-4555-8D9A-0AD8C639596D}" type="presOf" srcId="{3FD56008-10F1-4FB1-BEA0-38B04524C114}" destId="{FF57A1E3-D4CD-48B5-94DA-10826C5C44A8}" srcOrd="0" destOrd="0" presId="urn:microsoft.com/office/officeart/2005/8/layout/process5"/>
    <dgm:cxn modelId="{32E152A7-9216-4651-82EE-055AC42A06B0}" srcId="{45E82F55-D4B1-4C9D-BD68-DE74AEFBAC24}" destId="{6FE2B7EB-6C6F-4CBA-A50E-CBFDB2D30100}" srcOrd="0" destOrd="0" parTransId="{054797E7-A298-4272-BB38-8A723A157258}" sibTransId="{EFAC8241-D8AF-4AFF-AC36-009023E47441}"/>
    <dgm:cxn modelId="{1B869AA7-E974-49D3-A950-4E6576704030}" type="presOf" srcId="{3FD56008-10F1-4FB1-BEA0-38B04524C114}" destId="{BFD78253-A661-43CD-8582-0DEF9A3E85AB}" srcOrd="1" destOrd="0" presId="urn:microsoft.com/office/officeart/2005/8/layout/process5"/>
    <dgm:cxn modelId="{46D3ABA8-FA8C-470C-B114-261B162BD5D1}" srcId="{45E82F55-D4B1-4C9D-BD68-DE74AEFBAC24}" destId="{08A8D68E-C086-480F-8B85-B83D6B6DDFD2}" srcOrd="1" destOrd="0" parTransId="{722D8C5B-F0EB-4A28-A4C0-3E01B6FCB349}" sibTransId="{B0F126DF-90FA-4023-B355-5E952C522BE5}"/>
    <dgm:cxn modelId="{5D1BFAB7-28F4-4E3B-82A0-122BD1D6856B}" type="presOf" srcId="{6FE2B7EB-6C6F-4CBA-A50E-CBFDB2D30100}" destId="{236AD132-2A7C-43B9-A652-15BE473ADD99}" srcOrd="0" destOrd="0" presId="urn:microsoft.com/office/officeart/2005/8/layout/process5"/>
    <dgm:cxn modelId="{66640FBA-B383-4C0E-AA2B-1379E57F88D3}" type="presOf" srcId="{C3579810-AE33-40E2-8011-DF1F4CFBD028}" destId="{A1FD0625-E0D6-4483-A73E-5DCDECE6E6B4}" srcOrd="1" destOrd="0" presId="urn:microsoft.com/office/officeart/2005/8/layout/process5"/>
    <dgm:cxn modelId="{B27798C2-957E-476B-A228-CB2EBE160701}" type="presOf" srcId="{F136AEFE-C2C6-40F6-983C-1CA870E39CFF}" destId="{B6D8A6CD-9328-414E-8FE6-B3780A32C9D9}" srcOrd="1" destOrd="0" presId="urn:microsoft.com/office/officeart/2005/8/layout/process5"/>
    <dgm:cxn modelId="{2600F2C2-2DF3-440C-A76E-08022996EFDB}" srcId="{45E82F55-D4B1-4C9D-BD68-DE74AEFBAC24}" destId="{6D926C75-412D-47BB-8C93-49DFB80C963C}" srcOrd="3" destOrd="0" parTransId="{9E9D4FA1-1595-41C2-BD81-1BA90343FE10}" sibTransId="{F136AEFE-C2C6-40F6-983C-1CA870E39CFF}"/>
    <dgm:cxn modelId="{1BDFA1CC-C511-48D6-80C0-A070285D0F11}" srcId="{45E82F55-D4B1-4C9D-BD68-DE74AEFBAC24}" destId="{2A2C77EB-3CE9-4B26-9CE8-486DA07AB4A6}" srcOrd="5" destOrd="0" parTransId="{C35924E7-F07E-49AD-B868-7C4546094A34}" sibTransId="{4D859251-AD1F-49AF-BDFB-68B9ABA860AC}"/>
    <dgm:cxn modelId="{46A16FD6-8C24-40F5-B5E8-1CF58353804A}" type="presOf" srcId="{3A34047B-A7A2-4C1F-9A1F-27E0541724CC}" destId="{43D863DA-35C4-4454-8CF5-57B3B9FBEC19}" srcOrd="0" destOrd="0" presId="urn:microsoft.com/office/officeart/2005/8/layout/process5"/>
    <dgm:cxn modelId="{F2DD31ED-350B-4DE7-84A3-64FD7067F5AD}" type="presOf" srcId="{4D859251-AD1F-49AF-BDFB-68B9ABA860AC}" destId="{7AFA99B9-01CE-4F1B-B074-95E39997158D}" srcOrd="0" destOrd="0" presId="urn:microsoft.com/office/officeart/2005/8/layout/process5"/>
    <dgm:cxn modelId="{951EE6F8-DDD5-4395-850B-94CC58DD06A3}" type="presOf" srcId="{EFAC8241-D8AF-4AFF-AC36-009023E47441}" destId="{D05DE601-10A0-4D45-A5FF-CC3C1F6BB1D2}" srcOrd="0" destOrd="0" presId="urn:microsoft.com/office/officeart/2005/8/layout/process5"/>
    <dgm:cxn modelId="{C4666DFC-1E80-4CAB-B708-AF024BF0EE0A}" srcId="{45E82F55-D4B1-4C9D-BD68-DE74AEFBAC24}" destId="{03336542-47EC-4CD0-B79C-4E4F8DCEBA4A}" srcOrd="4" destOrd="0" parTransId="{97568951-CA45-4E8A-AB86-C94C94597CBC}" sibTransId="{C3579810-AE33-40E2-8011-DF1F4CFBD028}"/>
    <dgm:cxn modelId="{14288E1E-4834-4A8C-8845-8D964270C198}" type="presParOf" srcId="{0189EDF1-0711-4547-AD83-3B608BC64044}" destId="{236AD132-2A7C-43B9-A652-15BE473ADD99}" srcOrd="0" destOrd="0" presId="urn:microsoft.com/office/officeart/2005/8/layout/process5"/>
    <dgm:cxn modelId="{EB051C45-D88D-440D-962C-66BADFD054BE}" type="presParOf" srcId="{0189EDF1-0711-4547-AD83-3B608BC64044}" destId="{D05DE601-10A0-4D45-A5FF-CC3C1F6BB1D2}" srcOrd="1" destOrd="0" presId="urn:microsoft.com/office/officeart/2005/8/layout/process5"/>
    <dgm:cxn modelId="{02D82B9A-2DE5-4862-B0E4-498394A84FF0}" type="presParOf" srcId="{D05DE601-10A0-4D45-A5FF-CC3C1F6BB1D2}" destId="{7C52C59A-83C1-480F-A170-F3E214F34949}" srcOrd="0" destOrd="0" presId="urn:microsoft.com/office/officeart/2005/8/layout/process5"/>
    <dgm:cxn modelId="{BB142D23-C4A1-46D9-BC4E-C1A6266BC55F}" type="presParOf" srcId="{0189EDF1-0711-4547-AD83-3B608BC64044}" destId="{49387437-9FCA-4653-A8B4-4EAE2A3BBCF8}" srcOrd="2" destOrd="0" presId="urn:microsoft.com/office/officeart/2005/8/layout/process5"/>
    <dgm:cxn modelId="{9481BB1F-2A50-4576-9CA5-5B2654D6D31D}" type="presParOf" srcId="{0189EDF1-0711-4547-AD83-3B608BC64044}" destId="{7DFFC45E-DE90-4C61-B631-3D1D6F02B925}" srcOrd="3" destOrd="0" presId="urn:microsoft.com/office/officeart/2005/8/layout/process5"/>
    <dgm:cxn modelId="{C06C6912-7892-4DC9-B6FE-B1E4E3327955}" type="presParOf" srcId="{7DFFC45E-DE90-4C61-B631-3D1D6F02B925}" destId="{88CD3CEC-0743-4E1A-9750-67E60FA8AB27}" srcOrd="0" destOrd="0" presId="urn:microsoft.com/office/officeart/2005/8/layout/process5"/>
    <dgm:cxn modelId="{B23A1098-DF43-45E2-BDFA-62692E091487}" type="presParOf" srcId="{0189EDF1-0711-4547-AD83-3B608BC64044}" destId="{43D863DA-35C4-4454-8CF5-57B3B9FBEC19}" srcOrd="4" destOrd="0" presId="urn:microsoft.com/office/officeart/2005/8/layout/process5"/>
    <dgm:cxn modelId="{6A28C8E6-C1B9-4BD8-A1C9-85471DD364A8}" type="presParOf" srcId="{0189EDF1-0711-4547-AD83-3B608BC64044}" destId="{FF57A1E3-D4CD-48B5-94DA-10826C5C44A8}" srcOrd="5" destOrd="0" presId="urn:microsoft.com/office/officeart/2005/8/layout/process5"/>
    <dgm:cxn modelId="{6C97FDC2-CFED-4D07-B946-DA246B3CB213}" type="presParOf" srcId="{FF57A1E3-D4CD-48B5-94DA-10826C5C44A8}" destId="{BFD78253-A661-43CD-8582-0DEF9A3E85AB}" srcOrd="0" destOrd="0" presId="urn:microsoft.com/office/officeart/2005/8/layout/process5"/>
    <dgm:cxn modelId="{53FE3C2A-3487-4A74-B240-298DF05D725F}" type="presParOf" srcId="{0189EDF1-0711-4547-AD83-3B608BC64044}" destId="{15BFF90D-99D6-4F68-98C8-62CB71A4A425}" srcOrd="6" destOrd="0" presId="urn:microsoft.com/office/officeart/2005/8/layout/process5"/>
    <dgm:cxn modelId="{DAA2C70D-710A-46A5-9E23-3A22B3A0501C}" type="presParOf" srcId="{0189EDF1-0711-4547-AD83-3B608BC64044}" destId="{B93E6BA6-2F73-4A71-9E1F-6D4D7A6CFF20}" srcOrd="7" destOrd="0" presId="urn:microsoft.com/office/officeart/2005/8/layout/process5"/>
    <dgm:cxn modelId="{A9669045-BD7C-49E9-8057-3DB79A93164F}" type="presParOf" srcId="{B93E6BA6-2F73-4A71-9E1F-6D4D7A6CFF20}" destId="{B6D8A6CD-9328-414E-8FE6-B3780A32C9D9}" srcOrd="0" destOrd="0" presId="urn:microsoft.com/office/officeart/2005/8/layout/process5"/>
    <dgm:cxn modelId="{5E212BD7-3F18-49B5-81BD-F3D716FF18BB}" type="presParOf" srcId="{0189EDF1-0711-4547-AD83-3B608BC64044}" destId="{BB514DC7-1CFC-455E-BEBA-16DBF955151D}" srcOrd="8" destOrd="0" presId="urn:microsoft.com/office/officeart/2005/8/layout/process5"/>
    <dgm:cxn modelId="{2F463F9A-5F08-4628-8225-49024F734DBC}" type="presParOf" srcId="{0189EDF1-0711-4547-AD83-3B608BC64044}" destId="{FE2A1588-A1E6-4FE4-970A-3FB39B1B1114}" srcOrd="9" destOrd="0" presId="urn:microsoft.com/office/officeart/2005/8/layout/process5"/>
    <dgm:cxn modelId="{18A77835-74D4-4CB0-835E-4FDDB1AC9F2A}" type="presParOf" srcId="{FE2A1588-A1E6-4FE4-970A-3FB39B1B1114}" destId="{A1FD0625-E0D6-4483-A73E-5DCDECE6E6B4}" srcOrd="0" destOrd="0" presId="urn:microsoft.com/office/officeart/2005/8/layout/process5"/>
    <dgm:cxn modelId="{44011DC2-7B26-44CE-A1F9-8F054EECA479}" type="presParOf" srcId="{0189EDF1-0711-4547-AD83-3B608BC64044}" destId="{3C842A97-E16E-4921-A66D-0987229FE92E}" srcOrd="10" destOrd="0" presId="urn:microsoft.com/office/officeart/2005/8/layout/process5"/>
    <dgm:cxn modelId="{CCD8F0C0-38DA-4C8B-97E3-0EE83B318DD2}" type="presParOf" srcId="{0189EDF1-0711-4547-AD83-3B608BC64044}" destId="{7AFA99B9-01CE-4F1B-B074-95E39997158D}" srcOrd="11" destOrd="0" presId="urn:microsoft.com/office/officeart/2005/8/layout/process5"/>
    <dgm:cxn modelId="{B01789BE-753F-498F-B5C0-4AB2DC37C3DF}" type="presParOf" srcId="{7AFA99B9-01CE-4F1B-B074-95E39997158D}" destId="{5EEC1638-5BA9-4925-8D59-A7AC7E3F9C84}" srcOrd="0" destOrd="0" presId="urn:microsoft.com/office/officeart/2005/8/layout/process5"/>
    <dgm:cxn modelId="{E48E50B6-F5A3-4848-9395-ABDCDDD37B57}" type="presParOf" srcId="{0189EDF1-0711-4547-AD83-3B608BC64044}" destId="{94700C20-875A-4840-94B1-3AE172FA3A08}" srcOrd="1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6AD132-2A7C-43B9-A652-15BE473ADD99}">
      <dsp:nvSpPr>
        <dsp:cNvPr id="0" name=""/>
        <dsp:cNvSpPr/>
      </dsp:nvSpPr>
      <dsp:spPr>
        <a:xfrm>
          <a:off x="1014635" y="570"/>
          <a:ext cx="3797349" cy="227840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Analysis of the process of firm</a:t>
          </a:r>
        </a:p>
      </dsp:txBody>
      <dsp:txXfrm>
        <a:off x="1081367" y="67302"/>
        <a:ext cx="3663885" cy="2144945"/>
      </dsp:txXfrm>
    </dsp:sp>
    <dsp:sp modelId="{D05DE601-10A0-4D45-A5FF-CC3C1F6BB1D2}">
      <dsp:nvSpPr>
        <dsp:cNvPr id="0" name=""/>
        <dsp:cNvSpPr/>
      </dsp:nvSpPr>
      <dsp:spPr>
        <a:xfrm>
          <a:off x="5146152" y="668904"/>
          <a:ext cx="805038" cy="9417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5146152" y="857252"/>
        <a:ext cx="563527" cy="565046"/>
      </dsp:txXfrm>
    </dsp:sp>
    <dsp:sp modelId="{49387437-9FCA-4653-A8B4-4EAE2A3BBCF8}">
      <dsp:nvSpPr>
        <dsp:cNvPr id="0" name=""/>
        <dsp:cNvSpPr/>
      </dsp:nvSpPr>
      <dsp:spPr>
        <a:xfrm>
          <a:off x="6330925" y="570"/>
          <a:ext cx="3797349" cy="2278409"/>
        </a:xfrm>
        <a:prstGeom prst="roundRect">
          <a:avLst>
            <a:gd name="adj" fmla="val 10000"/>
          </a:avLst>
        </a:prstGeom>
        <a:solidFill>
          <a:schemeClr val="accent4">
            <a:hueOff val="2098270"/>
            <a:satOff val="-6464"/>
            <a:lumOff val="-2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Analysis of the concept of ERP packages</a:t>
          </a:r>
        </a:p>
      </dsp:txBody>
      <dsp:txXfrm>
        <a:off x="6397657" y="67302"/>
        <a:ext cx="3663885" cy="2144945"/>
      </dsp:txXfrm>
    </dsp:sp>
    <dsp:sp modelId="{7DFFC45E-DE90-4C61-B631-3D1D6F02B925}">
      <dsp:nvSpPr>
        <dsp:cNvPr id="0" name=""/>
        <dsp:cNvSpPr/>
      </dsp:nvSpPr>
      <dsp:spPr>
        <a:xfrm>
          <a:off x="10462441" y="668904"/>
          <a:ext cx="805038" cy="9417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2517924"/>
            <a:satOff val="-7756"/>
            <a:lumOff val="-247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>
        <a:off x="10462441" y="857252"/>
        <a:ext cx="563527" cy="565046"/>
      </dsp:txXfrm>
    </dsp:sp>
    <dsp:sp modelId="{43D863DA-35C4-4454-8CF5-57B3B9FBEC19}">
      <dsp:nvSpPr>
        <dsp:cNvPr id="0" name=""/>
        <dsp:cNvSpPr/>
      </dsp:nvSpPr>
      <dsp:spPr>
        <a:xfrm>
          <a:off x="11647214" y="570"/>
          <a:ext cx="3797349" cy="2278409"/>
        </a:xfrm>
        <a:prstGeom prst="roundRect">
          <a:avLst>
            <a:gd name="adj" fmla="val 10000"/>
          </a:avLst>
        </a:prstGeom>
        <a:solidFill>
          <a:schemeClr val="accent4">
            <a:hueOff val="4196541"/>
            <a:satOff val="-12927"/>
            <a:lumOff val="-41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Pre-</a:t>
          </a:r>
          <a:r>
            <a:rPr lang="en-US" sz="3300" kern="1200" dirty="0" err="1"/>
            <a:t>selection:only</a:t>
          </a:r>
          <a:r>
            <a:rPr lang="en-US" sz="3300" kern="1200" dirty="0"/>
            <a:t> packages that support companies process</a:t>
          </a:r>
        </a:p>
      </dsp:txBody>
      <dsp:txXfrm>
        <a:off x="11713946" y="67302"/>
        <a:ext cx="3663885" cy="2144945"/>
      </dsp:txXfrm>
    </dsp:sp>
    <dsp:sp modelId="{FF57A1E3-D4CD-48B5-94DA-10826C5C44A8}">
      <dsp:nvSpPr>
        <dsp:cNvPr id="0" name=""/>
        <dsp:cNvSpPr/>
      </dsp:nvSpPr>
      <dsp:spPr>
        <a:xfrm rot="5400000">
          <a:off x="13143370" y="2544794"/>
          <a:ext cx="805038" cy="9417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5035849"/>
            <a:satOff val="-15513"/>
            <a:lumOff val="-49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 rot="-5400000">
        <a:off x="13263367" y="2613146"/>
        <a:ext cx="565046" cy="563527"/>
      </dsp:txXfrm>
    </dsp:sp>
    <dsp:sp modelId="{15BFF90D-99D6-4F68-98C8-62CB71A4A425}">
      <dsp:nvSpPr>
        <dsp:cNvPr id="0" name=""/>
        <dsp:cNvSpPr/>
      </dsp:nvSpPr>
      <dsp:spPr>
        <a:xfrm>
          <a:off x="11647214" y="3797920"/>
          <a:ext cx="3797349" cy="2278409"/>
        </a:xfrm>
        <a:prstGeom prst="roundRect">
          <a:avLst>
            <a:gd name="adj" fmla="val 10000"/>
          </a:avLst>
        </a:prstGeom>
        <a:solidFill>
          <a:schemeClr val="accent4">
            <a:hueOff val="6294811"/>
            <a:satOff val="-19391"/>
            <a:lumOff val="-6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Selection :after workshop and evaluation several factor</a:t>
          </a:r>
        </a:p>
      </dsp:txBody>
      <dsp:txXfrm>
        <a:off x="11713946" y="3864652"/>
        <a:ext cx="3663885" cy="2144945"/>
      </dsp:txXfrm>
    </dsp:sp>
    <dsp:sp modelId="{B93E6BA6-2F73-4A71-9E1F-6D4D7A6CFF20}">
      <dsp:nvSpPr>
        <dsp:cNvPr id="0" name=""/>
        <dsp:cNvSpPr/>
      </dsp:nvSpPr>
      <dsp:spPr>
        <a:xfrm rot="10800000">
          <a:off x="10508009" y="4466253"/>
          <a:ext cx="805038" cy="9417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7553773"/>
            <a:satOff val="-23269"/>
            <a:lumOff val="-741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 rot="10800000">
        <a:off x="10749520" y="4654601"/>
        <a:ext cx="563527" cy="565046"/>
      </dsp:txXfrm>
    </dsp:sp>
    <dsp:sp modelId="{BB514DC7-1CFC-455E-BEBA-16DBF955151D}">
      <dsp:nvSpPr>
        <dsp:cNvPr id="0" name=""/>
        <dsp:cNvSpPr/>
      </dsp:nvSpPr>
      <dsp:spPr>
        <a:xfrm>
          <a:off x="6330925" y="3797920"/>
          <a:ext cx="3797349" cy="2278409"/>
        </a:xfrm>
        <a:prstGeom prst="roundRect">
          <a:avLst>
            <a:gd name="adj" fmla="val 10000"/>
          </a:avLst>
        </a:prstGeom>
        <a:solidFill>
          <a:schemeClr val="accent4">
            <a:hueOff val="8393081"/>
            <a:satOff val="-25855"/>
            <a:lumOff val="-82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Re-engineering </a:t>
          </a:r>
          <a:r>
            <a:rPr lang="en-US" sz="3300" kern="1200" dirty="0" err="1"/>
            <a:t>vs</a:t>
          </a:r>
          <a:r>
            <a:rPr lang="en-US" sz="3300" kern="1200" dirty="0"/>
            <a:t> </a:t>
          </a:r>
          <a:r>
            <a:rPr lang="en-US" sz="3300" kern="1200" dirty="0" err="1"/>
            <a:t>custimization</a:t>
          </a:r>
          <a:endParaRPr lang="en-US" sz="3300" kern="1200" dirty="0"/>
        </a:p>
      </dsp:txBody>
      <dsp:txXfrm>
        <a:off x="6397657" y="3864652"/>
        <a:ext cx="3663885" cy="2144945"/>
      </dsp:txXfrm>
    </dsp:sp>
    <dsp:sp modelId="{FE2A1588-A1E6-4FE4-970A-3FB39B1B1114}">
      <dsp:nvSpPr>
        <dsp:cNvPr id="0" name=""/>
        <dsp:cNvSpPr/>
      </dsp:nvSpPr>
      <dsp:spPr>
        <a:xfrm rot="10800000">
          <a:off x="5191720" y="4466253"/>
          <a:ext cx="805038" cy="9417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10071697"/>
            <a:satOff val="-31026"/>
            <a:lumOff val="-988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 rot="10800000">
        <a:off x="5433231" y="4654601"/>
        <a:ext cx="563527" cy="565046"/>
      </dsp:txXfrm>
    </dsp:sp>
    <dsp:sp modelId="{3C842A97-E16E-4921-A66D-0987229FE92E}">
      <dsp:nvSpPr>
        <dsp:cNvPr id="0" name=""/>
        <dsp:cNvSpPr/>
      </dsp:nvSpPr>
      <dsp:spPr>
        <a:xfrm>
          <a:off x="1014635" y="3797920"/>
          <a:ext cx="3797349" cy="2278409"/>
        </a:xfrm>
        <a:prstGeom prst="roundRect">
          <a:avLst>
            <a:gd name="adj" fmla="val 10000"/>
          </a:avLst>
        </a:prstGeom>
        <a:solidFill>
          <a:schemeClr val="accent4">
            <a:hueOff val="10491351"/>
            <a:satOff val="-32318"/>
            <a:lumOff val="-10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Effort </a:t>
          </a:r>
          <a:r>
            <a:rPr lang="en-US" sz="3300" kern="1200" dirty="0" err="1"/>
            <a:t>vs</a:t>
          </a:r>
          <a:r>
            <a:rPr lang="en-US" sz="3300" kern="1200" dirty="0"/>
            <a:t> benefits</a:t>
          </a:r>
        </a:p>
      </dsp:txBody>
      <dsp:txXfrm>
        <a:off x="1081367" y="3864652"/>
        <a:ext cx="3663885" cy="2144945"/>
      </dsp:txXfrm>
    </dsp:sp>
    <dsp:sp modelId="{7AFA99B9-01CE-4F1B-B074-95E39997158D}">
      <dsp:nvSpPr>
        <dsp:cNvPr id="0" name=""/>
        <dsp:cNvSpPr/>
      </dsp:nvSpPr>
      <dsp:spPr>
        <a:xfrm rot="5400000">
          <a:off x="2510791" y="6342144"/>
          <a:ext cx="805038" cy="941742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12589622"/>
            <a:satOff val="-38782"/>
            <a:lumOff val="-1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700" kern="1200"/>
        </a:p>
      </dsp:txBody>
      <dsp:txXfrm rot="-5400000">
        <a:off x="2630788" y="6410496"/>
        <a:ext cx="565046" cy="563527"/>
      </dsp:txXfrm>
    </dsp:sp>
    <dsp:sp modelId="{94700C20-875A-4840-94B1-3AE172FA3A08}">
      <dsp:nvSpPr>
        <dsp:cNvPr id="0" name=""/>
        <dsp:cNvSpPr/>
      </dsp:nvSpPr>
      <dsp:spPr>
        <a:xfrm>
          <a:off x="1014635" y="7595269"/>
          <a:ext cx="3797349" cy="2278409"/>
        </a:xfrm>
        <a:prstGeom prst="roundRect">
          <a:avLst>
            <a:gd name="adj" fmla="val 10000"/>
          </a:avLst>
        </a:prstGeom>
        <a:solidFill>
          <a:schemeClr val="accent4">
            <a:hueOff val="12589622"/>
            <a:satOff val="-38782"/>
            <a:lumOff val="-1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implementation</a:t>
          </a:r>
        </a:p>
      </dsp:txBody>
      <dsp:txXfrm>
        <a:off x="1081367" y="7662001"/>
        <a:ext cx="3663885" cy="21449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C1B79A9-3CFA-41DB-AFF2-592DE0727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0F28C3-B98C-40F1-8F62-3DBD131AD2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4C264D7-A8F4-4FD9-AC99-2DF9D8FD6441}" type="datetimeFigureOut">
              <a:rPr lang="id-ID"/>
              <a:pPr>
                <a:defRPr/>
              </a:pPr>
              <a:t>26/06/20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05C9B2-06FE-4FC1-ABD1-518FB82BF4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281806-9674-48E2-B39A-AEA66677A3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C4ABB27-E202-4909-97C2-09EC0D982A3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7F1BF91-004A-406C-A2EB-CA12568648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349429-8D0A-452D-9D3C-E44073ACFBD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fld id="{2922A384-2089-448C-A95D-1780BFE26FC9}" type="datetimeFigureOut">
              <a:rPr lang="en-US"/>
              <a:pPr>
                <a:defRPr/>
              </a:pPr>
              <a:t>6/26/20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06D73B2-DD44-41BF-A980-1186DCFC0BA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C2B0B50-C86C-4ED8-8C19-9219FA7531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5AE5-306C-4A33-A0EF-584A6CE5A82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91FB40-DD57-48B7-9B10-F4C01910CD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fld id="{4EB32396-9A0B-482E-B345-E89C133AD6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1pPr>
    <a:lvl2pPr marL="9128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2pPr>
    <a:lvl3pPr marL="18272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3pPr>
    <a:lvl4pPr marL="27416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4pPr>
    <a:lvl5pPr marL="36560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CB868-9FAD-42AE-947A-BD808B6A1F7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80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CB868-9FAD-42AE-947A-BD808B6A1F7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803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CB868-9FAD-42AE-947A-BD808B6A1F7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498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CB868-9FAD-42AE-947A-BD808B6A1F7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3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CB868-9FAD-42AE-947A-BD808B6A1F7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3108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FCB868-9FAD-42AE-947A-BD808B6A1F7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65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aman Depa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14CC4B-4200-49B6-A38D-ED9A74134DB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36401" y="2246811"/>
            <a:ext cx="13057979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43" tIns="91422" rIns="182843" bIns="91422" numCol="1" anchor="ctr" anchorCtr="0" compatLnSpc="1">
            <a:prstTxWarp prst="textNoShape">
              <a:avLst/>
            </a:prstTxWarp>
          </a:bodyPr>
          <a:lstStyle>
            <a:lvl1pPr algn="r">
              <a:defRPr sz="3600"/>
            </a:lvl1pPr>
          </a:lstStyle>
          <a:p>
            <a:pPr lvl="0"/>
            <a:r>
              <a:rPr lang="id-ID" altLang="id-ID" dirty="0"/>
              <a:t>Kode Mata Kuliah – Nama Mata Kuliah</a:t>
            </a:r>
            <a:endParaRPr lang="en-US" altLang="id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0F126-9AA0-4A74-9886-9EE9699122DB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736401" y="3651254"/>
            <a:ext cx="13057979" cy="45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43" tIns="91422" rIns="182843" bIns="91422" numCol="1" anchor="t" anchorCtr="0" compatLnSpc="1">
            <a:prstTxWarp prst="textNoShape">
              <a:avLst/>
            </a:prstTxWarp>
          </a:bodyPr>
          <a:lstStyle>
            <a:lvl1pPr algn="r">
              <a:defRPr sz="8000"/>
            </a:lvl1pPr>
          </a:lstStyle>
          <a:p>
            <a:pPr lvl="0"/>
            <a:endParaRPr lang="en-US" altLang="id-ID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3041D80-A403-4086-842E-86ADAB96DA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6401" y="8543108"/>
            <a:ext cx="13057979" cy="1045029"/>
          </a:xfrm>
          <a:prstGeom prst="rect">
            <a:avLst/>
          </a:prstGeom>
        </p:spPr>
        <p:txBody>
          <a:bodyPr/>
          <a:lstStyle>
            <a:lvl1pPr algn="r">
              <a:defRPr sz="44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4C64EB4-5A7B-4B64-8628-30300DFFD3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36399" y="9898177"/>
            <a:ext cx="13057979" cy="1045029"/>
          </a:xfrm>
          <a:prstGeom prst="rect">
            <a:avLst/>
          </a:prstGeom>
        </p:spPr>
        <p:txBody>
          <a:bodyPr/>
          <a:lstStyle>
            <a:lvl1pPr algn="r">
              <a:defRPr sz="44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C02B15A3-53D5-4879-B0E1-463DB8845CA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4760575" y="2246313"/>
            <a:ext cx="8880475" cy="8696325"/>
          </a:xfrm>
          <a:prstGeom prst="rect">
            <a:avLst/>
          </a:prstGeom>
        </p:spPr>
        <p:txBody>
          <a:bodyPr/>
          <a:lstStyle/>
          <a:p>
            <a:pPr lvl="0"/>
            <a:endParaRPr lang="id-ID" noProof="0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9F577BB-444A-4844-B042-BCEF4066211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00430D1-E522-424B-8C34-EE28471BFA1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89A0C6E-1A18-4D31-BCFD-91B5DB89AA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442954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1182F798-D54A-4432-BED0-21DF7DCAEE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F241105-1969-4617-A9C1-45CDC4358F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1E226C9-2761-4329-9E59-BE14E48CED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246940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vi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8675648" cy="13716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FE5D4D2-0D8D-41D6-92C0-70CF1FBD1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F56882D-12DD-4426-998B-6B3E869CC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1D79C07-3841-4519-BBDD-FDDFEF252E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362145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dership sk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682364" y="3945706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F6DA1AE-4DD7-43E1-8BBF-09206BAA584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0827E96-AA74-44C5-8670-D8164CBAE6B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84E617E-730E-4487-A4E0-43792150D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19232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aster-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0613571" cy="13715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endParaRPr lang="en-US" noProof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7A8F6A6-BFEA-4937-936E-1515E10E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C6DFBA-95E2-4C7F-8AA6-5068341C0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9503176D-A533-45AE-92D7-DB05D21759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55115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phone_devices of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2284648" y="2124292"/>
            <a:ext cx="7241628" cy="12875172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5F903AB-6A66-4EFF-BC0C-4511B64B8265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8B493A7-AFE1-49A1-8D9A-6AE67CAC0785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02080DE-0864-4CBA-9060-7318F96DE7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780607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phone_devices of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9253207" y="6230198"/>
            <a:ext cx="5756336" cy="102067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3B33909-18BF-40A6-8660-AAABE39FCEA0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09F331A-5E8E-4F66-90D1-9BEDE72B51A4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E3A7589-02D6-45D3-AD39-F90CE501C9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9001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73008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3403702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00874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68236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E2305C8-7176-4C1C-B619-B57534C49C0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2B02DAF-C090-4F1E-99E6-E0C2EC8E76C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1C137DB6-AC2B-4A53-A2EE-0E98117E95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791434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77012-5A56-44F1-B7EB-715958BD2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24850" cy="2651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F0B7BCB-0769-4FCD-84AC-C83F75DB64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3E3603F-B21A-41D1-8927-A3B20D6B51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32FCC-6039-49E8-A8D3-1F6E7938A4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060375"/>
      </p:ext>
    </p:extLst>
  </p:cSld>
  <p:clrMapOvr>
    <a:masterClrMapping/>
  </p:clrMapOvr>
  <p:transition advClick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28139" y="2052745"/>
            <a:ext cx="1218883" cy="882650"/>
          </a:xfrm>
        </p:spPr>
        <p:txBody>
          <a:bodyPr/>
          <a:lstStyle/>
          <a:p>
            <a:fld id="{8AE31A10-4256-40BE-87A4-1828EEB14A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04462" y="3054096"/>
            <a:ext cx="22671215" cy="9144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764691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7733840"/>
            <a:ext cx="24377650" cy="598216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24377650" cy="773384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 dirty="0"/>
          </a:p>
        </p:txBody>
      </p:sp>
      <p:sp>
        <p:nvSpPr>
          <p:cNvPr id="13" name="Rectangle 12"/>
          <p:cNvSpPr/>
          <p:nvPr/>
        </p:nvSpPr>
        <p:spPr>
          <a:xfrm>
            <a:off x="0" y="5304622"/>
            <a:ext cx="24377650" cy="4572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14" name="Oval 13"/>
          <p:cNvSpPr/>
          <p:nvPr/>
        </p:nvSpPr>
        <p:spPr>
          <a:xfrm>
            <a:off x="0" y="3200400"/>
            <a:ext cx="24377650" cy="102108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29097" y="10105091"/>
            <a:ext cx="15028112" cy="1764238"/>
          </a:xfrm>
        </p:spPr>
        <p:txBody>
          <a:bodyPr>
            <a:normAutofit/>
          </a:bodyPr>
          <a:lstStyle>
            <a:lvl1pPr marL="0" indent="0" algn="l">
              <a:buNone/>
              <a:defRPr sz="4400">
                <a:solidFill>
                  <a:schemeClr val="tx2"/>
                </a:solidFill>
              </a:defRPr>
            </a:lvl1pPr>
            <a:lvl2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572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00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1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6/26/20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79650" y="6264581"/>
            <a:ext cx="19129286" cy="3586334"/>
          </a:xfrm>
          <a:effectLst/>
        </p:spPr>
        <p:txBody>
          <a:bodyPr>
            <a:noAutofit/>
          </a:bodyPr>
          <a:lstStyle>
            <a:lvl1pPr marL="1280160" indent="-914400" algn="l"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8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3328A-8EF3-4843-B504-799FE34C0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1080" y="2743200"/>
            <a:ext cx="21775490" cy="196373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7D6B470-9CEE-4F3F-8FB4-1DA6B358B3A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5094288"/>
            <a:ext cx="21775490" cy="6792912"/>
          </a:xfrm>
          <a:prstGeom prst="rect">
            <a:avLst/>
          </a:prstGeom>
        </p:spPr>
        <p:txBody>
          <a:bodyPr/>
          <a:lstStyle>
            <a:lvl1pPr marL="857250" indent="-857250">
              <a:buFont typeface="Arial" panose="020B0604020202020204" pitchFamily="34" charset="0"/>
              <a:buChar char="•"/>
              <a:defRPr/>
            </a:lvl1pPr>
            <a:lvl2pPr marL="1485900" indent="-571500">
              <a:buFont typeface="Arial" panose="020B0604020202020204" pitchFamily="34" charset="0"/>
              <a:buChar char="•"/>
              <a:defRPr/>
            </a:lvl2pPr>
            <a:lvl3pPr marL="2400300" indent="-571500">
              <a:buFont typeface="Arial" panose="020B0604020202020204" pitchFamily="34" charset="0"/>
              <a:buChar char="•"/>
              <a:defRPr/>
            </a:lvl3pPr>
            <a:lvl4pPr marL="3200400" indent="-457200">
              <a:buFont typeface="Arial" panose="020B0604020202020204" pitchFamily="34" charset="0"/>
              <a:buChar char="•"/>
              <a:defRPr/>
            </a:lvl4pPr>
            <a:lvl5pPr marL="4114800" indent="-4572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2C82449D-2D93-4729-9DE5-E82885B6015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03307D7-9C46-4616-B5EA-AC3B35771E8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48A74-02D4-4A0F-B138-42043E1198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212768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6148104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2409748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9278926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C13841-8713-4B2C-A4D0-BADC4B00C62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409748" y="7068973"/>
            <a:ext cx="19558208" cy="254529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 lvl="0"/>
            <a:endParaRPr lang="id-ID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8FC27A2-C685-46A5-90C4-52F0BD2BA8F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434B9D4-FA4C-4C43-A404-D2564F40E15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1745D95E-328C-40EC-9CC2-51986FE451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107303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eti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1132235" y="2653564"/>
            <a:ext cx="7434751" cy="8016884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DE6430-2778-4EE6-BE6D-5C8DDC542C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607675" y="5121275"/>
            <a:ext cx="12638088" cy="2873375"/>
          </a:xfrm>
          <a:prstGeom prst="rect">
            <a:avLst/>
          </a:prstGeom>
        </p:spPr>
        <p:txBody>
          <a:bodyPr/>
          <a:lstStyle/>
          <a:p>
            <a:pPr lvl="0"/>
            <a:endParaRPr lang="id-ID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6F5D2BD-0194-4A5F-9428-D3CE4E859CB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03438-867B-480B-9FBC-93E3DC58354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551B64CD-0BDD-436F-8092-EB4DF2BBCE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126666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9DA45E5A-587C-45A9-BDE5-ADA264F208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631452C-14CF-4765-8DB1-FC3016BAE9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5FA25A47-F341-4958-AC5F-812B9ED14D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509174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Mis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2245840" y="3125033"/>
            <a:ext cx="12105684" cy="6769604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4B7A209-DC34-421F-B9C0-0DF92AF5136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79813" y="6008688"/>
            <a:ext cx="7758112" cy="3886200"/>
          </a:xfrm>
          <a:prstGeom prst="rect">
            <a:avLst/>
          </a:prstGeom>
        </p:spPr>
        <p:txBody>
          <a:bodyPr/>
          <a:lstStyle>
            <a:lvl1pPr algn="r">
              <a:defRPr sz="4000"/>
            </a:lvl1pPr>
          </a:lstStyle>
          <a:p>
            <a:pPr lvl="0"/>
            <a:endParaRPr 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BB8A5-9280-4548-8EDF-D6D35930B71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2619787-FBAB-4000-9C92-665532A1F10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4B843F91-C28D-41A6-B71E-14FF0E5FF9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685014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 v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3" y="4"/>
            <a:ext cx="24377648" cy="13715999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36D9EFB-19CF-4A69-8D96-1C5176A2DAE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3F7E7DC-800C-4A8F-B966-35F6F90415D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B3FA3DEA-6B37-442D-ACC9-EDF547A5FF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072292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68235" cy="137160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0187EC7-F906-45B7-8ADF-C7C064EE042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A261DDA-5436-4F8E-A4AE-6467515E4F3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164F337-88F9-4143-B7EB-C0D708DAE4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137327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" y="0"/>
            <a:ext cx="12168235" cy="137160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17B4BED-BC77-44B3-80C3-E0C30FF55F9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AE014BA-AAE0-49D3-BF85-19AEEC32141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07BFF0F-EE55-46F4-AE01-7BF6BEC092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882859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TextBox 8">
            <a:extLst>
              <a:ext uri="{FF2B5EF4-FFF2-40B4-BE49-F238E27FC236}">
                <a16:creationId xmlns:a16="http://schemas.microsoft.com/office/drawing/2014/main" id="{98BBFB5A-115E-482E-9E56-A51815BDFE5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3098125" y="606425"/>
            <a:ext cx="830263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2807" tIns="91404" rIns="182807" bIns="91404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9pPr>
          </a:lstStyle>
          <a:p>
            <a:pPr algn="ctr" eaLnBrk="1" hangingPunct="1">
              <a:defRPr/>
            </a:pPr>
            <a:fld id="{30F393CD-FCB2-4AE5-8184-5D8F89372665}" type="slidenum">
              <a:rPr lang="id-ID" altLang="id-ID" sz="2800" b="1" smtClean="0">
                <a:solidFill>
                  <a:schemeClr val="bg1"/>
                </a:solidFill>
                <a:latin typeface="Lato Bold"/>
                <a:ea typeface="Lato Bold"/>
                <a:cs typeface="Lato Bold"/>
              </a:rPr>
              <a:pPr algn="ctr" eaLnBrk="1" hangingPunct="1">
                <a:defRPr/>
              </a:pPr>
              <a:t>‹#›</a:t>
            </a:fld>
            <a:endParaRPr lang="id-ID" altLang="id-ID" sz="2800" b="1">
              <a:solidFill>
                <a:schemeClr val="bg1"/>
              </a:solidFill>
              <a:latin typeface="Lato Bold"/>
              <a:ea typeface="Lato Bold"/>
              <a:cs typeface="Lato Bold"/>
            </a:endParaRPr>
          </a:p>
        </p:txBody>
      </p:sp>
      <p:pic>
        <p:nvPicPr>
          <p:cNvPr id="1027" name="Picture 11">
            <a:extLst>
              <a:ext uri="{FF2B5EF4-FFF2-40B4-BE49-F238E27FC236}">
                <a16:creationId xmlns:a16="http://schemas.microsoft.com/office/drawing/2014/main" id="{37E06F13-DC98-43D3-9DCD-468928ED2DC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26988"/>
            <a:ext cx="2979057" cy="2846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18">
            <a:extLst>
              <a:ext uri="{FF2B5EF4-FFF2-40B4-BE49-F238E27FC236}">
                <a16:creationId xmlns:a16="http://schemas.microsoft.com/office/drawing/2014/main" id="{996CE51F-FCB9-4AD2-983E-F0252ED33F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4708" y="10817530"/>
            <a:ext cx="3032941" cy="2898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49BF60-D5F3-4686-AE44-B51407E54D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65988" y="12607925"/>
            <a:ext cx="8226425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BE432EA-40EE-46D6-84D1-0B32A2C423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36600" y="12607925"/>
            <a:ext cx="1379538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DC8C996-C9AB-420D-B6A8-C8632DE271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3" r:id="rId1"/>
    <p:sldLayoutId id="2147484654" r:id="rId2"/>
    <p:sldLayoutId id="2147484655" r:id="rId3"/>
    <p:sldLayoutId id="2147484656" r:id="rId4"/>
    <p:sldLayoutId id="2147484657" r:id="rId5"/>
    <p:sldLayoutId id="2147484658" r:id="rId6"/>
    <p:sldLayoutId id="2147484659" r:id="rId7"/>
    <p:sldLayoutId id="2147484660" r:id="rId8"/>
    <p:sldLayoutId id="2147484661" r:id="rId9"/>
    <p:sldLayoutId id="2147484663" r:id="rId10"/>
    <p:sldLayoutId id="2147484664" r:id="rId11"/>
    <p:sldLayoutId id="2147484670" r:id="rId12"/>
    <p:sldLayoutId id="2147484676" r:id="rId13"/>
    <p:sldLayoutId id="2147484712" r:id="rId14"/>
    <p:sldLayoutId id="2147484713" r:id="rId15"/>
    <p:sldLayoutId id="2147484721" r:id="rId16"/>
    <p:sldLayoutId id="2147484652" r:id="rId17"/>
    <p:sldLayoutId id="2147484722" r:id="rId18"/>
    <p:sldLayoutId id="2147484723" r:id="rId19"/>
  </p:sldLayoutIdLst>
  <p:transition advClick="0"/>
  <p:hf hdr="0" ftr="0" dt="0"/>
  <p:txStyles>
    <p:titleStyle>
      <a:lvl1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chemeClr val="tx1"/>
          </a:solidFill>
          <a:latin typeface="Lato" panose="020F0502020204030203" pitchFamily="34" charset="0"/>
          <a:ea typeface="+mj-ea"/>
          <a:cs typeface="+mj-cs"/>
        </a:defRPr>
      </a:lvl1pPr>
      <a:lvl2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2pPr>
      <a:lvl3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3pPr>
      <a:lvl4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4pPr>
      <a:lvl5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5pPr>
      <a:lvl6pPr marL="4572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6pPr>
      <a:lvl7pPr marL="9144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7pPr>
      <a:lvl8pPr marL="13716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8pPr>
      <a:lvl9pPr marL="18288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9pPr>
    </p:titleStyle>
    <p:bodyStyle>
      <a:lvl1pPr algn="l" defTabSz="1827213" rtl="0" eaLnBrk="0" fontAlgn="base" hangingPunct="0">
        <a:lnSpc>
          <a:spcPct val="90000"/>
        </a:lnSpc>
        <a:spcBef>
          <a:spcPts val="2000"/>
        </a:spcBef>
        <a:spcAft>
          <a:spcPct val="0"/>
        </a:spcAft>
        <a:buFont typeface="Arial" panose="020B0604020202020204" pitchFamily="34" charset="0"/>
        <a:defRPr lang="en-US" sz="60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1pPr>
      <a:lvl2pPr marL="9144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40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2pPr>
      <a:lvl3pPr marL="18288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6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3pPr>
      <a:lvl4pPr marL="27432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2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4pPr>
      <a:lvl5pPr marL="36576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2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>
            <a:extLst>
              <a:ext uri="{FF2B5EF4-FFF2-40B4-BE49-F238E27FC236}">
                <a16:creationId xmlns:a16="http://schemas.microsoft.com/office/drawing/2014/main" id="{2356AC5D-2D06-4CB6-A715-5BF8C5BEA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2246313"/>
            <a:ext cx="13057188" cy="914400"/>
          </a:xfrm>
          <a:noFill/>
        </p:spPr>
        <p:txBody>
          <a:bodyPr/>
          <a:lstStyle/>
          <a:p>
            <a:r>
              <a:rPr lang="id-ID" altLang="en-US" sz="4000" b="1" dirty="0">
                <a:latin typeface="Lato"/>
              </a:rPr>
              <a:t>KONFIGURASI dan IMPLEMENTASI ERP</a:t>
            </a:r>
          </a:p>
        </p:txBody>
      </p:sp>
      <p:sp>
        <p:nvSpPr>
          <p:cNvPr id="88067" name="Content Placeholder 2">
            <a:extLst>
              <a:ext uri="{FF2B5EF4-FFF2-40B4-BE49-F238E27FC236}">
                <a16:creationId xmlns:a16="http://schemas.microsoft.com/office/drawing/2014/main" id="{A2C706EE-1E5C-497E-930F-F53B4590A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00" y="3651250"/>
            <a:ext cx="13057188" cy="4581525"/>
          </a:xfrm>
          <a:noFill/>
        </p:spPr>
        <p:txBody>
          <a:bodyPr/>
          <a:lstStyle/>
          <a:p>
            <a:r>
              <a:rPr lang="id-ID" sz="9600" b="1" dirty="0">
                <a:latin typeface="Times New Roman" pitchFamily="18" charset="0"/>
                <a:cs typeface="Times New Roman" pitchFamily="18" charset="0"/>
              </a:rPr>
              <a:t>IMPLEMENTASI ERP</a:t>
            </a:r>
            <a:endParaRPr lang="id-ID" sz="9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068" name="Text Placeholder 3">
            <a:extLst>
              <a:ext uri="{FF2B5EF4-FFF2-40B4-BE49-F238E27FC236}">
                <a16:creationId xmlns:a16="http://schemas.microsoft.com/office/drawing/2014/main" id="{B726CBE4-3436-4484-8D7A-2008B363793F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 bwMode="auto">
          <a:xfrm>
            <a:off x="736600" y="8542337"/>
            <a:ext cx="13057188" cy="1355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d-ID" altLang="en-US" sz="4800" dirty="0" err="1">
                <a:latin typeface="Lato"/>
              </a:rPr>
              <a:t>R</a:t>
            </a:r>
            <a:r>
              <a:rPr lang="id-ID" altLang="en-US" sz="4800" dirty="0">
                <a:latin typeface="Lato"/>
              </a:rPr>
              <a:t>. </a:t>
            </a:r>
            <a:r>
              <a:rPr lang="id-ID" altLang="en-US" sz="4800" dirty="0" err="1">
                <a:latin typeface="Lato"/>
              </a:rPr>
              <a:t>Wahjoe</a:t>
            </a:r>
            <a:r>
              <a:rPr lang="id-ID" altLang="en-US" sz="4800" dirty="0">
                <a:latin typeface="Lato"/>
              </a:rPr>
              <a:t> Witjaksono</a:t>
            </a:r>
          </a:p>
        </p:txBody>
      </p:sp>
      <p:sp>
        <p:nvSpPr>
          <p:cNvPr id="88069" name="Text Placeholder 4">
            <a:extLst>
              <a:ext uri="{FF2B5EF4-FFF2-40B4-BE49-F238E27FC236}">
                <a16:creationId xmlns:a16="http://schemas.microsoft.com/office/drawing/2014/main" id="{E07AFDEB-F654-4594-96CE-5C000F586AF7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 bwMode="auto">
          <a:xfrm>
            <a:off x="736600" y="9898063"/>
            <a:ext cx="13057188" cy="1044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d-ID" altLang="en-US" sz="4800" dirty="0">
                <a:latin typeface="Lato"/>
              </a:rPr>
              <a:t>Sistem Informasi– Fakultas Rekayasa Industri</a:t>
            </a:r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051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685800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5600" dirty="0"/>
              <a:t>Big-bang : </a:t>
            </a:r>
            <a:r>
              <a:rPr lang="en-US" sz="5600" dirty="0" err="1"/>
              <a:t>Dalam</a:t>
            </a:r>
            <a:r>
              <a:rPr lang="en-US" sz="5600" dirty="0"/>
              <a:t> </a:t>
            </a:r>
            <a:r>
              <a:rPr lang="en-US" sz="5600" dirty="0" err="1"/>
              <a:t>waktu</a:t>
            </a:r>
            <a:r>
              <a:rPr lang="en-US" sz="5600" dirty="0"/>
              <a:t> </a:t>
            </a:r>
            <a:r>
              <a:rPr lang="en-US" sz="5600" dirty="0" err="1"/>
              <a:t>sehari</a:t>
            </a:r>
            <a:r>
              <a:rPr lang="en-US" sz="5600" dirty="0"/>
              <a:t>, </a:t>
            </a:r>
            <a:r>
              <a:rPr lang="en-US" sz="5600" dirty="0" err="1"/>
              <a:t>semua</a:t>
            </a:r>
            <a:r>
              <a:rPr lang="en-US" sz="5600" dirty="0"/>
              <a:t> </a:t>
            </a:r>
            <a:r>
              <a:rPr lang="en-US" sz="5600" dirty="0" err="1"/>
              <a:t>sistem</a:t>
            </a:r>
            <a:r>
              <a:rPr lang="en-US" sz="5600" dirty="0"/>
              <a:t> </a:t>
            </a:r>
            <a:r>
              <a:rPr lang="en-US" sz="5600" dirty="0" err="1"/>
              <a:t>berganti</a:t>
            </a:r>
            <a:r>
              <a:rPr lang="en-US" sz="5600" dirty="0"/>
              <a:t> </a:t>
            </a:r>
            <a:r>
              <a:rPr lang="en-US" sz="5600" dirty="0" err="1"/>
              <a:t>dengan</a:t>
            </a:r>
            <a:r>
              <a:rPr lang="en-US" sz="5600" dirty="0"/>
              <a:t> </a:t>
            </a:r>
            <a:r>
              <a:rPr lang="en-US" sz="5600" dirty="0" err="1"/>
              <a:t>sistem</a:t>
            </a:r>
            <a:r>
              <a:rPr lang="en-US" sz="5600" dirty="0"/>
              <a:t> yang </a:t>
            </a:r>
            <a:r>
              <a:rPr lang="en-US" sz="5600" dirty="0" err="1"/>
              <a:t>baru</a:t>
            </a:r>
            <a:endParaRPr lang="en-US" sz="5600" dirty="0"/>
          </a:p>
          <a:p>
            <a:pPr marL="685800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5600" dirty="0"/>
              <a:t>Phased-rollout by site : </a:t>
            </a:r>
            <a:r>
              <a:rPr lang="en-US" sz="5600" dirty="0" err="1"/>
              <a:t>menerapkan</a:t>
            </a:r>
            <a:r>
              <a:rPr lang="en-US" sz="5600" dirty="0"/>
              <a:t> </a:t>
            </a:r>
            <a:r>
              <a:rPr lang="en-US" sz="5600" dirty="0" err="1"/>
              <a:t>sistem</a:t>
            </a:r>
            <a:r>
              <a:rPr lang="en-US" sz="5600" dirty="0"/>
              <a:t> </a:t>
            </a:r>
            <a:r>
              <a:rPr lang="en-US" sz="5600" dirty="0" err="1"/>
              <a:t>secara</a:t>
            </a:r>
            <a:r>
              <a:rPr lang="en-US" sz="5600" dirty="0"/>
              <a:t> </a:t>
            </a:r>
            <a:r>
              <a:rPr lang="en-US" sz="5600" dirty="0" err="1"/>
              <a:t>bertahap</a:t>
            </a:r>
            <a:r>
              <a:rPr lang="en-US" sz="5600" dirty="0"/>
              <a:t> per </a:t>
            </a:r>
            <a:r>
              <a:rPr lang="en-US" sz="5600" dirty="0" err="1"/>
              <a:t>lokasi</a:t>
            </a:r>
            <a:r>
              <a:rPr lang="en-US" sz="5600" dirty="0"/>
              <a:t> </a:t>
            </a:r>
            <a:r>
              <a:rPr lang="en-US" sz="5600" dirty="0" err="1"/>
              <a:t>tertentu</a:t>
            </a:r>
            <a:endParaRPr lang="en-US" sz="5600" dirty="0"/>
          </a:p>
          <a:p>
            <a:pPr marL="685800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5600" dirty="0"/>
              <a:t>Phased-rollout by module : </a:t>
            </a:r>
            <a:r>
              <a:rPr lang="en-US" sz="5600" dirty="0" err="1"/>
              <a:t>menerapkan</a:t>
            </a:r>
            <a:r>
              <a:rPr lang="en-US" sz="5600" dirty="0"/>
              <a:t> </a:t>
            </a:r>
            <a:r>
              <a:rPr lang="en-US" sz="5600" dirty="0" err="1"/>
              <a:t>sistem</a:t>
            </a:r>
            <a:r>
              <a:rPr lang="en-US" sz="5600" dirty="0"/>
              <a:t> </a:t>
            </a:r>
            <a:r>
              <a:rPr lang="en-US" sz="5600" dirty="0" err="1"/>
              <a:t>secara</a:t>
            </a:r>
            <a:r>
              <a:rPr lang="en-US" sz="5600" dirty="0"/>
              <a:t> </a:t>
            </a:r>
            <a:r>
              <a:rPr lang="en-US" sz="5600" dirty="0" err="1"/>
              <a:t>bertahap</a:t>
            </a:r>
            <a:r>
              <a:rPr lang="en-US" sz="5600" dirty="0"/>
              <a:t> </a:t>
            </a:r>
            <a:r>
              <a:rPr lang="en-US" sz="5600" dirty="0" err="1"/>
              <a:t>berdasarkan</a:t>
            </a:r>
            <a:r>
              <a:rPr lang="en-US" sz="5600" dirty="0"/>
              <a:t> </a:t>
            </a:r>
            <a:r>
              <a:rPr lang="en-US" sz="5600" dirty="0" err="1"/>
              <a:t>modul</a:t>
            </a:r>
            <a:r>
              <a:rPr lang="en-US" sz="5600" dirty="0"/>
              <a:t> </a:t>
            </a:r>
            <a:r>
              <a:rPr lang="en-US" sz="5600" dirty="0" err="1"/>
              <a:t>sistem</a:t>
            </a:r>
            <a:endParaRPr lang="en-US" sz="5600" dirty="0"/>
          </a:p>
          <a:p>
            <a:pPr marL="685800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5600" dirty="0"/>
              <a:t>Mini big-bang : </a:t>
            </a:r>
            <a:r>
              <a:rPr lang="en-US" sz="5600" dirty="0" err="1"/>
              <a:t>menerapkan</a:t>
            </a:r>
            <a:r>
              <a:rPr lang="en-US" sz="5600" dirty="0"/>
              <a:t> </a:t>
            </a:r>
            <a:r>
              <a:rPr lang="en-US" sz="5600" dirty="0" err="1"/>
              <a:t>konsep</a:t>
            </a:r>
            <a:r>
              <a:rPr lang="en-US" sz="5600" dirty="0"/>
              <a:t> big-bang </a:t>
            </a:r>
            <a:r>
              <a:rPr lang="en-US" sz="5600" dirty="0" err="1"/>
              <a:t>tapi</a:t>
            </a:r>
            <a:r>
              <a:rPr lang="en-US" sz="5600" dirty="0"/>
              <a:t> </a:t>
            </a:r>
            <a:r>
              <a:rPr lang="en-US" sz="5600" dirty="0" err="1"/>
              <a:t>dalam</a:t>
            </a:r>
            <a:r>
              <a:rPr lang="en-US" sz="5600" dirty="0"/>
              <a:t> </a:t>
            </a:r>
            <a:r>
              <a:rPr lang="en-US" sz="5600" dirty="0" err="1"/>
              <a:t>ruang</a:t>
            </a:r>
            <a:r>
              <a:rPr lang="en-US" sz="5600" dirty="0"/>
              <a:t> </a:t>
            </a:r>
            <a:r>
              <a:rPr lang="en-US" sz="5600" dirty="0" err="1"/>
              <a:t>lingkup</a:t>
            </a:r>
            <a:r>
              <a:rPr lang="en-US" sz="5600" dirty="0"/>
              <a:t> yang </a:t>
            </a:r>
            <a:r>
              <a:rPr lang="en-US" sz="5600" dirty="0" err="1"/>
              <a:t>lebih</a:t>
            </a:r>
            <a:r>
              <a:rPr lang="en-US" sz="5600" dirty="0"/>
              <a:t> </a:t>
            </a:r>
            <a:r>
              <a:rPr lang="en-US" sz="5600" dirty="0" err="1"/>
              <a:t>kecil</a:t>
            </a:r>
            <a:endParaRPr lang="en-US" sz="5600" dirty="0"/>
          </a:p>
          <a:p>
            <a:pPr marL="685800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5600" dirty="0"/>
              <a:t>Phased-rollout by site </a:t>
            </a:r>
            <a:r>
              <a:rPr lang="en-US" sz="5600" dirty="0" err="1"/>
              <a:t>dan</a:t>
            </a:r>
            <a:r>
              <a:rPr lang="en-US" sz="5600" dirty="0"/>
              <a:t> by module : </a:t>
            </a:r>
            <a:r>
              <a:rPr lang="en-US" sz="5600" dirty="0" err="1"/>
              <a:t>kombinasi</a:t>
            </a:r>
            <a:r>
              <a:rPr lang="en-US" sz="5600" dirty="0"/>
              <a:t> phased-rollout by site </a:t>
            </a:r>
            <a:r>
              <a:rPr lang="en-US" sz="5600" dirty="0" err="1"/>
              <a:t>dan</a:t>
            </a:r>
            <a:r>
              <a:rPr lang="en-US" sz="5600" dirty="0"/>
              <a:t> phased-rollout by module</a:t>
            </a:r>
          </a:p>
          <a:p>
            <a:pPr marL="685800" indent="-6858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5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E8953F6-9ED3-5944-B58A-E6A002F7E84B}"/>
              </a:ext>
            </a:extLst>
          </p:cNvPr>
          <p:cNvSpPr/>
          <p:nvPr/>
        </p:nvSpPr>
        <p:spPr>
          <a:xfrm>
            <a:off x="4845957" y="907758"/>
            <a:ext cx="145882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Penentuan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tahapan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implementasi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357274"/>
      </p:ext>
    </p:extLst>
  </p:cSld>
  <p:clrMapOvr>
    <a:masterClrMapping/>
  </p:clrMapOvr>
  <p:transition spd="med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1745" y="2746560"/>
            <a:ext cx="13872280" cy="935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55F0BB1-C96F-8F47-BBC7-2070F0C98C44}"/>
              </a:ext>
            </a:extLst>
          </p:cNvPr>
          <p:cNvSpPr txBox="1"/>
          <p:nvPr/>
        </p:nvSpPr>
        <p:spPr>
          <a:xfrm>
            <a:off x="4873625" y="1148864"/>
            <a:ext cx="140043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Pendekatan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Implementasi</a:t>
            </a:r>
            <a:r>
              <a:rPr lang="en-US" sz="8000" b="1" dirty="0">
                <a:solidFill>
                  <a:srgbClr val="FF0000"/>
                </a:solidFill>
              </a:rPr>
              <a:t> ERP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690924346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3625" y="3095627"/>
            <a:ext cx="14630400" cy="752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0647C2F-DD66-984C-835F-5792E92B691A}"/>
              </a:ext>
            </a:extLst>
          </p:cNvPr>
          <p:cNvSpPr txBox="1"/>
          <p:nvPr/>
        </p:nvSpPr>
        <p:spPr>
          <a:xfrm>
            <a:off x="4873625" y="1148864"/>
            <a:ext cx="140043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Pendekatan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Implementasi</a:t>
            </a:r>
            <a:r>
              <a:rPr lang="en-US" sz="8000" b="1" dirty="0">
                <a:solidFill>
                  <a:srgbClr val="FF0000"/>
                </a:solidFill>
              </a:rPr>
              <a:t> ERP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273083756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30775" y="3009900"/>
            <a:ext cx="14516100" cy="769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14B86A5-3760-4A44-8738-63C548103D56}"/>
              </a:ext>
            </a:extLst>
          </p:cNvPr>
          <p:cNvSpPr txBox="1"/>
          <p:nvPr/>
        </p:nvSpPr>
        <p:spPr>
          <a:xfrm>
            <a:off x="4873625" y="1148864"/>
            <a:ext cx="140043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Pendekatan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Implementasi</a:t>
            </a:r>
            <a:r>
              <a:rPr lang="en-US" sz="8000" b="1" dirty="0">
                <a:solidFill>
                  <a:srgbClr val="FF0000"/>
                </a:solidFill>
              </a:rPr>
              <a:t> ERP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193734580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4575" y="2657477"/>
            <a:ext cx="14668500" cy="840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2F51E5E-A963-1E44-8059-80E4B621AD9E}"/>
              </a:ext>
            </a:extLst>
          </p:cNvPr>
          <p:cNvSpPr txBox="1"/>
          <p:nvPr/>
        </p:nvSpPr>
        <p:spPr>
          <a:xfrm>
            <a:off x="4873625" y="1148864"/>
            <a:ext cx="140043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Pendekatan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Implementasi</a:t>
            </a:r>
            <a:r>
              <a:rPr lang="en-US" sz="8000" b="1" dirty="0">
                <a:solidFill>
                  <a:srgbClr val="FF0000"/>
                </a:solidFill>
              </a:rPr>
              <a:t> ERP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283515682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9B2FEE2C-04C4-1C4D-A539-8BBE22A51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6212" y="2414954"/>
            <a:ext cx="17543006" cy="10925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22D0ADF-598F-2349-BEC8-2D492916079B}"/>
              </a:ext>
            </a:extLst>
          </p:cNvPr>
          <p:cNvSpPr txBox="1"/>
          <p:nvPr/>
        </p:nvSpPr>
        <p:spPr>
          <a:xfrm>
            <a:off x="3282464" y="739099"/>
            <a:ext cx="180769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Key Success Factor </a:t>
            </a:r>
            <a:r>
              <a:rPr lang="en-US" sz="8000" b="1" dirty="0" err="1">
                <a:solidFill>
                  <a:srgbClr val="FF0000"/>
                </a:solidFill>
              </a:rPr>
              <a:t>Implementasi</a:t>
            </a:r>
            <a:r>
              <a:rPr lang="en-US" sz="8000" b="1" dirty="0">
                <a:solidFill>
                  <a:srgbClr val="FF0000"/>
                </a:solidFill>
              </a:rPr>
              <a:t> ERP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48440471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082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685800" indent="-6858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5600" dirty="0" err="1"/>
              <a:t>Pemahaman</a:t>
            </a:r>
            <a:r>
              <a:rPr lang="en-US" sz="5600" dirty="0"/>
              <a:t> </a:t>
            </a:r>
            <a:r>
              <a:rPr lang="en-US" sz="5600" dirty="0" err="1"/>
              <a:t>atas</a:t>
            </a:r>
            <a:r>
              <a:rPr lang="en-US" sz="5600" dirty="0"/>
              <a:t> </a:t>
            </a:r>
            <a:r>
              <a:rPr lang="en-US" sz="5600" dirty="0" err="1"/>
              <a:t>sasaran</a:t>
            </a:r>
            <a:r>
              <a:rPr lang="en-US" sz="5600" dirty="0"/>
              <a:t> </a:t>
            </a:r>
            <a:r>
              <a:rPr lang="en-US" sz="5600" dirty="0" err="1"/>
              <a:t>strategis</a:t>
            </a:r>
            <a:endParaRPr lang="en-US" sz="5600" dirty="0"/>
          </a:p>
          <a:p>
            <a:pPr marL="685800" indent="-6858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5600" dirty="0" err="1"/>
              <a:t>Komitmen</a:t>
            </a:r>
            <a:r>
              <a:rPr lang="en-US" sz="5600" dirty="0"/>
              <a:t> yang </a:t>
            </a:r>
            <a:r>
              <a:rPr lang="en-US" sz="5600" dirty="0" err="1"/>
              <a:t>kuat</a:t>
            </a:r>
            <a:r>
              <a:rPr lang="en-US" sz="5600" dirty="0"/>
              <a:t> </a:t>
            </a:r>
            <a:r>
              <a:rPr lang="en-US" sz="5600" dirty="0" err="1"/>
              <a:t>dari</a:t>
            </a:r>
            <a:r>
              <a:rPr lang="en-US" sz="5600" dirty="0"/>
              <a:t> </a:t>
            </a:r>
            <a:r>
              <a:rPr lang="en-US" sz="5600" dirty="0" err="1"/>
              <a:t>manajemen</a:t>
            </a:r>
            <a:r>
              <a:rPr lang="en-US" sz="5600" dirty="0"/>
              <a:t> </a:t>
            </a:r>
            <a:r>
              <a:rPr lang="en-US" sz="5600" dirty="0" err="1"/>
              <a:t>dan</a:t>
            </a:r>
            <a:r>
              <a:rPr lang="en-US" sz="5600" dirty="0"/>
              <a:t> </a:t>
            </a:r>
            <a:r>
              <a:rPr lang="en-US" sz="5600" dirty="0" err="1"/>
              <a:t>organisasi</a:t>
            </a:r>
            <a:endParaRPr lang="en-US" sz="5600" dirty="0"/>
          </a:p>
          <a:p>
            <a:pPr marL="685800" indent="-6858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5600" dirty="0" err="1"/>
              <a:t>Manajemen</a:t>
            </a:r>
            <a:r>
              <a:rPr lang="en-US" sz="5600" dirty="0"/>
              <a:t> </a:t>
            </a:r>
            <a:r>
              <a:rPr lang="en-US" sz="5600" dirty="0" err="1"/>
              <a:t>proyek</a:t>
            </a:r>
            <a:r>
              <a:rPr lang="en-US" sz="5600" dirty="0"/>
              <a:t> </a:t>
            </a:r>
            <a:r>
              <a:rPr lang="en-US" sz="5600" dirty="0" err="1"/>
              <a:t>implementasi</a:t>
            </a:r>
            <a:r>
              <a:rPr lang="en-US" sz="5600" dirty="0"/>
              <a:t> yang </a:t>
            </a:r>
            <a:r>
              <a:rPr lang="en-US" sz="5600" dirty="0" err="1"/>
              <a:t>handal</a:t>
            </a:r>
            <a:endParaRPr lang="en-US" sz="5600" dirty="0"/>
          </a:p>
          <a:p>
            <a:pPr marL="685800" indent="-6858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5600" dirty="0" err="1"/>
              <a:t>Kemampuan</a:t>
            </a:r>
            <a:r>
              <a:rPr lang="en-US" sz="5600" dirty="0"/>
              <a:t> </a:t>
            </a:r>
            <a:r>
              <a:rPr lang="en-US" sz="5600" dirty="0" err="1"/>
              <a:t>mengatasi</a:t>
            </a:r>
            <a:r>
              <a:rPr lang="en-US" sz="5600" dirty="0"/>
              <a:t> </a:t>
            </a:r>
            <a:r>
              <a:rPr lang="en-US" sz="5600" dirty="0" err="1"/>
              <a:t>isu-isu</a:t>
            </a:r>
            <a:r>
              <a:rPr lang="en-US" sz="5600" dirty="0"/>
              <a:t> </a:t>
            </a:r>
            <a:r>
              <a:rPr lang="en-US" sz="5600" dirty="0" err="1"/>
              <a:t>teknik</a:t>
            </a:r>
            <a:endParaRPr lang="en-US" sz="5600" dirty="0"/>
          </a:p>
          <a:p>
            <a:pPr marL="685800" indent="-6858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5600" dirty="0" err="1"/>
              <a:t>Rekayasa</a:t>
            </a:r>
            <a:r>
              <a:rPr lang="en-US" sz="5600" dirty="0"/>
              <a:t> </a:t>
            </a:r>
            <a:r>
              <a:rPr lang="en-US" sz="5600" dirty="0" err="1"/>
              <a:t>Ulang</a:t>
            </a:r>
            <a:r>
              <a:rPr lang="en-US" sz="5600" dirty="0"/>
              <a:t> Proses </a:t>
            </a:r>
            <a:r>
              <a:rPr lang="en-US" sz="5600" dirty="0" err="1"/>
              <a:t>Bisnis</a:t>
            </a:r>
            <a:endParaRPr lang="en-US" sz="5600" dirty="0"/>
          </a:p>
          <a:p>
            <a:pPr marL="685800" indent="-6858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5600" dirty="0"/>
              <a:t>Pendidikan </a:t>
            </a:r>
            <a:r>
              <a:rPr lang="en-US" sz="5600" dirty="0" err="1"/>
              <a:t>dan</a:t>
            </a:r>
            <a:r>
              <a:rPr lang="en-US" sz="5600" dirty="0"/>
              <a:t> </a:t>
            </a:r>
            <a:r>
              <a:rPr lang="en-US" sz="5600" dirty="0" err="1"/>
              <a:t>pelatihan</a:t>
            </a:r>
            <a:r>
              <a:rPr lang="en-US" sz="5600" dirty="0"/>
              <a:t> yang </a:t>
            </a:r>
            <a:r>
              <a:rPr lang="en-US" sz="5600" dirty="0" err="1"/>
              <a:t>intensif</a:t>
            </a:r>
            <a:endParaRPr lang="en-US" sz="5600" dirty="0"/>
          </a:p>
          <a:p>
            <a:pPr marL="685800" indent="-6858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5600" dirty="0"/>
              <a:t>Data yang </a:t>
            </a:r>
            <a:r>
              <a:rPr lang="en-US" sz="5600" dirty="0" err="1"/>
              <a:t>akurat</a:t>
            </a:r>
            <a:endParaRPr lang="en-US" sz="5600" dirty="0"/>
          </a:p>
          <a:p>
            <a:pPr marL="685800" indent="-6858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5600" dirty="0" err="1"/>
              <a:t>Sosialisasi</a:t>
            </a:r>
            <a:r>
              <a:rPr lang="en-US" sz="5600" dirty="0"/>
              <a:t> </a:t>
            </a:r>
            <a:r>
              <a:rPr lang="en-US" sz="5600" dirty="0" err="1"/>
              <a:t>dan</a:t>
            </a:r>
            <a:r>
              <a:rPr lang="en-US" sz="5600" dirty="0"/>
              <a:t> </a:t>
            </a:r>
            <a:r>
              <a:rPr lang="en-US" sz="5600" dirty="0" err="1"/>
              <a:t>komunikasi</a:t>
            </a:r>
            <a:r>
              <a:rPr lang="en-US" sz="5600" dirty="0"/>
              <a:t> yang </a:t>
            </a:r>
            <a:r>
              <a:rPr lang="en-US" sz="5600" dirty="0" err="1"/>
              <a:t>intensif</a:t>
            </a:r>
            <a:endParaRPr lang="en-US" sz="5600" dirty="0"/>
          </a:p>
          <a:p>
            <a:pPr marL="685800" indent="-6858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5600" dirty="0" err="1"/>
              <a:t>Pengukuran</a:t>
            </a:r>
            <a:r>
              <a:rPr lang="en-US" sz="5600" dirty="0"/>
              <a:t> </a:t>
            </a:r>
            <a:r>
              <a:rPr lang="en-US" sz="5600" dirty="0" err="1"/>
              <a:t>kinerja</a:t>
            </a:r>
            <a:r>
              <a:rPr lang="en-US" sz="5600" dirty="0"/>
              <a:t> yang </a:t>
            </a:r>
            <a:r>
              <a:rPr lang="en-US" sz="5600" dirty="0" err="1"/>
              <a:t>jelas</a:t>
            </a:r>
            <a:endParaRPr lang="en-US" sz="5600" dirty="0"/>
          </a:p>
          <a:p>
            <a:pPr marL="685800" indent="-6858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5600" dirty="0" err="1"/>
              <a:t>Dapat</a:t>
            </a:r>
            <a:r>
              <a:rPr lang="en-US" sz="5600" dirty="0"/>
              <a:t> </a:t>
            </a:r>
            <a:r>
              <a:rPr lang="en-US" sz="5600" dirty="0" err="1"/>
              <a:t>mengatasi</a:t>
            </a:r>
            <a:r>
              <a:rPr lang="en-US" sz="5600" dirty="0"/>
              <a:t> </a:t>
            </a:r>
            <a:r>
              <a:rPr lang="en-US" sz="5600" dirty="0" err="1"/>
              <a:t>isu</a:t>
            </a:r>
            <a:r>
              <a:rPr lang="en-US" sz="5600" dirty="0"/>
              <a:t> multi-site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BA09ED-CE87-EB48-A800-3F12EE14DF0D}"/>
              </a:ext>
            </a:extLst>
          </p:cNvPr>
          <p:cNvSpPr/>
          <p:nvPr/>
        </p:nvSpPr>
        <p:spPr>
          <a:xfrm>
            <a:off x="4523165" y="1118773"/>
            <a:ext cx="1514145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Critical Success Factor (CSF) …other</a:t>
            </a:r>
          </a:p>
        </p:txBody>
      </p:sp>
    </p:spTree>
    <p:extLst>
      <p:ext uri="{BB962C8B-B14F-4D97-AF65-F5344CB8AC3E}">
        <p14:creationId xmlns:p14="http://schemas.microsoft.com/office/powerpoint/2010/main" val="3850657679"/>
      </p:ext>
    </p:extLst>
  </p:cSld>
  <p:clrMapOvr>
    <a:masterClrMapping/>
  </p:clrMapOvr>
  <p:transition spd="med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224" y="3047999"/>
            <a:ext cx="19273914" cy="9401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FB963F2-A586-B54D-A2E7-694272248D38}"/>
              </a:ext>
            </a:extLst>
          </p:cNvPr>
          <p:cNvSpPr txBox="1"/>
          <p:nvPr/>
        </p:nvSpPr>
        <p:spPr>
          <a:xfrm>
            <a:off x="4873625" y="1148864"/>
            <a:ext cx="140043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Persepsi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Implementasi</a:t>
            </a:r>
            <a:r>
              <a:rPr lang="en-US" sz="8000" b="1" dirty="0">
                <a:solidFill>
                  <a:srgbClr val="FF0000"/>
                </a:solidFill>
              </a:rPr>
              <a:t> IT (ERP)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982443366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179649" y="6264581"/>
            <a:ext cx="21008597" cy="2176034"/>
          </a:xfrm>
        </p:spPr>
        <p:txBody>
          <a:bodyPr>
            <a:normAutofit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Metode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pengembangan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sistem</a:t>
            </a:r>
            <a:r>
              <a:rPr lang="en-US" b="1" dirty="0">
                <a:solidFill>
                  <a:srgbClr val="FF0000"/>
                </a:solidFill>
              </a:rPr>
              <a:t> ERP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924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26892920"/>
              </p:ext>
            </p:extLst>
          </p:nvPr>
        </p:nvGraphicFramePr>
        <p:xfrm>
          <a:off x="2250831" y="2438399"/>
          <a:ext cx="19319631" cy="10199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39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39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39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06290">
                <a:tc>
                  <a:txBody>
                    <a:bodyPr/>
                    <a:lstStyle/>
                    <a:p>
                      <a:r>
                        <a:rPr lang="en-US" sz="4400" dirty="0" err="1"/>
                        <a:t>Metode</a:t>
                      </a:r>
                      <a:endParaRPr lang="en-US" sz="4400" dirty="0"/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r>
                        <a:rPr lang="en-US" sz="4400" dirty="0" err="1"/>
                        <a:t>Kelebihan</a:t>
                      </a:r>
                      <a:endParaRPr lang="en-US" sz="4400" dirty="0"/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r>
                        <a:rPr lang="en-US" sz="4400" dirty="0" err="1"/>
                        <a:t>Kekurangan</a:t>
                      </a:r>
                      <a:endParaRPr lang="en-US" sz="4400" dirty="0"/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7630">
                <a:tc>
                  <a:txBody>
                    <a:bodyPr/>
                    <a:lstStyle/>
                    <a:p>
                      <a:r>
                        <a:rPr lang="en-US" sz="4400" dirty="0" err="1"/>
                        <a:t>Membangun</a:t>
                      </a:r>
                      <a:r>
                        <a:rPr lang="en-US" sz="4400" baseline="0" dirty="0"/>
                        <a:t> </a:t>
                      </a:r>
                      <a:r>
                        <a:rPr lang="en-US" sz="4400" baseline="0" dirty="0" err="1"/>
                        <a:t>sendiri</a:t>
                      </a:r>
                      <a:endParaRPr lang="en-US" sz="4400" dirty="0"/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Paling </a:t>
                      </a:r>
                      <a:r>
                        <a:rPr lang="en-US" sz="4400" dirty="0" err="1"/>
                        <a:t>sesuai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denga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kebutuhan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perusahaan</a:t>
                      </a:r>
                      <a:endParaRPr lang="en-US" sz="4400" dirty="0"/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r>
                        <a:rPr lang="en-US" sz="4400" dirty="0" err="1"/>
                        <a:t>Sulit</a:t>
                      </a:r>
                      <a:r>
                        <a:rPr lang="en-US" sz="4400" dirty="0"/>
                        <a:t>, </a:t>
                      </a:r>
                      <a:r>
                        <a:rPr lang="en-US" sz="4400" dirty="0" err="1"/>
                        <a:t>mahal</a:t>
                      </a:r>
                      <a:r>
                        <a:rPr lang="en-US" sz="4400" dirty="0"/>
                        <a:t>, lama</a:t>
                      </a:r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5053">
                <a:tc>
                  <a:txBody>
                    <a:bodyPr/>
                    <a:lstStyle/>
                    <a:p>
                      <a:r>
                        <a:rPr lang="en-US" sz="4400" dirty="0" err="1"/>
                        <a:t>Membangun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sendiri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dengan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tambahan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dari</a:t>
                      </a:r>
                      <a:r>
                        <a:rPr lang="en-US" sz="4400" dirty="0"/>
                        <a:t> vendor</a:t>
                      </a:r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r>
                        <a:rPr lang="en-US" sz="4400" dirty="0" err="1"/>
                        <a:t>Menggabungkan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manfaat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komersial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dengan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kebutuhan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perusahaan</a:t>
                      </a:r>
                      <a:endParaRPr lang="en-US" sz="4400" dirty="0"/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r>
                        <a:rPr lang="en-US" sz="4400" dirty="0" err="1"/>
                        <a:t>Sulit</a:t>
                      </a:r>
                      <a:r>
                        <a:rPr lang="en-US" sz="4400" dirty="0"/>
                        <a:t>, </a:t>
                      </a:r>
                      <a:r>
                        <a:rPr lang="en-US" sz="4400" dirty="0" err="1"/>
                        <a:t>mahal</a:t>
                      </a:r>
                      <a:r>
                        <a:rPr lang="en-US" sz="4400" dirty="0"/>
                        <a:t>,</a:t>
                      </a:r>
                      <a:r>
                        <a:rPr lang="en-US" sz="4400" baseline="0" dirty="0"/>
                        <a:t> lama</a:t>
                      </a:r>
                      <a:endParaRPr lang="en-US" sz="4400" dirty="0"/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5053">
                <a:tc>
                  <a:txBody>
                    <a:bodyPr/>
                    <a:lstStyle/>
                    <a:p>
                      <a:r>
                        <a:rPr lang="en-US" sz="4400" dirty="0"/>
                        <a:t>Best-of-breed (</a:t>
                      </a:r>
                      <a:r>
                        <a:rPr lang="en-US" sz="4400" dirty="0" err="1"/>
                        <a:t>kombinasi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dari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berbagai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tawaran</a:t>
                      </a:r>
                      <a:r>
                        <a:rPr lang="en-US" sz="4400" dirty="0"/>
                        <a:t> vendor)</a:t>
                      </a:r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r>
                        <a:rPr lang="en-US" sz="4400" dirty="0" err="1"/>
                        <a:t>Secara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teori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akan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menghasilkan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sistem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terbaik</a:t>
                      </a:r>
                      <a:endParaRPr lang="en-US" sz="4400" dirty="0"/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r>
                        <a:rPr lang="en-US" sz="4400" dirty="0" err="1"/>
                        <a:t>Sulit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menggabungkan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antarmodul</a:t>
                      </a:r>
                      <a:r>
                        <a:rPr lang="en-US" sz="4400" dirty="0"/>
                        <a:t>, lama, </a:t>
                      </a:r>
                      <a:r>
                        <a:rPr lang="en-US" sz="4400" dirty="0" err="1"/>
                        <a:t>dan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potensi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tidak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efisien</a:t>
                      </a:r>
                      <a:endParaRPr lang="en-US" sz="4400" dirty="0"/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5053">
                <a:tc>
                  <a:txBody>
                    <a:bodyPr/>
                    <a:lstStyle/>
                    <a:p>
                      <a:r>
                        <a:rPr lang="en-US" sz="4400" dirty="0" err="1"/>
                        <a:t>Modifikasi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sistem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dari</a:t>
                      </a:r>
                      <a:r>
                        <a:rPr lang="en-US" sz="4400" dirty="0"/>
                        <a:t> vendor</a:t>
                      </a:r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r>
                        <a:rPr lang="en-US" sz="4400" dirty="0" err="1"/>
                        <a:t>Menjaga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fleksibilitas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dan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memanfaatkan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pengalaman</a:t>
                      </a:r>
                      <a:r>
                        <a:rPr lang="en-US" sz="4400" dirty="0"/>
                        <a:t> vendor</a:t>
                      </a:r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Lama, </a:t>
                      </a:r>
                      <a:r>
                        <a:rPr lang="en-US" sz="4400" dirty="0" err="1"/>
                        <a:t>biasanya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lebih</a:t>
                      </a:r>
                      <a:r>
                        <a:rPr lang="en-US" sz="4400" dirty="0"/>
                        <a:t> lama</a:t>
                      </a:r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itle 3">
            <a:extLst>
              <a:ext uri="{FF2B5EF4-FFF2-40B4-BE49-F238E27FC236}">
                <a16:creationId xmlns:a16="http://schemas.microsoft.com/office/drawing/2014/main" id="{7813C9A0-0B4F-B542-88A2-4D141E7ED42D}"/>
              </a:ext>
            </a:extLst>
          </p:cNvPr>
          <p:cNvSpPr txBox="1">
            <a:spLocks/>
          </p:cNvSpPr>
          <p:nvPr/>
        </p:nvSpPr>
        <p:spPr>
          <a:xfrm>
            <a:off x="4618049" y="637503"/>
            <a:ext cx="15709766" cy="1402312"/>
          </a:xfrm>
        </p:spPr>
        <p:txBody>
          <a:bodyPr>
            <a:normAutofit/>
          </a:bodyPr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accent3">
                    <a:shade val="75000"/>
                  </a:schemeClr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 dirty="0" err="1">
                <a:solidFill>
                  <a:srgbClr val="FF0000"/>
                </a:solidFill>
              </a:rPr>
              <a:t>Metode</a:t>
            </a:r>
            <a:r>
              <a:rPr lang="en-ID" sz="8000" b="1" dirty="0">
                <a:solidFill>
                  <a:srgbClr val="FF0000"/>
                </a:solidFill>
              </a:rPr>
              <a:t> </a:t>
            </a:r>
            <a:r>
              <a:rPr lang="en-ID" sz="8000" b="1" dirty="0" err="1">
                <a:solidFill>
                  <a:srgbClr val="FF0000"/>
                </a:solidFill>
              </a:rPr>
              <a:t>pengembangan</a:t>
            </a:r>
            <a:r>
              <a:rPr lang="en-ID" sz="8000" b="1" dirty="0">
                <a:solidFill>
                  <a:srgbClr val="FF0000"/>
                </a:solidFill>
              </a:rPr>
              <a:t> </a:t>
            </a:r>
            <a:r>
              <a:rPr lang="en-ID" sz="8000" b="1" dirty="0" err="1">
                <a:solidFill>
                  <a:srgbClr val="FF0000"/>
                </a:solidFill>
              </a:rPr>
              <a:t>sistem</a:t>
            </a:r>
            <a:r>
              <a:rPr lang="en-ID" sz="8000" b="1" dirty="0">
                <a:solidFill>
                  <a:srgbClr val="FF0000"/>
                </a:solidFill>
              </a:rPr>
              <a:t> ERP</a:t>
            </a:r>
          </a:p>
        </p:txBody>
      </p:sp>
    </p:spTree>
    <p:extLst>
      <p:ext uri="{BB962C8B-B14F-4D97-AF65-F5344CB8AC3E}">
        <p14:creationId xmlns:p14="http://schemas.microsoft.com/office/powerpoint/2010/main" val="2794100035"/>
      </p:ext>
    </p:extLst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>
            <a:extLst>
              <a:ext uri="{FF2B5EF4-FFF2-40B4-BE49-F238E27FC236}">
                <a16:creationId xmlns:a16="http://schemas.microsoft.com/office/drawing/2014/main" id="{5CAEC0D2-8CE1-41F1-A38F-66DC66BC70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01750" y="2743200"/>
            <a:ext cx="21774150" cy="1963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id-ID" altLang="en-US" sz="8000" dirty="0">
                <a:latin typeface="Times New Roman" pitchFamily="18" charset="0"/>
                <a:cs typeface="Times New Roman" pitchFamily="18" charset="0"/>
              </a:rPr>
              <a:t>TUJUAN PEMBELAJARAN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B57AD3-1DA0-4EAA-B2B5-F6679135286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CAD54C3-3A11-48DA-BB54-E5ECEC44346D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9092" name="Text Placeholder 3">
            <a:extLst>
              <a:ext uri="{FF2B5EF4-FFF2-40B4-BE49-F238E27FC236}">
                <a16:creationId xmlns:a16="http://schemas.microsoft.com/office/drawing/2014/main" id="{9A817ABD-CEFC-408D-AA14-051C6F00622E}"/>
              </a:ext>
            </a:extLst>
          </p:cNvPr>
          <p:cNvSpPr>
            <a:spLocks noGrp="1" noChangeArrowheads="1"/>
          </p:cNvSpPr>
          <p:nvPr>
            <p:ph type="body" sz="quarter" idx="12"/>
          </p:nvPr>
        </p:nvSpPr>
        <p:spPr bwMode="auto">
          <a:xfrm>
            <a:off x="1300163" y="4085295"/>
            <a:ext cx="21775737" cy="802262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/>
              <a:t>PO10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, </a:t>
            </a:r>
            <a:r>
              <a:rPr lang="en-US" dirty="0" err="1"/>
              <a:t>penyampaian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.</a:t>
            </a:r>
            <a:endParaRPr lang="en-US" b="1" dirty="0"/>
          </a:p>
          <a:p>
            <a:r>
              <a:rPr lang="en-US" b="1" dirty="0"/>
              <a:t>LO1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Enterprise Resource Planning</a:t>
            </a:r>
            <a:endParaRPr lang="en-ID" dirty="0"/>
          </a:p>
          <a:p>
            <a:pPr lvl="1"/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ERP</a:t>
            </a:r>
          </a:p>
          <a:p>
            <a:pPr lvl="1"/>
            <a:r>
              <a:rPr lang="en-US" dirty="0"/>
              <a:t>Modul ERP </a:t>
            </a:r>
            <a:endParaRPr lang="en-ID" dirty="0"/>
          </a:p>
          <a:p>
            <a:pPr lvl="1"/>
            <a:r>
              <a:rPr lang="en-US" dirty="0" err="1"/>
              <a:t>Generasi</a:t>
            </a:r>
            <a:r>
              <a:rPr lang="en-US" dirty="0"/>
              <a:t> ERP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endParaRPr lang="en-ID" dirty="0"/>
          </a:p>
          <a:p>
            <a:pPr lvl="1"/>
            <a:r>
              <a:rPr lang="en-US" dirty="0" err="1"/>
              <a:t>Generasi</a:t>
            </a:r>
            <a:r>
              <a:rPr lang="en-US" dirty="0"/>
              <a:t> ERP </a:t>
            </a:r>
            <a:r>
              <a:rPr lang="en-US" dirty="0" err="1"/>
              <a:t>berikutnya</a:t>
            </a:r>
            <a:r>
              <a:rPr lang="en-ID" dirty="0"/>
              <a:t> </a:t>
            </a:r>
          </a:p>
          <a:p>
            <a:pPr lvl="1"/>
            <a:r>
              <a:rPr lang="en-US" dirty="0" err="1"/>
              <a:t>Dinamika</a:t>
            </a:r>
            <a:r>
              <a:rPr lang="en-US" dirty="0"/>
              <a:t> marketplace ERP</a:t>
            </a:r>
            <a:r>
              <a:rPr lang="en-ID" dirty="0"/>
              <a:t> </a:t>
            </a:r>
            <a:endParaRPr lang="id-ID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id-ID" altLang="en-US" sz="4400" dirty="0">
              <a:latin typeface="Lato"/>
            </a:endParaRPr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77515940"/>
              </p:ext>
            </p:extLst>
          </p:nvPr>
        </p:nvGraphicFramePr>
        <p:xfrm>
          <a:off x="2250831" y="2438399"/>
          <a:ext cx="18780369" cy="9968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0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01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60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05334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/>
                        <a:t>Metode</a:t>
                      </a:r>
                      <a:endParaRPr lang="en-US" sz="4000" dirty="0"/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/>
                        <a:t>Kelebihan</a:t>
                      </a:r>
                      <a:endParaRPr lang="en-US" sz="4000" dirty="0"/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/>
                        <a:t>Kekurangan</a:t>
                      </a:r>
                      <a:endParaRPr lang="en-US" sz="4000" dirty="0"/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6523">
                <a:tc>
                  <a:txBody>
                    <a:bodyPr/>
                    <a:lstStyle/>
                    <a:p>
                      <a:r>
                        <a:rPr lang="en-US" sz="4000" dirty="0" err="1"/>
                        <a:t>Memilih</a:t>
                      </a:r>
                      <a:r>
                        <a:rPr lang="en-US" sz="4000" dirty="0"/>
                        <a:t> </a:t>
                      </a:r>
                      <a:r>
                        <a:rPr lang="en-US" sz="4000" dirty="0" err="1"/>
                        <a:t>modul-modul</a:t>
                      </a:r>
                      <a:r>
                        <a:rPr lang="en-US" sz="4000" dirty="0"/>
                        <a:t> </a:t>
                      </a:r>
                      <a:r>
                        <a:rPr lang="en-US" sz="4000" dirty="0" err="1"/>
                        <a:t>tertentu</a:t>
                      </a:r>
                      <a:r>
                        <a:rPr lang="en-US" sz="4000" dirty="0"/>
                        <a:t> </a:t>
                      </a:r>
                      <a:r>
                        <a:rPr lang="en-US" sz="4000" dirty="0" err="1"/>
                        <a:t>dari</a:t>
                      </a:r>
                      <a:r>
                        <a:rPr lang="en-US" sz="4000" dirty="0"/>
                        <a:t> </a:t>
                      </a:r>
                      <a:r>
                        <a:rPr lang="en-US" sz="4000" dirty="0" err="1"/>
                        <a:t>sistem</a:t>
                      </a:r>
                      <a:r>
                        <a:rPr lang="en-US" sz="4000" dirty="0"/>
                        <a:t> vendor</a:t>
                      </a:r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r>
                        <a:rPr lang="en-US" sz="4000" dirty="0" err="1"/>
                        <a:t>Resilo</a:t>
                      </a:r>
                      <a:r>
                        <a:rPr lang="en-US" sz="4000" dirty="0"/>
                        <a:t> </a:t>
                      </a:r>
                      <a:r>
                        <a:rPr lang="en-US" sz="4000" dirty="0" err="1"/>
                        <a:t>lebih</a:t>
                      </a:r>
                      <a:r>
                        <a:rPr lang="en-US" sz="4000" dirty="0"/>
                        <a:t> </a:t>
                      </a:r>
                      <a:r>
                        <a:rPr lang="en-US" sz="4000" dirty="0" err="1"/>
                        <a:t>rendah</a:t>
                      </a:r>
                      <a:r>
                        <a:rPr lang="en-US" sz="4000" dirty="0"/>
                        <a:t>, </a:t>
                      </a:r>
                      <a:r>
                        <a:rPr lang="en-US" sz="4000" dirty="0" err="1"/>
                        <a:t>relatif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lebih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cepat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dan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lebih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murah</a:t>
                      </a:r>
                      <a:endParaRPr lang="en-US" sz="4000" dirty="0"/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r>
                        <a:rPr lang="en-US" sz="4000" dirty="0" err="1"/>
                        <a:t>Jika</a:t>
                      </a:r>
                      <a:r>
                        <a:rPr lang="en-US" sz="4000" dirty="0"/>
                        <a:t> </a:t>
                      </a:r>
                      <a:r>
                        <a:rPr lang="en-US" sz="4000" dirty="0" err="1"/>
                        <a:t>kemudian</a:t>
                      </a:r>
                      <a:r>
                        <a:rPr lang="en-US" sz="4000" dirty="0"/>
                        <a:t> </a:t>
                      </a:r>
                      <a:r>
                        <a:rPr lang="en-US" sz="4000" dirty="0" err="1"/>
                        <a:t>sistem</a:t>
                      </a:r>
                      <a:r>
                        <a:rPr lang="en-US" sz="4000" dirty="0"/>
                        <a:t> </a:t>
                      </a:r>
                      <a:r>
                        <a:rPr lang="en-US" sz="4000" dirty="0" err="1"/>
                        <a:t>dikembangkan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akan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menyebabkan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waktu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implementasi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lebih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laman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dan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biaya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lebih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mahal</a:t>
                      </a:r>
                      <a:endParaRPr lang="en-US" sz="4000" dirty="0"/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6138">
                <a:tc>
                  <a:txBody>
                    <a:bodyPr/>
                    <a:lstStyle/>
                    <a:p>
                      <a:r>
                        <a:rPr lang="en-US" sz="4000" dirty="0" err="1"/>
                        <a:t>Menerapkan</a:t>
                      </a:r>
                      <a:r>
                        <a:rPr lang="en-US" sz="4000" dirty="0"/>
                        <a:t> </a:t>
                      </a:r>
                      <a:r>
                        <a:rPr lang="en-US" sz="4000" dirty="0" err="1"/>
                        <a:t>sistem</a:t>
                      </a:r>
                      <a:r>
                        <a:rPr lang="en-US" sz="4000" dirty="0"/>
                        <a:t> vendor </a:t>
                      </a:r>
                      <a:r>
                        <a:rPr lang="en-US" sz="4000" dirty="0" err="1"/>
                        <a:t>dengan</a:t>
                      </a:r>
                      <a:r>
                        <a:rPr lang="en-US" sz="4000" dirty="0"/>
                        <a:t> </a:t>
                      </a:r>
                      <a:r>
                        <a:rPr lang="en-US" sz="4000" dirty="0" err="1"/>
                        <a:t>lengkap</a:t>
                      </a:r>
                      <a:endParaRPr lang="en-US" sz="4000" dirty="0"/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r>
                        <a:rPr lang="en-US" sz="4000" dirty="0" err="1"/>
                        <a:t>Cepat</a:t>
                      </a:r>
                      <a:r>
                        <a:rPr lang="en-US" sz="4000" dirty="0"/>
                        <a:t>, </a:t>
                      </a:r>
                      <a:r>
                        <a:rPr lang="en-US" sz="4000" dirty="0" err="1"/>
                        <a:t>lebih</a:t>
                      </a:r>
                      <a:r>
                        <a:rPr lang="en-US" sz="4000" dirty="0"/>
                        <a:t> </a:t>
                      </a:r>
                      <a:r>
                        <a:rPr lang="en-US" sz="4000" dirty="0" err="1"/>
                        <a:t>murah</a:t>
                      </a:r>
                      <a:r>
                        <a:rPr lang="en-US" sz="4000" dirty="0"/>
                        <a:t> </a:t>
                      </a:r>
                      <a:r>
                        <a:rPr lang="en-US" sz="4000" dirty="0" err="1"/>
                        <a:t>dan</a:t>
                      </a:r>
                      <a:r>
                        <a:rPr lang="en-US" sz="4000" dirty="0"/>
                        <a:t> </a:t>
                      </a:r>
                      <a:r>
                        <a:rPr lang="en-US" sz="4000" dirty="0" err="1"/>
                        <a:t>efisien</a:t>
                      </a:r>
                      <a:endParaRPr lang="en-US" sz="4000" dirty="0"/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r>
                        <a:rPr lang="en-US" sz="4000" dirty="0" err="1"/>
                        <a:t>Tidak</a:t>
                      </a:r>
                      <a:r>
                        <a:rPr lang="en-US" sz="4000" dirty="0"/>
                        <a:t> </a:t>
                      </a:r>
                      <a:r>
                        <a:rPr lang="en-US" sz="4000" dirty="0" err="1"/>
                        <a:t>fleksibel</a:t>
                      </a:r>
                      <a:endParaRPr lang="en-US" sz="4000" dirty="0"/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9729">
                <a:tc>
                  <a:txBody>
                    <a:bodyPr/>
                    <a:lstStyle/>
                    <a:p>
                      <a:r>
                        <a:rPr lang="en-US" sz="4000" dirty="0" err="1"/>
                        <a:t>Applicatio</a:t>
                      </a:r>
                      <a:r>
                        <a:rPr lang="en-US" sz="4000" dirty="0"/>
                        <a:t> service provider (ASP)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menyerahkan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implementasi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pada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perusahaan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penyedia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jasa</a:t>
                      </a:r>
                      <a:endParaRPr lang="en-US" sz="4000" dirty="0"/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r>
                        <a:rPr lang="en-US" sz="4000" dirty="0" err="1"/>
                        <a:t>Resiko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lebih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rendah</a:t>
                      </a:r>
                      <a:r>
                        <a:rPr lang="en-US" sz="4000" baseline="0" dirty="0"/>
                        <a:t>, </a:t>
                      </a:r>
                      <a:r>
                        <a:rPr lang="en-US" sz="4000" baseline="0" dirty="0" err="1"/>
                        <a:t>lebih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murah</a:t>
                      </a:r>
                      <a:r>
                        <a:rPr lang="en-US" sz="4000" baseline="0" dirty="0"/>
                        <a:t> , </a:t>
                      </a:r>
                      <a:r>
                        <a:rPr lang="en-US" sz="4000" baseline="0" dirty="0" err="1"/>
                        <a:t>lebih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cepat</a:t>
                      </a:r>
                      <a:r>
                        <a:rPr lang="en-US" sz="4000" baseline="0" dirty="0"/>
                        <a:t>, </a:t>
                      </a:r>
                      <a:r>
                        <a:rPr lang="en-US" sz="4000" baseline="0" dirty="0" err="1"/>
                        <a:t>sistem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relatif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tidak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banyak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berubah</a:t>
                      </a:r>
                      <a:endParaRPr lang="en-US" sz="4000" dirty="0"/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r>
                        <a:rPr lang="en-US" sz="4000" dirty="0" err="1"/>
                        <a:t>Tergantung</a:t>
                      </a:r>
                      <a:r>
                        <a:rPr lang="en-US" sz="4000" dirty="0"/>
                        <a:t> </a:t>
                      </a:r>
                      <a:r>
                        <a:rPr lang="en-US" sz="4000" dirty="0" err="1"/>
                        <a:t>pada</a:t>
                      </a:r>
                      <a:r>
                        <a:rPr lang="en-US" sz="4000" dirty="0"/>
                        <a:t> </a:t>
                      </a:r>
                      <a:r>
                        <a:rPr lang="en-US" sz="4000" dirty="0" err="1"/>
                        <a:t>perusahaan</a:t>
                      </a:r>
                      <a:r>
                        <a:rPr lang="en-US" sz="4000" dirty="0"/>
                        <a:t> </a:t>
                      </a:r>
                      <a:r>
                        <a:rPr lang="en-US" sz="4000" dirty="0" err="1"/>
                        <a:t>penyedia</a:t>
                      </a:r>
                      <a:r>
                        <a:rPr lang="en-US" sz="4000" dirty="0"/>
                        <a:t> </a:t>
                      </a:r>
                      <a:r>
                        <a:rPr lang="en-US" sz="4000" dirty="0" err="1"/>
                        <a:t>jasa</a:t>
                      </a:r>
                      <a:r>
                        <a:rPr lang="en-US" sz="4000" dirty="0"/>
                        <a:t>,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tidak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ada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kendali</a:t>
                      </a:r>
                      <a:r>
                        <a:rPr lang="en-US" sz="4000" baseline="0" dirty="0"/>
                        <a:t>, </a:t>
                      </a:r>
                      <a:r>
                        <a:rPr lang="en-US" sz="4000" baseline="0" dirty="0" err="1"/>
                        <a:t>biaya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dapat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meningkat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di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luar</a:t>
                      </a:r>
                      <a:r>
                        <a:rPr lang="en-US" sz="4000" baseline="0" dirty="0"/>
                        <a:t> </a:t>
                      </a:r>
                      <a:r>
                        <a:rPr lang="en-US" sz="4000" baseline="0" dirty="0" err="1"/>
                        <a:t>perkiraan</a:t>
                      </a:r>
                      <a:endParaRPr lang="en-US" sz="4000" dirty="0"/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itle 3">
            <a:extLst>
              <a:ext uri="{FF2B5EF4-FFF2-40B4-BE49-F238E27FC236}">
                <a16:creationId xmlns:a16="http://schemas.microsoft.com/office/drawing/2014/main" id="{2E99D1DD-8EC6-0743-B550-F6E5FF164672}"/>
              </a:ext>
            </a:extLst>
          </p:cNvPr>
          <p:cNvSpPr txBox="1">
            <a:spLocks/>
          </p:cNvSpPr>
          <p:nvPr/>
        </p:nvSpPr>
        <p:spPr>
          <a:xfrm>
            <a:off x="4618049" y="637503"/>
            <a:ext cx="15709766" cy="1402312"/>
          </a:xfrm>
        </p:spPr>
        <p:txBody>
          <a:bodyPr>
            <a:normAutofit/>
          </a:bodyPr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accent3">
                    <a:shade val="75000"/>
                  </a:schemeClr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 dirty="0" err="1">
                <a:solidFill>
                  <a:srgbClr val="FF0000"/>
                </a:solidFill>
              </a:rPr>
              <a:t>Metode</a:t>
            </a:r>
            <a:r>
              <a:rPr lang="en-ID" sz="8000" b="1" dirty="0">
                <a:solidFill>
                  <a:srgbClr val="FF0000"/>
                </a:solidFill>
              </a:rPr>
              <a:t> </a:t>
            </a:r>
            <a:r>
              <a:rPr lang="en-ID" sz="8000" b="1" dirty="0" err="1">
                <a:solidFill>
                  <a:srgbClr val="FF0000"/>
                </a:solidFill>
              </a:rPr>
              <a:t>pengembangan</a:t>
            </a:r>
            <a:r>
              <a:rPr lang="en-ID" sz="8000" b="1" dirty="0">
                <a:solidFill>
                  <a:srgbClr val="FF0000"/>
                </a:solidFill>
              </a:rPr>
              <a:t> </a:t>
            </a:r>
            <a:r>
              <a:rPr lang="en-ID" sz="8000" b="1" dirty="0" err="1">
                <a:solidFill>
                  <a:srgbClr val="FF0000"/>
                </a:solidFill>
              </a:rPr>
              <a:t>sistem</a:t>
            </a:r>
            <a:r>
              <a:rPr lang="en-ID" sz="8000" b="1" dirty="0">
                <a:solidFill>
                  <a:srgbClr val="FF0000"/>
                </a:solidFill>
              </a:rPr>
              <a:t> ERP</a:t>
            </a:r>
          </a:p>
        </p:txBody>
      </p:sp>
    </p:spTree>
    <p:extLst>
      <p:ext uri="{BB962C8B-B14F-4D97-AF65-F5344CB8AC3E}">
        <p14:creationId xmlns:p14="http://schemas.microsoft.com/office/powerpoint/2010/main" val="3259900047"/>
      </p:ext>
    </p:extLst>
  </p:cSld>
  <p:clrMapOvr>
    <a:masterClrMapping/>
  </p:clrMapOvr>
  <p:transition spd="med"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Kerangka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kerja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pemilihan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solusi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783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terbesar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penerapan</a:t>
            </a:r>
            <a:r>
              <a:rPr lang="en-US" dirty="0"/>
              <a:t> ERP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integrasi</a:t>
            </a:r>
            <a:endParaRPr lang="en-US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pemilihan</a:t>
            </a:r>
            <a:r>
              <a:rPr lang="en-US" dirty="0"/>
              <a:t> </a:t>
            </a:r>
            <a:r>
              <a:rPr lang="en-US" dirty="0" err="1"/>
              <a:t>paket</a:t>
            </a:r>
            <a:r>
              <a:rPr lang="en-US" dirty="0"/>
              <a:t> ERP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digambarkan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yang </a:t>
            </a:r>
            <a:r>
              <a:rPr lang="en-US" dirty="0" err="1"/>
              <a:t>membagi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pemilihan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kriteria</a:t>
            </a:r>
            <a:r>
              <a:rPr lang="en-US" dirty="0"/>
              <a:t> :</a:t>
            </a:r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en-US" sz="6000" dirty="0" err="1"/>
              <a:t>Fungsional</a:t>
            </a:r>
            <a:endParaRPr lang="en-US" sz="6000" dirty="0"/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en-US" sz="6000" dirty="0" err="1"/>
              <a:t>Fleksibelitas</a:t>
            </a:r>
            <a:endParaRPr lang="en-US" sz="6000" dirty="0"/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en-US" sz="6000" dirty="0" err="1"/>
              <a:t>Kostumisasi</a:t>
            </a:r>
            <a:r>
              <a:rPr lang="en-US" sz="6000" dirty="0"/>
              <a:t>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E507FFE-FFF5-F646-84AF-8ECAE0C570D5}"/>
              </a:ext>
            </a:extLst>
          </p:cNvPr>
          <p:cNvSpPr txBox="1">
            <a:spLocks/>
          </p:cNvSpPr>
          <p:nvPr/>
        </p:nvSpPr>
        <p:spPr>
          <a:xfrm>
            <a:off x="4172573" y="707842"/>
            <a:ext cx="19129286" cy="1144404"/>
          </a:xfr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accent3">
                    <a:shade val="75000"/>
                  </a:schemeClr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 dirty="0" err="1">
                <a:solidFill>
                  <a:srgbClr val="FF0000"/>
                </a:solidFill>
              </a:rPr>
              <a:t>Kerangka</a:t>
            </a:r>
            <a:r>
              <a:rPr lang="en-ID" sz="8000" b="1" dirty="0">
                <a:solidFill>
                  <a:srgbClr val="FF0000"/>
                </a:solidFill>
              </a:rPr>
              <a:t> </a:t>
            </a:r>
            <a:r>
              <a:rPr lang="en-ID" sz="8000" b="1" dirty="0" err="1">
                <a:solidFill>
                  <a:srgbClr val="FF0000"/>
                </a:solidFill>
              </a:rPr>
              <a:t>kerja</a:t>
            </a:r>
            <a:r>
              <a:rPr lang="en-ID" sz="8000" b="1" dirty="0">
                <a:solidFill>
                  <a:srgbClr val="FF0000"/>
                </a:solidFill>
              </a:rPr>
              <a:t> </a:t>
            </a:r>
            <a:r>
              <a:rPr lang="en-ID" sz="8000" b="1" dirty="0" err="1">
                <a:solidFill>
                  <a:srgbClr val="FF0000"/>
                </a:solidFill>
              </a:rPr>
              <a:t>pemilihan</a:t>
            </a:r>
            <a:r>
              <a:rPr lang="en-ID" sz="8000" b="1" dirty="0">
                <a:solidFill>
                  <a:srgbClr val="FF0000"/>
                </a:solidFill>
              </a:rPr>
              <a:t> </a:t>
            </a:r>
            <a:r>
              <a:rPr lang="en-ID" sz="8000" b="1" dirty="0" err="1">
                <a:solidFill>
                  <a:srgbClr val="FF0000"/>
                </a:solidFill>
              </a:rPr>
              <a:t>solusi</a:t>
            </a:r>
            <a:endParaRPr lang="en-ID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520183"/>
      </p:ext>
    </p:extLst>
  </p:cSld>
  <p:clrMapOvr>
    <a:masterClrMapping/>
  </p:clrMapOvr>
  <p:transition spd="med"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163142"/>
            <a:ext cx="23381893" cy="9144000"/>
          </a:xfrm>
        </p:spPr>
        <p:txBody>
          <a:bodyPr>
            <a:noAutofit/>
          </a:bodyPr>
          <a:lstStyle/>
          <a:p>
            <a:r>
              <a:rPr lang="en-US" sz="5400" dirty="0" err="1"/>
              <a:t>Kerangka</a:t>
            </a:r>
            <a:r>
              <a:rPr lang="en-US" sz="5400" dirty="0"/>
              <a:t> </a:t>
            </a:r>
            <a:r>
              <a:rPr lang="en-US" sz="5400" dirty="0" err="1"/>
              <a:t>kerja</a:t>
            </a:r>
            <a:r>
              <a:rPr lang="en-US" sz="5400" dirty="0"/>
              <a:t> </a:t>
            </a:r>
            <a:r>
              <a:rPr lang="en-US" sz="5400" dirty="0" err="1"/>
              <a:t>tersebut</a:t>
            </a:r>
            <a:r>
              <a:rPr lang="en-US" sz="5400" dirty="0"/>
              <a:t> </a:t>
            </a:r>
            <a:r>
              <a:rPr lang="en-US" sz="5400" dirty="0" err="1"/>
              <a:t>di</a:t>
            </a:r>
            <a:r>
              <a:rPr lang="en-US" sz="5400" dirty="0"/>
              <a:t> </a:t>
            </a:r>
            <a:r>
              <a:rPr lang="en-US" sz="5400" dirty="0" err="1"/>
              <a:t>implementasikan</a:t>
            </a:r>
            <a:r>
              <a:rPr lang="en-US" sz="5400" dirty="0"/>
              <a:t> </a:t>
            </a:r>
            <a:r>
              <a:rPr lang="en-US" sz="5400" dirty="0" err="1"/>
              <a:t>dalam</a:t>
            </a:r>
            <a:r>
              <a:rPr lang="en-US" sz="5400" dirty="0"/>
              <a:t> 3 </a:t>
            </a:r>
            <a:r>
              <a:rPr lang="en-US" sz="5400" dirty="0" err="1"/>
              <a:t>aspek</a:t>
            </a:r>
            <a:r>
              <a:rPr lang="en-US" sz="5400" dirty="0"/>
              <a:t> :</a:t>
            </a:r>
          </a:p>
          <a:p>
            <a:pPr marL="1028700" indent="-1028700">
              <a:buFont typeface="+mj-lt"/>
              <a:buAutoNum type="arabicPeriod"/>
            </a:pPr>
            <a:r>
              <a:rPr lang="en-US" sz="5400" dirty="0" err="1"/>
              <a:t>Modul</a:t>
            </a:r>
            <a:endParaRPr lang="en-US" sz="5400" dirty="0"/>
          </a:p>
          <a:p>
            <a:pPr marL="1577340" lvl="1" indent="-1028700"/>
            <a:r>
              <a:rPr lang="en-US" sz="5400" dirty="0" err="1"/>
              <a:t>Memilih</a:t>
            </a:r>
            <a:r>
              <a:rPr lang="en-US" sz="5400" dirty="0"/>
              <a:t> </a:t>
            </a:r>
            <a:r>
              <a:rPr lang="en-US" sz="5400" dirty="0" err="1"/>
              <a:t>modul</a:t>
            </a:r>
            <a:r>
              <a:rPr lang="en-US" sz="5400" dirty="0"/>
              <a:t> </a:t>
            </a:r>
            <a:r>
              <a:rPr lang="en-US" sz="5400" dirty="0" err="1"/>
              <a:t>atau</a:t>
            </a:r>
            <a:r>
              <a:rPr lang="en-US" sz="5400" dirty="0"/>
              <a:t> </a:t>
            </a:r>
            <a:r>
              <a:rPr lang="en-US" sz="5400" dirty="0" err="1"/>
              <a:t>membuat</a:t>
            </a:r>
            <a:r>
              <a:rPr lang="en-US" sz="5400" dirty="0"/>
              <a:t> </a:t>
            </a:r>
            <a:r>
              <a:rPr lang="en-US" sz="5400" dirty="0" err="1"/>
              <a:t>modul</a:t>
            </a:r>
            <a:endParaRPr lang="en-US" sz="5400" dirty="0"/>
          </a:p>
          <a:p>
            <a:pPr marL="1577340" lvl="1" indent="-1028700"/>
            <a:r>
              <a:rPr lang="en-US" sz="5400" dirty="0" err="1"/>
              <a:t>Perlu</a:t>
            </a:r>
            <a:r>
              <a:rPr lang="en-US" sz="5400" dirty="0"/>
              <a:t> </a:t>
            </a:r>
            <a:r>
              <a:rPr lang="en-US" sz="5400" dirty="0" err="1"/>
              <a:t>proses</a:t>
            </a:r>
            <a:r>
              <a:rPr lang="en-US" sz="5400" dirty="0"/>
              <a:t> </a:t>
            </a:r>
            <a:r>
              <a:rPr lang="en-US" sz="5400" dirty="0" err="1"/>
              <a:t>penyesuaian</a:t>
            </a:r>
            <a:r>
              <a:rPr lang="en-US" sz="5400" dirty="0"/>
              <a:t> (</a:t>
            </a:r>
            <a:r>
              <a:rPr lang="en-US" sz="5400" dirty="0" err="1"/>
              <a:t>proses</a:t>
            </a:r>
            <a:r>
              <a:rPr lang="en-US" sz="5400" dirty="0"/>
              <a:t> </a:t>
            </a:r>
            <a:r>
              <a:rPr lang="en-US" sz="5400" dirty="0" err="1"/>
              <a:t>bisnis</a:t>
            </a:r>
            <a:r>
              <a:rPr lang="en-US" sz="5400" dirty="0"/>
              <a:t> org)</a:t>
            </a:r>
          </a:p>
          <a:p>
            <a:pPr marL="1577340" lvl="1" indent="-1028700"/>
            <a:r>
              <a:rPr lang="en-US" sz="5400" dirty="0" err="1"/>
              <a:t>Antara</a:t>
            </a:r>
            <a:r>
              <a:rPr lang="en-US" sz="5400" dirty="0"/>
              <a:t> </a:t>
            </a:r>
            <a:r>
              <a:rPr lang="en-US" sz="5400" dirty="0" err="1"/>
              <a:t>modul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org </a:t>
            </a:r>
            <a:r>
              <a:rPr lang="en-US" sz="5400" dirty="0" err="1"/>
              <a:t>harsu</a:t>
            </a:r>
            <a:r>
              <a:rPr lang="en-US" sz="5400" dirty="0"/>
              <a:t> </a:t>
            </a:r>
            <a:r>
              <a:rPr lang="en-US" sz="5400" dirty="0" err="1"/>
              <a:t>fleksibel</a:t>
            </a:r>
            <a:endParaRPr lang="en-US" sz="5400" dirty="0"/>
          </a:p>
          <a:p>
            <a:pPr marL="1028700" indent="-1028700">
              <a:buFont typeface="+mj-lt"/>
              <a:buAutoNum type="arabicPeriod"/>
            </a:pPr>
            <a:r>
              <a:rPr lang="en-US" sz="5400" dirty="0" err="1"/>
              <a:t>Fleksibilitas</a:t>
            </a:r>
            <a:endParaRPr lang="en-US" sz="5400" dirty="0"/>
          </a:p>
          <a:p>
            <a:pPr marL="1577340" lvl="1" indent="-1028700"/>
            <a:r>
              <a:rPr lang="en-US" sz="5400" dirty="0" err="1"/>
              <a:t>Artinya</a:t>
            </a:r>
            <a:r>
              <a:rPr lang="en-US" sz="5400" dirty="0"/>
              <a:t> org </a:t>
            </a:r>
            <a:r>
              <a:rPr lang="en-US" sz="5400" dirty="0" err="1"/>
              <a:t>dapat</a:t>
            </a:r>
            <a:r>
              <a:rPr lang="en-US" sz="5400" dirty="0"/>
              <a:t> </a:t>
            </a:r>
            <a:r>
              <a:rPr lang="en-US" sz="5400" dirty="0" err="1"/>
              <a:t>menambah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mengubah</a:t>
            </a:r>
            <a:r>
              <a:rPr lang="en-US" sz="5400" dirty="0"/>
              <a:t> </a:t>
            </a:r>
            <a:r>
              <a:rPr lang="en-US" sz="5400" dirty="0" err="1"/>
              <a:t>modul</a:t>
            </a:r>
            <a:r>
              <a:rPr lang="en-US" sz="5400" dirty="0"/>
              <a:t> yang </a:t>
            </a:r>
            <a:r>
              <a:rPr lang="en-US" sz="5400" dirty="0" err="1"/>
              <a:t>dipilih</a:t>
            </a:r>
            <a:endParaRPr lang="en-US" sz="5400" dirty="0"/>
          </a:p>
          <a:p>
            <a:pPr marL="1028700" indent="-1028700">
              <a:buFont typeface="+mj-lt"/>
              <a:buAutoNum type="arabicPeriod"/>
            </a:pPr>
            <a:r>
              <a:rPr lang="en-US" sz="5400" dirty="0" err="1"/>
              <a:t>Metode</a:t>
            </a:r>
            <a:r>
              <a:rPr lang="en-US" sz="5400" dirty="0"/>
              <a:t> </a:t>
            </a:r>
            <a:r>
              <a:rPr lang="en-US" sz="5400" dirty="0" err="1"/>
              <a:t>implementasi</a:t>
            </a:r>
            <a:r>
              <a:rPr lang="en-US" sz="5400" dirty="0"/>
              <a:t> </a:t>
            </a:r>
          </a:p>
          <a:p>
            <a:pPr marL="1577340" lvl="1" indent="-1028700"/>
            <a:r>
              <a:rPr lang="en-US" sz="5400" dirty="0" err="1"/>
              <a:t>Meliputi</a:t>
            </a:r>
            <a:r>
              <a:rPr lang="en-US" sz="5400" dirty="0"/>
              <a:t> </a:t>
            </a:r>
            <a:r>
              <a:rPr lang="en-US" sz="5400" dirty="0" err="1"/>
              <a:t>pencarian</a:t>
            </a:r>
            <a:r>
              <a:rPr lang="en-US" sz="5400" dirty="0"/>
              <a:t> </a:t>
            </a:r>
            <a:r>
              <a:rPr lang="en-US" sz="5400" dirty="0" err="1"/>
              <a:t>solusi</a:t>
            </a:r>
            <a:r>
              <a:rPr lang="en-US" sz="5400" dirty="0"/>
              <a:t> yang ideal </a:t>
            </a:r>
            <a:r>
              <a:rPr lang="en-US" sz="5400" dirty="0" err="1"/>
              <a:t>antara</a:t>
            </a:r>
            <a:r>
              <a:rPr lang="en-US" sz="5400" dirty="0"/>
              <a:t> </a:t>
            </a:r>
            <a:r>
              <a:rPr lang="en-US" sz="5400" dirty="0" err="1"/>
              <a:t>membangun</a:t>
            </a:r>
            <a:r>
              <a:rPr lang="en-US" sz="5400" dirty="0"/>
              <a:t> </a:t>
            </a:r>
            <a:r>
              <a:rPr lang="en-US" sz="5400" dirty="0" err="1"/>
              <a:t>sendiri</a:t>
            </a:r>
            <a:r>
              <a:rPr lang="en-US" sz="5400" dirty="0"/>
              <a:t> </a:t>
            </a:r>
            <a:r>
              <a:rPr lang="en-US" sz="5400" dirty="0" err="1"/>
              <a:t>atauu</a:t>
            </a:r>
            <a:r>
              <a:rPr lang="en-US" sz="5400" dirty="0"/>
              <a:t> </a:t>
            </a:r>
            <a:r>
              <a:rPr lang="en-US" sz="5400" dirty="0" err="1"/>
              <a:t>mengadopsi</a:t>
            </a:r>
            <a:r>
              <a:rPr lang="en-US" sz="5400" dirty="0"/>
              <a:t> </a:t>
            </a:r>
            <a:r>
              <a:rPr lang="en-US" sz="5400" dirty="0" err="1"/>
              <a:t>sepenuhnya</a:t>
            </a:r>
            <a:r>
              <a:rPr lang="en-US" sz="5400" dirty="0"/>
              <a:t> </a:t>
            </a:r>
            <a:r>
              <a:rPr lang="en-US" sz="5400" dirty="0" err="1"/>
              <a:t>dari</a:t>
            </a:r>
            <a:r>
              <a:rPr lang="en-US" sz="5400" dirty="0"/>
              <a:t> vendor</a:t>
            </a:r>
          </a:p>
          <a:p>
            <a:pPr marL="1577340" lvl="1" indent="-1028700"/>
            <a:r>
              <a:rPr lang="en-US" sz="5400" dirty="0" err="1"/>
              <a:t>Jalan</a:t>
            </a:r>
            <a:r>
              <a:rPr lang="en-US" sz="5400" dirty="0"/>
              <a:t> </a:t>
            </a:r>
            <a:r>
              <a:rPr lang="en-US" sz="5400" dirty="0" err="1"/>
              <a:t>tengahnya</a:t>
            </a:r>
            <a:r>
              <a:rPr lang="en-US" sz="5400" dirty="0"/>
              <a:t> </a:t>
            </a:r>
            <a:r>
              <a:rPr lang="en-US" sz="5400" dirty="0" err="1"/>
              <a:t>biasanya</a:t>
            </a:r>
            <a:r>
              <a:rPr lang="en-US" sz="5400" dirty="0"/>
              <a:t> </a:t>
            </a:r>
            <a:r>
              <a:rPr lang="en-US" sz="5400" dirty="0" err="1"/>
              <a:t>adopsi</a:t>
            </a:r>
            <a:r>
              <a:rPr lang="en-US" sz="5400" dirty="0"/>
              <a:t> </a:t>
            </a:r>
            <a:r>
              <a:rPr lang="en-US" sz="5400" dirty="0" err="1"/>
              <a:t>dari</a:t>
            </a:r>
            <a:r>
              <a:rPr lang="en-US" sz="5400" dirty="0"/>
              <a:t> vendor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kostumasi</a:t>
            </a:r>
            <a:r>
              <a:rPr lang="en-US" sz="5400" dirty="0"/>
              <a:t> </a:t>
            </a:r>
            <a:r>
              <a:rPr lang="en-US" sz="5400" dirty="0" err="1"/>
              <a:t>sesuai</a:t>
            </a:r>
            <a:r>
              <a:rPr lang="en-US" sz="5400" dirty="0"/>
              <a:t> </a:t>
            </a:r>
            <a:r>
              <a:rPr lang="en-US" sz="5400" dirty="0" err="1"/>
              <a:t>kebutuhan</a:t>
            </a:r>
            <a:r>
              <a:rPr lang="en-US" sz="5400" dirty="0"/>
              <a:t> org</a:t>
            </a:r>
          </a:p>
          <a:p>
            <a:pPr marL="1577340" lvl="1" indent="-1028700"/>
            <a:r>
              <a:rPr lang="en-US" sz="5400" dirty="0"/>
              <a:t>[HER-2006]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2014654-D65D-D049-8CE1-3C15FE2DA42E}"/>
              </a:ext>
            </a:extLst>
          </p:cNvPr>
          <p:cNvSpPr txBox="1">
            <a:spLocks/>
          </p:cNvSpPr>
          <p:nvPr/>
        </p:nvSpPr>
        <p:spPr>
          <a:xfrm>
            <a:off x="4172573" y="707842"/>
            <a:ext cx="19129286" cy="1144404"/>
          </a:xfr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accent3">
                    <a:shade val="75000"/>
                  </a:schemeClr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 dirty="0" err="1">
                <a:solidFill>
                  <a:srgbClr val="FF0000"/>
                </a:solidFill>
              </a:rPr>
              <a:t>Kerangka</a:t>
            </a:r>
            <a:r>
              <a:rPr lang="en-ID" sz="8000" b="1" dirty="0">
                <a:solidFill>
                  <a:srgbClr val="FF0000"/>
                </a:solidFill>
              </a:rPr>
              <a:t> </a:t>
            </a:r>
            <a:r>
              <a:rPr lang="en-ID" sz="8000" b="1" dirty="0" err="1">
                <a:solidFill>
                  <a:srgbClr val="FF0000"/>
                </a:solidFill>
              </a:rPr>
              <a:t>kerja</a:t>
            </a:r>
            <a:r>
              <a:rPr lang="en-ID" sz="8000" b="1" dirty="0">
                <a:solidFill>
                  <a:srgbClr val="FF0000"/>
                </a:solidFill>
              </a:rPr>
              <a:t> </a:t>
            </a:r>
            <a:r>
              <a:rPr lang="en-ID" sz="8000" b="1" dirty="0" err="1">
                <a:solidFill>
                  <a:srgbClr val="FF0000"/>
                </a:solidFill>
              </a:rPr>
              <a:t>pemilihan</a:t>
            </a:r>
            <a:r>
              <a:rPr lang="en-ID" sz="8000" b="1" dirty="0">
                <a:solidFill>
                  <a:srgbClr val="FF0000"/>
                </a:solidFill>
              </a:rPr>
              <a:t> </a:t>
            </a:r>
            <a:r>
              <a:rPr lang="en-ID" sz="8000" b="1" dirty="0" err="1">
                <a:solidFill>
                  <a:srgbClr val="FF0000"/>
                </a:solidFill>
              </a:rPr>
              <a:t>solusi</a:t>
            </a:r>
            <a:endParaRPr lang="en-ID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606975"/>
      </p:ext>
    </p:extLst>
  </p:cSld>
  <p:clrMapOvr>
    <a:masterClrMapping/>
  </p:clrMapOvr>
  <p:transition spd="med"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</a:rPr>
              <a:t>Kriteria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evaluasi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651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27100287"/>
              </p:ext>
            </p:extLst>
          </p:nvPr>
        </p:nvGraphicFramePr>
        <p:xfrm>
          <a:off x="2450592" y="1969475"/>
          <a:ext cx="19641312" cy="11094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10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30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1321">
                <a:tc>
                  <a:txBody>
                    <a:bodyPr/>
                    <a:lstStyle/>
                    <a:p>
                      <a:r>
                        <a:rPr lang="en-US" sz="4400" dirty="0" err="1"/>
                        <a:t>Kesesuaian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fungsionalitas</a:t>
                      </a:r>
                      <a:endParaRPr lang="en-US" sz="4400" dirty="0"/>
                    </a:p>
                    <a:p>
                      <a:r>
                        <a:rPr lang="en-US" sz="4400" dirty="0"/>
                        <a:t>(</a:t>
                      </a:r>
                      <a:r>
                        <a:rPr lang="en-US" sz="4400" dirty="0" err="1"/>
                        <a:t>fungsional</a:t>
                      </a:r>
                      <a:r>
                        <a:rPr lang="en-US" sz="4400" dirty="0"/>
                        <a:t> fit)</a:t>
                      </a:r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r>
                        <a:rPr lang="en-US" sz="4400" dirty="0" err="1"/>
                        <a:t>Dukungan</a:t>
                      </a:r>
                      <a:r>
                        <a:rPr lang="en-US" sz="4400" dirty="0"/>
                        <a:t> (support)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dukungan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infrastruktur</a:t>
                      </a:r>
                      <a:endParaRPr lang="en-US" sz="4400" dirty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pelatihan</a:t>
                      </a:r>
                      <a:endParaRPr lang="en-US" sz="4400" dirty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dokumentasi</a:t>
                      </a:r>
                      <a:endParaRPr lang="en-US" sz="4400" dirty="0"/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3405">
                <a:tc rowSpan="2">
                  <a:txBody>
                    <a:bodyPr/>
                    <a:lstStyle/>
                    <a:p>
                      <a:r>
                        <a:rPr lang="en-US" sz="4400" dirty="0" err="1"/>
                        <a:t>Fleksibelitas</a:t>
                      </a:r>
                      <a:r>
                        <a:rPr lang="en-US" sz="4400" dirty="0"/>
                        <a:t> (flexibility)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Kostumisasi</a:t>
                      </a:r>
                      <a:endParaRPr lang="en-US" sz="4400" dirty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4400" dirty="0"/>
                        <a:t> upgrade yang </a:t>
                      </a:r>
                      <a:r>
                        <a:rPr lang="en-US" sz="4400" dirty="0" err="1"/>
                        <a:t>fleksibel</a:t>
                      </a:r>
                      <a:endParaRPr lang="en-US" sz="4400" dirty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internasionalisasi</a:t>
                      </a:r>
                      <a:endParaRPr lang="en-US" sz="4400" dirty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kemudahan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penggunaan</a:t>
                      </a:r>
                      <a:endParaRPr lang="en-US" sz="4400" dirty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arsitektur</a:t>
                      </a:r>
                      <a:endParaRPr lang="en-US" sz="4400" dirty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skalabilitas</a:t>
                      </a:r>
                      <a:endParaRPr lang="en-US" sz="4400" dirty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4400" baseline="0" dirty="0"/>
                        <a:t> </a:t>
                      </a:r>
                      <a:r>
                        <a:rPr lang="en-US" sz="4400" baseline="0" dirty="0" err="1"/>
                        <a:t>keamanan</a:t>
                      </a:r>
                      <a:endParaRPr lang="en-US" sz="4400" baseline="0" dirty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4400" baseline="0" dirty="0"/>
                        <a:t> </a:t>
                      </a:r>
                      <a:r>
                        <a:rPr lang="en-US" sz="4400" baseline="0" dirty="0" err="1"/>
                        <a:t>antarmuka</a:t>
                      </a:r>
                      <a:endParaRPr lang="en-US" sz="4400" baseline="0" dirty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4400" baseline="0" dirty="0"/>
                        <a:t> </a:t>
                      </a:r>
                      <a:r>
                        <a:rPr lang="en-US" sz="4400" baseline="0" dirty="0" err="1"/>
                        <a:t>sistem</a:t>
                      </a:r>
                      <a:r>
                        <a:rPr lang="en-US" sz="4400" baseline="0" dirty="0"/>
                        <a:t> </a:t>
                      </a:r>
                      <a:r>
                        <a:rPr lang="en-US" sz="4400" baseline="0" dirty="0" err="1"/>
                        <a:t>operasi</a:t>
                      </a:r>
                      <a:endParaRPr lang="en-US" sz="4400" baseline="0" dirty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4400" baseline="0" dirty="0"/>
                        <a:t> independent database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4400" baseline="0" dirty="0"/>
                        <a:t> </a:t>
                      </a:r>
                      <a:r>
                        <a:rPr lang="en-US" sz="4400" baseline="0" dirty="0" err="1"/>
                        <a:t>Bahasa</a:t>
                      </a:r>
                      <a:r>
                        <a:rPr lang="en-US" sz="4400" baseline="0" dirty="0"/>
                        <a:t> </a:t>
                      </a:r>
                      <a:r>
                        <a:rPr lang="en-US" sz="4400" baseline="0" dirty="0" err="1"/>
                        <a:t>pemrogrmaan</a:t>
                      </a:r>
                      <a:endParaRPr lang="en-US" sz="4400" dirty="0"/>
                    </a:p>
                  </a:txBody>
                  <a:tcPr marL="182880" marR="182880" marT="91440" marB="91440"/>
                </a:tc>
                <a:tc>
                  <a:txBody>
                    <a:bodyPr/>
                    <a:lstStyle/>
                    <a:p>
                      <a:r>
                        <a:rPr lang="en-US" sz="4400" dirty="0" err="1"/>
                        <a:t>Kontinyuitas</a:t>
                      </a:r>
                      <a:r>
                        <a:rPr lang="en-US" sz="4400" baseline="0" dirty="0"/>
                        <a:t> (continuity)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en-US" sz="4400" baseline="0" dirty="0"/>
                        <a:t> </a:t>
                      </a:r>
                      <a:r>
                        <a:rPr lang="en-US" sz="4400" baseline="0" dirty="0" err="1"/>
                        <a:t>Struktur</a:t>
                      </a:r>
                      <a:r>
                        <a:rPr lang="en-US" sz="4400" baseline="0" dirty="0"/>
                        <a:t> </a:t>
                      </a:r>
                      <a:r>
                        <a:rPr lang="en-US" sz="4400" baseline="0" dirty="0" err="1"/>
                        <a:t>proyek</a:t>
                      </a:r>
                      <a:endParaRPr lang="en-US" sz="4400" baseline="0" dirty="0"/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en-US" sz="4400" baseline="0" dirty="0"/>
                        <a:t> </a:t>
                      </a:r>
                      <a:r>
                        <a:rPr lang="en-US" sz="4400" baseline="0" dirty="0" err="1"/>
                        <a:t>Aktifitas</a:t>
                      </a:r>
                      <a:r>
                        <a:rPr lang="en-US" sz="4400" baseline="0" dirty="0"/>
                        <a:t> </a:t>
                      </a:r>
                      <a:r>
                        <a:rPr lang="en-US" sz="4400" baseline="0" dirty="0" err="1"/>
                        <a:t>komunitas</a:t>
                      </a:r>
                      <a:r>
                        <a:rPr lang="en-US" sz="4400" baseline="0" dirty="0"/>
                        <a:t>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en-US" sz="4400" baseline="0" dirty="0"/>
                        <a:t> </a:t>
                      </a:r>
                      <a:r>
                        <a:rPr lang="en-US" sz="4400" baseline="0" dirty="0" err="1"/>
                        <a:t>Transparansi</a:t>
                      </a:r>
                      <a:endParaRPr lang="en-US" sz="4400" baseline="0" dirty="0"/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en-US" sz="4400" baseline="0" dirty="0"/>
                        <a:t> </a:t>
                      </a:r>
                      <a:r>
                        <a:rPr lang="en-US" sz="4400" baseline="0" dirty="0" err="1"/>
                        <a:t>Frekuensi</a:t>
                      </a:r>
                      <a:r>
                        <a:rPr lang="en-US" sz="4400" baseline="0" dirty="0"/>
                        <a:t> update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endParaRPr lang="en-US" sz="4400" baseline="0" dirty="0"/>
                    </a:p>
                    <a:p>
                      <a:pPr lvl="0">
                        <a:buFont typeface="Arial" pitchFamily="34" charset="0"/>
                        <a:buChar char="•"/>
                      </a:pPr>
                      <a:endParaRPr lang="en-US" sz="4400" dirty="0"/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0227">
                <a:tc vMerge="1"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None/>
                      </a:pPr>
                      <a:r>
                        <a:rPr lang="en-US" sz="4400" dirty="0" err="1"/>
                        <a:t>Kematangan</a:t>
                      </a:r>
                      <a:r>
                        <a:rPr lang="en-US" sz="4400" dirty="0"/>
                        <a:t> (maturity)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en-US" sz="4400" dirty="0"/>
                        <a:t> status </a:t>
                      </a:r>
                      <a:r>
                        <a:rPr lang="en-US" sz="4400" dirty="0" err="1"/>
                        <a:t>pengembangan</a:t>
                      </a:r>
                      <a:endParaRPr lang="en-US" sz="4400" dirty="0"/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Situs</a:t>
                      </a:r>
                      <a:r>
                        <a:rPr lang="en-US" sz="4400" dirty="0"/>
                        <a:t> </a:t>
                      </a:r>
                      <a:r>
                        <a:rPr lang="en-US" sz="4400" dirty="0" err="1"/>
                        <a:t>referensi</a:t>
                      </a:r>
                      <a:endParaRPr lang="en-US" sz="4400" dirty="0"/>
                    </a:p>
                  </a:txBody>
                  <a:tcPr marL="182880" marR="182880" marT="91440" marB="9144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itle 3">
            <a:extLst>
              <a:ext uri="{FF2B5EF4-FFF2-40B4-BE49-F238E27FC236}">
                <a16:creationId xmlns:a16="http://schemas.microsoft.com/office/drawing/2014/main" id="{F2E3C58A-829C-AF43-837E-283BC2E80D00}"/>
              </a:ext>
            </a:extLst>
          </p:cNvPr>
          <p:cNvSpPr txBox="1">
            <a:spLocks/>
          </p:cNvSpPr>
          <p:nvPr/>
        </p:nvSpPr>
        <p:spPr>
          <a:xfrm>
            <a:off x="2962618" y="731289"/>
            <a:ext cx="19129286" cy="698927"/>
          </a:xfr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accent3">
                    <a:shade val="75000"/>
                  </a:schemeClr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 dirty="0" err="1">
                <a:solidFill>
                  <a:srgbClr val="FF0000"/>
                </a:solidFill>
              </a:rPr>
              <a:t>Kriteria</a:t>
            </a:r>
            <a:r>
              <a:rPr lang="en-ID" sz="8000" b="1" dirty="0">
                <a:solidFill>
                  <a:srgbClr val="FF0000"/>
                </a:solidFill>
              </a:rPr>
              <a:t> </a:t>
            </a:r>
            <a:r>
              <a:rPr lang="en-ID" sz="8000" b="1" dirty="0" err="1">
                <a:solidFill>
                  <a:srgbClr val="FF0000"/>
                </a:solidFill>
              </a:rPr>
              <a:t>evaluasi</a:t>
            </a:r>
            <a:endParaRPr lang="en-ID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509227"/>
      </p:ext>
    </p:extLst>
  </p:cSld>
  <p:clrMapOvr>
    <a:masterClrMapping/>
  </p:clrMapOvr>
  <p:transition spd="med"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Memandang</a:t>
            </a:r>
            <a:r>
              <a:rPr lang="en-US" dirty="0"/>
              <a:t> </a:t>
            </a:r>
            <a:r>
              <a:rPr lang="en-US" dirty="0" err="1"/>
              <a:t>fungsional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ERP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perspektif</a:t>
            </a:r>
            <a:r>
              <a:rPr lang="en-US" dirty="0"/>
              <a:t> </a:t>
            </a:r>
            <a:r>
              <a:rPr lang="en-US" dirty="0" err="1"/>
              <a:t>perusahaan</a:t>
            </a:r>
            <a:endParaRPr lang="en-US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sejauh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ERP yang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perusahan</a:t>
            </a:r>
            <a:endParaRPr lang="en-US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/>
              <a:t>Makin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kesesuaian</a:t>
            </a:r>
            <a:r>
              <a:rPr lang="en-US" dirty="0"/>
              <a:t> </a:t>
            </a:r>
            <a:r>
              <a:rPr lang="en-US" dirty="0" err="1"/>
              <a:t>makin</a:t>
            </a:r>
            <a:r>
              <a:rPr lang="en-US" dirty="0"/>
              <a:t> </a:t>
            </a:r>
            <a:r>
              <a:rPr lang="en-US" dirty="0" err="1"/>
              <a:t>sedikit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kostumisasi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endParaRPr lang="en-US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Kesesuian</a:t>
            </a:r>
            <a:r>
              <a:rPr lang="en-US" dirty="0"/>
              <a:t> </a:t>
            </a:r>
            <a:r>
              <a:rPr lang="en-US" dirty="0" err="1"/>
              <a:t>fungsional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berdampak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total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endParaRPr lang="en-US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misal</a:t>
            </a:r>
            <a:r>
              <a:rPr lang="en-US" dirty="0"/>
              <a:t> </a:t>
            </a:r>
            <a:r>
              <a:rPr lang="en-US" dirty="0" err="1"/>
              <a:t>mengukur</a:t>
            </a:r>
            <a:r>
              <a:rPr lang="en-US" dirty="0"/>
              <a:t> </a:t>
            </a:r>
            <a:r>
              <a:rPr lang="en-US" dirty="0" err="1"/>
              <a:t>berapa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database agar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proses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BD891-E6BE-FF4F-99A9-68AD08C90D4D}"/>
              </a:ext>
            </a:extLst>
          </p:cNvPr>
          <p:cNvSpPr txBox="1"/>
          <p:nvPr/>
        </p:nvSpPr>
        <p:spPr>
          <a:xfrm>
            <a:off x="3282461" y="1266093"/>
            <a:ext cx="1621700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Kesesuaian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fungsional</a:t>
            </a:r>
            <a:r>
              <a:rPr lang="en-US" sz="8000" b="1" dirty="0">
                <a:solidFill>
                  <a:srgbClr val="FF0000"/>
                </a:solidFill>
              </a:rPr>
              <a:t> (</a:t>
            </a:r>
            <a:r>
              <a:rPr lang="en-US" sz="8000" b="1" dirty="0" err="1">
                <a:solidFill>
                  <a:srgbClr val="FF0000"/>
                </a:solidFill>
              </a:rPr>
              <a:t>Fungsional</a:t>
            </a:r>
            <a:r>
              <a:rPr lang="en-US" sz="8000" b="1" dirty="0">
                <a:solidFill>
                  <a:srgbClr val="FF0000"/>
                </a:solidFill>
              </a:rPr>
              <a:t> fit)</a:t>
            </a:r>
          </a:p>
        </p:txBody>
      </p:sp>
    </p:spTree>
    <p:extLst>
      <p:ext uri="{BB962C8B-B14F-4D97-AF65-F5344CB8AC3E}">
        <p14:creationId xmlns:p14="http://schemas.microsoft.com/office/powerpoint/2010/main" val="3522956113"/>
      </p:ext>
    </p:extLst>
  </p:cSld>
  <p:clrMapOvr>
    <a:masterClrMapping/>
  </p:clrMapOvr>
  <p:transition spd="med"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5400" dirty="0"/>
              <a:t>A. </a:t>
            </a:r>
            <a:r>
              <a:rPr lang="en-US" sz="5400" dirty="0" err="1"/>
              <a:t>kostumisasi</a:t>
            </a:r>
            <a:r>
              <a:rPr lang="en-US" sz="5400" dirty="0"/>
              <a:t> :</a:t>
            </a:r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Sistem</a:t>
            </a:r>
            <a:r>
              <a:rPr lang="en-US" sz="5400" dirty="0"/>
              <a:t> </a:t>
            </a:r>
            <a:r>
              <a:rPr lang="en-US" sz="5400" dirty="0" err="1"/>
              <a:t>harus</a:t>
            </a:r>
            <a:r>
              <a:rPr lang="en-US" sz="5400" dirty="0"/>
              <a:t> </a:t>
            </a:r>
            <a:r>
              <a:rPr lang="en-US" sz="5400" dirty="0" err="1"/>
              <a:t>memiliki</a:t>
            </a:r>
            <a:r>
              <a:rPr lang="en-US" sz="5400" dirty="0"/>
              <a:t> </a:t>
            </a:r>
            <a:r>
              <a:rPr lang="en-US" sz="5400" dirty="0" err="1"/>
              <a:t>tingkat</a:t>
            </a:r>
            <a:r>
              <a:rPr lang="en-US" sz="5400" dirty="0"/>
              <a:t> </a:t>
            </a:r>
            <a:r>
              <a:rPr lang="en-US" sz="5400" dirty="0" err="1"/>
              <a:t>kostumasi</a:t>
            </a:r>
            <a:r>
              <a:rPr lang="en-US" sz="5400" dirty="0"/>
              <a:t> yang </a:t>
            </a:r>
            <a:r>
              <a:rPr lang="en-US" sz="5400" dirty="0" err="1"/>
              <a:t>berbeda</a:t>
            </a:r>
            <a:endParaRPr lang="en-US" sz="54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Kostumasi</a:t>
            </a:r>
            <a:r>
              <a:rPr lang="en-US" sz="5400" dirty="0"/>
              <a:t> </a:t>
            </a:r>
            <a:r>
              <a:rPr lang="en-US" sz="5400" dirty="0" err="1"/>
              <a:t>tingkat</a:t>
            </a:r>
            <a:r>
              <a:rPr lang="en-US" sz="5400" dirty="0"/>
              <a:t> </a:t>
            </a:r>
            <a:r>
              <a:rPr lang="en-US" sz="5400" dirty="0" err="1"/>
              <a:t>tinggi</a:t>
            </a:r>
            <a:r>
              <a:rPr lang="en-US" sz="5400" dirty="0"/>
              <a:t> </a:t>
            </a:r>
            <a:r>
              <a:rPr lang="en-US" sz="5400" dirty="0" err="1"/>
              <a:t>meliputi</a:t>
            </a:r>
            <a:r>
              <a:rPr lang="en-US" sz="5400" dirty="0"/>
              <a:t> editing </a:t>
            </a:r>
            <a:r>
              <a:rPr lang="en-US" sz="5400" dirty="0" err="1"/>
              <a:t>pada</a:t>
            </a:r>
            <a:r>
              <a:rPr lang="en-US" sz="5400" dirty="0"/>
              <a:t> metadata, </a:t>
            </a:r>
            <a:r>
              <a:rPr lang="en-US" sz="5400" dirty="0" err="1"/>
              <a:t>hal</a:t>
            </a:r>
            <a:r>
              <a:rPr lang="en-US" sz="5400" dirty="0"/>
              <a:t> </a:t>
            </a:r>
            <a:r>
              <a:rPr lang="en-US" sz="5400" dirty="0" err="1"/>
              <a:t>ini</a:t>
            </a:r>
            <a:r>
              <a:rPr lang="en-US" sz="5400" dirty="0"/>
              <a:t> </a:t>
            </a:r>
            <a:r>
              <a:rPr lang="en-US" sz="5400" dirty="0" err="1"/>
              <a:t>lebih</a:t>
            </a:r>
            <a:r>
              <a:rPr lang="en-US" sz="5400" dirty="0"/>
              <a:t> </a:t>
            </a:r>
            <a:r>
              <a:rPr lang="en-US" sz="5400" dirty="0" err="1"/>
              <a:t>mudah</a:t>
            </a:r>
            <a:r>
              <a:rPr lang="en-US" sz="5400" dirty="0"/>
              <a:t> </a:t>
            </a:r>
            <a:r>
              <a:rPr lang="en-US" sz="5400" dirty="0" err="1"/>
              <a:t>dibandingkan</a:t>
            </a:r>
            <a:r>
              <a:rPr lang="en-US" sz="5400" dirty="0"/>
              <a:t> </a:t>
            </a:r>
            <a:r>
              <a:rPr lang="en-US" sz="5400" dirty="0" err="1"/>
              <a:t>mengubah</a:t>
            </a:r>
            <a:r>
              <a:rPr lang="en-US" sz="5400" dirty="0"/>
              <a:t> </a:t>
            </a:r>
            <a:r>
              <a:rPr lang="en-US" sz="5400" dirty="0" err="1"/>
              <a:t>di</a:t>
            </a:r>
            <a:r>
              <a:rPr lang="en-US" sz="5400" dirty="0"/>
              <a:t> </a:t>
            </a:r>
            <a:r>
              <a:rPr lang="en-US" sz="5400" dirty="0" err="1"/>
              <a:t>tingkat</a:t>
            </a:r>
            <a:r>
              <a:rPr lang="en-US" sz="5400" dirty="0"/>
              <a:t> </a:t>
            </a:r>
            <a:r>
              <a:rPr lang="en-US" sz="5400" dirty="0" err="1"/>
              <a:t>pemrograman</a:t>
            </a:r>
            <a:endParaRPr lang="en-US" sz="54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Kostumasi</a:t>
            </a:r>
            <a:r>
              <a:rPr lang="en-US" sz="5400" dirty="0"/>
              <a:t> </a:t>
            </a:r>
            <a:r>
              <a:rPr lang="en-US" sz="5400" dirty="0" err="1"/>
              <a:t>tingkat</a:t>
            </a:r>
            <a:r>
              <a:rPr lang="en-US" sz="5400" dirty="0"/>
              <a:t> </a:t>
            </a:r>
            <a:r>
              <a:rPr lang="en-US" sz="5400" dirty="0" err="1"/>
              <a:t>rendah</a:t>
            </a:r>
            <a:r>
              <a:rPr lang="en-US" sz="5400" dirty="0"/>
              <a:t> </a:t>
            </a:r>
            <a:r>
              <a:rPr lang="en-US" sz="5400" dirty="0" err="1"/>
              <a:t>dapat</a:t>
            </a:r>
            <a:r>
              <a:rPr lang="en-US" sz="5400" dirty="0"/>
              <a:t> </a:t>
            </a:r>
            <a:r>
              <a:rPr lang="en-US" sz="5400" dirty="0" err="1"/>
              <a:t>dilakukan</a:t>
            </a:r>
            <a:r>
              <a:rPr lang="en-US" sz="5400" dirty="0"/>
              <a:t> </a:t>
            </a:r>
            <a:r>
              <a:rPr lang="en-US" sz="5400" dirty="0" err="1"/>
              <a:t>para</a:t>
            </a:r>
            <a:r>
              <a:rPr lang="en-US" sz="5400" dirty="0"/>
              <a:t> </a:t>
            </a:r>
            <a:r>
              <a:rPr lang="en-US" sz="5400" dirty="0" err="1"/>
              <a:t>pengembang</a:t>
            </a:r>
            <a:r>
              <a:rPr lang="en-US" sz="5400" dirty="0"/>
              <a:t>, </a:t>
            </a:r>
            <a:r>
              <a:rPr lang="en-US" sz="5400" dirty="0" err="1"/>
              <a:t>kode</a:t>
            </a:r>
            <a:r>
              <a:rPr lang="en-US" sz="5400" dirty="0"/>
              <a:t> </a:t>
            </a:r>
            <a:r>
              <a:rPr lang="en-US" sz="5400" dirty="0" err="1"/>
              <a:t>tambahan</a:t>
            </a:r>
            <a:r>
              <a:rPr lang="en-US" sz="5400" dirty="0"/>
              <a:t> </a:t>
            </a:r>
            <a:r>
              <a:rPr lang="en-US" sz="5400" dirty="0" err="1"/>
              <a:t>harus</a:t>
            </a:r>
            <a:r>
              <a:rPr lang="en-US" sz="5400" dirty="0"/>
              <a:t> </a:t>
            </a:r>
            <a:r>
              <a:rPr lang="en-US" sz="5400" dirty="0" err="1"/>
              <a:t>sesuai</a:t>
            </a:r>
            <a:r>
              <a:rPr lang="en-US" sz="5400" dirty="0"/>
              <a:t> </a:t>
            </a:r>
            <a:r>
              <a:rPr lang="en-US" sz="5400" dirty="0" err="1"/>
              <a:t>dengan</a:t>
            </a:r>
            <a:r>
              <a:rPr lang="en-US" sz="5400" dirty="0"/>
              <a:t> </a:t>
            </a:r>
            <a:r>
              <a:rPr lang="en-US" sz="5400" dirty="0" err="1"/>
              <a:t>kerangka</a:t>
            </a:r>
            <a:r>
              <a:rPr lang="en-US" sz="5400" dirty="0"/>
              <a:t> </a:t>
            </a:r>
            <a:r>
              <a:rPr lang="en-US" sz="5400" dirty="0" err="1"/>
              <a:t>kerja</a:t>
            </a:r>
            <a:endParaRPr lang="en-US" sz="5400" dirty="0"/>
          </a:p>
          <a:p>
            <a:r>
              <a:rPr lang="en-US" sz="5400" dirty="0"/>
              <a:t>B. upgrade </a:t>
            </a:r>
            <a:r>
              <a:rPr lang="en-US" sz="5400" dirty="0" err="1"/>
              <a:t>fleksibel</a:t>
            </a:r>
            <a:endParaRPr lang="en-US" sz="5400" dirty="0"/>
          </a:p>
          <a:p>
            <a:pPr lvl="1"/>
            <a:r>
              <a:rPr lang="en-US" sz="5400" dirty="0" err="1"/>
              <a:t>Sistem</a:t>
            </a:r>
            <a:r>
              <a:rPr lang="en-US" sz="5400" dirty="0"/>
              <a:t> ERP yang ideal </a:t>
            </a:r>
            <a:r>
              <a:rPr lang="en-US" sz="5400" dirty="0" err="1"/>
              <a:t>adalah</a:t>
            </a:r>
            <a:r>
              <a:rPr lang="en-US" sz="5400" dirty="0"/>
              <a:t> yang </a:t>
            </a:r>
            <a:r>
              <a:rPr lang="en-US" sz="5400" dirty="0" err="1"/>
              <a:t>dapat</a:t>
            </a:r>
            <a:r>
              <a:rPr lang="en-US" sz="5400" dirty="0"/>
              <a:t> </a:t>
            </a:r>
            <a:r>
              <a:rPr lang="en-US" sz="5400" dirty="0" err="1"/>
              <a:t>melakukan</a:t>
            </a:r>
            <a:r>
              <a:rPr lang="en-US" sz="5400" dirty="0"/>
              <a:t> </a:t>
            </a:r>
            <a:r>
              <a:rPr lang="en-US" sz="5400" dirty="0" err="1"/>
              <a:t>prosedur</a:t>
            </a:r>
            <a:r>
              <a:rPr lang="en-US" sz="5400" dirty="0"/>
              <a:t> upgrade </a:t>
            </a:r>
            <a:r>
              <a:rPr lang="en-US" sz="5400" dirty="0" err="1"/>
              <a:t>tanpa</a:t>
            </a:r>
            <a:r>
              <a:rPr lang="en-US" sz="5400" dirty="0"/>
              <a:t> </a:t>
            </a:r>
            <a:r>
              <a:rPr lang="en-US" sz="5400" dirty="0" err="1"/>
              <a:t>harus</a:t>
            </a:r>
            <a:r>
              <a:rPr lang="en-US" sz="5400" dirty="0"/>
              <a:t> </a:t>
            </a:r>
            <a:r>
              <a:rPr lang="en-US" sz="5400" dirty="0" err="1"/>
              <a:t>mengganggu</a:t>
            </a:r>
            <a:r>
              <a:rPr lang="en-US" sz="5400" dirty="0"/>
              <a:t> </a:t>
            </a:r>
            <a:r>
              <a:rPr lang="en-US" sz="5400" dirty="0" err="1"/>
              <a:t>kostumisasi</a:t>
            </a:r>
            <a:endParaRPr lang="en-US" sz="5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D49D60-E8BB-0545-B65D-069261D60ADD}"/>
              </a:ext>
            </a:extLst>
          </p:cNvPr>
          <p:cNvSpPr txBox="1"/>
          <p:nvPr/>
        </p:nvSpPr>
        <p:spPr>
          <a:xfrm>
            <a:off x="4689231" y="937846"/>
            <a:ext cx="413125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flexibility</a:t>
            </a:r>
          </a:p>
        </p:txBody>
      </p:sp>
    </p:spTree>
    <p:extLst>
      <p:ext uri="{BB962C8B-B14F-4D97-AF65-F5344CB8AC3E}">
        <p14:creationId xmlns:p14="http://schemas.microsoft.com/office/powerpoint/2010/main" val="1460000897"/>
      </p:ext>
    </p:extLst>
  </p:cSld>
  <p:clrMapOvr>
    <a:masterClrMapping/>
  </p:clrMapOvr>
  <p:transition spd="med">
    <p:fade thruBlk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5400" dirty="0"/>
              <a:t>C. </a:t>
            </a:r>
            <a:r>
              <a:rPr lang="en-US" sz="5400" dirty="0" err="1"/>
              <a:t>internasionalisasi</a:t>
            </a:r>
            <a:endParaRPr lang="en-US" sz="54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Sistem</a:t>
            </a:r>
            <a:r>
              <a:rPr lang="en-US" sz="5400" dirty="0"/>
              <a:t> </a:t>
            </a:r>
            <a:r>
              <a:rPr lang="en-US" sz="5400" dirty="0" err="1"/>
              <a:t>harus</a:t>
            </a:r>
            <a:r>
              <a:rPr lang="en-US" sz="5400" dirty="0"/>
              <a:t> </a:t>
            </a:r>
            <a:r>
              <a:rPr lang="en-US" sz="5400" dirty="0" err="1"/>
              <a:t>dapat</a:t>
            </a:r>
            <a:r>
              <a:rPr lang="en-US" sz="5400" dirty="0"/>
              <a:t> </a:t>
            </a:r>
            <a:r>
              <a:rPr lang="en-US" sz="5400" dirty="0" err="1"/>
              <a:t>mendukung</a:t>
            </a:r>
            <a:r>
              <a:rPr lang="en-US" sz="5400" dirty="0"/>
              <a:t> </a:t>
            </a:r>
            <a:r>
              <a:rPr lang="en-US" sz="5400" dirty="0" err="1"/>
              <a:t>berbagai</a:t>
            </a:r>
            <a:r>
              <a:rPr lang="en-US" sz="5400" dirty="0"/>
              <a:t> </a:t>
            </a:r>
            <a:r>
              <a:rPr lang="en-US" sz="5400" dirty="0" err="1"/>
              <a:t>bahasa</a:t>
            </a:r>
            <a:r>
              <a:rPr lang="en-US" sz="5400" dirty="0"/>
              <a:t>, </a:t>
            </a:r>
            <a:r>
              <a:rPr lang="en-US" sz="5400" dirty="0" err="1"/>
              <a:t>skema</a:t>
            </a:r>
            <a:r>
              <a:rPr lang="en-US" sz="5400" dirty="0"/>
              <a:t> </a:t>
            </a:r>
            <a:r>
              <a:rPr lang="en-US" sz="5400" dirty="0" err="1"/>
              <a:t>akuntansi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biaya</a:t>
            </a:r>
            <a:r>
              <a:rPr lang="en-US" sz="5400" dirty="0"/>
              <a:t> yang </a:t>
            </a:r>
            <a:r>
              <a:rPr lang="en-US" sz="5400" dirty="0" err="1"/>
              <a:t>beragam</a:t>
            </a:r>
            <a:r>
              <a:rPr lang="en-US" sz="5400" dirty="0"/>
              <a:t>,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beberapa</a:t>
            </a:r>
            <a:r>
              <a:rPr lang="en-US" sz="5400" dirty="0"/>
              <a:t> </a:t>
            </a:r>
            <a:r>
              <a:rPr lang="en-US" sz="5400" dirty="0" err="1"/>
              <a:t>lokasi</a:t>
            </a:r>
            <a:r>
              <a:rPr lang="en-US" sz="5400" dirty="0"/>
              <a:t> </a:t>
            </a:r>
            <a:r>
              <a:rPr lang="en-US" sz="5400" dirty="0" err="1"/>
              <a:t>perusahaan</a:t>
            </a:r>
            <a:r>
              <a:rPr lang="en-US" sz="5400" dirty="0"/>
              <a:t> yang </a:t>
            </a:r>
            <a:r>
              <a:rPr lang="en-US" sz="5400" dirty="0" err="1"/>
              <a:t>tersebar</a:t>
            </a:r>
            <a:endParaRPr lang="en-US" sz="54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Bentuk</a:t>
            </a:r>
            <a:r>
              <a:rPr lang="en-US" sz="5400" dirty="0"/>
              <a:t> </a:t>
            </a:r>
            <a:r>
              <a:rPr lang="en-US" sz="5400" dirty="0" err="1"/>
              <a:t>sederhana</a:t>
            </a:r>
            <a:r>
              <a:rPr lang="en-US" sz="5400" dirty="0"/>
              <a:t> </a:t>
            </a:r>
            <a:r>
              <a:rPr lang="en-US" sz="5400" dirty="0" err="1"/>
              <a:t>pada</a:t>
            </a:r>
            <a:r>
              <a:rPr lang="en-US" sz="5400" dirty="0"/>
              <a:t> </a:t>
            </a:r>
            <a:r>
              <a:rPr lang="en-US" sz="5400" dirty="0" err="1"/>
              <a:t>internasionalisasi</a:t>
            </a:r>
            <a:r>
              <a:rPr lang="en-US" sz="5400" dirty="0"/>
              <a:t> </a:t>
            </a:r>
            <a:r>
              <a:rPr lang="en-US" sz="5400" dirty="0" err="1"/>
              <a:t>yaitu</a:t>
            </a:r>
            <a:r>
              <a:rPr lang="en-US" sz="5400" dirty="0"/>
              <a:t> </a:t>
            </a:r>
            <a:r>
              <a:rPr lang="en-US" sz="5400" dirty="0" err="1"/>
              <a:t>penerjemahan</a:t>
            </a:r>
            <a:r>
              <a:rPr lang="en-US" sz="5400" dirty="0"/>
              <a:t> </a:t>
            </a:r>
            <a:r>
              <a:rPr lang="en-US" sz="5400" dirty="0" err="1"/>
              <a:t>antarmuka</a:t>
            </a:r>
            <a:r>
              <a:rPr lang="en-US" sz="5400" dirty="0"/>
              <a:t>,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skema</a:t>
            </a:r>
            <a:r>
              <a:rPr lang="en-US" sz="5400" dirty="0"/>
              <a:t> </a:t>
            </a:r>
            <a:r>
              <a:rPr lang="en-US" sz="5400" dirty="0" err="1"/>
              <a:t>akuntansi</a:t>
            </a:r>
            <a:r>
              <a:rPr lang="en-US" sz="5400" dirty="0"/>
              <a:t> </a:t>
            </a:r>
            <a:r>
              <a:rPr lang="en-US" sz="5400" dirty="0" err="1"/>
              <a:t>lokal</a:t>
            </a:r>
            <a:endParaRPr lang="en-US" sz="54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Dukungan</a:t>
            </a:r>
            <a:r>
              <a:rPr lang="en-US" sz="5400" dirty="0"/>
              <a:t> multiple site </a:t>
            </a:r>
            <a:r>
              <a:rPr lang="en-US" sz="5400" dirty="0" err="1"/>
              <a:t>berarti</a:t>
            </a:r>
            <a:r>
              <a:rPr lang="en-US" sz="5400" dirty="0"/>
              <a:t> </a:t>
            </a:r>
            <a:r>
              <a:rPr lang="en-US" sz="5400" dirty="0" err="1"/>
              <a:t>sistem</a:t>
            </a:r>
            <a:r>
              <a:rPr lang="en-US" sz="5400" dirty="0"/>
              <a:t> </a:t>
            </a:r>
            <a:r>
              <a:rPr lang="en-US" sz="5400" dirty="0" err="1"/>
              <a:t>dapat</a:t>
            </a:r>
            <a:r>
              <a:rPr lang="en-US" sz="5400" dirty="0"/>
              <a:t> </a:t>
            </a:r>
            <a:r>
              <a:rPr lang="en-US" sz="5400" dirty="0" err="1"/>
              <a:t>melayani</a:t>
            </a:r>
            <a:r>
              <a:rPr lang="en-US" sz="5400" dirty="0"/>
              <a:t> </a:t>
            </a:r>
            <a:r>
              <a:rPr lang="en-US" sz="5400" dirty="0" err="1"/>
              <a:t>beberapa</a:t>
            </a:r>
            <a:r>
              <a:rPr lang="en-US" sz="5400" dirty="0"/>
              <a:t> </a:t>
            </a:r>
            <a:r>
              <a:rPr lang="en-US" sz="5400" dirty="0" err="1"/>
              <a:t>lokasi</a:t>
            </a:r>
            <a:r>
              <a:rPr lang="en-US" sz="5400" dirty="0"/>
              <a:t> </a:t>
            </a:r>
            <a:r>
              <a:rPr lang="en-US" sz="5400" dirty="0" err="1"/>
              <a:t>sekaligus</a:t>
            </a:r>
            <a:r>
              <a:rPr lang="en-US" sz="5400" dirty="0"/>
              <a:t>, </a:t>
            </a:r>
            <a:r>
              <a:rPr lang="en-US" sz="5400" dirty="0" err="1"/>
              <a:t>tidak</a:t>
            </a:r>
            <a:r>
              <a:rPr lang="en-US" sz="5400" dirty="0"/>
              <a:t> </a:t>
            </a:r>
            <a:r>
              <a:rPr lang="en-US" sz="5400" dirty="0" err="1"/>
              <a:t>tergantung</a:t>
            </a:r>
            <a:r>
              <a:rPr lang="en-US" sz="5400" dirty="0"/>
              <a:t> </a:t>
            </a:r>
            <a:r>
              <a:rPr lang="en-US" sz="5400" dirty="0" err="1"/>
              <a:t>negara</a:t>
            </a:r>
            <a:endParaRPr lang="en-US" sz="5400" dirty="0"/>
          </a:p>
          <a:p>
            <a:r>
              <a:rPr lang="en-US" sz="5400" dirty="0"/>
              <a:t>D. </a:t>
            </a:r>
            <a:r>
              <a:rPr lang="en-US" sz="5400" dirty="0" err="1"/>
              <a:t>kemudahan</a:t>
            </a:r>
            <a:r>
              <a:rPr lang="en-US" sz="5400" dirty="0"/>
              <a:t> </a:t>
            </a:r>
            <a:r>
              <a:rPr lang="en-US" sz="5400" dirty="0" err="1"/>
              <a:t>penggunaan</a:t>
            </a:r>
            <a:endParaRPr lang="en-US" sz="54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Tugas</a:t>
            </a:r>
            <a:r>
              <a:rPr lang="en-US" sz="5400" dirty="0"/>
              <a:t> </a:t>
            </a:r>
            <a:r>
              <a:rPr lang="en-US" sz="5400" dirty="0" err="1"/>
              <a:t>sederhana</a:t>
            </a:r>
            <a:r>
              <a:rPr lang="en-US" sz="5400" dirty="0"/>
              <a:t> </a:t>
            </a:r>
            <a:r>
              <a:rPr lang="en-US" sz="5400" dirty="0" err="1"/>
              <a:t>dalam</a:t>
            </a:r>
            <a:r>
              <a:rPr lang="en-US" sz="5400" dirty="0"/>
              <a:t> ERP </a:t>
            </a:r>
            <a:r>
              <a:rPr lang="en-US" sz="5400" dirty="0" err="1"/>
              <a:t>harusnya</a:t>
            </a:r>
            <a:r>
              <a:rPr lang="en-US" sz="5400" dirty="0"/>
              <a:t> </a:t>
            </a:r>
            <a:r>
              <a:rPr lang="en-US" sz="5400" dirty="0" err="1"/>
              <a:t>dapat</a:t>
            </a:r>
            <a:r>
              <a:rPr lang="en-US" sz="5400" dirty="0"/>
              <a:t> </a:t>
            </a:r>
            <a:r>
              <a:rPr lang="en-US" sz="5400" dirty="0" err="1"/>
              <a:t>diselesaikan</a:t>
            </a:r>
            <a:r>
              <a:rPr lang="en-US" sz="5400" dirty="0"/>
              <a:t> </a:t>
            </a:r>
            <a:r>
              <a:rPr lang="en-US" sz="5400" dirty="0" err="1"/>
              <a:t>tanpa</a:t>
            </a:r>
            <a:r>
              <a:rPr lang="en-US" sz="5400" dirty="0"/>
              <a:t> </a:t>
            </a:r>
            <a:r>
              <a:rPr lang="en-US" sz="5400" dirty="0" err="1"/>
              <a:t>banyak</a:t>
            </a:r>
            <a:r>
              <a:rPr lang="en-US" sz="5400" dirty="0"/>
              <a:t> </a:t>
            </a:r>
            <a:r>
              <a:rPr lang="en-US" sz="5400" dirty="0" err="1"/>
              <a:t>proses</a:t>
            </a:r>
            <a:r>
              <a:rPr lang="en-US" sz="5400" dirty="0"/>
              <a:t> / layer</a:t>
            </a:r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Contoh</a:t>
            </a:r>
            <a:r>
              <a:rPr lang="en-US" sz="5400" dirty="0"/>
              <a:t> </a:t>
            </a:r>
            <a:r>
              <a:rPr lang="en-US" sz="5400" dirty="0" err="1"/>
              <a:t>sederhana</a:t>
            </a:r>
            <a:r>
              <a:rPr lang="en-US" sz="5400" dirty="0"/>
              <a:t> </a:t>
            </a:r>
            <a:r>
              <a:rPr lang="en-US" sz="5400" dirty="0" err="1"/>
              <a:t>untuk</a:t>
            </a:r>
            <a:r>
              <a:rPr lang="en-US" sz="5400" dirty="0"/>
              <a:t> </a:t>
            </a:r>
            <a:r>
              <a:rPr lang="en-US" sz="5400" dirty="0" err="1"/>
              <a:t>pekerjaan</a:t>
            </a:r>
            <a:r>
              <a:rPr lang="en-US" sz="5400" dirty="0"/>
              <a:t> yang </a:t>
            </a:r>
            <a:r>
              <a:rPr lang="en-US" sz="5400" dirty="0" err="1"/>
              <a:t>rutin</a:t>
            </a:r>
            <a:r>
              <a:rPr lang="en-US" sz="5400" dirty="0"/>
              <a:t> </a:t>
            </a:r>
            <a:r>
              <a:rPr lang="en-US" sz="5400" dirty="0" err="1"/>
              <a:t>digunakan</a:t>
            </a:r>
            <a:r>
              <a:rPr lang="en-US" sz="5400" dirty="0"/>
              <a:t> </a:t>
            </a:r>
            <a:r>
              <a:rPr lang="en-US" sz="5400" dirty="0" err="1"/>
              <a:t>disediakan</a:t>
            </a:r>
            <a:r>
              <a:rPr lang="en-US" sz="5400" dirty="0"/>
              <a:t> </a:t>
            </a:r>
            <a:r>
              <a:rPr lang="en-US" sz="5400" dirty="0" err="1"/>
              <a:t>tombol</a:t>
            </a:r>
            <a:r>
              <a:rPr lang="en-US" sz="5400" dirty="0"/>
              <a:t> shortcut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751039-1DCA-094E-98A5-A7CEF9E276F2}"/>
              </a:ext>
            </a:extLst>
          </p:cNvPr>
          <p:cNvSpPr txBox="1"/>
          <p:nvPr/>
        </p:nvSpPr>
        <p:spPr>
          <a:xfrm>
            <a:off x="4689231" y="937846"/>
            <a:ext cx="413125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flexibility</a:t>
            </a:r>
          </a:p>
        </p:txBody>
      </p:sp>
    </p:spTree>
    <p:extLst>
      <p:ext uri="{BB962C8B-B14F-4D97-AF65-F5344CB8AC3E}">
        <p14:creationId xmlns:p14="http://schemas.microsoft.com/office/powerpoint/2010/main" val="4183728939"/>
      </p:ext>
    </p:extLst>
  </p:cSld>
  <p:clrMapOvr>
    <a:masterClrMapping/>
  </p:clrMapOvr>
  <p:transition spd="med">
    <p:fade thruBlk="1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2370" y="2261285"/>
            <a:ext cx="22671215" cy="9144000"/>
          </a:xfrm>
        </p:spPr>
        <p:txBody>
          <a:bodyPr>
            <a:noAutofit/>
          </a:bodyPr>
          <a:lstStyle/>
          <a:p>
            <a:r>
              <a:rPr lang="en-US" sz="5400" dirty="0"/>
              <a:t>E. </a:t>
            </a:r>
            <a:r>
              <a:rPr lang="en-US" sz="5400" dirty="0" err="1"/>
              <a:t>arsitektur</a:t>
            </a:r>
            <a:endParaRPr lang="en-US" sz="54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Umumnya</a:t>
            </a:r>
            <a:r>
              <a:rPr lang="en-US" sz="5400" dirty="0"/>
              <a:t> ERP </a:t>
            </a:r>
            <a:r>
              <a:rPr lang="en-US" sz="5400" dirty="0" err="1"/>
              <a:t>memiliki</a:t>
            </a:r>
            <a:r>
              <a:rPr lang="en-US" sz="5400" dirty="0"/>
              <a:t> </a:t>
            </a:r>
            <a:r>
              <a:rPr lang="en-US" sz="5400" dirty="0" err="1"/>
              <a:t>arsitektur</a:t>
            </a:r>
            <a:r>
              <a:rPr lang="en-US" sz="5400" dirty="0"/>
              <a:t> 2 </a:t>
            </a:r>
            <a:r>
              <a:rPr lang="en-US" sz="5400" dirty="0" err="1"/>
              <a:t>atau</a:t>
            </a:r>
            <a:r>
              <a:rPr lang="en-US" sz="5400" dirty="0"/>
              <a:t> 3 </a:t>
            </a:r>
            <a:r>
              <a:rPr lang="en-US" sz="5400" dirty="0" err="1"/>
              <a:t>tingkat</a:t>
            </a:r>
            <a:r>
              <a:rPr lang="en-US" sz="5400" dirty="0"/>
              <a:t> (tier)</a:t>
            </a:r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Arsitektur</a:t>
            </a:r>
            <a:r>
              <a:rPr lang="en-US" sz="5400" dirty="0"/>
              <a:t> 2 </a:t>
            </a:r>
            <a:r>
              <a:rPr lang="en-US" sz="5400" dirty="0" err="1"/>
              <a:t>tingkat</a:t>
            </a:r>
            <a:r>
              <a:rPr lang="en-US" sz="5400" dirty="0"/>
              <a:t> client </a:t>
            </a:r>
            <a:r>
              <a:rPr lang="en-US" sz="5400" dirty="0" err="1"/>
              <a:t>bertindak</a:t>
            </a:r>
            <a:r>
              <a:rPr lang="en-US" sz="5400" dirty="0"/>
              <a:t> </a:t>
            </a:r>
            <a:r>
              <a:rPr lang="en-US" sz="5400" dirty="0" err="1"/>
              <a:t>sebagai</a:t>
            </a:r>
            <a:r>
              <a:rPr lang="en-US" sz="5400" dirty="0"/>
              <a:t> fat-client</a:t>
            </a:r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Dalam</a:t>
            </a:r>
            <a:r>
              <a:rPr lang="en-US" sz="5400" dirty="0"/>
              <a:t> </a:t>
            </a:r>
            <a:r>
              <a:rPr lang="en-US" sz="5400" dirty="0" err="1"/>
              <a:t>arsitektur</a:t>
            </a:r>
            <a:r>
              <a:rPr lang="en-US" sz="5400" dirty="0"/>
              <a:t> 3 </a:t>
            </a:r>
            <a:r>
              <a:rPr lang="en-US" sz="5400" dirty="0" err="1"/>
              <a:t>tingkat</a:t>
            </a:r>
            <a:r>
              <a:rPr lang="en-US" sz="5400" dirty="0"/>
              <a:t>, client </a:t>
            </a:r>
            <a:r>
              <a:rPr lang="en-US" sz="5400" dirty="0" err="1"/>
              <a:t>hanya</a:t>
            </a:r>
            <a:r>
              <a:rPr lang="en-US" sz="5400" dirty="0"/>
              <a:t> </a:t>
            </a:r>
            <a:r>
              <a:rPr lang="en-US" sz="5400" dirty="0" err="1"/>
              <a:t>bertindak</a:t>
            </a:r>
            <a:r>
              <a:rPr lang="en-US" sz="5400" dirty="0"/>
              <a:t> </a:t>
            </a:r>
            <a:r>
              <a:rPr lang="en-US" sz="5400" dirty="0" err="1"/>
              <a:t>sebagai</a:t>
            </a:r>
            <a:r>
              <a:rPr lang="en-US" sz="5400" dirty="0"/>
              <a:t> thin-client, </a:t>
            </a:r>
            <a:r>
              <a:rPr lang="en-US" sz="5400" dirty="0" err="1"/>
              <a:t>diaman</a:t>
            </a:r>
            <a:r>
              <a:rPr lang="en-US" sz="5400" dirty="0"/>
              <a:t> </a:t>
            </a:r>
            <a:r>
              <a:rPr lang="en-US" sz="5400" dirty="0" err="1"/>
              <a:t>semua</a:t>
            </a:r>
            <a:r>
              <a:rPr lang="en-US" sz="5400" dirty="0"/>
              <a:t> </a:t>
            </a:r>
            <a:r>
              <a:rPr lang="en-US" sz="5400" dirty="0" err="1"/>
              <a:t>logika</a:t>
            </a:r>
            <a:r>
              <a:rPr lang="en-US" sz="5400" dirty="0"/>
              <a:t> </a:t>
            </a:r>
            <a:r>
              <a:rPr lang="en-US" sz="5400" dirty="0" err="1"/>
              <a:t>diselesaikan</a:t>
            </a:r>
            <a:r>
              <a:rPr lang="en-US" sz="5400" dirty="0"/>
              <a:t> </a:t>
            </a:r>
            <a:r>
              <a:rPr lang="en-US" sz="5400" dirty="0" err="1"/>
              <a:t>di</a:t>
            </a:r>
            <a:r>
              <a:rPr lang="en-US" sz="5400" dirty="0"/>
              <a:t> server</a:t>
            </a:r>
          </a:p>
          <a:p>
            <a:r>
              <a:rPr lang="en-US" sz="5400" dirty="0"/>
              <a:t>F. </a:t>
            </a:r>
            <a:r>
              <a:rPr lang="en-US" sz="5400" dirty="0" err="1"/>
              <a:t>skalabilitas</a:t>
            </a:r>
            <a:endParaRPr lang="en-US" sz="54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Sistem</a:t>
            </a:r>
            <a:r>
              <a:rPr lang="en-US" sz="5400" dirty="0"/>
              <a:t> </a:t>
            </a:r>
            <a:r>
              <a:rPr lang="en-US" sz="5400" dirty="0" err="1"/>
              <a:t>harus</a:t>
            </a:r>
            <a:r>
              <a:rPr lang="en-US" sz="5400" dirty="0"/>
              <a:t> </a:t>
            </a:r>
            <a:r>
              <a:rPr lang="en-US" sz="5400" dirty="0" err="1"/>
              <a:t>mendukung</a:t>
            </a:r>
            <a:r>
              <a:rPr lang="en-US" sz="5400" dirty="0"/>
              <a:t> </a:t>
            </a:r>
            <a:r>
              <a:rPr lang="en-US" sz="5400" dirty="0" err="1"/>
              <a:t>volum</a:t>
            </a:r>
            <a:r>
              <a:rPr lang="en-US" sz="5400" dirty="0"/>
              <a:t> </a:t>
            </a:r>
            <a:r>
              <a:rPr lang="en-US" sz="5400" dirty="0" err="1"/>
              <a:t>transaksi</a:t>
            </a:r>
            <a:r>
              <a:rPr lang="en-US" sz="5400" dirty="0"/>
              <a:t> </a:t>
            </a:r>
            <a:r>
              <a:rPr lang="en-US" sz="5400" dirty="0" err="1"/>
              <a:t>dalam</a:t>
            </a:r>
            <a:r>
              <a:rPr lang="en-US" sz="5400" dirty="0"/>
              <a:t> </a:t>
            </a:r>
            <a:r>
              <a:rPr lang="en-US" sz="5400" dirty="0" err="1"/>
              <a:t>jumlah</a:t>
            </a:r>
            <a:r>
              <a:rPr lang="en-US" sz="5400" dirty="0"/>
              <a:t> yang </a:t>
            </a:r>
            <a:r>
              <a:rPr lang="en-US" sz="5400" dirty="0" err="1"/>
              <a:t>besar</a:t>
            </a:r>
            <a:r>
              <a:rPr lang="en-US" sz="5400" dirty="0"/>
              <a:t> </a:t>
            </a:r>
            <a:r>
              <a:rPr lang="en-US" sz="5400" dirty="0" err="1"/>
              <a:t>dengan</a:t>
            </a:r>
            <a:r>
              <a:rPr lang="en-US" sz="5400" dirty="0"/>
              <a:t> </a:t>
            </a:r>
            <a:r>
              <a:rPr lang="en-US" sz="5400" dirty="0" err="1"/>
              <a:t>waktu</a:t>
            </a:r>
            <a:r>
              <a:rPr lang="en-US" sz="5400" dirty="0"/>
              <a:t> </a:t>
            </a:r>
            <a:r>
              <a:rPr lang="en-US" sz="5400" dirty="0" err="1"/>
              <a:t>reaksi</a:t>
            </a:r>
            <a:r>
              <a:rPr lang="en-US" sz="5400" dirty="0"/>
              <a:t> yang </a:t>
            </a:r>
            <a:r>
              <a:rPr lang="en-US" sz="5400" dirty="0" err="1"/>
              <a:t>konstan</a:t>
            </a:r>
            <a:endParaRPr lang="en-US" sz="5400" dirty="0"/>
          </a:p>
          <a:p>
            <a:r>
              <a:rPr lang="en-US" sz="5400" dirty="0"/>
              <a:t>G. </a:t>
            </a:r>
            <a:r>
              <a:rPr lang="en-US" sz="5400" dirty="0" err="1"/>
              <a:t>keamanan</a:t>
            </a:r>
            <a:endParaRPr lang="en-US" sz="54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Sistem</a:t>
            </a:r>
            <a:r>
              <a:rPr lang="en-US" sz="5400" dirty="0"/>
              <a:t> </a:t>
            </a:r>
            <a:r>
              <a:rPr lang="en-US" sz="5400" dirty="0" err="1"/>
              <a:t>harus</a:t>
            </a:r>
            <a:r>
              <a:rPr lang="en-US" sz="5400" dirty="0"/>
              <a:t> </a:t>
            </a:r>
            <a:r>
              <a:rPr lang="en-US" sz="5400" dirty="0" err="1"/>
              <a:t>mendukung</a:t>
            </a:r>
            <a:r>
              <a:rPr lang="en-US" sz="5400" dirty="0"/>
              <a:t> </a:t>
            </a:r>
            <a:r>
              <a:rPr lang="en-US" sz="5400" dirty="0" err="1"/>
              <a:t>mekanisme</a:t>
            </a:r>
            <a:r>
              <a:rPr lang="en-US" sz="5400" dirty="0"/>
              <a:t> </a:t>
            </a:r>
            <a:r>
              <a:rPr lang="en-US" sz="5400" dirty="0" err="1"/>
              <a:t>keamanan</a:t>
            </a:r>
            <a:r>
              <a:rPr lang="en-US" sz="5400" dirty="0"/>
              <a:t> </a:t>
            </a:r>
            <a:r>
              <a:rPr lang="en-US" sz="5400" dirty="0" err="1"/>
              <a:t>untuk</a:t>
            </a:r>
            <a:r>
              <a:rPr lang="en-US" sz="5400" dirty="0"/>
              <a:t> </a:t>
            </a:r>
            <a:r>
              <a:rPr lang="en-US" sz="5400" dirty="0" err="1"/>
              <a:t>tingkat</a:t>
            </a:r>
            <a:r>
              <a:rPr lang="en-US" sz="5400" dirty="0"/>
              <a:t> </a:t>
            </a:r>
            <a:r>
              <a:rPr lang="en-US" sz="5400" dirty="0" err="1"/>
              <a:t>akses</a:t>
            </a:r>
            <a:r>
              <a:rPr lang="en-US" sz="5400" dirty="0"/>
              <a:t> yang </a:t>
            </a:r>
            <a:r>
              <a:rPr lang="en-US" sz="5400" dirty="0" err="1"/>
              <a:t>berbeda</a:t>
            </a:r>
            <a:r>
              <a:rPr lang="en-US" sz="5400" dirty="0"/>
              <a:t>, </a:t>
            </a:r>
            <a:r>
              <a:rPr lang="en-US" sz="5400" dirty="0" err="1"/>
              <a:t>termasuk</a:t>
            </a:r>
            <a:r>
              <a:rPr lang="en-US" sz="5400" dirty="0"/>
              <a:t> </a:t>
            </a:r>
            <a:r>
              <a:rPr lang="en-US" sz="5400" dirty="0" err="1"/>
              <a:t>pada</a:t>
            </a:r>
            <a:r>
              <a:rPr lang="en-US" sz="5400" dirty="0"/>
              <a:t> </a:t>
            </a:r>
            <a:r>
              <a:rPr lang="en-US" sz="5400" dirty="0" err="1"/>
              <a:t>tingkat</a:t>
            </a:r>
            <a:r>
              <a:rPr lang="en-US" sz="5400" dirty="0"/>
              <a:t> form </a:t>
            </a:r>
            <a:r>
              <a:rPr lang="en-US" sz="5400" dirty="0" err="1"/>
              <a:t>dan</a:t>
            </a:r>
            <a:r>
              <a:rPr lang="en-US" sz="5400" dirty="0"/>
              <a:t> field yang </a:t>
            </a:r>
            <a:r>
              <a:rPr lang="en-US" sz="5400" dirty="0" err="1"/>
              <a:t>diakses</a:t>
            </a:r>
            <a:endParaRPr lang="en-US" sz="54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Contoh</a:t>
            </a:r>
            <a:r>
              <a:rPr lang="en-US" sz="5400" dirty="0"/>
              <a:t> user </a:t>
            </a:r>
            <a:r>
              <a:rPr lang="en-US" sz="5400" dirty="0" err="1"/>
              <a:t>hanya</a:t>
            </a:r>
            <a:r>
              <a:rPr lang="en-US" sz="5400" dirty="0"/>
              <a:t> </a:t>
            </a:r>
            <a:r>
              <a:rPr lang="en-US" sz="5400" dirty="0" err="1"/>
              <a:t>bisa</a:t>
            </a:r>
            <a:r>
              <a:rPr lang="en-US" sz="5400" dirty="0"/>
              <a:t> </a:t>
            </a:r>
            <a:r>
              <a:rPr lang="en-US" sz="5400" dirty="0" err="1"/>
              <a:t>mengakses</a:t>
            </a:r>
            <a:r>
              <a:rPr lang="en-US" sz="5400" dirty="0"/>
              <a:t> </a:t>
            </a:r>
            <a:r>
              <a:rPr lang="en-US" sz="5400" dirty="0" err="1"/>
              <a:t>modul</a:t>
            </a:r>
            <a:r>
              <a:rPr lang="en-US" sz="5400" dirty="0"/>
              <a:t> yang </a:t>
            </a:r>
            <a:r>
              <a:rPr lang="en-US" sz="5400" dirty="0" err="1"/>
              <a:t>berhubungan</a:t>
            </a:r>
            <a:r>
              <a:rPr lang="en-US" sz="5400" dirty="0"/>
              <a:t> </a:t>
            </a:r>
            <a:r>
              <a:rPr lang="en-US" sz="5400" dirty="0" err="1"/>
              <a:t>dengan</a:t>
            </a:r>
            <a:r>
              <a:rPr lang="en-US" sz="5400" dirty="0"/>
              <a:t> </a:t>
            </a:r>
            <a:r>
              <a:rPr lang="en-US" sz="5400" dirty="0" err="1"/>
              <a:t>pekerjaanya</a:t>
            </a:r>
            <a:r>
              <a:rPr lang="en-US" sz="5400" dirty="0"/>
              <a:t> </a:t>
            </a:r>
            <a:r>
              <a:rPr lang="en-US" sz="5400" dirty="0" err="1"/>
              <a:t>saja</a:t>
            </a:r>
            <a:endParaRPr lang="en-US" sz="5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DBDEF4-1CBC-5A4A-A00C-0BC71E42383B}"/>
              </a:ext>
            </a:extLst>
          </p:cNvPr>
          <p:cNvSpPr txBox="1"/>
          <p:nvPr/>
        </p:nvSpPr>
        <p:spPr>
          <a:xfrm>
            <a:off x="4689231" y="937846"/>
            <a:ext cx="413125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flexibility</a:t>
            </a:r>
          </a:p>
        </p:txBody>
      </p:sp>
    </p:spTree>
    <p:extLst>
      <p:ext uri="{BB962C8B-B14F-4D97-AF65-F5344CB8AC3E}">
        <p14:creationId xmlns:p14="http://schemas.microsoft.com/office/powerpoint/2010/main" val="1315473080"/>
      </p:ext>
    </p:extLst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32185" y="3054096"/>
            <a:ext cx="20943492" cy="9144000"/>
          </a:xfrm>
        </p:spPr>
        <p:txBody>
          <a:bodyPr/>
          <a:lstStyle/>
          <a:p>
            <a:pPr marL="857250" lvl="0" indent="-857250" fontAlgn="base">
              <a:buFont typeface="Arial" panose="020B0604020202020204" pitchFamily="34" charset="0"/>
              <a:buChar char="•"/>
            </a:pPr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endParaRPr lang="en-US" dirty="0"/>
          </a:p>
          <a:p>
            <a:pPr marL="857250" lvl="0" indent="-857250" fontAlgn="base">
              <a:buFont typeface="Arial" panose="020B0604020202020204" pitchFamily="34" charset="0"/>
              <a:buChar char="•"/>
            </a:pP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ERP</a:t>
            </a:r>
          </a:p>
          <a:p>
            <a:pPr marL="857250" lvl="0" indent="-857250" fontAlgn="base">
              <a:buFont typeface="Arial" panose="020B0604020202020204" pitchFamily="34" charset="0"/>
              <a:buChar char="•"/>
            </a:pP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Pemilihan</a:t>
            </a:r>
            <a:r>
              <a:rPr lang="en-US" dirty="0"/>
              <a:t> </a:t>
            </a:r>
            <a:r>
              <a:rPr lang="en-US" dirty="0" err="1"/>
              <a:t>Solusi</a:t>
            </a:r>
            <a:endParaRPr lang="en-US" dirty="0"/>
          </a:p>
          <a:p>
            <a:pPr marL="857250" lvl="0" indent="-857250" fontAlgn="base">
              <a:buFont typeface="Arial" panose="020B0604020202020204" pitchFamily="34" charset="0"/>
              <a:buChar char="•"/>
            </a:pPr>
            <a:r>
              <a:rPr lang="en-US" dirty="0" err="1"/>
              <a:t>Kriteria</a:t>
            </a:r>
            <a:r>
              <a:rPr lang="en-US" dirty="0"/>
              <a:t> </a:t>
            </a:r>
            <a:r>
              <a:rPr lang="en-US" dirty="0" err="1"/>
              <a:t>Evaluasi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E3C933-FDC5-D844-BDF9-0DA5012660F9}"/>
              </a:ext>
            </a:extLst>
          </p:cNvPr>
          <p:cNvSpPr txBox="1"/>
          <p:nvPr/>
        </p:nvSpPr>
        <p:spPr>
          <a:xfrm>
            <a:off x="5251939" y="1242646"/>
            <a:ext cx="335380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517018767"/>
      </p:ext>
    </p:extLst>
  </p:cSld>
  <p:clrMapOvr>
    <a:masterClrMapping/>
  </p:clrMapOvr>
  <p:transition spd="med">
    <p:fade thruBlk="1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5400" dirty="0"/>
              <a:t>H. </a:t>
            </a:r>
            <a:r>
              <a:rPr lang="en-US" sz="5400" dirty="0" err="1"/>
              <a:t>antarmuka</a:t>
            </a:r>
            <a:r>
              <a:rPr lang="en-US" sz="5400" dirty="0"/>
              <a:t> </a:t>
            </a:r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Salah</a:t>
            </a:r>
            <a:r>
              <a:rPr lang="en-US" sz="5400" dirty="0"/>
              <a:t> </a:t>
            </a:r>
            <a:r>
              <a:rPr lang="en-US" sz="5400" dirty="0" err="1"/>
              <a:t>satu</a:t>
            </a:r>
            <a:r>
              <a:rPr lang="en-US" sz="5400" dirty="0"/>
              <a:t> </a:t>
            </a:r>
            <a:r>
              <a:rPr lang="en-US" sz="5400" dirty="0" err="1"/>
              <a:t>bentuk</a:t>
            </a:r>
            <a:r>
              <a:rPr lang="en-US" sz="5400" dirty="0"/>
              <a:t> </a:t>
            </a:r>
            <a:r>
              <a:rPr lang="en-US" sz="5400" dirty="0" err="1"/>
              <a:t>fleksibilitas</a:t>
            </a:r>
            <a:r>
              <a:rPr lang="en-US" sz="5400" dirty="0"/>
              <a:t> </a:t>
            </a:r>
            <a:r>
              <a:rPr lang="en-US" sz="5400" dirty="0" err="1"/>
              <a:t>antarmuka</a:t>
            </a:r>
            <a:r>
              <a:rPr lang="en-US" sz="5400" dirty="0"/>
              <a:t> </a:t>
            </a:r>
            <a:r>
              <a:rPr lang="en-US" sz="5400" dirty="0" err="1"/>
              <a:t>yaitu</a:t>
            </a:r>
            <a:r>
              <a:rPr lang="en-US" sz="5400" dirty="0"/>
              <a:t> </a:t>
            </a:r>
            <a:r>
              <a:rPr lang="en-US" sz="5400" dirty="0" err="1"/>
              <a:t>berhubungan</a:t>
            </a:r>
            <a:r>
              <a:rPr lang="en-US" sz="5400" dirty="0"/>
              <a:t>  </a:t>
            </a:r>
            <a:r>
              <a:rPr lang="en-US" sz="5400" dirty="0" err="1"/>
              <a:t>dengan</a:t>
            </a:r>
            <a:r>
              <a:rPr lang="en-US" sz="5400" dirty="0"/>
              <a:t> </a:t>
            </a:r>
            <a:r>
              <a:rPr lang="en-US" sz="5400" dirty="0" err="1"/>
              <a:t>sistem</a:t>
            </a:r>
            <a:r>
              <a:rPr lang="en-US" sz="5400" dirty="0"/>
              <a:t> lain </a:t>
            </a:r>
            <a:r>
              <a:rPr lang="en-US" sz="5400" dirty="0" err="1"/>
              <a:t>atau</a:t>
            </a:r>
            <a:r>
              <a:rPr lang="en-US" sz="5400" dirty="0"/>
              <a:t> </a:t>
            </a:r>
            <a:r>
              <a:rPr lang="en-US" sz="5400" dirty="0" err="1"/>
              <a:t>saling</a:t>
            </a:r>
            <a:r>
              <a:rPr lang="en-US" sz="5400" dirty="0"/>
              <a:t> </a:t>
            </a:r>
            <a:r>
              <a:rPr lang="en-US" sz="5400" dirty="0" err="1"/>
              <a:t>bertukar</a:t>
            </a:r>
            <a:r>
              <a:rPr lang="en-US" sz="5400" dirty="0"/>
              <a:t> data, </a:t>
            </a:r>
            <a:r>
              <a:rPr lang="en-US" sz="5400" dirty="0" err="1"/>
              <a:t>misal</a:t>
            </a:r>
            <a:r>
              <a:rPr lang="en-US" sz="5400" dirty="0"/>
              <a:t> </a:t>
            </a:r>
            <a:r>
              <a:rPr lang="en-US" sz="5400" dirty="0" err="1"/>
              <a:t>dukungan</a:t>
            </a:r>
            <a:r>
              <a:rPr lang="en-US" sz="5400" dirty="0"/>
              <a:t> </a:t>
            </a:r>
            <a:r>
              <a:rPr lang="en-US" sz="5400" dirty="0" err="1"/>
              <a:t>terhadap</a:t>
            </a:r>
            <a:r>
              <a:rPr lang="en-US" sz="5400" dirty="0"/>
              <a:t> XML-RPC, SOAP, </a:t>
            </a:r>
            <a:r>
              <a:rPr lang="en-US" sz="5400" dirty="0" err="1"/>
              <a:t>dll</a:t>
            </a:r>
            <a:endParaRPr lang="en-US" sz="54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Fitur</a:t>
            </a:r>
            <a:r>
              <a:rPr lang="en-US" sz="5400" dirty="0"/>
              <a:t> </a:t>
            </a:r>
            <a:r>
              <a:rPr lang="en-US" sz="5400" dirty="0" err="1"/>
              <a:t>penerimaan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pengiriman</a:t>
            </a:r>
            <a:r>
              <a:rPr lang="en-US" sz="5400" dirty="0"/>
              <a:t> email </a:t>
            </a:r>
            <a:r>
              <a:rPr lang="en-US" sz="5400" dirty="0" err="1"/>
              <a:t>sangat</a:t>
            </a:r>
            <a:r>
              <a:rPr lang="en-US" sz="5400" dirty="0"/>
              <a:t> </a:t>
            </a:r>
            <a:r>
              <a:rPr lang="en-US" sz="5400" dirty="0" err="1"/>
              <a:t>penting</a:t>
            </a:r>
            <a:r>
              <a:rPr lang="en-US" sz="5400" dirty="0"/>
              <a:t> </a:t>
            </a:r>
            <a:r>
              <a:rPr lang="en-US" sz="5400" dirty="0" err="1"/>
              <a:t>untuk</a:t>
            </a:r>
            <a:r>
              <a:rPr lang="en-US" sz="5400" dirty="0"/>
              <a:t> </a:t>
            </a:r>
            <a:r>
              <a:rPr lang="en-US" sz="5400" dirty="0" err="1"/>
              <a:t>kemudahan</a:t>
            </a:r>
            <a:r>
              <a:rPr lang="en-US" sz="5400" dirty="0"/>
              <a:t> </a:t>
            </a:r>
            <a:r>
              <a:rPr lang="en-US" sz="5400" dirty="0" err="1"/>
              <a:t>komunikasi</a:t>
            </a:r>
            <a:r>
              <a:rPr lang="en-US" sz="5400" dirty="0"/>
              <a:t> </a:t>
            </a:r>
            <a:r>
              <a:rPr lang="en-US" sz="5400" dirty="0" err="1"/>
              <a:t>dengan</a:t>
            </a:r>
            <a:r>
              <a:rPr lang="en-US" sz="5400" dirty="0"/>
              <a:t> client</a:t>
            </a:r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Fitur</a:t>
            </a:r>
            <a:r>
              <a:rPr lang="en-US" sz="5400" dirty="0"/>
              <a:t> </a:t>
            </a:r>
            <a:r>
              <a:rPr lang="en-US" sz="5400" dirty="0" err="1"/>
              <a:t>antarmuka</a:t>
            </a:r>
            <a:r>
              <a:rPr lang="en-US" sz="5400" dirty="0"/>
              <a:t> lain yang </a:t>
            </a:r>
            <a:r>
              <a:rPr lang="en-US" sz="5400" dirty="0" err="1"/>
              <a:t>penting</a:t>
            </a:r>
            <a:r>
              <a:rPr lang="en-US" sz="5400" dirty="0"/>
              <a:t>, </a:t>
            </a:r>
            <a:r>
              <a:rPr lang="en-US" sz="5400" dirty="0" err="1"/>
              <a:t>fitur</a:t>
            </a:r>
            <a:r>
              <a:rPr lang="en-US" sz="5400" dirty="0"/>
              <a:t> export </a:t>
            </a:r>
            <a:r>
              <a:rPr lang="en-US" sz="5400" dirty="0" err="1"/>
              <a:t>dan</a:t>
            </a:r>
            <a:r>
              <a:rPr lang="en-US" sz="5400" dirty="0"/>
              <a:t> import data</a:t>
            </a:r>
          </a:p>
          <a:p>
            <a:r>
              <a:rPr lang="en-US" sz="5400" dirty="0"/>
              <a:t>I. </a:t>
            </a:r>
            <a:r>
              <a:rPr lang="en-US" sz="5400" dirty="0" err="1"/>
              <a:t>kebebasan</a:t>
            </a:r>
            <a:r>
              <a:rPr lang="en-US" sz="5400" dirty="0"/>
              <a:t> </a:t>
            </a:r>
            <a:r>
              <a:rPr lang="en-US" sz="5400" dirty="0" err="1"/>
              <a:t>terhadap</a:t>
            </a:r>
            <a:r>
              <a:rPr lang="en-US" sz="5400" dirty="0"/>
              <a:t> </a:t>
            </a:r>
            <a:r>
              <a:rPr lang="en-US" sz="5400" dirty="0" err="1"/>
              <a:t>sistem</a:t>
            </a:r>
            <a:r>
              <a:rPr lang="en-US" sz="5400" dirty="0"/>
              <a:t> </a:t>
            </a:r>
            <a:r>
              <a:rPr lang="en-US" sz="5400" dirty="0" err="1"/>
              <a:t>operasi</a:t>
            </a:r>
            <a:endParaRPr lang="en-US" sz="5400" dirty="0"/>
          </a:p>
          <a:p>
            <a:r>
              <a:rPr lang="en-US" sz="5400" dirty="0"/>
              <a:t>J. database independence</a:t>
            </a:r>
          </a:p>
          <a:p>
            <a:r>
              <a:rPr lang="en-US" sz="5400" dirty="0"/>
              <a:t>K. </a:t>
            </a:r>
            <a:r>
              <a:rPr lang="en-US" sz="5400" dirty="0" err="1"/>
              <a:t>Bahasa</a:t>
            </a:r>
            <a:r>
              <a:rPr lang="en-US" sz="5400" dirty="0"/>
              <a:t> </a:t>
            </a:r>
            <a:r>
              <a:rPr lang="en-US" sz="5400" dirty="0" err="1"/>
              <a:t>pemrograman</a:t>
            </a:r>
            <a:endParaRPr lang="en-US" sz="54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Sistem</a:t>
            </a:r>
            <a:r>
              <a:rPr lang="en-US" sz="5400" dirty="0"/>
              <a:t> ERP yang ideal </a:t>
            </a:r>
            <a:r>
              <a:rPr lang="en-US" sz="5400" dirty="0" err="1"/>
              <a:t>dapat</a:t>
            </a:r>
            <a:r>
              <a:rPr lang="en-US" sz="5400" dirty="0"/>
              <a:t> </a:t>
            </a:r>
            <a:r>
              <a:rPr lang="en-US" sz="5400" dirty="0" err="1"/>
              <a:t>mengadopsi</a:t>
            </a:r>
            <a:r>
              <a:rPr lang="en-US" sz="5400" dirty="0"/>
              <a:t> </a:t>
            </a:r>
            <a:r>
              <a:rPr lang="en-US" sz="5400" dirty="0" err="1"/>
              <a:t>beberapa</a:t>
            </a:r>
            <a:r>
              <a:rPr lang="en-US" sz="5400" dirty="0"/>
              <a:t> </a:t>
            </a:r>
            <a:r>
              <a:rPr lang="en-US" sz="5400" dirty="0" err="1"/>
              <a:t>jenis</a:t>
            </a:r>
            <a:r>
              <a:rPr lang="en-US" sz="5400" dirty="0"/>
              <a:t> </a:t>
            </a:r>
            <a:r>
              <a:rPr lang="en-US" sz="5400" dirty="0" err="1"/>
              <a:t>bahasa</a:t>
            </a:r>
            <a:r>
              <a:rPr lang="en-US" sz="5400" dirty="0"/>
              <a:t> </a:t>
            </a:r>
            <a:r>
              <a:rPr lang="en-US" sz="5400" dirty="0" err="1"/>
              <a:t>pemrograman</a:t>
            </a:r>
            <a:r>
              <a:rPr lang="en-US" sz="5400" dirty="0"/>
              <a:t> </a:t>
            </a:r>
            <a:r>
              <a:rPr lang="en-US" sz="5400" dirty="0" err="1"/>
              <a:t>untuk</a:t>
            </a:r>
            <a:r>
              <a:rPr lang="en-US" sz="5400" dirty="0"/>
              <a:t> </a:t>
            </a:r>
            <a:r>
              <a:rPr lang="en-US" sz="5400" dirty="0" err="1"/>
              <a:t>kemudahan</a:t>
            </a:r>
            <a:r>
              <a:rPr lang="en-US" sz="5400" dirty="0"/>
              <a:t> </a:t>
            </a:r>
            <a:r>
              <a:rPr lang="en-US" sz="5400" dirty="0" err="1"/>
              <a:t>kostumasi</a:t>
            </a:r>
            <a:endParaRPr lang="en-US" sz="5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5EE06D-EDDD-BB4E-83EB-70320A5C0CF9}"/>
              </a:ext>
            </a:extLst>
          </p:cNvPr>
          <p:cNvSpPr txBox="1"/>
          <p:nvPr/>
        </p:nvSpPr>
        <p:spPr>
          <a:xfrm>
            <a:off x="4689231" y="937846"/>
            <a:ext cx="413125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flexibility</a:t>
            </a:r>
          </a:p>
        </p:txBody>
      </p:sp>
    </p:spTree>
    <p:extLst>
      <p:ext uri="{BB962C8B-B14F-4D97-AF65-F5344CB8AC3E}">
        <p14:creationId xmlns:p14="http://schemas.microsoft.com/office/powerpoint/2010/main" val="1534396732"/>
      </p:ext>
    </p:extLst>
  </p:cSld>
  <p:clrMapOvr>
    <a:masterClrMapping/>
  </p:clrMapOvr>
  <p:transition spd="med">
    <p:fade thruBlk="1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A. </a:t>
            </a:r>
            <a:r>
              <a:rPr lang="en-US" sz="4800" dirty="0" err="1"/>
              <a:t>dukungan</a:t>
            </a:r>
            <a:r>
              <a:rPr lang="en-US" sz="4800" dirty="0"/>
              <a:t> </a:t>
            </a:r>
            <a:r>
              <a:rPr lang="en-US" sz="4800" dirty="0" err="1"/>
              <a:t>infrastruktur</a:t>
            </a:r>
            <a:endParaRPr lang="en-US" sz="48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4800" dirty="0" err="1"/>
              <a:t>Dapat</a:t>
            </a:r>
            <a:r>
              <a:rPr lang="en-US" sz="4800" dirty="0"/>
              <a:t> </a:t>
            </a:r>
            <a:r>
              <a:rPr lang="en-US" sz="4800" dirty="0" err="1"/>
              <a:t>dilakukan</a:t>
            </a:r>
            <a:r>
              <a:rPr lang="en-US" sz="4800" dirty="0"/>
              <a:t> </a:t>
            </a:r>
            <a:r>
              <a:rPr lang="en-US" sz="4800" dirty="0" err="1"/>
              <a:t>oleh</a:t>
            </a:r>
            <a:r>
              <a:rPr lang="en-US" sz="4800" dirty="0"/>
              <a:t> </a:t>
            </a:r>
            <a:r>
              <a:rPr lang="en-US" sz="4800" dirty="0" err="1"/>
              <a:t>mitra</a:t>
            </a:r>
            <a:r>
              <a:rPr lang="en-US" sz="4800" dirty="0"/>
              <a:t> </a:t>
            </a:r>
            <a:r>
              <a:rPr lang="en-US" sz="4800" dirty="0" err="1"/>
              <a:t>lokal</a:t>
            </a:r>
            <a:r>
              <a:rPr lang="en-US" sz="4800" dirty="0"/>
              <a:t> </a:t>
            </a:r>
            <a:r>
              <a:rPr lang="en-US" sz="4800" dirty="0" err="1"/>
              <a:t>atau</a:t>
            </a:r>
            <a:r>
              <a:rPr lang="en-US" sz="4800" dirty="0"/>
              <a:t> </a:t>
            </a:r>
            <a:r>
              <a:rPr lang="en-US" sz="4800" dirty="0" err="1"/>
              <a:t>secara</a:t>
            </a:r>
            <a:r>
              <a:rPr lang="en-US" sz="4800" dirty="0"/>
              <a:t> online</a:t>
            </a:r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4800" dirty="0" err="1"/>
              <a:t>Mitra</a:t>
            </a:r>
            <a:r>
              <a:rPr lang="en-US" sz="4800" dirty="0"/>
              <a:t> </a:t>
            </a:r>
            <a:r>
              <a:rPr lang="en-US" sz="4800" dirty="0" err="1"/>
              <a:t>lokal</a:t>
            </a:r>
            <a:r>
              <a:rPr lang="en-US" sz="4800" dirty="0"/>
              <a:t> </a:t>
            </a:r>
            <a:r>
              <a:rPr lang="en-US" sz="4800" dirty="0" err="1"/>
              <a:t>dapat</a:t>
            </a:r>
            <a:r>
              <a:rPr lang="en-US" sz="4800" dirty="0"/>
              <a:t> </a:t>
            </a:r>
            <a:r>
              <a:rPr lang="en-US" sz="4800" dirty="0" err="1"/>
              <a:t>menyediakan</a:t>
            </a:r>
            <a:r>
              <a:rPr lang="en-US" sz="4800" dirty="0"/>
              <a:t> </a:t>
            </a:r>
            <a:r>
              <a:rPr lang="en-US" sz="4800" dirty="0" err="1"/>
              <a:t>jasa</a:t>
            </a:r>
            <a:r>
              <a:rPr lang="en-US" sz="4800" dirty="0"/>
              <a:t> </a:t>
            </a:r>
            <a:r>
              <a:rPr lang="en-US" sz="4800" dirty="0" err="1"/>
              <a:t>konsultasi</a:t>
            </a:r>
            <a:r>
              <a:rPr lang="en-US" sz="4800" dirty="0"/>
              <a:t>, </a:t>
            </a:r>
            <a:r>
              <a:rPr lang="en-US" sz="4800" dirty="0" err="1"/>
              <a:t>dukungan</a:t>
            </a:r>
            <a:r>
              <a:rPr lang="en-US" sz="4800" dirty="0"/>
              <a:t> </a:t>
            </a:r>
            <a:r>
              <a:rPr lang="en-US" sz="4800" dirty="0" err="1"/>
              <a:t>modul</a:t>
            </a:r>
            <a:r>
              <a:rPr lang="en-US" sz="4800" dirty="0"/>
              <a:t> </a:t>
            </a:r>
            <a:r>
              <a:rPr lang="en-US" sz="4800" dirty="0" err="1"/>
              <a:t>tambahan</a:t>
            </a:r>
            <a:r>
              <a:rPr lang="en-US" sz="4800" dirty="0"/>
              <a:t>, </a:t>
            </a:r>
            <a:r>
              <a:rPr lang="en-US" sz="4800" dirty="0" err="1"/>
              <a:t>kebutuhan</a:t>
            </a:r>
            <a:r>
              <a:rPr lang="en-US" sz="4800" dirty="0"/>
              <a:t> </a:t>
            </a:r>
            <a:r>
              <a:rPr lang="en-US" sz="4800" dirty="0" err="1"/>
              <a:t>lokal</a:t>
            </a:r>
            <a:r>
              <a:rPr lang="en-US" sz="4800" dirty="0"/>
              <a:t> </a:t>
            </a:r>
            <a:r>
              <a:rPr lang="en-US" sz="4800" dirty="0" err="1"/>
              <a:t>dll</a:t>
            </a:r>
            <a:endParaRPr lang="en-US" sz="48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4800" dirty="0" err="1"/>
              <a:t>Salah</a:t>
            </a:r>
            <a:r>
              <a:rPr lang="en-US" sz="4800" dirty="0"/>
              <a:t> </a:t>
            </a:r>
            <a:r>
              <a:rPr lang="en-US" sz="4800" dirty="0" err="1"/>
              <a:t>satu</a:t>
            </a:r>
            <a:r>
              <a:rPr lang="en-US" sz="4800" dirty="0"/>
              <a:t> </a:t>
            </a:r>
            <a:r>
              <a:rPr lang="en-US" sz="4800" dirty="0" err="1"/>
              <a:t>bentuk</a:t>
            </a:r>
            <a:r>
              <a:rPr lang="en-US" sz="4800" dirty="0"/>
              <a:t> </a:t>
            </a:r>
            <a:r>
              <a:rPr lang="en-US" sz="4800" dirty="0" err="1"/>
              <a:t>dukungan</a:t>
            </a:r>
            <a:r>
              <a:rPr lang="en-US" sz="4800" dirty="0"/>
              <a:t> </a:t>
            </a:r>
            <a:r>
              <a:rPr lang="en-US" sz="4800" dirty="0" err="1"/>
              <a:t>infrastruktur</a:t>
            </a:r>
            <a:r>
              <a:rPr lang="en-US" sz="4800" dirty="0"/>
              <a:t> yang </a:t>
            </a:r>
            <a:r>
              <a:rPr lang="en-US" sz="4800" dirty="0" err="1"/>
              <a:t>penting</a:t>
            </a:r>
            <a:r>
              <a:rPr lang="en-US" sz="4800" dirty="0"/>
              <a:t> </a:t>
            </a:r>
            <a:r>
              <a:rPr lang="en-US" sz="4800" dirty="0" err="1"/>
              <a:t>adalah</a:t>
            </a:r>
            <a:r>
              <a:rPr lang="en-US" sz="4800" dirty="0"/>
              <a:t> </a:t>
            </a:r>
            <a:r>
              <a:rPr lang="en-US" sz="4800" dirty="0" err="1"/>
              <a:t>adanya</a:t>
            </a:r>
            <a:r>
              <a:rPr lang="en-US" sz="4800" dirty="0"/>
              <a:t> forum </a:t>
            </a:r>
          </a:p>
          <a:p>
            <a:r>
              <a:rPr lang="en-US" sz="4800" dirty="0"/>
              <a:t>B. </a:t>
            </a:r>
            <a:r>
              <a:rPr lang="en-US" sz="4800" dirty="0" err="1"/>
              <a:t>pelatihan</a:t>
            </a:r>
            <a:endParaRPr lang="en-US" sz="48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4800" dirty="0" err="1"/>
              <a:t>Sistem</a:t>
            </a:r>
            <a:r>
              <a:rPr lang="en-US" sz="4800" dirty="0"/>
              <a:t> ERP yang ideal </a:t>
            </a:r>
            <a:r>
              <a:rPr lang="en-US" sz="4800" dirty="0" err="1"/>
              <a:t>harus</a:t>
            </a:r>
            <a:r>
              <a:rPr lang="en-US" sz="4800" dirty="0"/>
              <a:t> </a:t>
            </a:r>
            <a:r>
              <a:rPr lang="en-US" sz="4800" dirty="0" err="1"/>
              <a:t>menyediakan</a:t>
            </a:r>
            <a:r>
              <a:rPr lang="en-US" sz="4800" dirty="0"/>
              <a:t> </a:t>
            </a:r>
            <a:r>
              <a:rPr lang="en-US" sz="4800" dirty="0" err="1"/>
              <a:t>pelatihan</a:t>
            </a:r>
            <a:r>
              <a:rPr lang="en-US" sz="4800" dirty="0"/>
              <a:t> </a:t>
            </a:r>
            <a:r>
              <a:rPr lang="en-US" sz="4800" dirty="0" err="1"/>
              <a:t>baik</a:t>
            </a:r>
            <a:r>
              <a:rPr lang="en-US" sz="4800" dirty="0"/>
              <a:t> </a:t>
            </a:r>
            <a:r>
              <a:rPr lang="en-US" sz="4800" dirty="0" err="1"/>
              <a:t>teknis</a:t>
            </a:r>
            <a:r>
              <a:rPr lang="en-US" sz="4800" dirty="0"/>
              <a:t> </a:t>
            </a:r>
            <a:r>
              <a:rPr lang="en-US" sz="4800" dirty="0" err="1"/>
              <a:t>maupun</a:t>
            </a:r>
            <a:r>
              <a:rPr lang="en-US" sz="4800" dirty="0"/>
              <a:t> </a:t>
            </a:r>
            <a:r>
              <a:rPr lang="en-US" sz="4800" dirty="0" err="1"/>
              <a:t>konseptual</a:t>
            </a:r>
            <a:r>
              <a:rPr lang="en-US" sz="4800" dirty="0"/>
              <a:t> </a:t>
            </a:r>
            <a:r>
              <a:rPr lang="en-US" sz="4800" dirty="0" err="1"/>
              <a:t>untuk</a:t>
            </a:r>
            <a:r>
              <a:rPr lang="en-US" sz="4800" dirty="0"/>
              <a:t> </a:t>
            </a:r>
            <a:r>
              <a:rPr lang="en-US" sz="4800" dirty="0" err="1"/>
              <a:t>pengguna</a:t>
            </a:r>
            <a:endParaRPr lang="en-US" sz="48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4800" dirty="0" err="1"/>
              <a:t>Juga</a:t>
            </a:r>
            <a:r>
              <a:rPr lang="en-US" sz="4800" dirty="0"/>
              <a:t> </a:t>
            </a:r>
            <a:r>
              <a:rPr lang="en-US" sz="4800" dirty="0" err="1"/>
              <a:t>dapat</a:t>
            </a:r>
            <a:r>
              <a:rPr lang="en-US" sz="4800" dirty="0"/>
              <a:t> </a:t>
            </a:r>
            <a:r>
              <a:rPr lang="en-US" sz="4800" dirty="0" err="1"/>
              <a:t>menyediakan</a:t>
            </a:r>
            <a:r>
              <a:rPr lang="en-US" sz="4800" dirty="0"/>
              <a:t> </a:t>
            </a:r>
            <a:r>
              <a:rPr lang="en-US" sz="4800" dirty="0" err="1"/>
              <a:t>konferensi</a:t>
            </a:r>
            <a:r>
              <a:rPr lang="en-US" sz="4800" dirty="0"/>
              <a:t> </a:t>
            </a:r>
            <a:r>
              <a:rPr lang="en-US" sz="4800" dirty="0" err="1"/>
              <a:t>rutin</a:t>
            </a:r>
            <a:r>
              <a:rPr lang="en-US" sz="4800" dirty="0"/>
              <a:t> </a:t>
            </a:r>
            <a:r>
              <a:rPr lang="en-US" sz="4800" dirty="0" err="1"/>
              <a:t>untuk</a:t>
            </a:r>
            <a:r>
              <a:rPr lang="en-US" sz="4800" dirty="0"/>
              <a:t> media </a:t>
            </a:r>
            <a:r>
              <a:rPr lang="en-US" sz="4800" dirty="0" err="1"/>
              <a:t>komunikasi</a:t>
            </a:r>
            <a:r>
              <a:rPr lang="en-US" sz="4800" dirty="0"/>
              <a:t> </a:t>
            </a:r>
            <a:r>
              <a:rPr lang="en-US" sz="4800" dirty="0" err="1"/>
              <a:t>antar</a:t>
            </a:r>
            <a:r>
              <a:rPr lang="en-US" sz="4800" dirty="0"/>
              <a:t> </a:t>
            </a:r>
            <a:r>
              <a:rPr lang="en-US" sz="4800" dirty="0" err="1"/>
              <a:t>pengguna</a:t>
            </a:r>
            <a:endParaRPr lang="en-US" sz="4800" dirty="0"/>
          </a:p>
          <a:p>
            <a:r>
              <a:rPr lang="en-US" sz="4800" dirty="0"/>
              <a:t>C. </a:t>
            </a:r>
            <a:r>
              <a:rPr lang="en-US" sz="4800" dirty="0" err="1"/>
              <a:t>dokumentasi</a:t>
            </a:r>
            <a:endParaRPr lang="en-US" sz="48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4800" dirty="0" err="1"/>
              <a:t>Dokumentasi</a:t>
            </a:r>
            <a:r>
              <a:rPr lang="en-US" sz="4800" dirty="0"/>
              <a:t> yang </a:t>
            </a:r>
            <a:r>
              <a:rPr lang="en-US" sz="4800" dirty="0" err="1"/>
              <a:t>lengkap</a:t>
            </a:r>
            <a:r>
              <a:rPr lang="en-US" sz="4800" dirty="0"/>
              <a:t> </a:t>
            </a:r>
            <a:r>
              <a:rPr lang="en-US" sz="4800" dirty="0" err="1"/>
              <a:t>sangat</a:t>
            </a:r>
            <a:r>
              <a:rPr lang="en-US" sz="4800" dirty="0"/>
              <a:t> </a:t>
            </a:r>
            <a:r>
              <a:rPr lang="en-US" sz="4800" dirty="0" err="1"/>
              <a:t>dibutuhkan</a:t>
            </a:r>
            <a:r>
              <a:rPr lang="en-US" sz="4800" dirty="0"/>
              <a:t> </a:t>
            </a:r>
            <a:r>
              <a:rPr lang="en-US" sz="4800" dirty="0" err="1"/>
              <a:t>dalam</a:t>
            </a:r>
            <a:r>
              <a:rPr lang="en-US" sz="4800" dirty="0"/>
              <a:t> </a:t>
            </a:r>
            <a:r>
              <a:rPr lang="en-US" sz="4800" dirty="0" err="1"/>
              <a:t>impelentasi</a:t>
            </a:r>
            <a:r>
              <a:rPr lang="en-US" sz="4800" dirty="0"/>
              <a:t> </a:t>
            </a:r>
            <a:r>
              <a:rPr lang="en-US" sz="4800" dirty="0" err="1"/>
              <a:t>dan</a:t>
            </a:r>
            <a:r>
              <a:rPr lang="en-US" sz="4800" dirty="0"/>
              <a:t> </a:t>
            </a:r>
            <a:r>
              <a:rPr lang="en-US" sz="4800" dirty="0" err="1"/>
              <a:t>pengembangan</a:t>
            </a:r>
            <a:r>
              <a:rPr lang="en-US" sz="4800" dirty="0"/>
              <a:t> ERP</a:t>
            </a:r>
          </a:p>
          <a:p>
            <a:pPr lvl="1"/>
            <a:endParaRPr lang="en-US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077052-D450-A147-8BFA-754E7A0881A7}"/>
              </a:ext>
            </a:extLst>
          </p:cNvPr>
          <p:cNvSpPr txBox="1"/>
          <p:nvPr/>
        </p:nvSpPr>
        <p:spPr>
          <a:xfrm>
            <a:off x="3454230" y="1148861"/>
            <a:ext cx="86858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Dukungan</a:t>
            </a:r>
            <a:r>
              <a:rPr lang="en-US" sz="8000" b="1" dirty="0">
                <a:solidFill>
                  <a:srgbClr val="FF0000"/>
                </a:solidFill>
              </a:rPr>
              <a:t> (support)</a:t>
            </a:r>
          </a:p>
        </p:txBody>
      </p:sp>
    </p:spTree>
    <p:extLst>
      <p:ext uri="{BB962C8B-B14F-4D97-AF65-F5344CB8AC3E}">
        <p14:creationId xmlns:p14="http://schemas.microsoft.com/office/powerpoint/2010/main" val="1547294180"/>
      </p:ext>
    </p:extLst>
  </p:cSld>
  <p:clrMapOvr>
    <a:masterClrMapping/>
  </p:clrMapOvr>
  <p:transition spd="med">
    <p:fade thruBlk="1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Resiko</a:t>
            </a:r>
            <a:r>
              <a:rPr lang="en-US" dirty="0"/>
              <a:t> yang lain </a:t>
            </a:r>
            <a:r>
              <a:rPr lang="en-US" dirty="0" err="1"/>
              <a:t>penerapan</a:t>
            </a:r>
            <a:r>
              <a:rPr lang="en-US" dirty="0"/>
              <a:t> ERP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kontinuitas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vendor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modul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dikembangkan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vendor,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modul</a:t>
            </a:r>
            <a:r>
              <a:rPr lang="en-US" dirty="0"/>
              <a:t> </a:t>
            </a:r>
            <a:r>
              <a:rPr lang="en-US" dirty="0" err="1"/>
              <a:t>bersangkutan</a:t>
            </a:r>
            <a:endParaRPr lang="en-US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/>
              <a:t>Dan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tuntutan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migrasi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modul</a:t>
            </a:r>
            <a:r>
              <a:rPr lang="en-US" dirty="0"/>
              <a:t> yang </a:t>
            </a:r>
            <a:r>
              <a:rPr lang="en-US" dirty="0" err="1"/>
              <a:t>didukung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vendor,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memakan</a:t>
            </a:r>
            <a:r>
              <a:rPr lang="en-US" dirty="0"/>
              <a:t> </a:t>
            </a:r>
            <a:r>
              <a:rPr lang="en-US" dirty="0" err="1"/>
              <a:t>biaya</a:t>
            </a:r>
            <a:endParaRPr lang="en-US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mencegah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strategi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bergantung</a:t>
            </a:r>
            <a:r>
              <a:rPr lang="en-US" dirty="0"/>
              <a:t> vendor (no vendor lock-in)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F654D8-9C50-F64F-80AF-5237C088F583}"/>
              </a:ext>
            </a:extLst>
          </p:cNvPr>
          <p:cNvSpPr txBox="1"/>
          <p:nvPr/>
        </p:nvSpPr>
        <p:spPr>
          <a:xfrm>
            <a:off x="3587262" y="773723"/>
            <a:ext cx="50409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Kontinuitas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532523"/>
      </p:ext>
    </p:extLst>
  </p:cSld>
  <p:clrMapOvr>
    <a:masterClrMapping/>
  </p:clrMapOvr>
  <p:transition spd="med">
    <p:fade thruBlk="1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A. </a:t>
            </a:r>
            <a:r>
              <a:rPr lang="en-US" sz="5400" dirty="0" err="1"/>
              <a:t>struktur</a:t>
            </a:r>
            <a:r>
              <a:rPr lang="en-US" sz="5400" dirty="0"/>
              <a:t> </a:t>
            </a:r>
            <a:r>
              <a:rPr lang="en-US" sz="5400" dirty="0" err="1"/>
              <a:t>proyek</a:t>
            </a:r>
            <a:endParaRPr lang="en-US" sz="54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Apakah</a:t>
            </a:r>
            <a:r>
              <a:rPr lang="en-US" sz="5400" dirty="0"/>
              <a:t> </a:t>
            </a:r>
            <a:r>
              <a:rPr lang="en-US" sz="5400" dirty="0" err="1"/>
              <a:t>sistem</a:t>
            </a:r>
            <a:r>
              <a:rPr lang="en-US" sz="5400" dirty="0"/>
              <a:t> </a:t>
            </a:r>
            <a:r>
              <a:rPr lang="en-US" sz="5400" dirty="0" err="1"/>
              <a:t>dikembangkan</a:t>
            </a:r>
            <a:r>
              <a:rPr lang="en-US" sz="5400" dirty="0"/>
              <a:t> </a:t>
            </a:r>
            <a:r>
              <a:rPr lang="en-US" sz="5400" dirty="0" err="1"/>
              <a:t>oleh</a:t>
            </a:r>
            <a:r>
              <a:rPr lang="en-US" sz="5400" dirty="0"/>
              <a:t> </a:t>
            </a:r>
            <a:r>
              <a:rPr lang="en-US" sz="5400" dirty="0" err="1"/>
              <a:t>perusahaan</a:t>
            </a:r>
            <a:r>
              <a:rPr lang="en-US" sz="5400" dirty="0"/>
              <a:t> </a:t>
            </a:r>
            <a:r>
              <a:rPr lang="en-US" sz="5400" dirty="0" err="1"/>
              <a:t>atau</a:t>
            </a:r>
            <a:r>
              <a:rPr lang="en-US" sz="5400" dirty="0"/>
              <a:t> </a:t>
            </a:r>
            <a:r>
              <a:rPr lang="en-US" sz="5400" dirty="0" err="1"/>
              <a:t>komunitas</a:t>
            </a:r>
            <a:endParaRPr lang="en-US" sz="54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Dikembangkan</a:t>
            </a:r>
            <a:r>
              <a:rPr lang="en-US" sz="5400" dirty="0"/>
              <a:t> </a:t>
            </a:r>
            <a:r>
              <a:rPr lang="en-US" sz="5400" dirty="0" err="1"/>
              <a:t>oleh</a:t>
            </a:r>
            <a:r>
              <a:rPr lang="en-US" sz="5400" dirty="0"/>
              <a:t> </a:t>
            </a:r>
            <a:r>
              <a:rPr lang="en-US" sz="5400" dirty="0" err="1"/>
              <a:t>perusahaan</a:t>
            </a:r>
            <a:r>
              <a:rPr lang="en-US" sz="5400" dirty="0"/>
              <a:t> </a:t>
            </a:r>
            <a:r>
              <a:rPr lang="en-US" sz="5400" dirty="0" err="1"/>
              <a:t>artinya</a:t>
            </a:r>
            <a:r>
              <a:rPr lang="en-US" sz="5400" dirty="0"/>
              <a:t> </a:t>
            </a:r>
            <a:r>
              <a:rPr lang="en-US" sz="5400" dirty="0" err="1"/>
              <a:t>perusahaan</a:t>
            </a:r>
            <a:r>
              <a:rPr lang="en-US" sz="5400" dirty="0"/>
              <a:t> </a:t>
            </a:r>
            <a:r>
              <a:rPr lang="en-US" sz="5400" dirty="0" err="1"/>
              <a:t>bertanggung</a:t>
            </a:r>
            <a:r>
              <a:rPr lang="en-US" sz="5400" dirty="0"/>
              <a:t> </a:t>
            </a:r>
            <a:r>
              <a:rPr lang="en-US" sz="5400" dirty="0" err="1"/>
              <a:t>jawab</a:t>
            </a:r>
            <a:r>
              <a:rPr lang="en-US" sz="5400" dirty="0"/>
              <a:t> </a:t>
            </a:r>
            <a:r>
              <a:rPr lang="en-US" sz="5400" dirty="0" err="1"/>
              <a:t>dalam</a:t>
            </a:r>
            <a:r>
              <a:rPr lang="en-US" sz="5400" dirty="0"/>
              <a:t> </a:t>
            </a:r>
            <a:r>
              <a:rPr lang="en-US" sz="5400" dirty="0" err="1"/>
              <a:t>pengembangan</a:t>
            </a:r>
            <a:r>
              <a:rPr lang="en-US" sz="5400" dirty="0"/>
              <a:t>, </a:t>
            </a:r>
            <a:r>
              <a:rPr lang="en-US" sz="5400" dirty="0" err="1"/>
              <a:t>penyediaan</a:t>
            </a:r>
            <a:r>
              <a:rPr lang="en-US" sz="5400" dirty="0"/>
              <a:t> </a:t>
            </a:r>
            <a:r>
              <a:rPr lang="en-US" sz="5400" dirty="0" err="1"/>
              <a:t>layanan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sertifikasi</a:t>
            </a:r>
            <a:r>
              <a:rPr lang="en-US" sz="5400" dirty="0"/>
              <a:t> </a:t>
            </a:r>
            <a:r>
              <a:rPr lang="en-US" sz="5400" dirty="0" err="1"/>
              <a:t>mitra</a:t>
            </a:r>
            <a:r>
              <a:rPr lang="en-US" sz="5400" dirty="0"/>
              <a:t> </a:t>
            </a:r>
            <a:r>
              <a:rPr lang="en-US" sz="5400" dirty="0" err="1"/>
              <a:t>lokal</a:t>
            </a:r>
            <a:endParaRPr lang="en-US" sz="54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Dikembangkan</a:t>
            </a:r>
            <a:r>
              <a:rPr lang="en-US" sz="5400" dirty="0"/>
              <a:t> </a:t>
            </a:r>
            <a:r>
              <a:rPr lang="en-US" sz="5400" dirty="0" err="1"/>
              <a:t>oleh</a:t>
            </a:r>
            <a:r>
              <a:rPr lang="en-US" sz="5400" dirty="0"/>
              <a:t> </a:t>
            </a:r>
            <a:r>
              <a:rPr lang="en-US" sz="5400" dirty="0" err="1"/>
              <a:t>komunitas</a:t>
            </a:r>
            <a:r>
              <a:rPr lang="en-US" sz="5400" dirty="0"/>
              <a:t> </a:t>
            </a:r>
            <a:r>
              <a:rPr lang="en-US" sz="5400" dirty="0" err="1"/>
              <a:t>artinya</a:t>
            </a:r>
            <a:r>
              <a:rPr lang="en-US" sz="5400" dirty="0"/>
              <a:t> </a:t>
            </a:r>
            <a:r>
              <a:rPr lang="en-US" sz="5400" dirty="0" err="1"/>
              <a:t>pengembangan</a:t>
            </a:r>
            <a:r>
              <a:rPr lang="en-US" sz="5400" dirty="0"/>
              <a:t> </a:t>
            </a:r>
            <a:r>
              <a:rPr lang="en-US" sz="5400" dirty="0" err="1"/>
              <a:t>bersifat</a:t>
            </a:r>
            <a:r>
              <a:rPr lang="en-US" sz="5400" dirty="0"/>
              <a:t> </a:t>
            </a:r>
            <a:r>
              <a:rPr lang="en-US" sz="5400" dirty="0" err="1"/>
              <a:t>kooperatif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tidak</a:t>
            </a:r>
            <a:r>
              <a:rPr lang="en-US" sz="5400" dirty="0"/>
              <a:t> </a:t>
            </a:r>
            <a:r>
              <a:rPr lang="en-US" sz="5400" dirty="0" err="1"/>
              <a:t>ada</a:t>
            </a:r>
            <a:r>
              <a:rPr lang="en-US" sz="5400" dirty="0"/>
              <a:t> </a:t>
            </a:r>
            <a:r>
              <a:rPr lang="en-US" sz="5400" dirty="0" err="1"/>
              <a:t>perusahaan</a:t>
            </a:r>
            <a:r>
              <a:rPr lang="en-US" sz="5400" dirty="0"/>
              <a:t> yang </a:t>
            </a:r>
            <a:r>
              <a:rPr lang="en-US" sz="5400" dirty="0" err="1"/>
              <a:t>bertanggung</a:t>
            </a:r>
            <a:r>
              <a:rPr lang="en-US" sz="5400" dirty="0"/>
              <a:t> </a:t>
            </a:r>
            <a:r>
              <a:rPr lang="en-US" sz="5400" dirty="0" err="1"/>
              <a:t>jawab</a:t>
            </a:r>
            <a:r>
              <a:rPr lang="en-US" sz="5400" dirty="0"/>
              <a:t> </a:t>
            </a:r>
            <a:r>
              <a:rPr lang="en-US" sz="5400" dirty="0" err="1"/>
              <a:t>tunggal</a:t>
            </a:r>
            <a:endParaRPr lang="en-US" sz="5400" dirty="0"/>
          </a:p>
          <a:p>
            <a:r>
              <a:rPr lang="en-US" sz="5400" dirty="0"/>
              <a:t>B. </a:t>
            </a:r>
            <a:r>
              <a:rPr lang="en-US" sz="5400" dirty="0" err="1"/>
              <a:t>Aktifitas</a:t>
            </a:r>
            <a:r>
              <a:rPr lang="en-US" sz="5400" dirty="0"/>
              <a:t> </a:t>
            </a:r>
            <a:r>
              <a:rPr lang="en-US" sz="5400" dirty="0" err="1"/>
              <a:t>komunitas</a:t>
            </a:r>
            <a:endParaRPr lang="en-US" sz="54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Karena</a:t>
            </a:r>
            <a:r>
              <a:rPr lang="en-US" sz="5400" dirty="0"/>
              <a:t> </a:t>
            </a:r>
            <a:r>
              <a:rPr lang="en-US" sz="5400" dirty="0" err="1"/>
              <a:t>besarnya</a:t>
            </a:r>
            <a:r>
              <a:rPr lang="en-US" sz="5400" dirty="0"/>
              <a:t> </a:t>
            </a:r>
            <a:r>
              <a:rPr lang="en-US" sz="5400" dirty="0" err="1"/>
              <a:t>komunitas</a:t>
            </a:r>
            <a:r>
              <a:rPr lang="en-US" sz="5400" dirty="0"/>
              <a:t> </a:t>
            </a:r>
            <a:r>
              <a:rPr lang="en-US" sz="5400" dirty="0" err="1"/>
              <a:t>tidak</a:t>
            </a:r>
            <a:r>
              <a:rPr lang="en-US" sz="5400" dirty="0"/>
              <a:t> </a:t>
            </a:r>
            <a:r>
              <a:rPr lang="en-US" sz="5400" dirty="0" err="1"/>
              <a:t>dapat</a:t>
            </a:r>
            <a:r>
              <a:rPr lang="en-US" sz="5400" dirty="0"/>
              <a:t> </a:t>
            </a:r>
            <a:r>
              <a:rPr lang="en-US" sz="5400" dirty="0" err="1"/>
              <a:t>diukur</a:t>
            </a:r>
            <a:r>
              <a:rPr lang="en-US" sz="5400" dirty="0"/>
              <a:t>, </a:t>
            </a:r>
            <a:r>
              <a:rPr lang="en-US" sz="5400" dirty="0" err="1"/>
              <a:t>maka</a:t>
            </a:r>
            <a:r>
              <a:rPr lang="en-US" sz="5400" dirty="0"/>
              <a:t> </a:t>
            </a:r>
            <a:r>
              <a:rPr lang="en-US" sz="5400" dirty="0" err="1"/>
              <a:t>aktifitas</a:t>
            </a:r>
            <a:r>
              <a:rPr lang="en-US" sz="5400" dirty="0"/>
              <a:t> </a:t>
            </a:r>
            <a:r>
              <a:rPr lang="en-US" sz="5400" dirty="0" err="1"/>
              <a:t>komunitas</a:t>
            </a:r>
            <a:r>
              <a:rPr lang="en-US" sz="5400" dirty="0"/>
              <a:t> yang </a:t>
            </a:r>
            <a:r>
              <a:rPr lang="en-US" sz="5400" dirty="0" err="1"/>
              <a:t>menjadi</a:t>
            </a:r>
            <a:r>
              <a:rPr lang="en-US" sz="5400" dirty="0"/>
              <a:t> </a:t>
            </a:r>
            <a:r>
              <a:rPr lang="en-US" sz="5400" dirty="0" err="1"/>
              <a:t>titik</a:t>
            </a:r>
            <a:r>
              <a:rPr lang="en-US" sz="5400" dirty="0"/>
              <a:t> </a:t>
            </a:r>
            <a:r>
              <a:rPr lang="en-US" sz="5400" dirty="0" err="1"/>
              <a:t>ukurnya</a:t>
            </a:r>
            <a:endParaRPr lang="en-US" sz="54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Semisal</a:t>
            </a:r>
            <a:r>
              <a:rPr lang="en-US" sz="5400" dirty="0"/>
              <a:t> </a:t>
            </a:r>
            <a:r>
              <a:rPr lang="en-US" sz="5400" dirty="0" err="1"/>
              <a:t>jumlah</a:t>
            </a:r>
            <a:r>
              <a:rPr lang="en-US" sz="5400" dirty="0"/>
              <a:t> </a:t>
            </a:r>
            <a:r>
              <a:rPr lang="en-US" sz="5400" dirty="0" err="1"/>
              <a:t>pesan</a:t>
            </a:r>
            <a:r>
              <a:rPr lang="en-US" sz="5400" dirty="0"/>
              <a:t> yang </a:t>
            </a:r>
            <a:r>
              <a:rPr lang="en-US" sz="5400" dirty="0" err="1"/>
              <a:t>diterima</a:t>
            </a:r>
            <a:r>
              <a:rPr lang="en-US" sz="5400" dirty="0"/>
              <a:t> </a:t>
            </a:r>
            <a:r>
              <a:rPr lang="en-US" sz="5400" dirty="0" err="1"/>
              <a:t>perhari</a:t>
            </a:r>
            <a:r>
              <a:rPr lang="en-US" sz="5400" dirty="0"/>
              <a:t>, </a:t>
            </a:r>
            <a:r>
              <a:rPr lang="en-US" sz="5400" dirty="0" err="1"/>
              <a:t>kualitas</a:t>
            </a:r>
            <a:r>
              <a:rPr lang="en-US" sz="5400" dirty="0"/>
              <a:t> </a:t>
            </a:r>
            <a:r>
              <a:rPr lang="en-US" sz="5400" dirty="0" err="1"/>
              <a:t>jawaban</a:t>
            </a:r>
            <a:r>
              <a:rPr lang="en-US" sz="5400" dirty="0"/>
              <a:t>, mailing list, </a:t>
            </a:r>
            <a:r>
              <a:rPr lang="en-US" sz="5400" dirty="0" err="1"/>
              <a:t>dll</a:t>
            </a:r>
            <a:endParaRPr lang="en-US" sz="5400" dirty="0"/>
          </a:p>
          <a:p>
            <a:pPr lvl="1"/>
            <a:endParaRPr lang="en-US" sz="5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8549FE-1131-4147-8856-FD5AF15F552E}"/>
              </a:ext>
            </a:extLst>
          </p:cNvPr>
          <p:cNvSpPr txBox="1"/>
          <p:nvPr/>
        </p:nvSpPr>
        <p:spPr>
          <a:xfrm>
            <a:off x="3587262" y="773723"/>
            <a:ext cx="50409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Kontinuitas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921112"/>
      </p:ext>
    </p:extLst>
  </p:cSld>
  <p:clrMapOvr>
    <a:masterClrMapping/>
  </p:clrMapOvr>
  <p:transition spd="med">
    <p:fade thruBlk="1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5400" dirty="0"/>
              <a:t>C. </a:t>
            </a:r>
            <a:r>
              <a:rPr lang="en-US" sz="5400" dirty="0" err="1"/>
              <a:t>transparansi</a:t>
            </a:r>
            <a:endParaRPr lang="en-US" sz="54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Meliputi</a:t>
            </a:r>
            <a:r>
              <a:rPr lang="en-US" sz="5400" dirty="0"/>
              <a:t> entry barrier (</a:t>
            </a:r>
            <a:r>
              <a:rPr lang="en-US" sz="5400" dirty="0" err="1"/>
              <a:t>tingkat</a:t>
            </a:r>
            <a:r>
              <a:rPr lang="en-US" sz="5400" dirty="0"/>
              <a:t> </a:t>
            </a:r>
            <a:r>
              <a:rPr lang="en-US" sz="5400" dirty="0" err="1"/>
              <a:t>penghalang</a:t>
            </a:r>
            <a:r>
              <a:rPr lang="en-US" sz="5400" dirty="0"/>
              <a:t>) </a:t>
            </a:r>
            <a:r>
              <a:rPr lang="en-US" sz="5400" dirty="0" err="1"/>
              <a:t>bagi</a:t>
            </a:r>
            <a:r>
              <a:rPr lang="en-US" sz="5400" dirty="0"/>
              <a:t> </a:t>
            </a:r>
            <a:r>
              <a:rPr lang="en-US" sz="5400" dirty="0" err="1"/>
              <a:t>para</a:t>
            </a:r>
            <a:r>
              <a:rPr lang="en-US" sz="5400" dirty="0"/>
              <a:t> </a:t>
            </a:r>
            <a:r>
              <a:rPr lang="en-US" sz="5400" dirty="0" err="1"/>
              <a:t>pengembang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komunitas</a:t>
            </a:r>
            <a:r>
              <a:rPr lang="en-US" sz="5400" dirty="0"/>
              <a:t> </a:t>
            </a:r>
            <a:r>
              <a:rPr lang="en-US" sz="5400" dirty="0" err="1"/>
              <a:t>untuk</a:t>
            </a:r>
            <a:r>
              <a:rPr lang="en-US" sz="5400" dirty="0"/>
              <a:t> </a:t>
            </a:r>
            <a:r>
              <a:rPr lang="en-US" sz="5400" dirty="0" err="1"/>
              <a:t>berkonstribusi</a:t>
            </a:r>
            <a:r>
              <a:rPr lang="en-US" sz="5400" dirty="0"/>
              <a:t> </a:t>
            </a:r>
            <a:r>
              <a:rPr lang="en-US" sz="5400" dirty="0" err="1"/>
              <a:t>dalam</a:t>
            </a:r>
            <a:r>
              <a:rPr lang="en-US" sz="5400" dirty="0"/>
              <a:t> </a:t>
            </a:r>
            <a:r>
              <a:rPr lang="en-US" sz="5400" dirty="0" err="1"/>
              <a:t>pengembangan</a:t>
            </a:r>
            <a:r>
              <a:rPr lang="en-US" sz="5400" dirty="0"/>
              <a:t> </a:t>
            </a:r>
            <a:r>
              <a:rPr lang="en-US" sz="5400" dirty="0" err="1"/>
              <a:t>proyek</a:t>
            </a:r>
            <a:endParaRPr lang="en-US" sz="54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Khususnya</a:t>
            </a:r>
            <a:r>
              <a:rPr lang="en-US" sz="5400" dirty="0"/>
              <a:t> </a:t>
            </a:r>
            <a:r>
              <a:rPr lang="en-US" sz="5400" dirty="0" err="1"/>
              <a:t>untuk</a:t>
            </a:r>
            <a:r>
              <a:rPr lang="en-US" sz="5400" dirty="0"/>
              <a:t> </a:t>
            </a:r>
            <a:r>
              <a:rPr lang="en-US" sz="5400" dirty="0" err="1"/>
              <a:t>sistem</a:t>
            </a:r>
            <a:r>
              <a:rPr lang="en-US" sz="5400" dirty="0"/>
              <a:t> yang </a:t>
            </a:r>
            <a:r>
              <a:rPr lang="en-US" sz="5400" dirty="0" err="1"/>
              <a:t>dikembangkan</a:t>
            </a:r>
            <a:r>
              <a:rPr lang="en-US" sz="5400" dirty="0"/>
              <a:t> </a:t>
            </a:r>
            <a:r>
              <a:rPr lang="en-US" sz="5400" dirty="0" err="1"/>
              <a:t>oleh</a:t>
            </a:r>
            <a:r>
              <a:rPr lang="en-US" sz="5400" dirty="0"/>
              <a:t> </a:t>
            </a:r>
            <a:r>
              <a:rPr lang="en-US" sz="5400" dirty="0" err="1"/>
              <a:t>perusahaan</a:t>
            </a:r>
            <a:r>
              <a:rPr lang="en-US" sz="5400" dirty="0"/>
              <a:t>, </a:t>
            </a:r>
            <a:r>
              <a:rPr lang="en-US" sz="5400" dirty="0" err="1"/>
              <a:t>tingkat</a:t>
            </a:r>
            <a:r>
              <a:rPr lang="en-US" sz="5400" dirty="0"/>
              <a:t> </a:t>
            </a:r>
            <a:r>
              <a:rPr lang="en-US" sz="5400" dirty="0" err="1"/>
              <a:t>keterlibatan</a:t>
            </a:r>
            <a:r>
              <a:rPr lang="en-US" sz="5400" dirty="0"/>
              <a:t> </a:t>
            </a:r>
            <a:r>
              <a:rPr lang="en-US" sz="5400" dirty="0" err="1"/>
              <a:t>komunitas</a:t>
            </a:r>
            <a:r>
              <a:rPr lang="en-US" sz="5400" dirty="0"/>
              <a:t> </a:t>
            </a:r>
            <a:r>
              <a:rPr lang="en-US" sz="5400" dirty="0" err="1"/>
              <a:t>dapat</a:t>
            </a:r>
            <a:r>
              <a:rPr lang="en-US" sz="5400" dirty="0"/>
              <a:t> </a:t>
            </a:r>
            <a:r>
              <a:rPr lang="en-US" sz="5400" dirty="0" err="1"/>
              <a:t>mempengaruhi</a:t>
            </a:r>
            <a:r>
              <a:rPr lang="en-US" sz="5400" dirty="0"/>
              <a:t> </a:t>
            </a:r>
            <a:r>
              <a:rPr lang="en-US" sz="5400" dirty="0" err="1"/>
              <a:t>tingkat</a:t>
            </a:r>
            <a:r>
              <a:rPr lang="en-US" sz="5400" dirty="0"/>
              <a:t> </a:t>
            </a:r>
            <a:r>
              <a:rPr lang="en-US" sz="5400" dirty="0" err="1"/>
              <a:t>ketergantungan</a:t>
            </a:r>
            <a:r>
              <a:rPr lang="en-US" sz="5400" dirty="0"/>
              <a:t> </a:t>
            </a:r>
            <a:r>
              <a:rPr lang="en-US" sz="5400" dirty="0" err="1"/>
              <a:t>pada</a:t>
            </a:r>
            <a:r>
              <a:rPr lang="en-US" sz="5400" dirty="0"/>
              <a:t> vendor</a:t>
            </a:r>
          </a:p>
          <a:p>
            <a:r>
              <a:rPr lang="en-US" sz="5400" dirty="0"/>
              <a:t>D. </a:t>
            </a:r>
            <a:r>
              <a:rPr lang="en-US" sz="5400" dirty="0" err="1"/>
              <a:t>frekuensi</a:t>
            </a:r>
            <a:r>
              <a:rPr lang="en-US" sz="5400" dirty="0"/>
              <a:t> update</a:t>
            </a:r>
          </a:p>
          <a:p>
            <a:r>
              <a:rPr lang="en-US" sz="5400" dirty="0"/>
              <a:t>E. </a:t>
            </a:r>
            <a:r>
              <a:rPr lang="en-US" sz="5400" dirty="0" err="1"/>
              <a:t>efek</a:t>
            </a:r>
            <a:r>
              <a:rPr lang="en-US" sz="5400" dirty="0"/>
              <a:t> lock-in</a:t>
            </a:r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Selain</a:t>
            </a:r>
            <a:r>
              <a:rPr lang="en-US" sz="5400" dirty="0"/>
              <a:t> </a:t>
            </a:r>
            <a:r>
              <a:rPr lang="en-US" sz="5400" dirty="0" err="1"/>
              <a:t>efek</a:t>
            </a:r>
            <a:r>
              <a:rPr lang="en-US" sz="5400" dirty="0"/>
              <a:t> lock-in </a:t>
            </a:r>
            <a:r>
              <a:rPr lang="en-US" sz="5400" dirty="0" err="1"/>
              <a:t>dari</a:t>
            </a:r>
            <a:r>
              <a:rPr lang="en-US" sz="5400" dirty="0"/>
              <a:t> </a:t>
            </a:r>
            <a:r>
              <a:rPr lang="en-US" sz="5400" dirty="0" err="1"/>
              <a:t>proyek</a:t>
            </a:r>
            <a:r>
              <a:rPr lang="en-US" sz="5400" dirty="0"/>
              <a:t> </a:t>
            </a:r>
            <a:r>
              <a:rPr lang="en-US" sz="5400" dirty="0" err="1"/>
              <a:t>sendiri</a:t>
            </a:r>
            <a:r>
              <a:rPr lang="en-US" sz="5400" dirty="0"/>
              <a:t>, </a:t>
            </a:r>
            <a:r>
              <a:rPr lang="en-US" sz="5400" dirty="0" err="1"/>
              <a:t>beberapa</a:t>
            </a:r>
            <a:r>
              <a:rPr lang="en-US" sz="5400" dirty="0"/>
              <a:t> </a:t>
            </a:r>
            <a:r>
              <a:rPr lang="en-US" sz="5400" dirty="0" err="1"/>
              <a:t>faktor</a:t>
            </a:r>
            <a:r>
              <a:rPr lang="en-US" sz="5400" dirty="0"/>
              <a:t> lain yang </a:t>
            </a:r>
            <a:r>
              <a:rPr lang="en-US" sz="5400" dirty="0" err="1"/>
              <a:t>berpengaruh</a:t>
            </a:r>
            <a:r>
              <a:rPr lang="en-US" sz="5400" dirty="0"/>
              <a:t> </a:t>
            </a:r>
            <a:r>
              <a:rPr lang="en-US" sz="5400" dirty="0" err="1"/>
              <a:t>misalnya</a:t>
            </a:r>
            <a:r>
              <a:rPr lang="en-US" sz="5400" dirty="0"/>
              <a:t> </a:t>
            </a:r>
            <a:r>
              <a:rPr lang="en-US" sz="5400" dirty="0" err="1"/>
              <a:t>teknologi</a:t>
            </a:r>
            <a:r>
              <a:rPr lang="en-US" sz="5400" dirty="0"/>
              <a:t>, </a:t>
            </a:r>
            <a:r>
              <a:rPr lang="en-US" sz="5400" dirty="0" err="1"/>
              <a:t>komponen</a:t>
            </a:r>
            <a:r>
              <a:rPr lang="en-US" sz="5400" dirty="0"/>
              <a:t> </a:t>
            </a:r>
            <a:r>
              <a:rPr lang="en-US" sz="5400" dirty="0" err="1"/>
              <a:t>komersial</a:t>
            </a:r>
            <a:r>
              <a:rPr lang="en-US" sz="5400" dirty="0"/>
              <a:t>, </a:t>
            </a:r>
            <a:r>
              <a:rPr lang="en-US" sz="5400" dirty="0" err="1"/>
              <a:t>kebergantungan</a:t>
            </a:r>
            <a:r>
              <a:rPr lang="en-US" sz="5400" dirty="0"/>
              <a:t> </a:t>
            </a:r>
            <a:r>
              <a:rPr lang="en-US" sz="5400" dirty="0" err="1"/>
              <a:t>dengan</a:t>
            </a:r>
            <a:r>
              <a:rPr lang="en-US" sz="5400" dirty="0"/>
              <a:t> </a:t>
            </a:r>
            <a:r>
              <a:rPr lang="en-US" sz="5400" dirty="0" err="1"/>
              <a:t>proyek</a:t>
            </a:r>
            <a:r>
              <a:rPr lang="en-US" sz="5400" dirty="0"/>
              <a:t> lain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C81D01-C379-E145-97B8-AAAC454C4056}"/>
              </a:ext>
            </a:extLst>
          </p:cNvPr>
          <p:cNvSpPr txBox="1"/>
          <p:nvPr/>
        </p:nvSpPr>
        <p:spPr>
          <a:xfrm>
            <a:off x="3587262" y="773723"/>
            <a:ext cx="50409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Kontinuitas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451732"/>
      </p:ext>
    </p:extLst>
  </p:cSld>
  <p:clrMapOvr>
    <a:masterClrMapping/>
  </p:clrMapOvr>
  <p:transition spd="med">
    <p:fade thruBlk="1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5400" dirty="0" err="1"/>
              <a:t>Kematangan</a:t>
            </a:r>
            <a:r>
              <a:rPr lang="en-US" sz="5400" dirty="0"/>
              <a:t> </a:t>
            </a:r>
            <a:r>
              <a:rPr lang="en-US" sz="5400" dirty="0" err="1"/>
              <a:t>ini</a:t>
            </a:r>
            <a:r>
              <a:rPr lang="en-US" sz="5400" dirty="0"/>
              <a:t> </a:t>
            </a:r>
            <a:r>
              <a:rPr lang="en-US" sz="5400" dirty="0" err="1"/>
              <a:t>dapat</a:t>
            </a:r>
            <a:r>
              <a:rPr lang="en-US" sz="5400" dirty="0"/>
              <a:t> </a:t>
            </a:r>
            <a:r>
              <a:rPr lang="en-US" sz="5400" dirty="0" err="1"/>
              <a:t>digunakan</a:t>
            </a:r>
            <a:r>
              <a:rPr lang="en-US" sz="5400" dirty="0"/>
              <a:t> </a:t>
            </a:r>
            <a:r>
              <a:rPr lang="en-US" sz="5400" dirty="0" err="1"/>
              <a:t>sebagai</a:t>
            </a:r>
            <a:r>
              <a:rPr lang="en-US" sz="5400" dirty="0"/>
              <a:t> </a:t>
            </a:r>
            <a:r>
              <a:rPr lang="en-US" sz="5400" dirty="0" err="1"/>
              <a:t>salah</a:t>
            </a:r>
            <a:r>
              <a:rPr lang="en-US" sz="5400" dirty="0"/>
              <a:t> </a:t>
            </a:r>
            <a:r>
              <a:rPr lang="en-US" sz="5400" dirty="0" err="1"/>
              <a:t>satu</a:t>
            </a:r>
            <a:r>
              <a:rPr lang="en-US" sz="5400" dirty="0"/>
              <a:t> </a:t>
            </a:r>
            <a:r>
              <a:rPr lang="en-US" sz="5400" dirty="0" err="1"/>
              <a:t>proses</a:t>
            </a:r>
            <a:r>
              <a:rPr lang="en-US" sz="5400" dirty="0"/>
              <a:t> </a:t>
            </a:r>
            <a:r>
              <a:rPr lang="en-US" sz="5400" dirty="0" err="1"/>
              <a:t>umum</a:t>
            </a:r>
            <a:r>
              <a:rPr lang="en-US" sz="5400" dirty="0"/>
              <a:t> </a:t>
            </a:r>
            <a:r>
              <a:rPr lang="en-US" sz="5400" dirty="0" err="1"/>
              <a:t>untuk</a:t>
            </a:r>
            <a:r>
              <a:rPr lang="en-US" sz="5400" dirty="0"/>
              <a:t> </a:t>
            </a:r>
            <a:r>
              <a:rPr lang="en-US" sz="5400" dirty="0" err="1"/>
              <a:t>memilih</a:t>
            </a:r>
            <a:r>
              <a:rPr lang="en-US" sz="5400" dirty="0"/>
              <a:t>, </a:t>
            </a:r>
            <a:r>
              <a:rPr lang="en-US" sz="5400" dirty="0" err="1"/>
              <a:t>menilai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mengimplementasikan</a:t>
            </a:r>
            <a:r>
              <a:rPr lang="en-US" sz="5400" dirty="0"/>
              <a:t> </a:t>
            </a:r>
            <a:r>
              <a:rPr lang="en-US" sz="5400" dirty="0" err="1"/>
              <a:t>sebuah</a:t>
            </a:r>
            <a:r>
              <a:rPr lang="en-US" sz="5400" dirty="0"/>
              <a:t> </a:t>
            </a:r>
            <a:r>
              <a:rPr lang="en-US" sz="5400" dirty="0" err="1"/>
              <a:t>produk</a:t>
            </a:r>
            <a:endParaRPr lang="en-US" sz="5400" dirty="0"/>
          </a:p>
          <a:p>
            <a:r>
              <a:rPr lang="en-US" sz="5400" dirty="0"/>
              <a:t>A. status </a:t>
            </a:r>
            <a:r>
              <a:rPr lang="en-US" sz="5400" dirty="0" err="1"/>
              <a:t>pengembangan</a:t>
            </a:r>
            <a:endParaRPr lang="en-US" sz="54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Terutama</a:t>
            </a:r>
            <a:r>
              <a:rPr lang="en-US" sz="5400" dirty="0"/>
              <a:t> </a:t>
            </a:r>
            <a:r>
              <a:rPr lang="en-US" sz="5400" dirty="0" err="1"/>
              <a:t>untuk</a:t>
            </a:r>
            <a:r>
              <a:rPr lang="en-US" sz="5400" dirty="0"/>
              <a:t> </a:t>
            </a:r>
            <a:r>
              <a:rPr lang="en-US" sz="5400" dirty="0" err="1"/>
              <a:t>kasus</a:t>
            </a:r>
            <a:r>
              <a:rPr lang="en-US" sz="5400" dirty="0"/>
              <a:t> ERP open source, </a:t>
            </a:r>
            <a:r>
              <a:rPr lang="en-US" sz="5400" dirty="0" err="1"/>
              <a:t>terkadang</a:t>
            </a:r>
            <a:r>
              <a:rPr lang="en-US" sz="5400" dirty="0"/>
              <a:t> </a:t>
            </a:r>
            <a:r>
              <a:rPr lang="en-US" sz="5400" dirty="0" err="1"/>
              <a:t>belum</a:t>
            </a:r>
            <a:r>
              <a:rPr lang="en-US" sz="5400" dirty="0"/>
              <a:t> </a:t>
            </a:r>
            <a:r>
              <a:rPr lang="en-US" sz="5400" dirty="0" err="1"/>
              <a:t>sampai</a:t>
            </a:r>
            <a:r>
              <a:rPr lang="en-US" sz="5400" dirty="0"/>
              <a:t> </a:t>
            </a:r>
            <a:r>
              <a:rPr lang="en-US" sz="5400" dirty="0" err="1"/>
              <a:t>tahapan</a:t>
            </a:r>
            <a:r>
              <a:rPr lang="en-US" sz="5400" dirty="0"/>
              <a:t> </a:t>
            </a:r>
            <a:r>
              <a:rPr lang="en-US" sz="5400" dirty="0" err="1"/>
              <a:t>stabil</a:t>
            </a:r>
            <a:r>
              <a:rPr lang="en-US" sz="5400" dirty="0"/>
              <a:t> (</a:t>
            </a:r>
            <a:r>
              <a:rPr lang="en-US" sz="5400" dirty="0" err="1"/>
              <a:t>dari</a:t>
            </a:r>
            <a:r>
              <a:rPr lang="en-US" sz="5400" dirty="0"/>
              <a:t> 3 </a:t>
            </a:r>
            <a:r>
              <a:rPr lang="en-US" sz="5400" dirty="0" err="1"/>
              <a:t>tahapan</a:t>
            </a:r>
            <a:r>
              <a:rPr lang="en-US" sz="5400" dirty="0"/>
              <a:t> alpha, beta, </a:t>
            </a:r>
            <a:r>
              <a:rPr lang="en-US" sz="5400" dirty="0" err="1"/>
              <a:t>stabil</a:t>
            </a:r>
            <a:r>
              <a:rPr lang="en-US" sz="5400" dirty="0"/>
              <a:t>) </a:t>
            </a:r>
            <a:r>
              <a:rPr lang="en-US" sz="5400" dirty="0" err="1"/>
              <a:t>sehingga</a:t>
            </a:r>
            <a:r>
              <a:rPr lang="en-US" sz="5400" dirty="0"/>
              <a:t> </a:t>
            </a:r>
            <a:r>
              <a:rPr lang="en-US" sz="5400" dirty="0" err="1"/>
              <a:t>harus</a:t>
            </a:r>
            <a:r>
              <a:rPr lang="en-US" sz="5400" dirty="0"/>
              <a:t> </a:t>
            </a:r>
            <a:r>
              <a:rPr lang="en-US" sz="5400" dirty="0" err="1"/>
              <a:t>dipilih</a:t>
            </a:r>
            <a:r>
              <a:rPr lang="en-US" sz="5400" dirty="0"/>
              <a:t> ERP yang </a:t>
            </a:r>
            <a:r>
              <a:rPr lang="en-US" sz="5400" dirty="0" err="1"/>
              <a:t>memiliki</a:t>
            </a:r>
            <a:r>
              <a:rPr lang="en-US" sz="5400" dirty="0"/>
              <a:t> </a:t>
            </a:r>
            <a:r>
              <a:rPr lang="en-US" sz="5400" dirty="0" err="1"/>
              <a:t>versi</a:t>
            </a:r>
            <a:r>
              <a:rPr lang="en-US" sz="5400" dirty="0"/>
              <a:t> </a:t>
            </a:r>
            <a:r>
              <a:rPr lang="en-US" sz="5400" dirty="0" err="1"/>
              <a:t>stabil</a:t>
            </a:r>
            <a:endParaRPr lang="en-US" sz="5400" dirty="0"/>
          </a:p>
          <a:p>
            <a:r>
              <a:rPr lang="en-US" sz="5400" dirty="0"/>
              <a:t>B. </a:t>
            </a:r>
            <a:r>
              <a:rPr lang="en-US" sz="5400" dirty="0" err="1"/>
              <a:t>situs</a:t>
            </a:r>
            <a:r>
              <a:rPr lang="en-US" sz="5400" dirty="0"/>
              <a:t> </a:t>
            </a:r>
            <a:r>
              <a:rPr lang="en-US" sz="5400" dirty="0" err="1"/>
              <a:t>referensi</a:t>
            </a:r>
            <a:endParaRPr lang="en-US" sz="5400" dirty="0"/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Kualitas</a:t>
            </a:r>
            <a:r>
              <a:rPr lang="en-US" sz="5400" dirty="0"/>
              <a:t> </a:t>
            </a:r>
            <a:r>
              <a:rPr lang="en-US" sz="5400" dirty="0" err="1"/>
              <a:t>rilis</a:t>
            </a:r>
            <a:r>
              <a:rPr lang="en-US" sz="5400" dirty="0"/>
              <a:t> yang </a:t>
            </a:r>
            <a:r>
              <a:rPr lang="en-US" sz="5400" dirty="0" err="1"/>
              <a:t>stabil</a:t>
            </a:r>
            <a:r>
              <a:rPr lang="en-US" sz="5400" dirty="0"/>
              <a:t> </a:t>
            </a:r>
            <a:r>
              <a:rPr lang="en-US" sz="5400" dirty="0" err="1"/>
              <a:t>dapat</a:t>
            </a:r>
            <a:r>
              <a:rPr lang="en-US" sz="5400" dirty="0"/>
              <a:t> </a:t>
            </a:r>
            <a:r>
              <a:rPr lang="en-US" sz="5400" dirty="0" err="1"/>
              <a:t>dilihat</a:t>
            </a:r>
            <a:r>
              <a:rPr lang="en-US" sz="5400" dirty="0"/>
              <a:t> </a:t>
            </a:r>
            <a:r>
              <a:rPr lang="en-US" sz="5400" dirty="0" err="1"/>
              <a:t>dari</a:t>
            </a:r>
            <a:r>
              <a:rPr lang="en-US" sz="5400" dirty="0"/>
              <a:t> </a:t>
            </a:r>
            <a:r>
              <a:rPr lang="en-US" sz="5400" dirty="0" err="1"/>
              <a:t>dilakukannya</a:t>
            </a:r>
            <a:r>
              <a:rPr lang="en-US" sz="5400" dirty="0"/>
              <a:t> testing </a:t>
            </a:r>
            <a:r>
              <a:rPr lang="en-US" sz="5400" dirty="0" err="1"/>
              <a:t>menyeluruh</a:t>
            </a:r>
            <a:r>
              <a:rPr lang="en-US" sz="5400" dirty="0"/>
              <a:t> </a:t>
            </a:r>
            <a:r>
              <a:rPr lang="en-US" sz="5400" dirty="0" err="1"/>
              <a:t>pada</a:t>
            </a:r>
            <a:r>
              <a:rPr lang="en-US" sz="5400" dirty="0"/>
              <a:t> software</a:t>
            </a:r>
          </a:p>
          <a:p>
            <a:pPr marL="1600200" lvl="1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Biasanya</a:t>
            </a:r>
            <a:r>
              <a:rPr lang="en-US" sz="5400" dirty="0"/>
              <a:t> </a:t>
            </a:r>
            <a:r>
              <a:rPr lang="en-US" sz="5400" dirty="0" err="1"/>
              <a:t>perusahaan</a:t>
            </a:r>
            <a:r>
              <a:rPr lang="en-US" sz="5400" dirty="0"/>
              <a:t> </a:t>
            </a:r>
            <a:r>
              <a:rPr lang="en-US" sz="5400" dirty="0" err="1"/>
              <a:t>pembuat</a:t>
            </a:r>
            <a:r>
              <a:rPr lang="en-US" sz="5400" dirty="0"/>
              <a:t> </a:t>
            </a:r>
            <a:r>
              <a:rPr lang="en-US" sz="5400" dirty="0" err="1"/>
              <a:t>paket</a:t>
            </a:r>
            <a:r>
              <a:rPr lang="en-US" sz="5400" dirty="0"/>
              <a:t> yang </a:t>
            </a:r>
            <a:r>
              <a:rPr lang="en-US" sz="5400" dirty="0" err="1"/>
              <a:t>stabil</a:t>
            </a:r>
            <a:r>
              <a:rPr lang="en-US" sz="5400" dirty="0"/>
              <a:t> </a:t>
            </a:r>
            <a:r>
              <a:rPr lang="en-US" sz="5400" dirty="0" err="1"/>
              <a:t>menyediakan</a:t>
            </a:r>
            <a:r>
              <a:rPr lang="en-US" sz="5400" dirty="0"/>
              <a:t> </a:t>
            </a:r>
            <a:r>
              <a:rPr lang="en-US" sz="5400" dirty="0" err="1"/>
              <a:t>situs</a:t>
            </a:r>
            <a:r>
              <a:rPr lang="en-US" sz="5400" dirty="0"/>
              <a:t> </a:t>
            </a:r>
            <a:r>
              <a:rPr lang="en-US" sz="5400" dirty="0" err="1"/>
              <a:t>referensi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kasus</a:t>
            </a:r>
            <a:r>
              <a:rPr lang="en-US" sz="5400" dirty="0"/>
              <a:t> </a:t>
            </a:r>
            <a:r>
              <a:rPr lang="en-US" sz="5400" dirty="0" err="1"/>
              <a:t>bisnis</a:t>
            </a:r>
            <a:r>
              <a:rPr lang="en-US" sz="5400" dirty="0"/>
              <a:t> yang </a:t>
            </a:r>
            <a:r>
              <a:rPr lang="en-US" sz="5400" dirty="0" err="1"/>
              <a:t>relevan</a:t>
            </a:r>
            <a:r>
              <a:rPr lang="en-US" sz="5400" dirty="0"/>
              <a:t>, </a:t>
            </a:r>
            <a:r>
              <a:rPr lang="en-US" sz="5400" dirty="0" err="1"/>
              <a:t>termasuk</a:t>
            </a:r>
            <a:r>
              <a:rPr lang="en-US" sz="5400" dirty="0"/>
              <a:t> </a:t>
            </a:r>
            <a:r>
              <a:rPr lang="en-US" sz="5400" dirty="0" err="1"/>
              <a:t>dari</a:t>
            </a:r>
            <a:r>
              <a:rPr lang="en-US" sz="5400" dirty="0"/>
              <a:t> </a:t>
            </a:r>
            <a:r>
              <a:rPr lang="en-US" sz="5400" dirty="0" err="1"/>
              <a:t>konsumen</a:t>
            </a:r>
            <a:r>
              <a:rPr lang="en-US" sz="5400" dirty="0"/>
              <a:t> yang </a:t>
            </a:r>
            <a:r>
              <a:rPr lang="en-US" sz="5400" dirty="0" err="1"/>
              <a:t>pernah</a:t>
            </a:r>
            <a:r>
              <a:rPr lang="en-US" sz="5400" dirty="0"/>
              <a:t> </a:t>
            </a:r>
            <a:r>
              <a:rPr lang="en-US" sz="5400" dirty="0" err="1"/>
              <a:t>menggunakan</a:t>
            </a:r>
            <a:endParaRPr lang="en-US" sz="5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64907A-F161-A746-9B61-1835580100DB}"/>
              </a:ext>
            </a:extLst>
          </p:cNvPr>
          <p:cNvSpPr txBox="1"/>
          <p:nvPr/>
        </p:nvSpPr>
        <p:spPr>
          <a:xfrm>
            <a:off x="3352800" y="797170"/>
            <a:ext cx="542392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kematangan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017426"/>
      </p:ext>
    </p:extLst>
  </p:cSld>
  <p:clrMapOvr>
    <a:masterClrMapping/>
  </p:clrMapOvr>
  <p:transition spd="med">
    <p:fade thruBlk="1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Install </a:t>
            </a:r>
            <a:r>
              <a:rPr lang="en-US" dirty="0" err="1"/>
              <a:t>openERP</a:t>
            </a:r>
            <a:r>
              <a:rPr lang="en-US" dirty="0"/>
              <a:t> </a:t>
            </a:r>
            <a:r>
              <a:rPr lang="en-US" dirty="0" err="1"/>
              <a:t>beserta</a:t>
            </a:r>
            <a:r>
              <a:rPr lang="en-US" dirty="0"/>
              <a:t> </a:t>
            </a:r>
            <a:r>
              <a:rPr lang="en-US" dirty="0" err="1"/>
              <a:t>modul-modul</a:t>
            </a:r>
            <a:r>
              <a:rPr lang="en-US" dirty="0"/>
              <a:t> </a:t>
            </a:r>
            <a:r>
              <a:rPr lang="en-US" dirty="0" err="1"/>
              <a:t>pendukungnya</a:t>
            </a:r>
            <a:endParaRPr lang="en-US" dirty="0"/>
          </a:p>
          <a:p>
            <a:r>
              <a:rPr lang="en-US" dirty="0"/>
              <a:t>Setting </a:t>
            </a:r>
            <a:r>
              <a:rPr lang="en-US" dirty="0" err="1"/>
              <a:t>sesuaikan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(</a:t>
            </a:r>
            <a:r>
              <a:rPr lang="en-US" dirty="0" err="1"/>
              <a:t>misal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, </a:t>
            </a:r>
            <a:r>
              <a:rPr lang="en-US" dirty="0" err="1"/>
              <a:t>dll</a:t>
            </a:r>
            <a:r>
              <a:rPr lang="en-US" dirty="0"/>
              <a:t>)</a:t>
            </a:r>
          </a:p>
          <a:p>
            <a:r>
              <a:rPr lang="en-US" dirty="0" err="1"/>
              <a:t>Dokumentasikan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tutorial </a:t>
            </a:r>
            <a:r>
              <a:rPr lang="en-US" dirty="0" err="1"/>
              <a:t>ppt</a:t>
            </a:r>
            <a:endParaRPr lang="en-US" dirty="0"/>
          </a:p>
          <a:p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pengerjaan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UTS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82E178-9A8B-6A48-932E-D0DD67E159FF}"/>
              </a:ext>
            </a:extLst>
          </p:cNvPr>
          <p:cNvSpPr txBox="1"/>
          <p:nvPr/>
        </p:nvSpPr>
        <p:spPr>
          <a:xfrm>
            <a:off x="3657599" y="1312985"/>
            <a:ext cx="53128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err="1">
                <a:solidFill>
                  <a:srgbClr val="FF0000"/>
                </a:solidFill>
              </a:rPr>
              <a:t>Tugas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kelompok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974785"/>
      </p:ext>
    </p:extLst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179650" y="6264581"/>
            <a:ext cx="20000412" cy="3586334"/>
          </a:xfrm>
        </p:spPr>
        <p:txBody>
          <a:bodyPr>
            <a:norm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Mekanisme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pengambilan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keputusan</a:t>
            </a:r>
            <a:endParaRPr lang="en-US" sz="8000" b="1" dirty="0">
              <a:solidFill>
                <a:srgbClr val="FF0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070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Sistem</a:t>
            </a:r>
            <a:r>
              <a:rPr lang="en-US" dirty="0"/>
              <a:t> ERP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seperangkat</a:t>
            </a:r>
            <a:r>
              <a:rPr lang="en-US" dirty="0"/>
              <a:t> </a:t>
            </a:r>
            <a:r>
              <a:rPr lang="en-US" dirty="0" err="1"/>
              <a:t>infrastruktur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software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lepas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‘best practice’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terbaik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pelaku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akademik</a:t>
            </a:r>
            <a:endParaRPr lang="en-US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/>
              <a:t>Agar </a:t>
            </a:r>
            <a:r>
              <a:rPr lang="en-US" dirty="0" err="1"/>
              <a:t>manfaat</a:t>
            </a:r>
            <a:r>
              <a:rPr lang="en-US" dirty="0"/>
              <a:t> ERP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tercapai</a:t>
            </a:r>
            <a:r>
              <a:rPr lang="en-US" dirty="0"/>
              <a:t>,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 yang </a:t>
            </a:r>
            <a:r>
              <a:rPr lang="en-US" dirty="0" err="1"/>
              <a:t>cermat</a:t>
            </a:r>
            <a:r>
              <a:rPr lang="en-US" dirty="0"/>
              <a:t>. Dari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pemilihan</a:t>
            </a:r>
            <a:r>
              <a:rPr lang="en-US" dirty="0"/>
              <a:t> </a:t>
            </a:r>
            <a:r>
              <a:rPr lang="en-US" dirty="0" err="1"/>
              <a:t>paket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endParaRPr lang="en-US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Tahapan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ERP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mengacu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tahapan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software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umumnya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91E3E6-C342-6E4C-B1B2-101A8D1EBD5E}"/>
              </a:ext>
            </a:extLst>
          </p:cNvPr>
          <p:cNvSpPr txBox="1"/>
          <p:nvPr/>
        </p:nvSpPr>
        <p:spPr>
          <a:xfrm>
            <a:off x="3282462" y="1148864"/>
            <a:ext cx="1559555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Mekanisme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pengambilan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keputusan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776962445"/>
      </p:ext>
    </p:extLst>
  </p:cSld>
  <p:clrMapOvr>
    <a:masterClrMapping/>
  </p:clrMapOvr>
  <p:transition spd="med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Dalam</a:t>
            </a:r>
            <a:r>
              <a:rPr lang="en-US" sz="5400" dirty="0"/>
              <a:t> </a:t>
            </a:r>
            <a:r>
              <a:rPr lang="en-US" sz="5400" dirty="0" err="1"/>
              <a:t>kaitan</a:t>
            </a:r>
            <a:r>
              <a:rPr lang="en-US" sz="5400" dirty="0"/>
              <a:t> </a:t>
            </a:r>
            <a:r>
              <a:rPr lang="en-US" sz="5400" dirty="0" err="1"/>
              <a:t>dengan</a:t>
            </a:r>
            <a:r>
              <a:rPr lang="en-US" sz="5400" dirty="0"/>
              <a:t> ERP </a:t>
            </a:r>
            <a:r>
              <a:rPr lang="en-US" sz="5400" dirty="0" err="1"/>
              <a:t>proses</a:t>
            </a:r>
            <a:r>
              <a:rPr lang="en-US" sz="5400" dirty="0"/>
              <a:t> </a:t>
            </a:r>
            <a:r>
              <a:rPr lang="en-US" sz="5400" dirty="0" err="1"/>
              <a:t>pengambilan</a:t>
            </a:r>
            <a:r>
              <a:rPr lang="en-US" sz="5400" dirty="0"/>
              <a:t> </a:t>
            </a:r>
            <a:r>
              <a:rPr lang="en-US" sz="5400" dirty="0" err="1"/>
              <a:t>keputusan</a:t>
            </a:r>
            <a:r>
              <a:rPr lang="en-US" sz="5400" dirty="0"/>
              <a:t> </a:t>
            </a:r>
            <a:r>
              <a:rPr lang="en-US" sz="5400" dirty="0" err="1"/>
              <a:t>dapat</a:t>
            </a:r>
            <a:r>
              <a:rPr lang="en-US" sz="5400" dirty="0"/>
              <a:t> </a:t>
            </a:r>
            <a:r>
              <a:rPr lang="en-US" sz="5400" dirty="0" err="1"/>
              <a:t>dibagi</a:t>
            </a:r>
            <a:r>
              <a:rPr lang="en-US" sz="5400" dirty="0"/>
              <a:t> </a:t>
            </a:r>
            <a:r>
              <a:rPr lang="en-US" sz="5400" dirty="0" err="1"/>
              <a:t>menjadi</a:t>
            </a:r>
            <a:r>
              <a:rPr lang="en-US" sz="5400" dirty="0"/>
              <a:t> 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sz="5400" dirty="0" err="1"/>
              <a:t>Aspek</a:t>
            </a:r>
            <a:r>
              <a:rPr lang="en-US" sz="5400" dirty="0"/>
              <a:t> </a:t>
            </a:r>
            <a:r>
              <a:rPr lang="en-US" sz="5400" dirty="0" err="1"/>
              <a:t>teknis</a:t>
            </a:r>
            <a:r>
              <a:rPr lang="en-US" sz="5400" dirty="0"/>
              <a:t> : </a:t>
            </a:r>
            <a:r>
              <a:rPr lang="en-US" sz="5400" dirty="0" err="1"/>
              <a:t>Terkait</a:t>
            </a:r>
            <a:r>
              <a:rPr lang="en-US" sz="5400" dirty="0"/>
              <a:t> </a:t>
            </a:r>
            <a:r>
              <a:rPr lang="en-US" sz="5400" dirty="0" err="1"/>
              <a:t>dengan</a:t>
            </a:r>
            <a:r>
              <a:rPr lang="en-US" sz="5400" dirty="0"/>
              <a:t> </a:t>
            </a:r>
            <a:r>
              <a:rPr lang="en-US" sz="5400" dirty="0" err="1"/>
              <a:t>pemilihan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perbandingan</a:t>
            </a:r>
            <a:r>
              <a:rPr lang="en-US" sz="5400" dirty="0"/>
              <a:t> hardware </a:t>
            </a:r>
            <a:r>
              <a:rPr lang="en-US" sz="5400" dirty="0" err="1"/>
              <a:t>dan</a:t>
            </a:r>
            <a:r>
              <a:rPr lang="en-US" sz="5400" dirty="0"/>
              <a:t> software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sz="5400" dirty="0" err="1"/>
              <a:t>Aspek</a:t>
            </a:r>
            <a:r>
              <a:rPr lang="en-US" sz="5400" dirty="0"/>
              <a:t> </a:t>
            </a:r>
            <a:r>
              <a:rPr lang="en-US" sz="5400" dirty="0" err="1"/>
              <a:t>organisasional</a:t>
            </a:r>
            <a:r>
              <a:rPr lang="en-US" sz="5400" dirty="0"/>
              <a:t> : </a:t>
            </a:r>
            <a:r>
              <a:rPr lang="en-US" sz="5400" dirty="0" err="1"/>
              <a:t>terkait</a:t>
            </a:r>
            <a:r>
              <a:rPr lang="en-US" sz="5400" dirty="0"/>
              <a:t> </a:t>
            </a:r>
            <a:r>
              <a:rPr lang="en-US" sz="5400" dirty="0" err="1"/>
              <a:t>dengan</a:t>
            </a:r>
            <a:r>
              <a:rPr lang="en-US" sz="5400" dirty="0"/>
              <a:t> </a:t>
            </a:r>
            <a:r>
              <a:rPr lang="en-US" sz="5400" dirty="0" err="1"/>
              <a:t>perubahan</a:t>
            </a:r>
            <a:r>
              <a:rPr lang="en-US" sz="5400" dirty="0"/>
              <a:t> </a:t>
            </a:r>
            <a:r>
              <a:rPr lang="en-US" sz="5400" dirty="0" err="1"/>
              <a:t>pada</a:t>
            </a:r>
            <a:r>
              <a:rPr lang="en-US" sz="5400" dirty="0"/>
              <a:t> </a:t>
            </a:r>
            <a:r>
              <a:rPr lang="en-US" sz="5400" dirty="0" err="1"/>
              <a:t>organisasi</a:t>
            </a:r>
            <a:r>
              <a:rPr lang="en-US" sz="5400" dirty="0"/>
              <a:t> </a:t>
            </a:r>
            <a:r>
              <a:rPr lang="en-US" sz="5400" dirty="0" err="1"/>
              <a:t>sebagai</a:t>
            </a:r>
            <a:r>
              <a:rPr lang="en-US" sz="5400" dirty="0"/>
              <a:t> </a:t>
            </a:r>
            <a:r>
              <a:rPr lang="en-US" sz="5400" dirty="0" err="1"/>
              <a:t>dampak</a:t>
            </a:r>
            <a:r>
              <a:rPr lang="en-US" sz="5400" dirty="0"/>
              <a:t> </a:t>
            </a:r>
            <a:r>
              <a:rPr lang="en-US" sz="5400" dirty="0" err="1"/>
              <a:t>penerapan</a:t>
            </a:r>
            <a:r>
              <a:rPr lang="en-US" sz="5400" dirty="0"/>
              <a:t> </a:t>
            </a:r>
            <a:r>
              <a:rPr lang="en-US" sz="5400" dirty="0" err="1"/>
              <a:t>sistem</a:t>
            </a:r>
            <a:r>
              <a:rPr lang="en-US" sz="5400" dirty="0"/>
              <a:t> ERP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Kedua</a:t>
            </a:r>
            <a:r>
              <a:rPr lang="en-US" sz="5400" dirty="0"/>
              <a:t> </a:t>
            </a:r>
            <a:r>
              <a:rPr lang="en-US" sz="5400" dirty="0" err="1"/>
              <a:t>aspek</a:t>
            </a:r>
            <a:r>
              <a:rPr lang="en-US" sz="5400" dirty="0"/>
              <a:t> </a:t>
            </a:r>
            <a:r>
              <a:rPr lang="en-US" sz="5400" dirty="0" err="1"/>
              <a:t>tersebut</a:t>
            </a:r>
            <a:r>
              <a:rPr lang="en-US" sz="5400" dirty="0"/>
              <a:t> </a:t>
            </a:r>
            <a:r>
              <a:rPr lang="en-US" sz="5400" dirty="0" err="1"/>
              <a:t>saling</a:t>
            </a:r>
            <a:r>
              <a:rPr lang="en-US" sz="5400" dirty="0"/>
              <a:t> </a:t>
            </a:r>
            <a:r>
              <a:rPr lang="en-US" sz="5400" dirty="0" err="1"/>
              <a:t>berkaitan</a:t>
            </a:r>
            <a:endParaRPr lang="en-US" sz="54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 err="1"/>
              <a:t>Sebagai</a:t>
            </a:r>
            <a:r>
              <a:rPr lang="en-US" sz="5400" dirty="0"/>
              <a:t> </a:t>
            </a:r>
            <a:r>
              <a:rPr lang="en-US" sz="5400" dirty="0" err="1"/>
              <a:t>proses</a:t>
            </a:r>
            <a:r>
              <a:rPr lang="en-US" sz="5400" dirty="0"/>
              <a:t> </a:t>
            </a:r>
            <a:r>
              <a:rPr lang="en-US" sz="5400" dirty="0" err="1"/>
              <a:t>implementasi</a:t>
            </a:r>
            <a:r>
              <a:rPr lang="en-US" sz="5400" dirty="0"/>
              <a:t> ERP </a:t>
            </a:r>
            <a:r>
              <a:rPr lang="en-US" sz="5400" dirty="0" err="1"/>
              <a:t>dibagi</a:t>
            </a:r>
            <a:r>
              <a:rPr lang="en-US" sz="5400" dirty="0"/>
              <a:t> </a:t>
            </a:r>
            <a:r>
              <a:rPr lang="en-US" sz="5400" dirty="0" err="1"/>
              <a:t>menjadi</a:t>
            </a:r>
            <a:r>
              <a:rPr lang="en-US" sz="5400" dirty="0"/>
              <a:t> 3 </a:t>
            </a:r>
            <a:r>
              <a:rPr lang="en-US" sz="5400" dirty="0" err="1"/>
              <a:t>fase</a:t>
            </a:r>
            <a:r>
              <a:rPr lang="en-US" sz="5400" dirty="0"/>
              <a:t> </a:t>
            </a:r>
            <a:r>
              <a:rPr lang="en-US" sz="5400" dirty="0" err="1"/>
              <a:t>proses</a:t>
            </a:r>
            <a:endParaRPr lang="en-US" sz="5400" dirty="0"/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sz="5400" dirty="0" err="1"/>
              <a:t>Inisiasi</a:t>
            </a:r>
            <a:endParaRPr lang="en-US" sz="5400" dirty="0"/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sz="5400" dirty="0" err="1"/>
              <a:t>Pelaksanaan</a:t>
            </a:r>
            <a:endParaRPr lang="en-US" sz="5400" dirty="0"/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sz="5400" dirty="0" err="1"/>
              <a:t>penyesuaian</a:t>
            </a:r>
            <a:endParaRPr lang="en-US" sz="5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174192-F195-2A4F-9C5F-A330B8657448}"/>
              </a:ext>
            </a:extLst>
          </p:cNvPr>
          <p:cNvSpPr txBox="1"/>
          <p:nvPr/>
        </p:nvSpPr>
        <p:spPr>
          <a:xfrm>
            <a:off x="3282462" y="1148864"/>
            <a:ext cx="1559555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Mekanisme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pengambilan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keputusan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888068259"/>
      </p:ext>
    </p:extLst>
  </p:cSld>
  <p:clrMapOvr>
    <a:masterClrMapping/>
  </p:clrMapOvr>
  <p:transition spd="med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sz="4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959225" y="2438401"/>
          <a:ext cx="16459200" cy="9874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43AD026-B836-A446-88B3-F6DBA5822B35}"/>
              </a:ext>
            </a:extLst>
          </p:cNvPr>
          <p:cNvSpPr txBox="1"/>
          <p:nvPr/>
        </p:nvSpPr>
        <p:spPr>
          <a:xfrm>
            <a:off x="3446584" y="633046"/>
            <a:ext cx="1957471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Tahapan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seleksi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dan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implementasi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sistem</a:t>
            </a:r>
            <a:r>
              <a:rPr lang="en-US" sz="8000" b="1" dirty="0">
                <a:solidFill>
                  <a:srgbClr val="FF0000"/>
                </a:solidFill>
              </a:rPr>
              <a:t> ERP</a:t>
            </a:r>
          </a:p>
        </p:txBody>
      </p:sp>
    </p:spTree>
    <p:extLst>
      <p:ext uri="{BB962C8B-B14F-4D97-AF65-F5344CB8AC3E}">
        <p14:creationId xmlns:p14="http://schemas.microsoft.com/office/powerpoint/2010/main" val="966867105"/>
      </p:ext>
    </p:extLst>
  </p:cSld>
  <p:clrMapOvr>
    <a:masterClrMapping/>
  </p:clrMapOvr>
  <p:transition spd="med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9445625" y="2286000"/>
            <a:ext cx="8991600" cy="9296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9225" y="304800"/>
            <a:ext cx="16459200" cy="1219200"/>
          </a:xfrm>
        </p:spPr>
        <p:txBody>
          <a:bodyPr>
            <a:normAutofit/>
          </a:bodyPr>
          <a:lstStyle/>
          <a:p>
            <a:r>
              <a:rPr lang="en-US" sz="6000" b="1" dirty="0" err="1">
                <a:solidFill>
                  <a:srgbClr val="FF0000"/>
                </a:solidFill>
              </a:rPr>
              <a:t>Fase-fase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imlementasi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sistem</a:t>
            </a:r>
            <a:r>
              <a:rPr lang="en-US" sz="6000" b="1" dirty="0">
                <a:solidFill>
                  <a:srgbClr val="FF0000"/>
                </a:solidFill>
              </a:rPr>
              <a:t> ERP [MAK-2003]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197225" y="6096000"/>
            <a:ext cx="1828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initiative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330825" y="6096000"/>
            <a:ext cx="21336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evaluation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769225" y="6096000"/>
            <a:ext cx="21336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selection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0360026" y="3962400"/>
            <a:ext cx="4303058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/>
              <a:t>Busnies</a:t>
            </a:r>
            <a:r>
              <a:rPr lang="en-US" sz="3200" dirty="0"/>
              <a:t> process re-engineering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0512425" y="5943600"/>
            <a:ext cx="24384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modification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0512425" y="8077200"/>
            <a:ext cx="24384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Data </a:t>
            </a:r>
            <a:r>
              <a:rPr lang="en-US" sz="2800" dirty="0" err="1"/>
              <a:t>convertion</a:t>
            </a:r>
            <a:endParaRPr lang="en-US" sz="2800" dirty="0"/>
          </a:p>
        </p:txBody>
      </p:sp>
      <p:sp>
        <p:nvSpPr>
          <p:cNvPr id="13" name="Rounded Rectangle 12"/>
          <p:cNvSpPr/>
          <p:nvPr/>
        </p:nvSpPr>
        <p:spPr>
          <a:xfrm>
            <a:off x="12798425" y="5943600"/>
            <a:ext cx="24384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training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5694025" y="5943600"/>
            <a:ext cx="24384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termination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8742025" y="5638800"/>
            <a:ext cx="2590800" cy="1981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Exploitation and development</a:t>
            </a:r>
          </a:p>
        </p:txBody>
      </p:sp>
      <p:cxnSp>
        <p:nvCxnSpPr>
          <p:cNvPr id="17" name="Straight Arrow Connector 16"/>
          <p:cNvCxnSpPr>
            <a:stCxn id="6" idx="3"/>
            <a:endCxn id="7" idx="1"/>
          </p:cNvCxnSpPr>
          <p:nvPr/>
        </p:nvCxnSpPr>
        <p:spPr>
          <a:xfrm>
            <a:off x="5026025" y="6629400"/>
            <a:ext cx="304800" cy="3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7" idx="3"/>
            <a:endCxn id="8" idx="1"/>
          </p:cNvCxnSpPr>
          <p:nvPr/>
        </p:nvCxnSpPr>
        <p:spPr>
          <a:xfrm>
            <a:off x="7464425" y="6629400"/>
            <a:ext cx="304800" cy="3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3"/>
            <a:endCxn id="9" idx="1"/>
          </p:cNvCxnSpPr>
          <p:nvPr/>
        </p:nvCxnSpPr>
        <p:spPr>
          <a:xfrm flipV="1">
            <a:off x="9902825" y="4572000"/>
            <a:ext cx="457200" cy="2057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8" idx="3"/>
            <a:endCxn id="11" idx="1"/>
          </p:cNvCxnSpPr>
          <p:nvPr/>
        </p:nvCxnSpPr>
        <p:spPr>
          <a:xfrm flipV="1">
            <a:off x="9902825" y="6553200"/>
            <a:ext cx="6096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8" idx="3"/>
            <a:endCxn id="12" idx="1"/>
          </p:cNvCxnSpPr>
          <p:nvPr/>
        </p:nvCxnSpPr>
        <p:spPr>
          <a:xfrm>
            <a:off x="9902825" y="6629400"/>
            <a:ext cx="609600" cy="2057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3" idx="3"/>
            <a:endCxn id="14" idx="1"/>
          </p:cNvCxnSpPr>
          <p:nvPr/>
        </p:nvCxnSpPr>
        <p:spPr>
          <a:xfrm>
            <a:off x="15236825" y="6553200"/>
            <a:ext cx="457200" cy="3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4" idx="3"/>
            <a:endCxn id="15" idx="1"/>
          </p:cNvCxnSpPr>
          <p:nvPr/>
        </p:nvCxnSpPr>
        <p:spPr>
          <a:xfrm>
            <a:off x="18132425" y="6553200"/>
            <a:ext cx="6096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2" idx="3"/>
            <a:endCxn id="14" idx="1"/>
          </p:cNvCxnSpPr>
          <p:nvPr/>
        </p:nvCxnSpPr>
        <p:spPr>
          <a:xfrm flipV="1">
            <a:off x="12950825" y="6553200"/>
            <a:ext cx="2743200" cy="2133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9" idx="3"/>
            <a:endCxn id="14" idx="1"/>
          </p:cNvCxnSpPr>
          <p:nvPr/>
        </p:nvCxnSpPr>
        <p:spPr>
          <a:xfrm>
            <a:off x="14663084" y="4572000"/>
            <a:ext cx="1030942" cy="1981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1274425" y="10668001"/>
            <a:ext cx="670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Bigbang</a:t>
            </a:r>
            <a:r>
              <a:rPr lang="en-US" sz="2800" dirty="0"/>
              <a:t>, incremental of phased rollout</a:t>
            </a:r>
          </a:p>
        </p:txBody>
      </p:sp>
    </p:spTree>
    <p:extLst>
      <p:ext uri="{BB962C8B-B14F-4D97-AF65-F5344CB8AC3E}">
        <p14:creationId xmlns:p14="http://schemas.microsoft.com/office/powerpoint/2010/main" val="4197480327"/>
      </p:ext>
    </p:extLst>
  </p:cSld>
  <p:clrMapOvr>
    <a:masterClrMapping/>
  </p:clrMapOvr>
  <p:transition spd="med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Faktor</a:t>
            </a:r>
            <a:r>
              <a:rPr lang="en-US" dirty="0"/>
              <a:t> lain yang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pemilihan</a:t>
            </a:r>
            <a:endParaRPr lang="en-US" dirty="0"/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en-US" sz="6000" dirty="0" err="1"/>
              <a:t>Kajian</a:t>
            </a:r>
            <a:r>
              <a:rPr lang="en-US" sz="6000" dirty="0"/>
              <a:t> yang </a:t>
            </a:r>
            <a:r>
              <a:rPr lang="en-US" sz="6000" dirty="0" err="1"/>
              <a:t>seksama</a:t>
            </a:r>
            <a:r>
              <a:rPr lang="en-US" sz="6000" dirty="0"/>
              <a:t> </a:t>
            </a:r>
            <a:r>
              <a:rPr lang="en-US" sz="6000" dirty="0" err="1"/>
              <a:t>terhadap</a:t>
            </a:r>
            <a:r>
              <a:rPr lang="en-US" sz="6000" dirty="0"/>
              <a:t> </a:t>
            </a:r>
            <a:r>
              <a:rPr lang="en-US" sz="6000" dirty="0" err="1"/>
              <a:t>perusahan</a:t>
            </a:r>
            <a:r>
              <a:rPr lang="en-US" sz="6000" dirty="0"/>
              <a:t> </a:t>
            </a:r>
            <a:r>
              <a:rPr lang="en-US" sz="6000" dirty="0" err="1"/>
              <a:t>implementator</a:t>
            </a:r>
            <a:endParaRPr lang="en-US" sz="6000" dirty="0"/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en-US" sz="6000" dirty="0" err="1"/>
              <a:t>Pemilihan</a:t>
            </a:r>
            <a:r>
              <a:rPr lang="en-US" sz="6000" dirty="0"/>
              <a:t> software ERP </a:t>
            </a:r>
            <a:r>
              <a:rPr lang="en-US" sz="6000" dirty="0" err="1"/>
              <a:t>dengan</a:t>
            </a:r>
            <a:r>
              <a:rPr lang="en-US" sz="6000" dirty="0"/>
              <a:t> </a:t>
            </a:r>
            <a:r>
              <a:rPr lang="en-US" sz="6000" dirty="0" err="1"/>
              <a:t>memperhitungkan</a:t>
            </a:r>
            <a:r>
              <a:rPr lang="en-US" sz="6000" dirty="0"/>
              <a:t> </a:t>
            </a:r>
            <a:r>
              <a:rPr lang="en-US" sz="6000" dirty="0" err="1"/>
              <a:t>komplektifitas</a:t>
            </a:r>
            <a:r>
              <a:rPr lang="en-US" sz="6000" dirty="0"/>
              <a:t> software</a:t>
            </a:r>
          </a:p>
          <a:p>
            <a:pPr marL="1771650" lvl="1" indent="-857250">
              <a:buFont typeface="Arial" panose="020B0604020202020204" pitchFamily="34" charset="0"/>
              <a:buChar char="•"/>
            </a:pPr>
            <a:r>
              <a:rPr lang="en-US" sz="6000" dirty="0" err="1"/>
              <a:t>Mempertimbangkan</a:t>
            </a:r>
            <a:r>
              <a:rPr lang="en-US" sz="6000" dirty="0"/>
              <a:t> </a:t>
            </a:r>
            <a:r>
              <a:rPr lang="en-US" sz="6000" dirty="0" err="1"/>
              <a:t>usulan</a:t>
            </a:r>
            <a:r>
              <a:rPr lang="en-US" sz="6000" dirty="0"/>
              <a:t> </a:t>
            </a:r>
            <a:r>
              <a:rPr lang="en-US" sz="6000" dirty="0" err="1"/>
              <a:t>dari</a:t>
            </a:r>
            <a:r>
              <a:rPr lang="en-US" sz="6000" dirty="0"/>
              <a:t> </a:t>
            </a:r>
            <a:r>
              <a:rPr lang="en-US" sz="6000" dirty="0" err="1"/>
              <a:t>departemen</a:t>
            </a:r>
            <a:r>
              <a:rPr lang="en-US" sz="6000" dirty="0"/>
              <a:t>/</a:t>
            </a:r>
            <a:r>
              <a:rPr lang="en-US" sz="6000" dirty="0" err="1"/>
              <a:t>fungsional</a:t>
            </a:r>
            <a:r>
              <a:rPr lang="en-US" sz="6000" dirty="0"/>
              <a:t> (</a:t>
            </a:r>
            <a:r>
              <a:rPr lang="en-US" sz="6000" dirty="0" err="1"/>
              <a:t>misal</a:t>
            </a:r>
            <a:r>
              <a:rPr lang="en-US" sz="6000" dirty="0"/>
              <a:t> </a:t>
            </a:r>
            <a:r>
              <a:rPr lang="en-US" sz="6000" dirty="0" err="1"/>
              <a:t>dari</a:t>
            </a:r>
            <a:r>
              <a:rPr lang="en-US" sz="6000" dirty="0"/>
              <a:t> </a:t>
            </a:r>
            <a:r>
              <a:rPr lang="en-US" sz="6000" dirty="0" err="1"/>
              <a:t>keuangan</a:t>
            </a:r>
            <a:r>
              <a:rPr lang="en-US" sz="6000" dirty="0"/>
              <a:t>, </a:t>
            </a:r>
            <a:r>
              <a:rPr lang="en-US" sz="6000" dirty="0" err="1"/>
              <a:t>produksi</a:t>
            </a:r>
            <a:r>
              <a:rPr lang="en-US" sz="6000" dirty="0"/>
              <a:t>, </a:t>
            </a:r>
            <a:r>
              <a:rPr lang="en-US" sz="6000" dirty="0" err="1"/>
              <a:t>dll</a:t>
            </a:r>
            <a:r>
              <a:rPr lang="en-US" sz="6000" dirty="0"/>
              <a:t>) </a:t>
            </a:r>
            <a:r>
              <a:rPr lang="en-US" sz="6000" dirty="0" err="1"/>
              <a:t>dengan</a:t>
            </a:r>
            <a:r>
              <a:rPr lang="en-US" sz="6000" dirty="0"/>
              <a:t> </a:t>
            </a:r>
            <a:r>
              <a:rPr lang="en-US" sz="6000" dirty="0" err="1"/>
              <a:t>mempertimbangkan</a:t>
            </a:r>
            <a:r>
              <a:rPr lang="en-US" sz="6000" dirty="0"/>
              <a:t> </a:t>
            </a:r>
            <a:r>
              <a:rPr lang="en-US" sz="6000" dirty="0" err="1"/>
              <a:t>kepentingan</a:t>
            </a:r>
            <a:r>
              <a:rPr lang="en-US" sz="6000" dirty="0"/>
              <a:t> </a:t>
            </a:r>
            <a:r>
              <a:rPr lang="en-US" sz="6000" dirty="0" err="1"/>
              <a:t>perusahaan</a:t>
            </a:r>
            <a:r>
              <a:rPr lang="en-US" sz="6000" dirty="0"/>
              <a:t>, </a:t>
            </a:r>
            <a:r>
              <a:rPr lang="en-US" sz="6000" dirty="0" err="1"/>
              <a:t>bukan</a:t>
            </a:r>
            <a:r>
              <a:rPr lang="en-US" sz="6000" dirty="0"/>
              <a:t> </a:t>
            </a:r>
            <a:r>
              <a:rPr lang="en-US" sz="6000" dirty="0" err="1"/>
              <a:t>kepentingan</a:t>
            </a:r>
            <a:r>
              <a:rPr lang="en-US" sz="6000" dirty="0"/>
              <a:t> </a:t>
            </a:r>
            <a:r>
              <a:rPr lang="en-US" sz="6000" dirty="0" err="1"/>
              <a:t>departemen</a:t>
            </a:r>
            <a:endParaRPr lang="en-US" sz="6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7FE3DA-DDAC-9049-8C37-8FE738FC80F9}"/>
              </a:ext>
            </a:extLst>
          </p:cNvPr>
          <p:cNvSpPr txBox="1"/>
          <p:nvPr/>
        </p:nvSpPr>
        <p:spPr>
          <a:xfrm>
            <a:off x="5275385" y="984738"/>
            <a:ext cx="1083476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Implementasi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sistem</a:t>
            </a:r>
            <a:r>
              <a:rPr lang="en-US" sz="8000" b="1" dirty="0">
                <a:solidFill>
                  <a:srgbClr val="FF0000"/>
                </a:solidFill>
              </a:rPr>
              <a:t> ERP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4163954736"/>
      </p:ext>
    </p:extLst>
  </p:cSld>
  <p:clrMapOvr>
    <a:masterClrMapping/>
  </p:clrMapOvr>
  <p:transition spd="med">
    <p:fade thruBlk="1"/>
  </p:transition>
</p:sld>
</file>

<file path=ppt/theme/theme1.xml><?xml version="1.0" encoding="utf-8"?>
<a:theme xmlns:a="http://schemas.openxmlformats.org/drawingml/2006/main" name="Halaman Depan Slide">
  <a:themeElements>
    <a:clrScheme name="motagua light prueba">
      <a:dk1>
        <a:srgbClr val="445469"/>
      </a:dk1>
      <a:lt1>
        <a:sysClr val="window" lastClr="FFFFFF"/>
      </a:lt1>
      <a:dk2>
        <a:srgbClr val="445469"/>
      </a:dk2>
      <a:lt2>
        <a:srgbClr val="FFFFFF"/>
      </a:lt2>
      <a:accent1>
        <a:srgbClr val="1EA185"/>
      </a:accent1>
      <a:accent2>
        <a:srgbClr val="9BBB5C"/>
      </a:accent2>
      <a:accent3>
        <a:srgbClr val="F29B26"/>
      </a:accent3>
      <a:accent4>
        <a:srgbClr val="BD392F"/>
      </a:accent4>
      <a:accent5>
        <a:srgbClr val="445469"/>
      </a:accent5>
      <a:accent6>
        <a:srgbClr val="445469"/>
      </a:accent6>
      <a:hlink>
        <a:srgbClr val="F33B48"/>
      </a:hlink>
      <a:folHlink>
        <a:srgbClr val="FFC000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21829</TotalTime>
  <Words>1590</Words>
  <Application>Microsoft Macintosh PowerPoint</Application>
  <PresentationFormat>Custom</PresentationFormat>
  <Paragraphs>245</Paragraphs>
  <Slides>36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Lato</vt:lpstr>
      <vt:lpstr>Lato Bold</vt:lpstr>
      <vt:lpstr>Lato Light</vt:lpstr>
      <vt:lpstr>Times New Roman</vt:lpstr>
      <vt:lpstr>Halaman Depan Slide</vt:lpstr>
      <vt:lpstr>KONFIGURASI dan IMPLEMENTASI ERP</vt:lpstr>
      <vt:lpstr>TUJUAN PEMBELAJARAN</vt:lpstr>
      <vt:lpstr>PowerPoint Presentation</vt:lpstr>
      <vt:lpstr>Mekanisme pengambilan keputusan</vt:lpstr>
      <vt:lpstr>PowerPoint Presentation</vt:lpstr>
      <vt:lpstr>PowerPoint Presentation</vt:lpstr>
      <vt:lpstr>PowerPoint Presentation</vt:lpstr>
      <vt:lpstr>Fase-fase imlementasi sistem ERP [MAK-2003]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Metode pengembangan sistem ERP</vt:lpstr>
      <vt:lpstr>PowerPoint Presentation</vt:lpstr>
      <vt:lpstr>PowerPoint Presentation</vt:lpstr>
      <vt:lpstr>Kerangka kerja pemilihan solusi</vt:lpstr>
      <vt:lpstr>PowerPoint Presentation</vt:lpstr>
      <vt:lpstr>PowerPoint Presentation</vt:lpstr>
      <vt:lpstr>Kriteria evaluasi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Jetfabrik</dc:creator>
  <cp:keywords/>
  <dc:description/>
  <cp:lastModifiedBy>Microsoft Office User</cp:lastModifiedBy>
  <cp:revision>3162</cp:revision>
  <dcterms:created xsi:type="dcterms:W3CDTF">2014-11-12T21:47:38Z</dcterms:created>
  <dcterms:modified xsi:type="dcterms:W3CDTF">2020-06-26T00:32:36Z</dcterms:modified>
  <cp:category/>
</cp:coreProperties>
</file>