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1479" r:id="rId2"/>
    <p:sldId id="1480" r:id="rId3"/>
    <p:sldId id="1516" r:id="rId4"/>
    <p:sldId id="1481" r:id="rId5"/>
    <p:sldId id="1517" r:id="rId6"/>
    <p:sldId id="1507" r:id="rId7"/>
    <p:sldId id="1490" r:id="rId8"/>
    <p:sldId id="1491" r:id="rId9"/>
    <p:sldId id="1492" r:id="rId10"/>
    <p:sldId id="1508" r:id="rId11"/>
    <p:sldId id="1510" r:id="rId12"/>
    <p:sldId id="1509" r:id="rId13"/>
    <p:sldId id="1493" r:id="rId14"/>
    <p:sldId id="1511" r:id="rId15"/>
    <p:sldId id="1494" r:id="rId16"/>
    <p:sldId id="1512" r:id="rId17"/>
    <p:sldId id="1505" r:id="rId18"/>
    <p:sldId id="1506" r:id="rId19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0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5210536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</a:p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Kasus ASAP</a:t>
            </a:r>
          </a:p>
          <a:p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Realization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9F3F8-38C6-5D46-9681-0D153F19D3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633472"/>
            <a:ext cx="21775490" cy="9253728"/>
          </a:xfrm>
        </p:spPr>
        <p:txBody>
          <a:bodyPr/>
          <a:lstStyle/>
          <a:p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. </a:t>
            </a:r>
          </a:p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, </a:t>
            </a:r>
            <a:r>
              <a:rPr lang="en-US" dirty="0" err="1"/>
              <a:t>masing-masing</a:t>
            </a:r>
            <a:r>
              <a:rPr lang="en-US" dirty="0"/>
              <a:t>. </a:t>
            </a:r>
          </a:p>
          <a:p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)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. </a:t>
            </a:r>
          </a:p>
          <a:p>
            <a:r>
              <a:rPr lang="en-US" dirty="0" err="1"/>
              <a:t>Persyaratan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yang </a:t>
            </a:r>
            <a:r>
              <a:rPr lang="en-US" dirty="0" err="1"/>
              <a:t>diperlukan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Business Blueprint (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2).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5630C-BD3B-9845-8817-210C0443A6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DE469B0-9DBA-0F48-9A84-A652A3B9AB43}"/>
              </a:ext>
            </a:extLst>
          </p:cNvPr>
          <p:cNvSpPr txBox="1">
            <a:spLocks/>
          </p:cNvSpPr>
          <p:nvPr/>
        </p:nvSpPr>
        <p:spPr>
          <a:xfrm>
            <a:off x="3355432" y="669735"/>
            <a:ext cx="19102232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Baseline Configuration and Confirmation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899143715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571A5-BDDB-2840-9BEF-425EC90E73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340864"/>
            <a:ext cx="21775490" cy="9546336"/>
          </a:xfrm>
        </p:spPr>
        <p:txBody>
          <a:bodyPr/>
          <a:lstStyle/>
          <a:p>
            <a:r>
              <a:rPr lang="en-US" dirty="0"/>
              <a:t>BP Master List</a:t>
            </a:r>
          </a:p>
          <a:p>
            <a:pPr lvl="1"/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2.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Daftar </a:t>
            </a:r>
            <a:r>
              <a:rPr lang="en-US" dirty="0" err="1"/>
              <a:t>Induk</a:t>
            </a:r>
            <a:r>
              <a:rPr lang="en-US" dirty="0"/>
              <a:t> BP (BPML)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.</a:t>
            </a:r>
          </a:p>
          <a:p>
            <a:r>
              <a:rPr lang="en-US" dirty="0"/>
              <a:t>Baseline Scope</a:t>
            </a:r>
          </a:p>
          <a:p>
            <a:pPr lvl="1"/>
            <a:r>
              <a:rPr lang="en-US" dirty="0" err="1"/>
              <a:t>Lingkup</a:t>
            </a:r>
            <a:r>
              <a:rPr lang="en-US" dirty="0"/>
              <a:t> baseline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r>
              <a:rPr lang="en-US" dirty="0"/>
              <a:t>Confirmation Plan</a:t>
            </a:r>
          </a:p>
          <a:p>
            <a:r>
              <a:rPr lang="en-US" dirty="0"/>
              <a:t>Test Plan</a:t>
            </a:r>
          </a:p>
          <a:p>
            <a:pPr lvl="1"/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memverifikasi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dirty="0"/>
              <a:t>Configuration Plan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2A0F-9A7B-4543-8C0C-017EBE293C4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99C87B-5D92-284F-93CC-25567818EC49}"/>
              </a:ext>
            </a:extLst>
          </p:cNvPr>
          <p:cNvSpPr txBox="1">
            <a:spLocks/>
          </p:cNvSpPr>
          <p:nvPr/>
        </p:nvSpPr>
        <p:spPr>
          <a:xfrm>
            <a:off x="3355432" y="669735"/>
            <a:ext cx="19102232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Baseline Configuration and Confirmation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915442106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8B38-413B-954F-812C-AB060A932D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1B754B-89DC-204E-B4B4-E494803CA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20" y="1734531"/>
            <a:ext cx="15069312" cy="1083831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DD26E80-5B25-7149-B2F1-59DA746E403A}"/>
              </a:ext>
            </a:extLst>
          </p:cNvPr>
          <p:cNvSpPr txBox="1">
            <a:spLocks/>
          </p:cNvSpPr>
          <p:nvPr/>
        </p:nvSpPr>
        <p:spPr>
          <a:xfrm>
            <a:off x="3355432" y="669735"/>
            <a:ext cx="19102232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Baseline Configuration and Confirmation </a:t>
            </a:r>
            <a:endParaRPr lang="en-ID" sz="8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8D5AF5-35BB-D74A-AD36-5A2DB023E60B}"/>
              </a:ext>
            </a:extLst>
          </p:cNvPr>
          <p:cNvSpPr/>
          <p:nvPr/>
        </p:nvSpPr>
        <p:spPr>
          <a:xfrm>
            <a:off x="5244147" y="12503606"/>
            <a:ext cx="13299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b="1" dirty="0">
                <a:latin typeface="Times" pitchFamily="2" charset="0"/>
              </a:rPr>
              <a:t>Association between the BPML documents (baseline configuration) 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987841448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D0F1-262A-8D4A-BFD0-06E977A1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Final Configuration and Confirmation </a:t>
            </a: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58DF7-5BEF-4F4E-A0A7-0D821CD92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dikonfigurasikan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- BMPL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.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menyempurnakannya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,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EEAB9-455C-4A43-8AB9-C773A16F12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771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AFACAD-4540-FA4C-B5A8-7DEDABD70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664" y="1353312"/>
            <a:ext cx="15330516" cy="115422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A22C5-1C53-D542-8CBD-4F2B6CF2F4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73229B-988F-F644-92C7-3B7FA3B5CAF4}"/>
              </a:ext>
            </a:extLst>
          </p:cNvPr>
          <p:cNvSpPr txBox="1">
            <a:spLocks/>
          </p:cNvSpPr>
          <p:nvPr/>
        </p:nvSpPr>
        <p:spPr>
          <a:xfrm>
            <a:off x="3172552" y="58738"/>
            <a:ext cx="19065656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Final Configuration and Confirmation </a:t>
            </a:r>
            <a:endParaRPr lang="en-ID" sz="8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2CBD63-2E0B-614F-B9FD-7A4016BC83FC}"/>
              </a:ext>
            </a:extLst>
          </p:cNvPr>
          <p:cNvSpPr/>
          <p:nvPr/>
        </p:nvSpPr>
        <p:spPr>
          <a:xfrm>
            <a:off x="6332903" y="12691844"/>
            <a:ext cx="115599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b="1" dirty="0">
                <a:latin typeface="Times" pitchFamily="2" charset="0"/>
              </a:rPr>
              <a:t>Association of the BPML documents (final configuration) 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545519202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3CC1-00D2-E243-9B9B-44191291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608" y="402336"/>
            <a:ext cx="19254632" cy="1963737"/>
          </a:xfrm>
        </p:spPr>
        <p:txBody>
          <a:bodyPr/>
          <a:lstStyle/>
          <a:p>
            <a:r>
              <a:rPr lang="en-ID" sz="8000" b="1" dirty="0"/>
              <a:t>System Administration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827C7-BEB8-074D-9571-1B0503BA28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366073"/>
            <a:ext cx="21775490" cy="9521127"/>
          </a:xfrm>
        </p:spPr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, quality assurance system(QAS)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diatur</a:t>
            </a:r>
            <a:r>
              <a:rPr lang="en-US" dirty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,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throughput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4: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.</a:t>
            </a:r>
          </a:p>
          <a:p>
            <a:r>
              <a:rPr lang="en-US" dirty="0"/>
              <a:t>Manual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D9856-57CB-664D-B9E2-C8AAD5F777F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37757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FD7E7-1BDB-054E-A0BB-9FD19E3E73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1927161"/>
            <a:ext cx="21775490" cy="67929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Manual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:</a:t>
            </a:r>
          </a:p>
          <a:p>
            <a:r>
              <a:rPr lang="en-US" dirty="0"/>
              <a:t>proses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,</a:t>
            </a:r>
          </a:p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pencadangan</a:t>
            </a:r>
            <a:r>
              <a:rPr lang="en-US" dirty="0"/>
              <a:t>,</a:t>
            </a:r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mematikan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32432-76BF-6146-89A5-7C031C27384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118D70-92D7-5C42-9BEB-57525587C1DC}"/>
              </a:ext>
            </a:extLst>
          </p:cNvPr>
          <p:cNvSpPr txBox="1">
            <a:spLocks/>
          </p:cNvSpPr>
          <p:nvPr/>
        </p:nvSpPr>
        <p:spPr>
          <a:xfrm>
            <a:off x="3239608" y="402336"/>
            <a:ext cx="19254632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System Administration </a:t>
            </a:r>
            <a:endParaRPr lang="en-ID" sz="8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D0D6DD-9159-BD4D-8253-963423177347}"/>
              </a:ext>
            </a:extLst>
          </p:cNvPr>
          <p:cNvSpPr/>
          <p:nvPr/>
        </p:nvSpPr>
        <p:spPr>
          <a:xfrm>
            <a:off x="1494346" y="7433726"/>
            <a:ext cx="199757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/>
              <a:t>Mode </a:t>
            </a:r>
            <a:r>
              <a:rPr lang="en-US" sz="5400" dirty="0" err="1"/>
              <a:t>operasi</a:t>
            </a:r>
            <a:r>
              <a:rPr lang="en-US" sz="5400" dirty="0"/>
              <a:t> , </a:t>
            </a:r>
            <a:r>
              <a:rPr lang="en-US" sz="5400" dirty="0" err="1"/>
              <a:t>perencanaan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monitor </a:t>
            </a:r>
            <a:r>
              <a:rPr lang="en-US" sz="5400" dirty="0" err="1"/>
              <a:t>peringatan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mengawasi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dibuat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administrasi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,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.</a:t>
            </a:r>
          </a:p>
          <a:p>
            <a:pPr algn="just"/>
            <a:r>
              <a:rPr lang="en-US" sz="5400" dirty="0"/>
              <a:t>Setelah </a:t>
            </a:r>
            <a:r>
              <a:rPr lang="en-US" sz="5400" dirty="0" err="1"/>
              <a:t>paket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administrasi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selesai</a:t>
            </a:r>
            <a:r>
              <a:rPr lang="en-US" sz="5400" dirty="0"/>
              <a:t>,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, </a:t>
            </a:r>
            <a:r>
              <a:rPr lang="en-US" sz="5400" dirty="0" err="1"/>
              <a:t>lingkungan</a:t>
            </a:r>
            <a:r>
              <a:rPr lang="en-US" sz="5400" dirty="0"/>
              <a:t> </a:t>
            </a:r>
            <a:r>
              <a:rPr lang="en-US" sz="5400" dirty="0" err="1"/>
              <a:t>jaringan</a:t>
            </a:r>
            <a:r>
              <a:rPr lang="en-US" sz="5400" dirty="0"/>
              <a:t>, printer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komputer</a:t>
            </a:r>
            <a:r>
              <a:rPr lang="en-US" sz="5400" dirty="0"/>
              <a:t> di </a:t>
            </a:r>
            <a:r>
              <a:rPr lang="en-US" sz="5400" dirty="0" err="1"/>
              <a:t>tempat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diinstal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dikonfigurasi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perangkat</a:t>
            </a:r>
            <a:r>
              <a:rPr lang="en-US" sz="5400" dirty="0"/>
              <a:t> </a:t>
            </a:r>
            <a:r>
              <a:rPr lang="en-US" sz="5400" dirty="0" err="1"/>
              <a:t>lunak</a:t>
            </a:r>
            <a:r>
              <a:rPr lang="en-US" sz="5400" dirty="0"/>
              <a:t> </a:t>
            </a:r>
            <a:r>
              <a:rPr lang="en-US" sz="5400" dirty="0" err="1"/>
              <a:t>diinstal</a:t>
            </a:r>
            <a:r>
              <a:rPr lang="en-US" sz="5400" dirty="0"/>
              <a:t>, </a:t>
            </a:r>
            <a:r>
              <a:rPr lang="en-US" sz="5400" dirty="0" err="1"/>
              <a:t>dikonfigurasikan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diuji</a:t>
            </a:r>
            <a:r>
              <a:rPr lang="en-US" sz="5400" dirty="0"/>
              <a:t>. </a:t>
            </a:r>
            <a:r>
              <a:rPr lang="en-US" sz="5400" dirty="0" err="1"/>
              <a:t>Konfigurasi</a:t>
            </a:r>
            <a:r>
              <a:rPr lang="en-US" sz="5400" dirty="0"/>
              <a:t> </a:t>
            </a:r>
            <a:r>
              <a:rPr lang="en-US" sz="5400" dirty="0" err="1"/>
              <a:t>lengkap</a:t>
            </a:r>
            <a:r>
              <a:rPr lang="en-US" sz="5400" dirty="0"/>
              <a:t> </a:t>
            </a:r>
            <a:r>
              <a:rPr lang="en-US" sz="5400" dirty="0" err="1"/>
              <a:t>disimpan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membuat</a:t>
            </a:r>
            <a:r>
              <a:rPr lang="en-US" sz="5400" dirty="0"/>
              <a:t> </a:t>
            </a:r>
            <a:r>
              <a:rPr lang="en-US" sz="5400" dirty="0" err="1"/>
              <a:t>cadangan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operasi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basis data.</a:t>
            </a:r>
          </a:p>
        </p:txBody>
      </p:sp>
    </p:spTree>
    <p:extLst>
      <p:ext uri="{BB962C8B-B14F-4D97-AF65-F5344CB8AC3E}">
        <p14:creationId xmlns:p14="http://schemas.microsoft.com/office/powerpoint/2010/main" val="3037541012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7CBE-8331-C54C-9498-B122ACB7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2023-30AC-B640-9659-5A11B79F22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4ED5C-605C-6643-9B88-3252C130D42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86640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3640-E2FB-0A4C-A554-E079199F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err="1"/>
              <a:t>tugas</a:t>
            </a: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E0212-6547-A348-ABF4-0D1BA1372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06D79-E148-9440-AA56-626C751285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4612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6369" y="889684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426369" y="2304782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PO3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proses,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ID" dirty="0"/>
              <a:t> </a:t>
            </a:r>
            <a:r>
              <a:rPr lang="en-US" dirty="0"/>
              <a:t>.</a:t>
            </a:r>
          </a:p>
          <a:p>
            <a:r>
              <a:rPr lang="en-US" b="1" dirty="0"/>
              <a:t>LO3</a:t>
            </a:r>
            <a:r>
              <a:rPr lang="en-ID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</a:t>
            </a:r>
            <a:r>
              <a:rPr lang="en-ID" dirty="0"/>
              <a:t> </a:t>
            </a:r>
          </a:p>
          <a:p>
            <a:r>
              <a:rPr lang="en-US" b="1" dirty="0"/>
              <a:t>LO5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menerapkan</a:t>
            </a:r>
            <a:r>
              <a:rPr lang="en-US" dirty="0"/>
              <a:t> ERP di Perusahaan</a:t>
            </a:r>
            <a:r>
              <a:rPr lang="en-ID" dirty="0"/>
              <a:t>  </a:t>
            </a: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20365-77E5-0C49-AB6D-2150301659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45952" y="2031375"/>
            <a:ext cx="12844336" cy="6792912"/>
          </a:xfrm>
        </p:spPr>
        <p:txBody>
          <a:bodyPr/>
          <a:lstStyle/>
          <a:p>
            <a:pPr marL="571500" indent="-571500"/>
            <a:r>
              <a:rPr lang="en-US" sz="3600" b="1" dirty="0"/>
              <a:t>Project Management Realization Phase</a:t>
            </a:r>
          </a:p>
          <a:p>
            <a:pPr marL="571500" indent="-571500"/>
            <a:r>
              <a:rPr lang="en-US" sz="3600" b="1" dirty="0"/>
              <a:t>Project Team Training Realization Phase</a:t>
            </a:r>
          </a:p>
          <a:p>
            <a:pPr marL="571500" indent="-571500"/>
            <a:r>
              <a:rPr lang="en-US" sz="3600" b="1" dirty="0"/>
              <a:t>Baseline Configuration and Confirmation</a:t>
            </a:r>
          </a:p>
          <a:p>
            <a:pPr marL="571500" indent="-571500"/>
            <a:r>
              <a:rPr lang="en-US" sz="3600" b="1" dirty="0"/>
              <a:t>System Management</a:t>
            </a:r>
          </a:p>
          <a:p>
            <a:pPr marL="571500" indent="-571500"/>
            <a:r>
              <a:rPr lang="en-US" sz="3600" b="1" dirty="0"/>
              <a:t>Final Configuration and Confirmation</a:t>
            </a:r>
          </a:p>
          <a:p>
            <a:pPr marL="571500" indent="-571500"/>
            <a:r>
              <a:rPr lang="en-US" sz="3600" b="1" dirty="0"/>
              <a:t>Develop Conversion Programs</a:t>
            </a:r>
          </a:p>
          <a:p>
            <a:pPr marL="571500" indent="-571500"/>
            <a:r>
              <a:rPr lang="en-US" sz="3600" b="1" dirty="0"/>
              <a:t>Develop Applications Interface Programs</a:t>
            </a:r>
          </a:p>
          <a:p>
            <a:pPr marL="571500" indent="-571500"/>
            <a:r>
              <a:rPr lang="en-US" sz="3600" b="1" dirty="0"/>
              <a:t>Develop </a:t>
            </a:r>
            <a:r>
              <a:rPr lang="en-US" sz="3600" b="1" dirty="0" err="1"/>
              <a:t>Enhacements</a:t>
            </a:r>
            <a:endParaRPr lang="en-US" sz="3600" b="1" dirty="0"/>
          </a:p>
          <a:p>
            <a:pPr marL="571500" indent="-571500"/>
            <a:r>
              <a:rPr lang="en-US" sz="3600" b="1" dirty="0"/>
              <a:t>Create Repots</a:t>
            </a:r>
          </a:p>
          <a:p>
            <a:pPr marL="571500" indent="-571500"/>
            <a:r>
              <a:rPr lang="en-US" sz="3600" b="1" dirty="0"/>
              <a:t>Create Layout Sets</a:t>
            </a:r>
          </a:p>
          <a:p>
            <a:pPr marL="571500" indent="-571500"/>
            <a:r>
              <a:rPr lang="en-US" sz="3600" b="1" dirty="0"/>
              <a:t>Establish Authorization Concept</a:t>
            </a:r>
          </a:p>
          <a:p>
            <a:pPr marL="571500" indent="-571500"/>
            <a:r>
              <a:rPr lang="en-US" sz="3600" b="1" dirty="0"/>
              <a:t>Establish Archiving Management</a:t>
            </a:r>
          </a:p>
          <a:p>
            <a:pPr marL="571500" indent="-571500"/>
            <a:r>
              <a:rPr lang="en-US" sz="3600" b="1" dirty="0"/>
              <a:t>Final Integration Test</a:t>
            </a:r>
          </a:p>
          <a:p>
            <a:pPr marL="571500" indent="-571500"/>
            <a:r>
              <a:rPr lang="en-US" sz="3600" b="1" dirty="0"/>
              <a:t>End User Documentation and Training Material</a:t>
            </a:r>
          </a:p>
          <a:p>
            <a:pPr marL="571500" indent="-571500"/>
            <a:r>
              <a:rPr lang="en-US" sz="3600" b="1" dirty="0"/>
              <a:t>Quality Check Realization Phase</a:t>
            </a: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A9C6B-77C0-8E41-BF90-F33360FBB0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B61B6F-28AF-9546-89AD-3FEF0E16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6138" y="350774"/>
            <a:ext cx="21774150" cy="125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64EA15-6098-1741-A786-807761A239C6}"/>
              </a:ext>
            </a:extLst>
          </p:cNvPr>
          <p:cNvSpPr txBox="1"/>
          <p:nvPr/>
        </p:nvSpPr>
        <p:spPr>
          <a:xfrm>
            <a:off x="652337" y="5764000"/>
            <a:ext cx="10393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Mahasiwa</a:t>
            </a:r>
            <a:r>
              <a:rPr lang="en-US" sz="4000" b="1" dirty="0"/>
              <a:t> </a:t>
            </a:r>
            <a:r>
              <a:rPr lang="en-US" sz="4000" b="1" dirty="0" err="1"/>
              <a:t>memahami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mampu</a:t>
            </a:r>
            <a:r>
              <a:rPr lang="en-US" sz="4000" b="1" dirty="0"/>
              <a:t> </a:t>
            </a:r>
            <a:r>
              <a:rPr lang="en-US" sz="4000" b="1" dirty="0" err="1"/>
              <a:t>menjelaskan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587764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E313-06C8-B240-9F3F-E45EF00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Realization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D3F9-5FDC-E147-B10B-92BFAFC3AC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business blueprint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dikonfigurasikan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(</a:t>
            </a:r>
            <a:r>
              <a:rPr lang="en-US" dirty="0" err="1"/>
              <a:t>ekstensi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antarmuka</a:t>
            </a:r>
            <a:r>
              <a:rPr lang="en-US" dirty="0"/>
              <a:t>).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FB05E-1FBF-0449-8796-AFD230DE53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226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3ED2-01F5-FF43-AFC6-893839CD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864" y="257908"/>
            <a:ext cx="19308089" cy="1963737"/>
          </a:xfrm>
        </p:spPr>
        <p:txBody>
          <a:bodyPr/>
          <a:lstStyle/>
          <a:p>
            <a:r>
              <a:rPr lang="en-US" sz="6000" b="1" dirty="0">
                <a:solidFill>
                  <a:srgbClr val="FF0000"/>
                </a:solidFill>
              </a:rPr>
              <a:t>Hal yang </a:t>
            </a:r>
            <a:r>
              <a:rPr lang="en-US" sz="6000" b="1" dirty="0" err="1">
                <a:solidFill>
                  <a:srgbClr val="FF0000"/>
                </a:solidFill>
              </a:rPr>
              <a:t>harus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dilakukan</a:t>
            </a:r>
            <a:r>
              <a:rPr lang="en-US" sz="6000" b="1" dirty="0">
                <a:solidFill>
                  <a:srgbClr val="FF0000"/>
                </a:solidFill>
              </a:rPr>
              <a:t> di </a:t>
            </a:r>
            <a:r>
              <a:rPr lang="en-US" sz="6000" b="1" dirty="0" err="1">
                <a:solidFill>
                  <a:srgbClr val="FF0000"/>
                </a:solidFill>
              </a:rPr>
              <a:t>Fase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ini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C6AB4-31E6-F44D-A18D-2F440FE6101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52176-758C-F54B-82B6-CEF3ACA6D10B}"/>
              </a:ext>
            </a:extLst>
          </p:cNvPr>
          <p:cNvSpPr txBox="1">
            <a:spLocks noGrp="1"/>
          </p:cNvSpPr>
          <p:nvPr>
            <p:ph type="body" sz="quarter" idx="12"/>
          </p:nvPr>
        </p:nvSpPr>
        <p:spPr>
          <a:xfrm>
            <a:off x="4320076" y="1239776"/>
            <a:ext cx="19641893" cy="11993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Project Management Realization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Project Team Training Realization Phase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Baseline Configuration and Confirmation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System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Final Configuration and Confirmation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 Conversion Programs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 Applications Interface Programs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Develop </a:t>
            </a:r>
            <a:r>
              <a:rPr lang="en-US" sz="4000" b="1" dirty="0" err="1"/>
              <a:t>Enhacements</a:t>
            </a:r>
            <a:endParaRPr lang="en-US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Create Repots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Create Layout Sets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Establish Authorization Concept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Establish Archiving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Final Integration 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End User Documentation and Training Material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Quality Check Realization Phase</a:t>
            </a:r>
          </a:p>
        </p:txBody>
      </p:sp>
    </p:spTree>
    <p:extLst>
      <p:ext uri="{BB962C8B-B14F-4D97-AF65-F5344CB8AC3E}">
        <p14:creationId xmlns:p14="http://schemas.microsoft.com/office/powerpoint/2010/main" val="155006418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96C1D-63CC-4E4B-9B57-378B2227B3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26753" y="2282696"/>
            <a:ext cx="21775490" cy="94947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fundamental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lain.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, </a:t>
            </a:r>
            <a:r>
              <a:rPr lang="en-US" dirty="0" err="1"/>
              <a:t>mendokumentasikan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terhindarkan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Database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IMG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C66C7-94F9-CE4C-9007-16757A4AC83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784F924-40AE-F049-BE27-2C26004BA7E7}"/>
              </a:ext>
            </a:extLst>
          </p:cNvPr>
          <p:cNvSpPr txBox="1">
            <a:spLocks/>
          </p:cNvSpPr>
          <p:nvPr/>
        </p:nvSpPr>
        <p:spPr>
          <a:xfrm>
            <a:off x="2953096" y="318960"/>
            <a:ext cx="20122804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Project Management Realization Phase </a:t>
            </a:r>
            <a:br>
              <a:rPr lang="en-ID" sz="8000" b="1"/>
            </a:br>
            <a:endParaRPr lang="en-ID" sz="8000" b="1" dirty="0"/>
          </a:p>
        </p:txBody>
      </p:sp>
    </p:spTree>
    <p:extLst>
      <p:ext uri="{BB962C8B-B14F-4D97-AF65-F5344CB8AC3E}">
        <p14:creationId xmlns:p14="http://schemas.microsoft.com/office/powerpoint/2010/main" val="201912076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2F76-956C-F94C-82E8-4C79672B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266" y="256032"/>
            <a:ext cx="20378102" cy="1963737"/>
          </a:xfrm>
        </p:spPr>
        <p:txBody>
          <a:bodyPr/>
          <a:lstStyle/>
          <a:p>
            <a:r>
              <a:rPr lang="en-ID" sz="8000" b="1" dirty="0"/>
              <a:t>Project Management Realization Phase </a:t>
            </a:r>
            <a:br>
              <a:rPr lang="en-ID" sz="8000" b="1" dirty="0"/>
            </a:br>
            <a:r>
              <a:rPr lang="en-ID" sz="6000" i="1" dirty="0"/>
              <a:t>Planning for the help desk and the cut-over </a:t>
            </a:r>
            <a:br>
              <a:rPr lang="en-ID" sz="8000" dirty="0"/>
            </a:b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31A6-2FE0-0E4F-9B46-A692620319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560320"/>
            <a:ext cx="21775490" cy="9326880"/>
          </a:xfrm>
        </p:spPr>
        <p:txBody>
          <a:bodyPr/>
          <a:lstStyle/>
          <a:p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menghindari</a:t>
            </a:r>
            <a:r>
              <a:rPr lang="en-US" sz="5400" dirty="0"/>
              <a:t> </a:t>
            </a:r>
            <a:r>
              <a:rPr lang="en-US" sz="5400" dirty="0" err="1"/>
              <a:t>gesekan</a:t>
            </a:r>
            <a:r>
              <a:rPr lang="en-US" sz="5400" dirty="0"/>
              <a:t> </a:t>
            </a:r>
            <a:r>
              <a:rPr lang="en-US" sz="5400" dirty="0" err="1"/>
              <a:t>selama</a:t>
            </a:r>
            <a:r>
              <a:rPr lang="en-US" sz="5400" dirty="0"/>
              <a:t> </a:t>
            </a:r>
            <a:r>
              <a:rPr lang="en-US" sz="5400" dirty="0" err="1"/>
              <a:t>transisi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lama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memberikan</a:t>
            </a:r>
            <a:r>
              <a:rPr lang="en-US" sz="5400" dirty="0"/>
              <a:t> </a:t>
            </a:r>
            <a:r>
              <a:rPr lang="en-US" sz="5400" dirty="0" err="1"/>
              <a:t>pemahaman</a:t>
            </a:r>
            <a:r>
              <a:rPr lang="en-US" sz="5400" dirty="0"/>
              <a:t> </a:t>
            </a:r>
            <a:r>
              <a:rPr lang="en-US" sz="5400" dirty="0" err="1"/>
              <a:t>tentang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baru</a:t>
            </a:r>
            <a:r>
              <a:rPr lang="en-US" sz="5400" dirty="0"/>
              <a:t>.</a:t>
            </a:r>
          </a:p>
          <a:p>
            <a:r>
              <a:rPr lang="en-US" sz="5400" dirty="0"/>
              <a:t>Help desk </a:t>
            </a:r>
            <a:r>
              <a:rPr lang="en-US" sz="5400" dirty="0" err="1"/>
              <a:t>adalah</a:t>
            </a:r>
            <a:r>
              <a:rPr lang="en-US" sz="5400" dirty="0"/>
              <a:t> unit </a:t>
            </a:r>
            <a:r>
              <a:rPr lang="en-US" sz="5400" dirty="0" err="1"/>
              <a:t>organisasi</a:t>
            </a:r>
            <a:r>
              <a:rPr lang="en-US" sz="5400" dirty="0"/>
              <a:t> yang </a:t>
            </a:r>
            <a:r>
              <a:rPr lang="en-US" sz="5400" dirty="0" err="1"/>
              <a:t>bertanggung</a:t>
            </a:r>
            <a:r>
              <a:rPr lang="en-US" sz="5400" dirty="0"/>
              <a:t> </a:t>
            </a:r>
            <a:r>
              <a:rPr lang="en-US" sz="5400" dirty="0" err="1"/>
              <a:t>jawab</a:t>
            </a:r>
            <a:r>
              <a:rPr lang="en-US" sz="5400" dirty="0"/>
              <a:t> </a:t>
            </a:r>
            <a:r>
              <a:rPr lang="en-US" sz="5400" dirty="0" err="1"/>
              <a:t>atas</a:t>
            </a:r>
            <a:r>
              <a:rPr lang="en-US" sz="5400" dirty="0"/>
              <a:t> </a:t>
            </a:r>
            <a:r>
              <a:rPr lang="en-US" sz="5400" dirty="0" err="1"/>
              <a:t>pertanyaan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masalah</a:t>
            </a:r>
            <a:r>
              <a:rPr lang="en-US" sz="5400" dirty="0"/>
              <a:t> yang </a:t>
            </a:r>
            <a:r>
              <a:rPr lang="en-US" sz="5400" dirty="0" err="1"/>
              <a:t>terkait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ERP.</a:t>
            </a:r>
          </a:p>
          <a:p>
            <a:r>
              <a:rPr lang="en-US" sz="5400" dirty="0" err="1"/>
              <a:t>Layanan</a:t>
            </a:r>
            <a:r>
              <a:rPr lang="en-US" sz="5400" dirty="0"/>
              <a:t> yang </a:t>
            </a:r>
            <a:r>
              <a:rPr lang="en-US" sz="5400" dirty="0" err="1"/>
              <a:t>akan</a:t>
            </a:r>
            <a:r>
              <a:rPr lang="en-US" sz="5400" dirty="0"/>
              <a:t> </a:t>
            </a:r>
            <a:r>
              <a:rPr lang="en-US" sz="5400" dirty="0" err="1"/>
              <a:t>disediakan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help desk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didefinisikan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jelas</a:t>
            </a:r>
            <a:r>
              <a:rPr lang="en-US" sz="5400" dirty="0"/>
              <a:t>. </a:t>
            </a:r>
          </a:p>
          <a:p>
            <a:r>
              <a:rPr lang="en-US" sz="5400" dirty="0" err="1"/>
              <a:t>Jika</a:t>
            </a:r>
            <a:r>
              <a:rPr lang="en-US" sz="5400" dirty="0"/>
              <a:t>, </a:t>
            </a:r>
            <a:r>
              <a:rPr lang="en-US" sz="5400" dirty="0" err="1"/>
              <a:t>setelah</a:t>
            </a:r>
            <a:r>
              <a:rPr lang="en-US" sz="5400" dirty="0"/>
              <a:t> </a:t>
            </a:r>
            <a:r>
              <a:rPr lang="en-US" sz="5400" dirty="0" err="1"/>
              <a:t>fase</a:t>
            </a:r>
            <a:r>
              <a:rPr lang="en-US" sz="5400" dirty="0"/>
              <a:t> </a:t>
            </a:r>
            <a:r>
              <a:rPr lang="en-US" sz="5400" dirty="0" err="1"/>
              <a:t>kelima</a:t>
            </a:r>
            <a:r>
              <a:rPr lang="en-US" sz="5400" dirty="0"/>
              <a:t> (Go Live </a:t>
            </a:r>
            <a:r>
              <a:rPr lang="en-US" sz="5400" dirty="0" err="1"/>
              <a:t>dan</a:t>
            </a:r>
            <a:r>
              <a:rPr lang="en-US" sz="5400" dirty="0"/>
              <a:t> Support), </a:t>
            </a:r>
            <a:r>
              <a:rPr lang="en-US" sz="5400" dirty="0" err="1"/>
              <a:t>biasanya</a:t>
            </a:r>
            <a:r>
              <a:rPr lang="en-US" sz="5400" dirty="0"/>
              <a:t> </a:t>
            </a:r>
            <a:r>
              <a:rPr lang="en-US" sz="5400" dirty="0" err="1"/>
              <a:t>akan</a:t>
            </a:r>
            <a:r>
              <a:rPr lang="en-US" sz="5400" dirty="0"/>
              <a:t> </a:t>
            </a:r>
            <a:r>
              <a:rPr lang="en-US" sz="5400" dirty="0" err="1"/>
              <a:t>terjadi</a:t>
            </a:r>
            <a:r>
              <a:rPr lang="en-US" sz="5400" dirty="0"/>
              <a:t> </a:t>
            </a:r>
            <a:r>
              <a:rPr lang="en-US" sz="5400" dirty="0" err="1"/>
              <a:t>peningkatan</a:t>
            </a:r>
            <a:r>
              <a:rPr lang="en-US" sz="5400" dirty="0"/>
              <a:t> </a:t>
            </a:r>
            <a:r>
              <a:rPr lang="en-US" sz="5400" dirty="0" err="1"/>
              <a:t>pertanyaan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bantuan</a:t>
            </a:r>
            <a:r>
              <a:rPr lang="en-US" sz="5400" dirty="0"/>
              <a:t>, </a:t>
            </a:r>
            <a:r>
              <a:rPr lang="en-US" sz="5400" dirty="0" err="1"/>
              <a:t>maka</a:t>
            </a:r>
            <a:r>
              <a:rPr lang="en-US" sz="5400" dirty="0"/>
              <a:t> </a:t>
            </a:r>
            <a:r>
              <a:rPr lang="en-US" sz="5400" dirty="0" err="1"/>
              <a:t>perlu</a:t>
            </a:r>
            <a:r>
              <a:rPr lang="en-US" sz="5400" dirty="0"/>
              <a:t> </a:t>
            </a:r>
            <a:r>
              <a:rPr lang="en-US" sz="5400" dirty="0" err="1"/>
              <a:t>direncanakan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hal</a:t>
            </a:r>
            <a:r>
              <a:rPr lang="en-US" sz="5400" dirty="0"/>
              <a:t> </a:t>
            </a:r>
            <a:r>
              <a:rPr lang="en-US" sz="5400" dirty="0" err="1"/>
              <a:t>tersebut</a:t>
            </a:r>
            <a:r>
              <a:rPr lang="en-US" sz="5400" dirty="0"/>
              <a:t>.</a:t>
            </a:r>
          </a:p>
          <a:p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masalah</a:t>
            </a:r>
            <a:r>
              <a:rPr lang="en-US" sz="5400" dirty="0"/>
              <a:t> cut-over </a:t>
            </a:r>
            <a:r>
              <a:rPr lang="en-US" sz="5400" dirty="0" err="1"/>
              <a:t>perpindahan</a:t>
            </a:r>
            <a:r>
              <a:rPr lang="en-US" sz="5400" dirty="0"/>
              <a:t>/</a:t>
            </a:r>
            <a:r>
              <a:rPr lang="en-US" sz="5400" dirty="0" err="1"/>
              <a:t>migrasi</a:t>
            </a:r>
            <a:r>
              <a:rPr lang="en-US" sz="5400" dirty="0"/>
              <a:t> data </a:t>
            </a:r>
            <a:r>
              <a:rPr lang="en-US" sz="5400" dirty="0" err="1"/>
              <a:t>biasanya</a:t>
            </a:r>
            <a:r>
              <a:rPr lang="en-US" sz="5400" dirty="0"/>
              <a:t> </a:t>
            </a:r>
            <a:r>
              <a:rPr lang="en-US" sz="5400" dirty="0" err="1"/>
              <a:t>dilakukan</a:t>
            </a:r>
            <a:r>
              <a:rPr lang="en-US" sz="5400" dirty="0"/>
              <a:t> di paling </a:t>
            </a:r>
            <a:r>
              <a:rPr lang="en-US" sz="5400" dirty="0" err="1"/>
              <a:t>akhir</a:t>
            </a:r>
            <a:r>
              <a:rPr lang="en-US" sz="5400" dirty="0"/>
              <a:t>, langkah2 </a:t>
            </a:r>
            <a:r>
              <a:rPr lang="en-US" sz="5400" dirty="0" err="1"/>
              <a:t>ini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diperhitungkan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cermat</a:t>
            </a:r>
            <a:r>
              <a:rPr lang="en-US" sz="5400" dirty="0"/>
              <a:t>, </a:t>
            </a:r>
            <a:r>
              <a:rPr lang="en-US" sz="5400" dirty="0" err="1"/>
              <a:t>sehingga</a:t>
            </a:r>
            <a:r>
              <a:rPr lang="en-US" sz="5400" dirty="0"/>
              <a:t> data lama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akan</a:t>
            </a:r>
            <a:r>
              <a:rPr lang="en-US" sz="5400" dirty="0"/>
              <a:t> </a:t>
            </a:r>
            <a:r>
              <a:rPr lang="en-US" sz="5400" dirty="0" err="1"/>
              <a:t>digunakan</a:t>
            </a:r>
            <a:r>
              <a:rPr lang="en-US" sz="5400" dirty="0"/>
              <a:t> </a:t>
            </a:r>
            <a:r>
              <a:rPr lang="en-US" sz="5400" dirty="0" err="1"/>
              <a:t>lagi</a:t>
            </a:r>
            <a:r>
              <a:rPr lang="en-US" sz="5400" dirty="0"/>
              <a:t> </a:t>
            </a:r>
            <a:r>
              <a:rPr lang="en-US" sz="5400" dirty="0" err="1"/>
              <a:t>begitu</a:t>
            </a:r>
            <a:r>
              <a:rPr lang="en-US" sz="5400" dirty="0"/>
              <a:t> </a:t>
            </a:r>
            <a:r>
              <a:rPr lang="en-US" sz="5400" dirty="0" err="1"/>
              <a:t>sudah</a:t>
            </a:r>
            <a:r>
              <a:rPr lang="en-US" sz="5400" dirty="0"/>
              <a:t> </a:t>
            </a:r>
            <a:r>
              <a:rPr lang="en-US" sz="5400" dirty="0" err="1"/>
              <a:t>menggunakan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baru</a:t>
            </a:r>
            <a:r>
              <a:rPr lang="en-US" sz="5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7E46E-DB97-7547-9E49-A30DF5A5388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59188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8D3C-5BA5-C84D-A105-4D6AC027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Project Team Training Realization Phase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B0993-184C-314D-A92C-C181FC1564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reorganisasi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yang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A63ED-36BF-5242-AE01-28D9D7135C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11288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B775-C45F-124F-BFDE-783EFA27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Baseline Configuration and Confirmation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F049A-FD6B-9E4D-9C95-8D7B86407D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parameterisasi</a:t>
            </a:r>
            <a:r>
              <a:rPr lang="en-US" dirty="0"/>
              <a:t> /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 </a:t>
            </a:r>
          </a:p>
          <a:p>
            <a:r>
              <a:rPr lang="en-US" dirty="0"/>
              <a:t>Karena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detail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basis.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81922-037A-4E4A-83FB-52D2A681107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9830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22787</TotalTime>
  <Words>1024</Words>
  <Application>Microsoft Macintosh PowerPoint</Application>
  <PresentationFormat>Custom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Lato</vt:lpstr>
      <vt:lpstr>Lato Bold</vt:lpstr>
      <vt:lpstr>Lato Light</vt:lpstr>
      <vt:lpstr>Times</vt:lpstr>
      <vt:lpstr>Times New Roman</vt:lpstr>
      <vt:lpstr>Halaman Depan Slide</vt:lpstr>
      <vt:lpstr>KONFIGURASI dan IMPLEMENTASI ERP</vt:lpstr>
      <vt:lpstr>TUJUAN PEMBELAJARAN</vt:lpstr>
      <vt:lpstr>PowerPoint Presentation</vt:lpstr>
      <vt:lpstr>Realization</vt:lpstr>
      <vt:lpstr>Hal yang harus dilakukan di Fase ini</vt:lpstr>
      <vt:lpstr>PowerPoint Presentation</vt:lpstr>
      <vt:lpstr>Project Management Realization Phase  Planning for the help desk and the cut-over  </vt:lpstr>
      <vt:lpstr>Project Team Training Realization Phase </vt:lpstr>
      <vt:lpstr>Baseline Configuration and Confirmation </vt:lpstr>
      <vt:lpstr>PowerPoint Presentation</vt:lpstr>
      <vt:lpstr>PowerPoint Presentation</vt:lpstr>
      <vt:lpstr>PowerPoint Presentation</vt:lpstr>
      <vt:lpstr>Final Configuration and Confirmation </vt:lpstr>
      <vt:lpstr>PowerPoint Presentation</vt:lpstr>
      <vt:lpstr>System Administration </vt:lpstr>
      <vt:lpstr>PowerPoint Presentation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3197</cp:revision>
  <dcterms:created xsi:type="dcterms:W3CDTF">2014-11-12T21:47:38Z</dcterms:created>
  <dcterms:modified xsi:type="dcterms:W3CDTF">2020-06-26T06:15:06Z</dcterms:modified>
  <cp:category/>
</cp:coreProperties>
</file>