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38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DC85-8B5D-432F-949C-DDE825B7D4B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ADC85-8B5D-432F-949C-DDE825B7D4B6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4DA04-A7B3-4998-83A7-D4F4B9E57284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Arial Rounded MT Bold" pitchFamily="34" charset="0"/>
              </a:rPr>
              <a:t>HUKUM JAMINAN</a:t>
            </a:r>
            <a:endParaRPr lang="id-ID" sz="6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7572428" cy="1752600"/>
          </a:xfrm>
        </p:spPr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  <a:latin typeface="Arial Rounded MT Bold" pitchFamily="34" charset="0"/>
              </a:rPr>
              <a:t>Budiman</a:t>
            </a:r>
            <a:r>
              <a:rPr lang="en-US" b="1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 Rounded MT Bold" pitchFamily="34" charset="0"/>
              </a:rPr>
              <a:t>Setyo</a:t>
            </a:r>
            <a:r>
              <a:rPr lang="en-US" b="1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 Rounded MT Bold" pitchFamily="34" charset="0"/>
              </a:rPr>
              <a:t>Haryanto</a:t>
            </a:r>
            <a:r>
              <a:rPr lang="en-US" b="1" dirty="0" smtClean="0">
                <a:solidFill>
                  <a:srgbClr val="002060"/>
                </a:solidFill>
                <a:latin typeface="Arial Rounded MT Bold" pitchFamily="34" charset="0"/>
              </a:rPr>
              <a:t>, S.H., M.H</a:t>
            </a:r>
            <a:r>
              <a:rPr lang="en-US" b="1" dirty="0" smtClean="0">
                <a:solidFill>
                  <a:schemeClr val="tx1"/>
                </a:solidFill>
                <a:latin typeface="Arial Rounded MT Bold" pitchFamily="34" charset="0"/>
              </a:rPr>
              <a:t>.</a:t>
            </a:r>
          </a:p>
          <a:p>
            <a:r>
              <a:rPr lang="en-US" b="1" dirty="0" smtClean="0">
                <a:solidFill>
                  <a:srgbClr val="0070C0"/>
                </a:solidFill>
                <a:latin typeface="Arial Rounded MT Bold" pitchFamily="34" charset="0"/>
              </a:rPr>
              <a:t>FH. UNSOED</a:t>
            </a:r>
            <a:endParaRPr lang="en-US" b="1" dirty="0">
              <a:solidFill>
                <a:srgbClr val="0070C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2910" y="642918"/>
            <a:ext cx="7387407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3200" dirty="0" smtClean="0">
                <a:solidFill>
                  <a:srgbClr val="FF0000"/>
                </a:solidFill>
                <a:latin typeface="Arial Rounded MT Bold" pitchFamily="34" charset="0"/>
              </a:rPr>
              <a:t>PRINSIP-PRINSIP HUKUM JAMINAN</a:t>
            </a:r>
          </a:p>
          <a:p>
            <a:pPr algn="ctr"/>
            <a:r>
              <a:rPr lang="en-US" sz="3200" dirty="0" err="1" smtClean="0">
                <a:solidFill>
                  <a:srgbClr val="0070C0"/>
                </a:solidFill>
                <a:latin typeface="Arial Rounded MT Bold" pitchFamily="34" charset="0"/>
              </a:rPr>
              <a:t>Pasal</a:t>
            </a:r>
            <a:r>
              <a:rPr lang="en-US" sz="3200" dirty="0" smtClean="0">
                <a:solidFill>
                  <a:srgbClr val="0070C0"/>
                </a:solidFill>
                <a:latin typeface="Arial Rounded MT Bold" pitchFamily="34" charset="0"/>
              </a:rPr>
              <a:t> 1131 KUH. </a:t>
            </a:r>
            <a:r>
              <a:rPr lang="en-US" sz="3200" dirty="0" err="1" smtClean="0">
                <a:solidFill>
                  <a:srgbClr val="0070C0"/>
                </a:solidFill>
                <a:latin typeface="Arial Rounded MT Bold" pitchFamily="34" charset="0"/>
              </a:rPr>
              <a:t>Perdata</a:t>
            </a:r>
            <a:r>
              <a:rPr lang="en-US" sz="3200" dirty="0" smtClean="0">
                <a:solidFill>
                  <a:srgbClr val="0070C0"/>
                </a:solidFill>
                <a:latin typeface="Arial Rounded MT Bold" pitchFamily="34" charset="0"/>
              </a:rPr>
              <a:t> </a:t>
            </a:r>
            <a:endParaRPr lang="id-ID" sz="3200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00034" y="2274838"/>
            <a:ext cx="80010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en-US" sz="24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Segala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kebendaan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</a:t>
            </a:r>
            <a:r>
              <a:rPr lang="en-US" sz="24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berhutang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bergerak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maupun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bergerak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sudah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maupun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dikemudian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tanggungan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segala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perikatannya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perseorangan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”.</a:t>
            </a:r>
            <a:endParaRPr lang="id-ID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Seluruh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kebendaan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debitur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utang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schuldhaftung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3108" y="476672"/>
            <a:ext cx="41723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Arial Rounded MT Bold" pitchFamily="34" charset="0"/>
              </a:rPr>
              <a:t>asas</a:t>
            </a:r>
            <a:r>
              <a:rPr lang="en-US" sz="32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Arial Rounded MT Bold" pitchFamily="34" charset="0"/>
              </a:rPr>
              <a:t>schuld</a:t>
            </a:r>
            <a:r>
              <a:rPr lang="en-US" sz="3200" b="1" i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latin typeface="Arial Rounded MT Bold" pitchFamily="34" charset="0"/>
              </a:rPr>
              <a:t>haftung</a:t>
            </a:r>
            <a:endParaRPr lang="id-ID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7231" y="1268760"/>
            <a:ext cx="77867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bertanggungjawab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hutang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-hutangnya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endParaRPr lang="id-ID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Tanggungjawab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itu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berupa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menyediakan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seluruh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harta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kekayaannya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sebagai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hutang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just"/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asas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schuld</a:t>
            </a:r>
            <a:r>
              <a:rPr lang="en-US" sz="28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haftung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4414" y="642918"/>
            <a:ext cx="67960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Perikatan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jaminan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) </a:t>
            </a:r>
            <a:r>
              <a:rPr lang="en-US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lahir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krn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 UU</a:t>
            </a:r>
            <a:r>
              <a:rPr lang="id-ID" sz="3200" b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:</a:t>
            </a:r>
            <a:endParaRPr lang="id-ID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7254" y="1232134"/>
            <a:ext cx="77867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Undang-undang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mengikat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seluruh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kekayaan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debitur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sbg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jaminan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atas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hutang2nya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seorang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kreditur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/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keadilan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kepercayaan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perjanjian</a:t>
            </a:r>
            <a:r>
              <a:rPr lang="id-ID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: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keadilan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hutang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hrs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dibayar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kepercayaan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orang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memberikan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piutang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kepada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seseorang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percaya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bahwa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orang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tersebut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dipercaya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memenuhi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hutangnya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di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kemudian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mampu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2792433" y="2132856"/>
            <a:ext cx="3456384" cy="792088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atin typeface="Bookman Old Style" pitchFamily="18" charset="0"/>
              </a:rPr>
              <a:t>Dasarnya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endParaRPr lang="en-US" sz="2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14546" y="500042"/>
            <a:ext cx="51835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err="1" smtClean="0">
                <a:solidFill>
                  <a:srgbClr val="FF0000"/>
                </a:solidFill>
                <a:latin typeface="Arial Rounded MT Bold" pitchFamily="34" charset="0"/>
              </a:rPr>
              <a:t>Implementasi</a:t>
            </a:r>
            <a:r>
              <a:rPr lang="en-US" sz="2800" b="1" i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Arial Rounded MT Bold" pitchFamily="34" charset="0"/>
              </a:rPr>
              <a:t>schuld</a:t>
            </a:r>
            <a:r>
              <a:rPr lang="en-US" sz="2800" b="1" i="1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Arial Rounded MT Bold" pitchFamily="34" charset="0"/>
              </a:rPr>
              <a:t>haftung</a:t>
            </a:r>
            <a:endParaRPr lang="id-ID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1428736"/>
            <a:ext cx="80010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0700" lvl="2" indent="-457200" algn="just">
              <a:buFont typeface="+mj-lt"/>
              <a:buAutoNum type="arabicPeriod"/>
            </a:pP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Seorang kreditur boleh mengambil pelunasan piutangnya dari setiap bagian dari harta kekayaan debitur;</a:t>
            </a:r>
          </a:p>
          <a:p>
            <a:pPr marL="520700" lvl="2" indent="-457200" algn="just">
              <a:buFont typeface="+mj-lt"/>
              <a:buAutoNum type="arabicPeriod"/>
            </a:pP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Setiap bagian dari kekayaan debitur dapat dijual guna</a:t>
            </a:r>
          </a:p>
          <a:p>
            <a:pPr marL="393700" lvl="2" indent="-330200" algn="just"/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  pelunasan tagihan kreditur;</a:t>
            </a:r>
          </a:p>
          <a:p>
            <a:pPr marL="393700" lvl="2" indent="-330200" algn="just"/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3.	  tagihan kreditur hanya dijamin dengan harta </a:t>
            </a:r>
            <a:r>
              <a:rPr lang="de-DE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          benda debitur saja, tidak dengan   “</a:t>
            </a:r>
            <a:r>
              <a:rPr lang="de-DE" sz="2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persoon</a:t>
            </a:r>
            <a:r>
              <a:rPr lang="de-D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” debitur.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Up Arrow Callout 2"/>
          <p:cNvSpPr/>
          <p:nvPr/>
        </p:nvSpPr>
        <p:spPr>
          <a:xfrm>
            <a:off x="3096406" y="4437112"/>
            <a:ext cx="2808312" cy="1224136"/>
          </a:xfrm>
          <a:prstGeom prst="upArrowCallou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Bookman Old Style" pitchFamily="18" charset="0"/>
              </a:rPr>
              <a:t>Dari </a:t>
            </a:r>
            <a:r>
              <a:rPr lang="en-US" sz="2000" dirty="0" err="1" smtClean="0">
                <a:latin typeface="Bookman Old Style" pitchFamily="18" charset="0"/>
              </a:rPr>
              <a:t>sisi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Kreditur</a:t>
            </a:r>
            <a:endParaRPr lang="en-US" sz="2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9898" y="764704"/>
            <a:ext cx="51842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i="1" dirty="0" err="1">
                <a:solidFill>
                  <a:srgbClr val="FF0000"/>
                </a:solidFill>
                <a:latin typeface="Arial Rounded MT Bold" pitchFamily="34" charset="0"/>
              </a:rPr>
              <a:t>Implementasi</a:t>
            </a:r>
            <a:r>
              <a:rPr lang="en-US" sz="2800" b="1" i="1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 Rounded MT Bold" pitchFamily="34" charset="0"/>
              </a:rPr>
              <a:t>schuld</a:t>
            </a:r>
            <a:r>
              <a:rPr lang="en-US" sz="2800" b="1" i="1" dirty="0">
                <a:solidFill>
                  <a:srgbClr val="FF0000"/>
                </a:solidFill>
                <a:latin typeface="Arial Rounded MT Bold" pitchFamily="34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Arial Rounded MT Bold" pitchFamily="34" charset="0"/>
              </a:rPr>
              <a:t>haftung</a:t>
            </a:r>
            <a:endParaRPr lang="id-ID" sz="2800" dirty="0">
              <a:solidFill>
                <a:srgbClr val="FF0000"/>
              </a:solidFill>
            </a:endParaRPr>
          </a:p>
        </p:txBody>
      </p:sp>
      <p:sp>
        <p:nvSpPr>
          <p:cNvPr id="3" name="Down Arrow Callout 2"/>
          <p:cNvSpPr/>
          <p:nvPr/>
        </p:nvSpPr>
        <p:spPr>
          <a:xfrm>
            <a:off x="2555776" y="1772816"/>
            <a:ext cx="4392488" cy="1800200"/>
          </a:xfrm>
          <a:prstGeom prst="downArrowCallou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Bookman Old Style" pitchFamily="18" charset="0"/>
              </a:rPr>
              <a:t>Dari </a:t>
            </a:r>
            <a:r>
              <a:rPr lang="en-US" sz="2000" dirty="0" err="1" smtClean="0">
                <a:latin typeface="Bookman Old Style" pitchFamily="18" charset="0"/>
              </a:rPr>
              <a:t>sisi</a:t>
            </a:r>
            <a:r>
              <a:rPr lang="en-US" sz="2000" dirty="0" smtClean="0">
                <a:latin typeface="Bookman Old Style" pitchFamily="18" charset="0"/>
              </a:rPr>
              <a:t> </a:t>
            </a:r>
            <a:r>
              <a:rPr lang="en-US" sz="2000" dirty="0" err="1" smtClean="0">
                <a:latin typeface="Bookman Old Style" pitchFamily="18" charset="0"/>
              </a:rPr>
              <a:t>Debitur</a:t>
            </a:r>
            <a:endParaRPr lang="en-US" sz="2000" dirty="0">
              <a:latin typeface="Bookman Old Style" pitchFamily="18" charset="0"/>
            </a:endParaRPr>
          </a:p>
        </p:txBody>
      </p:sp>
      <p:sp>
        <p:nvSpPr>
          <p:cNvPr id="4" name="Action Button: Help 3">
            <a:hlinkClick r:id="" action="ppaction://noaction" highlightClick="1"/>
          </p:cNvPr>
          <p:cNvSpPr/>
          <p:nvPr/>
        </p:nvSpPr>
        <p:spPr>
          <a:xfrm>
            <a:off x="3491880" y="3789040"/>
            <a:ext cx="2520280" cy="2160240"/>
          </a:xfrm>
          <a:prstGeom prst="actionButtonHelp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10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5312</TotalTime>
  <Words>189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HUKUM JAMINAN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JAMINAN</dc:title>
  <dc:creator>Expert</dc:creator>
  <cp:lastModifiedBy>USER</cp:lastModifiedBy>
  <cp:revision>365</cp:revision>
  <dcterms:created xsi:type="dcterms:W3CDTF">2016-11-28T10:46:34Z</dcterms:created>
  <dcterms:modified xsi:type="dcterms:W3CDTF">2021-03-01T16:50:43Z</dcterms:modified>
</cp:coreProperties>
</file>