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2" r:id="rId3"/>
    <p:sldId id="274" r:id="rId4"/>
    <p:sldId id="275" r:id="rId5"/>
    <p:sldId id="276" r:id="rId6"/>
    <p:sldId id="277" r:id="rId7"/>
    <p:sldId id="266" r:id="rId8"/>
    <p:sldId id="278" r:id="rId9"/>
    <p:sldId id="270" r:id="rId10"/>
    <p:sldId id="269" r:id="rId11"/>
    <p:sldId id="257" r:id="rId12"/>
    <p:sldId id="271" r:id="rId13"/>
    <p:sldId id="267" r:id="rId14"/>
    <p:sldId id="260" r:id="rId15"/>
    <p:sldId id="261" r:id="rId16"/>
    <p:sldId id="268" r:id="rId17"/>
    <p:sldId id="259"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71" autoAdjust="0"/>
  </p:normalViewPr>
  <p:slideViewPr>
    <p:cSldViewPr>
      <p:cViewPr>
        <p:scale>
          <a:sx n="85" d="100"/>
          <a:sy n="85" d="100"/>
        </p:scale>
        <p:origin x="-71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F2E366-A727-4EF0-82FB-39244BC198A4}" type="datetimeFigureOut">
              <a:rPr lang="en-US" smtClean="0"/>
              <a:t>9/26/2017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502780-7C96-4F68-B259-40051D928FAB}" type="slidenum">
              <a:rPr lang="en-US" smtClean="0"/>
              <a:t>‹#›</a:t>
            </a:fld>
            <a:endParaRPr lang="en-US"/>
          </a:p>
        </p:txBody>
      </p:sp>
    </p:spTree>
    <p:extLst>
      <p:ext uri="{BB962C8B-B14F-4D97-AF65-F5344CB8AC3E}">
        <p14:creationId xmlns:p14="http://schemas.microsoft.com/office/powerpoint/2010/main" val="265346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umm.edu/Health/Medical/Ency/Articles/Drowsiness" TargetMode="External"/><Relationship Id="rId13" Type="http://schemas.openxmlformats.org/officeDocument/2006/relationships/hyperlink" Target="http://www.umm.edu/Health/Medical/Ency/Articles/Urinary-incontinence" TargetMode="External"/><Relationship Id="rId18" Type="http://schemas.openxmlformats.org/officeDocument/2006/relationships/hyperlink" Target="http://www.umm.edu/Health/Medical/Ency/Articles/Breathing-difficulty" TargetMode="External"/><Relationship Id="rId3" Type="http://schemas.openxmlformats.org/officeDocument/2006/relationships/hyperlink" Target="http://www.umm.edu/Health/Medical/Ency/Articles/Cough" TargetMode="External"/><Relationship Id="rId21" Type="http://schemas.openxmlformats.org/officeDocument/2006/relationships/hyperlink" Target="http://www.umm.edu/Health/Medical/Ency/Articles/Alertness-decreased" TargetMode="External"/><Relationship Id="rId7" Type="http://schemas.openxmlformats.org/officeDocument/2006/relationships/hyperlink" Target="http://www.umm.edu/Health/Medical/Ency/Articles/Vision-problems" TargetMode="External"/><Relationship Id="rId12" Type="http://schemas.openxmlformats.org/officeDocument/2006/relationships/hyperlink" Target="http://www.umm.edu/Health/Medical/Ency/Articles/Appetite-decreased" TargetMode="External"/><Relationship Id="rId17" Type="http://schemas.openxmlformats.org/officeDocument/2006/relationships/hyperlink" Target="http://www.umm.edu/Health/Medical/Ency/Articles/Seizures" TargetMode="External"/><Relationship Id="rId2" Type="http://schemas.openxmlformats.org/officeDocument/2006/relationships/slide" Target="../slides/slide10.xml"/><Relationship Id="rId16" Type="http://schemas.openxmlformats.org/officeDocument/2006/relationships/hyperlink" Target="http://www.umm.edu/Health/Medical/Ency/Articles/Numbness-and-tingling" TargetMode="External"/><Relationship Id="rId20" Type="http://schemas.openxmlformats.org/officeDocument/2006/relationships/hyperlink" Target="http://www.umm.edu/Health/Medical/Ency/Animations/Conception-general" TargetMode="External"/><Relationship Id="rId1" Type="http://schemas.openxmlformats.org/officeDocument/2006/relationships/notesMaster" Target="../notesMasters/notesMaster1.xml"/><Relationship Id="rId6" Type="http://schemas.openxmlformats.org/officeDocument/2006/relationships/hyperlink" Target="http://www.umm.edu/Health/Medical/Ency/Articles/Dizziness" TargetMode="External"/><Relationship Id="rId11" Type="http://schemas.openxmlformats.org/officeDocument/2006/relationships/hyperlink" Target="http://www.umm.edu/Health/Medical/Ency/Articles/Heart-palpitations" TargetMode="External"/><Relationship Id="rId24" Type="http://schemas.openxmlformats.org/officeDocument/2006/relationships/hyperlink" Target="http://www.umm.edu/Health/Medical/Ency/Articles/Weakness" TargetMode="External"/><Relationship Id="rId5" Type="http://schemas.openxmlformats.org/officeDocument/2006/relationships/hyperlink" Target="http://www.umm.edu/Health/Medical/Ency/Articles/Depression" TargetMode="External"/><Relationship Id="rId15" Type="http://schemas.openxmlformats.org/officeDocument/2006/relationships/hyperlink" Target="http://www.umm.edu/Health/Medical/Ency/Articles/Nausea-and-vomiting-adults" TargetMode="External"/><Relationship Id="rId23" Type="http://schemas.openxmlformats.org/officeDocument/2006/relationships/hyperlink" Target="http://www.umm.edu/Health/Medical/Ency/Articles/Breath-odor" TargetMode="External"/><Relationship Id="rId10" Type="http://schemas.openxmlformats.org/officeDocument/2006/relationships/hyperlink" Target="http://www.umm.edu/Health/Medical/Ency/Articles/Headache" TargetMode="External"/><Relationship Id="rId19" Type="http://schemas.openxmlformats.org/officeDocument/2006/relationships/hyperlink" Target="http://www.umm.edu/Health/Medical/Ency/Articles/Rashes" TargetMode="External"/><Relationship Id="rId4" Type="http://schemas.openxmlformats.org/officeDocument/2006/relationships/hyperlink" Target="http://www.umm.edu/Health/Medical/Ency/Articles/Diarrhea" TargetMode="External"/><Relationship Id="rId9" Type="http://schemas.openxmlformats.org/officeDocument/2006/relationships/hyperlink" Target="http://www.umm.edu/Health/Medical/Ency/Articles/Fever" TargetMode="External"/><Relationship Id="rId14" Type="http://schemas.openxmlformats.org/officeDocument/2006/relationships/hyperlink" Target="http://www.umm.edu/Health/Medical/Ency/Articles/Muscle-twitching" TargetMode="External"/><Relationship Id="rId22" Type="http://schemas.openxmlformats.org/officeDocument/2006/relationships/hyperlink" Target="http://www.umm.edu/Health/Medical/Ency/Animations/Cardiomyopath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Pertama-tama kita akan lihat mengenai syndrome Steven Johnson</a:t>
            </a:r>
          </a:p>
          <a:p>
            <a:pPr eaLnBrk="1" hangingPunct="1">
              <a:spcBef>
                <a:spcPct val="0"/>
              </a:spcBef>
            </a:pPr>
            <a:r>
              <a:rPr lang="en-US" altLang="en-US" smtClean="0"/>
              <a:t>Bacalah artikel Drug reaction, skin care, skin loss</a:t>
            </a:r>
          </a:p>
          <a:p>
            <a:pPr eaLnBrk="1" hangingPunct="1">
              <a:spcBef>
                <a:spcPct val="0"/>
              </a:spcBef>
            </a:pPr>
            <a:r>
              <a:rPr lang="en-US" altLang="en-US" smtClean="0"/>
              <a:t>Definisikan sindrom Steven Johnson</a:t>
            </a:r>
          </a:p>
          <a:p>
            <a:pPr eaLnBrk="1" hangingPunct="1">
              <a:spcBef>
                <a:spcPct val="0"/>
              </a:spcBef>
            </a:pPr>
            <a:r>
              <a:rPr lang="en-US" altLang="en-US" smtClean="0"/>
              <a:t>Buat lah prioritas asuhan keperawatanya</a:t>
            </a:r>
          </a:p>
          <a:p>
            <a:pPr eaLnBrk="1" hangingPunct="1">
              <a:spcBef>
                <a:spcPct val="0"/>
              </a:spcBef>
            </a:pPr>
            <a:r>
              <a:rPr lang="en-US" altLang="en-US" smtClean="0"/>
              <a:t>Selanjutnya kita akan melanjutkan video ini</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272389-870D-4ECB-995D-CE55B9BDC9D1}"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DON'T</a:t>
            </a:r>
            <a:r>
              <a:rPr lang="en-US" dirty="0" smtClean="0"/>
              <a:t> panic. Snakebites can be treated, and bites generally are less dangerous than many people assume.</a:t>
            </a:r>
          </a:p>
          <a:p>
            <a:r>
              <a:rPr lang="en-US" b="1" dirty="0" smtClean="0"/>
              <a:t>DON'T</a:t>
            </a:r>
            <a:r>
              <a:rPr lang="en-US" dirty="0" smtClean="0"/>
              <a:t> risk another bite by trying to capture or kill the snake. If you can take a picture or describe the snake, that's good but not essential.</a:t>
            </a:r>
          </a:p>
          <a:p>
            <a:r>
              <a:rPr lang="en-US" b="1" dirty="0" smtClean="0"/>
              <a:t>DON'T</a:t>
            </a:r>
            <a:r>
              <a:rPr lang="en-US" dirty="0" smtClean="0"/>
              <a:t> use old first aid remedies: no tourniquet, no ice, no electric shocks, no cutting the wound and sucking out the venom. None of these "treatments" help and most of them make things worse.</a:t>
            </a:r>
          </a:p>
          <a:p>
            <a:r>
              <a:rPr lang="en-US" b="1" dirty="0" smtClean="0"/>
              <a:t>DO</a:t>
            </a:r>
            <a:r>
              <a:rPr lang="en-US" dirty="0" smtClean="0"/>
              <a:t> keep the person quiet and still.</a:t>
            </a:r>
          </a:p>
          <a:p>
            <a:r>
              <a:rPr lang="en-US" b="1" dirty="0" smtClean="0"/>
              <a:t>DO</a:t>
            </a:r>
            <a:r>
              <a:rPr lang="en-US" dirty="0" smtClean="0"/>
              <a:t> keep the arm or leg (usual sites for snakebite) at the level of the heart.</a:t>
            </a:r>
          </a:p>
          <a:p>
            <a:r>
              <a:rPr lang="en-US" b="1" dirty="0" smtClean="0"/>
              <a:t>DO</a:t>
            </a:r>
            <a:r>
              <a:rPr lang="en-US" dirty="0" smtClean="0"/>
              <a:t> remove any jewelry, watches, and tight clothing from the area of the bite.</a:t>
            </a:r>
          </a:p>
          <a:p>
            <a:r>
              <a:rPr lang="en-US" b="1" dirty="0" smtClean="0"/>
              <a:t>DO</a:t>
            </a:r>
            <a:r>
              <a:rPr lang="en-US" dirty="0" smtClean="0"/>
              <a:t> wash the area gently with soap and water.</a:t>
            </a:r>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D6502780-7C96-4F68-B259-40051D928FAB}" type="slidenum">
              <a:rPr lang="en-US" smtClean="0"/>
              <a:t>14</a:t>
            </a:fld>
            <a:endParaRPr lang="en-US"/>
          </a:p>
        </p:txBody>
      </p:sp>
    </p:spTree>
    <p:extLst>
      <p:ext uri="{BB962C8B-B14F-4D97-AF65-F5344CB8AC3E}">
        <p14:creationId xmlns:p14="http://schemas.microsoft.com/office/powerpoint/2010/main" val="3079885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a:t>
            </a:r>
            <a:r>
              <a:rPr lang="en-US" dirty="0"/>
              <a:t>who has multiple stings might also need emergency care. In this case, it's not an allergic reaction. But, the quantity of venom injected all at once could cause nausea, dizziness, faintness, and even seizures.</a:t>
            </a:r>
          </a:p>
          <a:p>
            <a:r>
              <a:rPr lang="en-US" dirty="0"/>
              <a:t>All symptoms of an "ordinary" sting are at the sting site itself. Expected effects are pain, swelling, redness, and itching. </a:t>
            </a:r>
            <a:r>
              <a:rPr lang="en-US" i="1" dirty="0"/>
              <a:t>All effects are at that specific spot</a:t>
            </a:r>
            <a:r>
              <a:rPr lang="en-US" dirty="0"/>
              <a:t>. Even if the area is still red, swollen, itchy, and painful the next day – it's an expected reaction, not an allergic reaction. Treatment is in two parts</a:t>
            </a:r>
            <a:r>
              <a:rPr lang="en-US" dirty="0" smtClean="0"/>
              <a:t>:</a:t>
            </a:r>
          </a:p>
          <a:p>
            <a:endParaRPr lang="en-US" dirty="0"/>
          </a:p>
          <a:p>
            <a:r>
              <a:rPr lang="en-US" dirty="0"/>
              <a:t>If there is a stinger in the skin, remove it gently. Scrape it out with something that's not sharp: a finger nail, the edge of a credit card, or the dull side of a knife. Do not use tweezers or fingers to grab the stinger and pull it out; that pushes more venom into the skin.</a:t>
            </a:r>
          </a:p>
          <a:p>
            <a:endParaRPr lang="en-US" dirty="0"/>
          </a:p>
        </p:txBody>
      </p:sp>
      <p:sp>
        <p:nvSpPr>
          <p:cNvPr id="4" name="Slide Number Placeholder 3"/>
          <p:cNvSpPr>
            <a:spLocks noGrp="1"/>
          </p:cNvSpPr>
          <p:nvPr>
            <p:ph type="sldNum" sz="quarter" idx="10"/>
          </p:nvPr>
        </p:nvSpPr>
        <p:spPr/>
        <p:txBody>
          <a:bodyPr/>
          <a:lstStyle/>
          <a:p>
            <a:fld id="{D6502780-7C96-4F68-B259-40051D928FAB}" type="slidenum">
              <a:rPr lang="en-US" smtClean="0"/>
              <a:t>15</a:t>
            </a:fld>
            <a:endParaRPr lang="en-US"/>
          </a:p>
        </p:txBody>
      </p:sp>
    </p:spTree>
    <p:extLst>
      <p:ext uri="{BB962C8B-B14F-4D97-AF65-F5344CB8AC3E}">
        <p14:creationId xmlns:p14="http://schemas.microsoft.com/office/powerpoint/2010/main" val="1423737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 the area well with soap and water. Apply ice to help relieve itching, swelling, and pain. There's no one treatment that works all the time. You can apply a cortisone cream, an antihistamine cream, or a paste of baking soda and water. Treat severe itching with an antihistamine. Diphenhydramine (Benadryl</a:t>
            </a:r>
            <a:r>
              <a:rPr lang="en-US" baseline="30000" dirty="0"/>
              <a:t>®</a:t>
            </a:r>
            <a:r>
              <a:rPr lang="en-US" dirty="0"/>
              <a:t>) and </a:t>
            </a:r>
            <a:r>
              <a:rPr lang="en-US" dirty="0" err="1"/>
              <a:t>chlorpheniramine</a:t>
            </a:r>
            <a:r>
              <a:rPr lang="en-US" dirty="0"/>
              <a:t> might help. Be sure to follow label instructions for dose and precautions; these drugs can cause sleepiness. Try an over-the-counter pain reliever for pain.</a:t>
            </a:r>
          </a:p>
          <a:p>
            <a:r>
              <a:rPr lang="en-US" dirty="0"/>
              <a:t>In all cases, try to avoid scratching. (That's easy to say…) Scratching the bite site could cause an infection. Covering the sting site might help.</a:t>
            </a:r>
          </a:p>
          <a:p>
            <a:r>
              <a:rPr lang="en-US" dirty="0"/>
              <a:t>Has the victim had a tetanus booster in the last five years? If not, or you don't know, call the doctor to see if a booster would be a good idea.</a:t>
            </a:r>
          </a:p>
          <a:p>
            <a:r>
              <a:rPr lang="en-US" dirty="0"/>
              <a:t>If your local reaction is very large - several inches across - give your doctor a call. Some people with this type of reaction go on to develop severe allergies or anaphylaxis.</a:t>
            </a:r>
          </a:p>
          <a:p>
            <a:r>
              <a:rPr lang="en-US" dirty="0"/>
              <a:t>The victim could have chest tightness and a feeling of tightness in the throat. The person could feel faint. Hives (red, itchy bumps on the skin) pop up away from the bite. </a:t>
            </a:r>
            <a:r>
              <a:rPr lang="en-US" b="1" i="1" dirty="0"/>
              <a:t>This is a true medical emergency.</a:t>
            </a:r>
            <a:r>
              <a:rPr lang="en-US" dirty="0"/>
              <a:t> </a:t>
            </a:r>
          </a:p>
          <a:p>
            <a:endParaRPr lang="en-US" dirty="0"/>
          </a:p>
        </p:txBody>
      </p:sp>
      <p:sp>
        <p:nvSpPr>
          <p:cNvPr id="4" name="Slide Number Placeholder 3"/>
          <p:cNvSpPr>
            <a:spLocks noGrp="1"/>
          </p:cNvSpPr>
          <p:nvPr>
            <p:ph type="sldNum" sz="quarter" idx="10"/>
          </p:nvPr>
        </p:nvSpPr>
        <p:spPr/>
        <p:txBody>
          <a:bodyPr/>
          <a:lstStyle/>
          <a:p>
            <a:fld id="{D6502780-7C96-4F68-B259-40051D928FAB}" type="slidenum">
              <a:rPr lang="en-US" smtClean="0"/>
              <a:t>16</a:t>
            </a:fld>
            <a:endParaRPr lang="en-US"/>
          </a:p>
        </p:txBody>
      </p:sp>
    </p:spTree>
    <p:extLst>
      <p:ext uri="{BB962C8B-B14F-4D97-AF65-F5344CB8AC3E}">
        <p14:creationId xmlns:p14="http://schemas.microsoft.com/office/powerpoint/2010/main" val="3866170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02780-7C96-4F68-B259-40051D928FAB}" type="slidenum">
              <a:rPr lang="en-US" smtClean="0"/>
              <a:t>18</a:t>
            </a:fld>
            <a:endParaRPr lang="en-US"/>
          </a:p>
        </p:txBody>
      </p:sp>
    </p:spTree>
    <p:extLst>
      <p:ext uri="{BB962C8B-B14F-4D97-AF65-F5344CB8AC3E}">
        <p14:creationId xmlns:p14="http://schemas.microsoft.com/office/powerpoint/2010/main" val="144361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smtClean="0"/>
              <a:t>Sindrom</a:t>
            </a:r>
            <a:r>
              <a:rPr lang="en-US" altLang="en-US" dirty="0" smtClean="0"/>
              <a:t> Steven Johnson </a:t>
            </a:r>
            <a:r>
              <a:rPr lang="en-US" altLang="en-US" dirty="0" err="1" smtClean="0"/>
              <a:t>menyebabkan</a:t>
            </a:r>
            <a:r>
              <a:rPr lang="en-US" altLang="en-US" dirty="0" smtClean="0"/>
              <a:t> </a:t>
            </a:r>
            <a:r>
              <a:rPr lang="en-US" altLang="en-US" dirty="0" err="1" smtClean="0"/>
              <a:t>nekrosis</a:t>
            </a:r>
            <a:r>
              <a:rPr lang="en-US" altLang="en-US" dirty="0" smtClean="0"/>
              <a:t> </a:t>
            </a:r>
            <a:r>
              <a:rPr lang="en-US" altLang="en-US" dirty="0" err="1" smtClean="0"/>
              <a:t>pada</a:t>
            </a:r>
            <a:r>
              <a:rPr lang="en-US" altLang="en-US" dirty="0" smtClean="0"/>
              <a:t> </a:t>
            </a:r>
            <a:r>
              <a:rPr lang="en-US" altLang="en-US" dirty="0" err="1" smtClean="0"/>
              <a:t>sel</a:t>
            </a:r>
            <a:r>
              <a:rPr lang="en-US" altLang="en-US" dirty="0" smtClean="0"/>
              <a:t> epidermal </a:t>
            </a:r>
            <a:r>
              <a:rPr lang="en-US" altLang="en-US" dirty="0" err="1" smtClean="0"/>
              <a:t>akibat</a:t>
            </a:r>
            <a:r>
              <a:rPr lang="en-US" altLang="en-US" dirty="0" smtClean="0"/>
              <a:t> </a:t>
            </a:r>
            <a:r>
              <a:rPr lang="en-US" altLang="en-US" dirty="0" err="1" smtClean="0"/>
              <a:t>dari</a:t>
            </a:r>
            <a:r>
              <a:rPr lang="en-US" altLang="en-US" dirty="0" smtClean="0"/>
              <a:t> </a:t>
            </a:r>
            <a:r>
              <a:rPr lang="en-US" altLang="en-US" dirty="0" err="1" smtClean="0"/>
              <a:t>reaksi</a:t>
            </a:r>
            <a:r>
              <a:rPr lang="en-US" altLang="en-US" dirty="0" smtClean="0"/>
              <a:t> </a:t>
            </a:r>
            <a:r>
              <a:rPr lang="en-US" altLang="en-US" dirty="0" err="1" smtClean="0"/>
              <a:t>obat</a:t>
            </a:r>
            <a:endParaRPr lang="en-US" altLang="en-US" dirty="0" smtClean="0"/>
          </a:p>
          <a:p>
            <a:pPr eaLnBrk="1" hangingPunct="1">
              <a:spcBef>
                <a:spcPct val="0"/>
              </a:spcBef>
            </a:pPr>
            <a:r>
              <a:rPr lang="en-US" altLang="en-US" dirty="0" err="1" smtClean="0"/>
              <a:t>Sel-sel</a:t>
            </a:r>
            <a:r>
              <a:rPr lang="en-US" altLang="en-US" dirty="0" smtClean="0"/>
              <a:t> </a:t>
            </a:r>
            <a:r>
              <a:rPr lang="en-US" altLang="en-US" dirty="0" err="1" smtClean="0"/>
              <a:t>ini</a:t>
            </a:r>
            <a:r>
              <a:rPr lang="en-US" altLang="en-US" dirty="0" smtClean="0"/>
              <a:t> </a:t>
            </a:r>
            <a:r>
              <a:rPr lang="en-US" altLang="en-US" dirty="0" err="1" smtClean="0"/>
              <a:t>ada</a:t>
            </a:r>
            <a:r>
              <a:rPr lang="en-US" altLang="en-US" dirty="0" smtClean="0"/>
              <a:t> </a:t>
            </a:r>
            <a:r>
              <a:rPr lang="en-US" altLang="en-US" dirty="0" err="1" smtClean="0"/>
              <a:t>pada</a:t>
            </a:r>
            <a:r>
              <a:rPr lang="en-US" altLang="en-US" dirty="0" smtClean="0"/>
              <a:t> </a:t>
            </a:r>
            <a:r>
              <a:rPr lang="en-US" altLang="en-US" dirty="0" err="1" smtClean="0"/>
              <a:t>kulit</a:t>
            </a:r>
            <a:r>
              <a:rPr lang="en-US" altLang="en-US" dirty="0" smtClean="0"/>
              <a:t>, </a:t>
            </a:r>
            <a:r>
              <a:rPr lang="en-US" altLang="en-US" dirty="0" err="1" smtClean="0"/>
              <a:t>saluran</a:t>
            </a:r>
            <a:r>
              <a:rPr lang="en-US" altLang="en-US" dirty="0" smtClean="0"/>
              <a:t> </a:t>
            </a:r>
            <a:r>
              <a:rPr lang="en-US" altLang="en-US" dirty="0" err="1" smtClean="0"/>
              <a:t>pencernaan</a:t>
            </a:r>
            <a:r>
              <a:rPr lang="en-US" altLang="en-US" dirty="0" smtClean="0"/>
              <a:t>, </a:t>
            </a:r>
            <a:r>
              <a:rPr lang="en-US" altLang="en-US" dirty="0" err="1" smtClean="0"/>
              <a:t>mata</a:t>
            </a:r>
            <a:r>
              <a:rPr lang="en-US" altLang="en-US" dirty="0" smtClean="0"/>
              <a:t>, system GU, tracheobronchial tree</a:t>
            </a:r>
          </a:p>
          <a:p>
            <a:pPr eaLnBrk="1" hangingPunct="1">
              <a:spcBef>
                <a:spcPct val="0"/>
              </a:spcBef>
            </a:pPr>
            <a:r>
              <a:rPr lang="en-US" altLang="en-US" dirty="0" err="1" smtClean="0"/>
              <a:t>Sindrom</a:t>
            </a:r>
            <a:r>
              <a:rPr lang="en-US" altLang="en-US" dirty="0" smtClean="0"/>
              <a:t> Steven Johnson </a:t>
            </a:r>
            <a:r>
              <a:rPr lang="en-US" altLang="en-US" dirty="0" err="1" smtClean="0"/>
              <a:t>sangat</a:t>
            </a:r>
            <a:r>
              <a:rPr lang="en-US" altLang="en-US" dirty="0" smtClean="0"/>
              <a:t> </a:t>
            </a:r>
            <a:r>
              <a:rPr lang="en-US" altLang="en-US" dirty="0" err="1" smtClean="0"/>
              <a:t>mudah</a:t>
            </a:r>
            <a:r>
              <a:rPr lang="en-US" altLang="en-US" dirty="0" smtClean="0"/>
              <a:t> </a:t>
            </a:r>
            <a:r>
              <a:rPr lang="en-US" altLang="en-US" dirty="0" err="1" smtClean="0"/>
              <a:t>untuk</a:t>
            </a:r>
            <a:r>
              <a:rPr lang="en-US" altLang="en-US" dirty="0" smtClean="0"/>
              <a:t> </a:t>
            </a:r>
            <a:r>
              <a:rPr lang="en-US" altLang="en-US" dirty="0" err="1" smtClean="0"/>
              <a:t>salah</a:t>
            </a:r>
            <a:r>
              <a:rPr lang="en-US" altLang="en-US" dirty="0" smtClean="0"/>
              <a:t> diagnose</a:t>
            </a:r>
          </a:p>
          <a:p>
            <a:pPr eaLnBrk="1" hangingPunct="1">
              <a:spcBef>
                <a:spcPct val="0"/>
              </a:spcBef>
            </a:pPr>
            <a:r>
              <a:rPr lang="en-US" altLang="en-US" dirty="0" smtClean="0"/>
              <a:t>Testing diagnose </a:t>
            </a:r>
            <a:r>
              <a:rPr lang="en-US" altLang="en-US" dirty="0" err="1" smtClean="0"/>
              <a:t>pada</a:t>
            </a:r>
            <a:r>
              <a:rPr lang="en-US" altLang="en-US" dirty="0" smtClean="0"/>
              <a:t> </a:t>
            </a:r>
            <a:r>
              <a:rPr lang="en-US" altLang="en-US" dirty="0" err="1" smtClean="0"/>
              <a:t>Sindrome</a:t>
            </a:r>
            <a:r>
              <a:rPr lang="en-US" altLang="en-US" dirty="0" smtClean="0"/>
              <a:t> Steven Johnson </a:t>
            </a:r>
            <a:r>
              <a:rPr lang="en-US" altLang="en-US" dirty="0" err="1" smtClean="0"/>
              <a:t>dilakukan</a:t>
            </a:r>
            <a:r>
              <a:rPr lang="en-US" altLang="en-US" dirty="0" smtClean="0"/>
              <a:t> </a:t>
            </a:r>
            <a:r>
              <a:rPr lang="en-US" altLang="en-US" dirty="0" err="1" smtClean="0"/>
              <a:t>dengan</a:t>
            </a:r>
            <a:r>
              <a:rPr lang="en-US" altLang="en-US" dirty="0" smtClean="0"/>
              <a:t>; allergy patch </a:t>
            </a:r>
            <a:r>
              <a:rPr lang="en-US" altLang="en-US" dirty="0" err="1" smtClean="0"/>
              <a:t>dan</a:t>
            </a:r>
            <a:r>
              <a:rPr lang="en-US" altLang="en-US" dirty="0" smtClean="0"/>
              <a:t> biopsy </a:t>
            </a:r>
            <a:r>
              <a:rPr lang="en-US" altLang="en-US" dirty="0" err="1" smtClean="0"/>
              <a:t>kulit</a:t>
            </a:r>
            <a:endParaRPr lang="en-US" altLang="en-US" dirty="0" smtClean="0"/>
          </a:p>
          <a:p>
            <a:pPr eaLnBrk="1" hangingPunct="1">
              <a:spcBef>
                <a:spcPct val="0"/>
              </a:spcBef>
            </a:pPr>
            <a:r>
              <a:rPr lang="en-US" altLang="en-US" dirty="0" err="1" smtClean="0"/>
              <a:t>Sangat</a:t>
            </a:r>
            <a:r>
              <a:rPr lang="en-US" altLang="en-US" dirty="0" smtClean="0"/>
              <a:t> </a:t>
            </a:r>
            <a:r>
              <a:rPr lang="en-US" altLang="en-US" dirty="0" err="1" smtClean="0"/>
              <a:t>penting</a:t>
            </a:r>
            <a:r>
              <a:rPr lang="en-US" altLang="en-US" dirty="0" smtClean="0"/>
              <a:t> </a:t>
            </a:r>
            <a:r>
              <a:rPr lang="en-US" altLang="en-US" dirty="0" err="1" smtClean="0"/>
              <a:t>juga</a:t>
            </a:r>
            <a:r>
              <a:rPr lang="en-US" altLang="en-US" dirty="0" smtClean="0"/>
              <a:t> agar </a:t>
            </a:r>
            <a:r>
              <a:rPr lang="en-US" altLang="en-US" dirty="0" err="1" smtClean="0"/>
              <a:t>kita</a:t>
            </a:r>
            <a:r>
              <a:rPr lang="en-US" altLang="en-US" dirty="0" smtClean="0"/>
              <a:t> </a:t>
            </a:r>
            <a:r>
              <a:rPr lang="en-US" altLang="en-US" dirty="0" err="1" smtClean="0"/>
              <a:t>mengetahu</a:t>
            </a:r>
            <a:r>
              <a:rPr lang="en-US" altLang="en-US" dirty="0" smtClean="0"/>
              <a:t> </a:t>
            </a:r>
            <a:r>
              <a:rPr lang="en-US" altLang="en-US" dirty="0" err="1" smtClean="0"/>
              <a:t>obat-obatan</a:t>
            </a:r>
            <a:r>
              <a:rPr lang="en-US" altLang="en-US" dirty="0" smtClean="0"/>
              <a:t> yang </a:t>
            </a:r>
            <a:r>
              <a:rPr lang="en-US" altLang="en-US" dirty="0" err="1" smtClean="0"/>
              <a:t>sering</a:t>
            </a:r>
            <a:r>
              <a:rPr lang="en-US" altLang="en-US" dirty="0" smtClean="0"/>
              <a:t> </a:t>
            </a:r>
            <a:r>
              <a:rPr lang="en-US" altLang="en-US" dirty="0" err="1" smtClean="0"/>
              <a:t>menyebabkan</a:t>
            </a:r>
            <a:r>
              <a:rPr lang="en-US" altLang="en-US" dirty="0" smtClean="0"/>
              <a:t> Steven Johnson </a:t>
            </a:r>
            <a:r>
              <a:rPr lang="en-US" altLang="en-US" dirty="0" err="1" smtClean="0"/>
              <a:t>antara</a:t>
            </a:r>
            <a:r>
              <a:rPr lang="en-US" altLang="en-US" dirty="0" smtClean="0"/>
              <a:t> lain: allopurinol, antibiotic, </a:t>
            </a:r>
            <a:r>
              <a:rPr lang="en-US" altLang="en-US" dirty="0" err="1" smtClean="0"/>
              <a:t>antikonvulsan</a:t>
            </a:r>
            <a:r>
              <a:rPr lang="en-US" altLang="en-US" dirty="0" smtClean="0"/>
              <a:t>, antiviral, </a:t>
            </a:r>
            <a:r>
              <a:rPr lang="en-US" altLang="en-US" dirty="0" err="1" smtClean="0"/>
              <a:t>carvedilol</a:t>
            </a:r>
            <a:r>
              <a:rPr lang="en-US" altLang="en-US" dirty="0" smtClean="0"/>
              <a:t>, cimetidine, </a:t>
            </a:r>
            <a:r>
              <a:rPr lang="en-US" altLang="en-US" dirty="0" err="1" smtClean="0"/>
              <a:t>clofibrate</a:t>
            </a:r>
            <a:r>
              <a:rPr lang="en-US" altLang="en-US" dirty="0" smtClean="0"/>
              <a:t>, </a:t>
            </a:r>
            <a:r>
              <a:rPr lang="en-US" altLang="en-US" dirty="0" err="1" smtClean="0"/>
              <a:t>mefloquine</a:t>
            </a:r>
            <a:r>
              <a:rPr lang="en-US" altLang="en-US" dirty="0" smtClean="0"/>
              <a:t> </a:t>
            </a:r>
            <a:r>
              <a:rPr lang="en-US" altLang="en-US" dirty="0" err="1" smtClean="0"/>
              <a:t>dan</a:t>
            </a:r>
            <a:r>
              <a:rPr lang="en-US" altLang="en-US" dirty="0" smtClean="0"/>
              <a:t> </a:t>
            </a:r>
            <a:r>
              <a:rPr lang="en-US" altLang="en-US" dirty="0" err="1" smtClean="0"/>
              <a:t>golongan</a:t>
            </a:r>
            <a:r>
              <a:rPr lang="en-US" altLang="en-US" dirty="0" smtClean="0"/>
              <a:t> </a:t>
            </a:r>
            <a:r>
              <a:rPr lang="en-US" altLang="en-US" dirty="0" smtClean="0"/>
              <a:t>NSAID. </a:t>
            </a:r>
            <a:r>
              <a:rPr lang="en-US" altLang="en-US" dirty="0" err="1" smtClean="0"/>
              <a:t>Namun</a:t>
            </a:r>
            <a:r>
              <a:rPr lang="en-US" altLang="en-US" dirty="0" smtClean="0"/>
              <a:t> </a:t>
            </a:r>
            <a:r>
              <a:rPr lang="en-US" altLang="en-US" dirty="0" err="1" smtClean="0"/>
              <a:t>bisa</a:t>
            </a:r>
            <a:r>
              <a:rPr lang="en-US" altLang="en-US" dirty="0" smtClean="0"/>
              <a:t> </a:t>
            </a:r>
            <a:r>
              <a:rPr lang="en-US" altLang="en-US" dirty="0" err="1" smtClean="0"/>
              <a:t>saja</a:t>
            </a:r>
            <a:r>
              <a:rPr lang="en-US" altLang="en-US" dirty="0" smtClean="0"/>
              <a:t> </a:t>
            </a:r>
            <a:r>
              <a:rPr lang="en-US" altLang="en-US" dirty="0" err="1" smtClean="0"/>
              <a:t>dari</a:t>
            </a:r>
            <a:r>
              <a:rPr lang="en-US" altLang="en-US" baseline="0" dirty="0" smtClean="0"/>
              <a:t> </a:t>
            </a:r>
            <a:r>
              <a:rPr lang="en-US" altLang="en-US" baseline="0" dirty="0" err="1" smtClean="0"/>
              <a:t>obat</a:t>
            </a:r>
            <a:r>
              <a:rPr lang="en-US" altLang="en-US" baseline="0" dirty="0" smtClean="0"/>
              <a:t> lain</a:t>
            </a: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3E10E5-353F-4850-AB4E-F0AAC4503AD4}" type="slidenum">
              <a:rPr lang="en-US" altLang="en-US" smtClean="0">
                <a:latin typeface="Calibri" panose="020F0502020204030204" pitchFamily="34" charset="0"/>
              </a:rPr>
              <a:pPr/>
              <a:t>4</a:t>
            </a:fld>
            <a:endParaRPr lang="en-US" altLang="en-US"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smtClean="0"/>
              <a:t>Walaupun</a:t>
            </a:r>
            <a:r>
              <a:rPr lang="en-US" altLang="en-US" dirty="0" smtClean="0"/>
              <a:t> </a:t>
            </a:r>
            <a:r>
              <a:rPr lang="en-US" altLang="en-US" dirty="0" err="1" smtClean="0"/>
              <a:t>Sindrome</a:t>
            </a:r>
            <a:r>
              <a:rPr lang="en-US" altLang="en-US" dirty="0" smtClean="0"/>
              <a:t> Steven Johnson </a:t>
            </a:r>
            <a:r>
              <a:rPr lang="en-US" altLang="en-US" dirty="0" err="1" smtClean="0"/>
              <a:t>sulit</a:t>
            </a:r>
            <a:r>
              <a:rPr lang="en-US" altLang="en-US" dirty="0" smtClean="0"/>
              <a:t> </a:t>
            </a:r>
            <a:r>
              <a:rPr lang="en-US" altLang="en-US" dirty="0" err="1" smtClean="0"/>
              <a:t>untuk</a:t>
            </a:r>
            <a:r>
              <a:rPr lang="en-US" altLang="en-US" dirty="0" smtClean="0"/>
              <a:t> </a:t>
            </a:r>
            <a:r>
              <a:rPr lang="en-US" altLang="en-US" dirty="0" err="1" smtClean="0"/>
              <a:t>didiagnosa</a:t>
            </a:r>
            <a:r>
              <a:rPr lang="en-US" altLang="en-US" dirty="0" smtClean="0"/>
              <a:t> </a:t>
            </a:r>
            <a:r>
              <a:rPr lang="en-US" altLang="en-US" dirty="0" err="1" smtClean="0"/>
              <a:t>tetapi</a:t>
            </a:r>
            <a:r>
              <a:rPr lang="en-US" altLang="en-US" dirty="0" smtClean="0"/>
              <a:t> </a:t>
            </a:r>
            <a:r>
              <a:rPr lang="en-US" altLang="en-US" dirty="0" err="1" smtClean="0"/>
              <a:t>dapat</a:t>
            </a:r>
            <a:r>
              <a:rPr lang="en-US" altLang="en-US" dirty="0" smtClean="0"/>
              <a:t> </a:t>
            </a:r>
            <a:r>
              <a:rPr lang="en-US" altLang="en-US" dirty="0" smtClean="0"/>
              <a:t>fatal </a:t>
            </a:r>
            <a:r>
              <a:rPr lang="en-US" altLang="en-US" dirty="0" err="1" smtClean="0"/>
              <a:t>kemungkinan</a:t>
            </a:r>
            <a:endParaRPr lang="en-US" altLang="en-US" dirty="0" smtClean="0"/>
          </a:p>
          <a:p>
            <a:pPr eaLnBrk="1" hangingPunct="1">
              <a:spcBef>
                <a:spcPct val="0"/>
              </a:spcBef>
            </a:pPr>
            <a:r>
              <a:rPr lang="en-US" altLang="en-US" dirty="0" err="1" smtClean="0"/>
              <a:t>Sangat</a:t>
            </a:r>
            <a:r>
              <a:rPr lang="en-US" altLang="en-US" dirty="0" smtClean="0"/>
              <a:t> </a:t>
            </a:r>
            <a:r>
              <a:rPr lang="en-US" altLang="en-US" dirty="0" err="1" smtClean="0"/>
              <a:t>penting</a:t>
            </a:r>
            <a:r>
              <a:rPr lang="en-US" altLang="en-US" dirty="0" smtClean="0"/>
              <a:t> </a:t>
            </a:r>
            <a:r>
              <a:rPr lang="en-US" altLang="en-US" dirty="0" err="1" smtClean="0"/>
              <a:t>juga</a:t>
            </a:r>
            <a:r>
              <a:rPr lang="en-US" altLang="en-US" dirty="0" smtClean="0"/>
              <a:t> </a:t>
            </a:r>
            <a:r>
              <a:rPr lang="en-US" altLang="en-US" dirty="0" err="1" smtClean="0"/>
              <a:t>bagi</a:t>
            </a:r>
            <a:r>
              <a:rPr lang="en-US" altLang="en-US" dirty="0" smtClean="0"/>
              <a:t> </a:t>
            </a:r>
            <a:r>
              <a:rPr lang="en-US" altLang="en-US" dirty="0" err="1" smtClean="0"/>
              <a:t>perawat</a:t>
            </a:r>
            <a:r>
              <a:rPr lang="en-US" altLang="en-US" dirty="0" smtClean="0"/>
              <a:t> </a:t>
            </a:r>
            <a:r>
              <a:rPr lang="en-US" altLang="en-US" dirty="0" err="1" smtClean="0"/>
              <a:t>untuk</a:t>
            </a:r>
            <a:r>
              <a:rPr lang="en-US" altLang="en-US" dirty="0" smtClean="0"/>
              <a:t> </a:t>
            </a:r>
            <a:r>
              <a:rPr lang="en-US" altLang="en-US" dirty="0" err="1" smtClean="0"/>
              <a:t>melihat</a:t>
            </a:r>
            <a:r>
              <a:rPr lang="en-US" altLang="en-US" dirty="0" smtClean="0"/>
              <a:t> </a:t>
            </a:r>
            <a:r>
              <a:rPr lang="en-US" altLang="en-US" dirty="0" err="1" smtClean="0"/>
              <a:t>kemungkinan</a:t>
            </a:r>
            <a:r>
              <a:rPr lang="en-US" altLang="en-US" dirty="0" smtClean="0"/>
              <a:t> </a:t>
            </a:r>
            <a:r>
              <a:rPr lang="en-US" altLang="en-US" dirty="0" err="1" smtClean="0"/>
              <a:t>pengobatan</a:t>
            </a:r>
            <a:r>
              <a:rPr lang="en-US" altLang="en-US" dirty="0" smtClean="0"/>
              <a:t> </a:t>
            </a:r>
            <a:r>
              <a:rPr lang="en-US" altLang="en-US" dirty="0" err="1" smtClean="0"/>
              <a:t>bagi</a:t>
            </a:r>
            <a:r>
              <a:rPr lang="en-US" altLang="en-US" dirty="0" smtClean="0"/>
              <a:t> </a:t>
            </a:r>
            <a:r>
              <a:rPr lang="en-US" altLang="en-US" dirty="0" err="1" smtClean="0"/>
              <a:t>sindrom</a:t>
            </a:r>
            <a:r>
              <a:rPr lang="en-US" altLang="en-US" dirty="0" smtClean="0"/>
              <a:t> Steven Johnson</a:t>
            </a:r>
          </a:p>
          <a:p>
            <a:pPr eaLnBrk="1" hangingPunct="1">
              <a:spcBef>
                <a:spcPct val="0"/>
              </a:spcBef>
            </a:pPr>
            <a:r>
              <a:rPr lang="en-US" altLang="en-US" dirty="0" smtClean="0"/>
              <a:t>Hal yang paling </a:t>
            </a:r>
            <a:r>
              <a:rPr lang="en-US" altLang="en-US" dirty="0" err="1" smtClean="0"/>
              <a:t>penting</a:t>
            </a:r>
            <a:r>
              <a:rPr lang="en-US" altLang="en-US" dirty="0" smtClean="0"/>
              <a:t> </a:t>
            </a:r>
            <a:r>
              <a:rPr lang="en-US" altLang="en-US" dirty="0" err="1" smtClean="0"/>
              <a:t>dalam</a:t>
            </a:r>
            <a:r>
              <a:rPr lang="en-US" altLang="en-US" dirty="0" smtClean="0"/>
              <a:t> </a:t>
            </a:r>
            <a:r>
              <a:rPr lang="en-US" altLang="en-US" dirty="0" err="1" smtClean="0"/>
              <a:t>penanganan</a:t>
            </a:r>
            <a:r>
              <a:rPr lang="en-US" altLang="en-US" dirty="0" smtClean="0"/>
              <a:t> </a:t>
            </a:r>
            <a:r>
              <a:rPr lang="en-US" altLang="en-US" dirty="0" err="1" smtClean="0"/>
              <a:t>adalah</a:t>
            </a:r>
            <a:r>
              <a:rPr lang="en-US" altLang="en-US" dirty="0" smtClean="0"/>
              <a:t> </a:t>
            </a:r>
            <a:r>
              <a:rPr lang="en-US" altLang="en-US" dirty="0" err="1" smtClean="0"/>
              <a:t>menghentikan</a:t>
            </a:r>
            <a:r>
              <a:rPr lang="en-US" altLang="en-US" dirty="0" smtClean="0"/>
              <a:t> </a:t>
            </a:r>
            <a:r>
              <a:rPr lang="en-US" altLang="en-US" dirty="0" err="1" smtClean="0"/>
              <a:t>obat-obatan</a:t>
            </a:r>
            <a:r>
              <a:rPr lang="en-US" altLang="en-US" baseline="0" dirty="0" smtClean="0"/>
              <a:t> yang </a:t>
            </a:r>
            <a:r>
              <a:rPr lang="en-US" altLang="en-US" baseline="0" dirty="0" err="1" smtClean="0"/>
              <a:t>menjadi</a:t>
            </a:r>
            <a:r>
              <a:rPr lang="en-US" altLang="en-US" baseline="0" dirty="0" smtClean="0"/>
              <a:t> </a:t>
            </a:r>
            <a:r>
              <a:rPr lang="en-US" altLang="en-US" dirty="0" err="1" smtClean="0"/>
              <a:t>penyebabnya</a:t>
            </a:r>
            <a:endParaRPr lang="en-US" altLang="en-US" dirty="0" smtClean="0"/>
          </a:p>
          <a:p>
            <a:pPr eaLnBrk="1" hangingPunct="1">
              <a:spcBef>
                <a:spcPct val="0"/>
              </a:spcBef>
            </a:pPr>
            <a:r>
              <a:rPr lang="en-US" altLang="en-US" dirty="0" err="1" smtClean="0"/>
              <a:t>Penting</a:t>
            </a:r>
            <a:r>
              <a:rPr lang="en-US" altLang="en-US" dirty="0" smtClean="0"/>
              <a:t> </a:t>
            </a:r>
            <a:r>
              <a:rPr lang="en-US" altLang="en-US" dirty="0" err="1" smtClean="0"/>
              <a:t>juga</a:t>
            </a:r>
            <a:r>
              <a:rPr lang="en-US" altLang="en-US" dirty="0" smtClean="0"/>
              <a:t> </a:t>
            </a:r>
            <a:r>
              <a:rPr lang="en-US" altLang="en-US" dirty="0" err="1" smtClean="0"/>
              <a:t>untuk</a:t>
            </a:r>
            <a:r>
              <a:rPr lang="en-US" altLang="en-US" dirty="0" smtClean="0"/>
              <a:t> </a:t>
            </a:r>
            <a:r>
              <a:rPr lang="en-US" altLang="en-US" dirty="0" err="1" smtClean="0"/>
              <a:t>perawat</a:t>
            </a:r>
            <a:r>
              <a:rPr lang="en-US" altLang="en-US" dirty="0" smtClean="0"/>
              <a:t> </a:t>
            </a:r>
            <a:r>
              <a:rPr lang="en-US" altLang="en-US" dirty="0" err="1" smtClean="0"/>
              <a:t>mengetahui</a:t>
            </a:r>
            <a:r>
              <a:rPr lang="en-US" altLang="en-US" dirty="0" smtClean="0"/>
              <a:t> </a:t>
            </a:r>
            <a:r>
              <a:rPr lang="en-US" altLang="en-US" dirty="0" err="1" smtClean="0"/>
              <a:t>penanganan</a:t>
            </a:r>
            <a:r>
              <a:rPr lang="en-US" altLang="en-US" dirty="0" smtClean="0"/>
              <a:t> </a:t>
            </a:r>
            <a:r>
              <a:rPr lang="en-US" altLang="en-US" dirty="0" err="1" smtClean="0"/>
              <a:t>yg</a:t>
            </a:r>
            <a:r>
              <a:rPr lang="en-US" altLang="en-US" dirty="0" smtClean="0"/>
              <a:t> </a:t>
            </a:r>
            <a:r>
              <a:rPr lang="en-US" altLang="en-US" dirty="0" err="1" smtClean="0"/>
              <a:t>mendukung</a:t>
            </a:r>
            <a:r>
              <a:rPr lang="en-US" altLang="en-US" dirty="0" smtClean="0"/>
              <a:t> </a:t>
            </a:r>
            <a:r>
              <a:rPr lang="en-US" altLang="en-US" dirty="0" err="1" smtClean="0"/>
              <a:t>seperti</a:t>
            </a:r>
            <a:r>
              <a:rPr lang="en-US" altLang="en-US" dirty="0" smtClean="0"/>
              <a:t>: </a:t>
            </a:r>
            <a:r>
              <a:rPr lang="en-US" altLang="en-US" dirty="0" err="1" smtClean="0"/>
              <a:t>menjaga</a:t>
            </a:r>
            <a:r>
              <a:rPr lang="en-US" altLang="en-US" dirty="0" smtClean="0"/>
              <a:t> </a:t>
            </a:r>
            <a:r>
              <a:rPr lang="en-US" altLang="en-US" dirty="0" err="1" smtClean="0"/>
              <a:t>jalan</a:t>
            </a:r>
            <a:r>
              <a:rPr lang="en-US" altLang="en-US" dirty="0" smtClean="0"/>
              <a:t> </a:t>
            </a:r>
            <a:r>
              <a:rPr lang="en-US" altLang="en-US" dirty="0" err="1" smtClean="0"/>
              <a:t>napas</a:t>
            </a:r>
            <a:r>
              <a:rPr lang="en-US" altLang="en-US" dirty="0" smtClean="0"/>
              <a:t>, </a:t>
            </a:r>
            <a:r>
              <a:rPr lang="en-US" altLang="en-US" dirty="0" err="1" smtClean="0"/>
              <a:t>pernapasan</a:t>
            </a:r>
            <a:r>
              <a:rPr lang="en-US" altLang="en-US" dirty="0" smtClean="0"/>
              <a:t> </a:t>
            </a:r>
            <a:r>
              <a:rPr lang="en-US" altLang="en-US" dirty="0" err="1" smtClean="0"/>
              <a:t>dan</a:t>
            </a:r>
            <a:r>
              <a:rPr lang="en-US" altLang="en-US" dirty="0" smtClean="0"/>
              <a:t> </a:t>
            </a:r>
            <a:r>
              <a:rPr lang="en-US" altLang="en-US" dirty="0" err="1" smtClean="0"/>
              <a:t>sirkulasinya</a:t>
            </a:r>
            <a:r>
              <a:rPr lang="en-US" altLang="en-US" dirty="0" smtClean="0"/>
              <a:t>; </a:t>
            </a:r>
            <a:r>
              <a:rPr lang="en-US" altLang="en-US" dirty="0" err="1" smtClean="0"/>
              <a:t>mencegah</a:t>
            </a:r>
            <a:r>
              <a:rPr lang="en-US" altLang="en-US" dirty="0" smtClean="0"/>
              <a:t> </a:t>
            </a:r>
            <a:r>
              <a:rPr lang="en-US" altLang="en-US" dirty="0" err="1" smtClean="0"/>
              <a:t>terjadinya</a:t>
            </a:r>
            <a:r>
              <a:rPr lang="en-US" altLang="en-US" dirty="0" smtClean="0"/>
              <a:t> </a:t>
            </a:r>
            <a:r>
              <a:rPr lang="en-US" altLang="en-US" dirty="0" err="1" smtClean="0"/>
              <a:t>infeksi</a:t>
            </a:r>
            <a:r>
              <a:rPr lang="en-US" altLang="en-US" dirty="0" smtClean="0"/>
              <a:t> </a:t>
            </a:r>
            <a:r>
              <a:rPr lang="en-US" altLang="en-US" dirty="0" err="1" smtClean="0"/>
              <a:t>dan</a:t>
            </a:r>
            <a:r>
              <a:rPr lang="en-US" altLang="en-US" dirty="0" smtClean="0"/>
              <a:t> sepsis; </a:t>
            </a:r>
            <a:r>
              <a:rPr lang="en-US" altLang="en-US" dirty="0" err="1" smtClean="0"/>
              <a:t>memastikan</a:t>
            </a:r>
            <a:r>
              <a:rPr lang="en-US" altLang="en-US" dirty="0" smtClean="0"/>
              <a:t> </a:t>
            </a:r>
            <a:r>
              <a:rPr lang="en-US" altLang="en-US" dirty="0" err="1" smtClean="0"/>
              <a:t>nutrisi</a:t>
            </a:r>
            <a:r>
              <a:rPr lang="en-US" altLang="en-US" dirty="0" smtClean="0"/>
              <a:t> </a:t>
            </a:r>
            <a:r>
              <a:rPr lang="en-US" altLang="en-US" dirty="0" err="1" smtClean="0"/>
              <a:t>untuk</a:t>
            </a:r>
            <a:r>
              <a:rPr lang="en-US" altLang="en-US" dirty="0" smtClean="0"/>
              <a:t> </a:t>
            </a:r>
            <a:r>
              <a:rPr lang="en-US" altLang="en-US" dirty="0" err="1" smtClean="0"/>
              <a:t>mempercepat</a:t>
            </a:r>
            <a:r>
              <a:rPr lang="en-US" altLang="en-US" dirty="0" smtClean="0"/>
              <a:t> proses </a:t>
            </a:r>
            <a:r>
              <a:rPr lang="en-US" altLang="en-US" dirty="0" err="1" smtClean="0"/>
              <a:t>penyembuhan</a:t>
            </a:r>
            <a:r>
              <a:rPr lang="en-US" altLang="en-US" dirty="0" smtClean="0"/>
              <a:t> </a:t>
            </a:r>
            <a:r>
              <a:rPr lang="en-US" altLang="en-US" dirty="0" err="1" smtClean="0"/>
              <a:t>luka</a:t>
            </a:r>
            <a:r>
              <a:rPr lang="en-US" altLang="en-US" dirty="0" smtClean="0"/>
              <a:t>; </a:t>
            </a:r>
            <a:r>
              <a:rPr lang="en-US" altLang="en-US" dirty="0" err="1" smtClean="0"/>
              <a:t>mengganti</a:t>
            </a:r>
            <a:r>
              <a:rPr lang="en-US" altLang="en-US" dirty="0" smtClean="0"/>
              <a:t> </a:t>
            </a:r>
            <a:r>
              <a:rPr lang="en-US" altLang="en-US" dirty="0" err="1" smtClean="0"/>
              <a:t>cairan</a:t>
            </a:r>
            <a:r>
              <a:rPr lang="en-US" altLang="en-US" dirty="0" smtClean="0"/>
              <a:t> </a:t>
            </a:r>
            <a:r>
              <a:rPr lang="en-US" altLang="en-US" dirty="0" err="1" smtClean="0"/>
              <a:t>dan</a:t>
            </a:r>
            <a:r>
              <a:rPr lang="en-US" altLang="en-US" dirty="0" smtClean="0"/>
              <a:t> </a:t>
            </a:r>
            <a:r>
              <a:rPr lang="en-US" altLang="en-US" dirty="0" err="1" smtClean="0"/>
              <a:t>elektrolit</a:t>
            </a:r>
            <a:r>
              <a:rPr lang="en-US" altLang="en-US" dirty="0" smtClean="0"/>
              <a:t> yang </a:t>
            </a:r>
            <a:r>
              <a:rPr lang="en-US" altLang="en-US" dirty="0" err="1" smtClean="0"/>
              <a:t>telah</a:t>
            </a:r>
            <a:r>
              <a:rPr lang="en-US" altLang="en-US" dirty="0" smtClean="0"/>
              <a:t> </a:t>
            </a:r>
            <a:r>
              <a:rPr lang="en-US" altLang="en-US" dirty="0" err="1" smtClean="0"/>
              <a:t>hilang</a:t>
            </a:r>
            <a:r>
              <a:rPr lang="en-US" altLang="en-US" dirty="0" smtClean="0"/>
              <a:t>; </a:t>
            </a:r>
            <a:r>
              <a:rPr lang="en-US" altLang="en-US" dirty="0" err="1" smtClean="0"/>
              <a:t>menjaga</a:t>
            </a:r>
            <a:r>
              <a:rPr lang="en-US" altLang="en-US" dirty="0" smtClean="0"/>
              <a:t> </a:t>
            </a:r>
            <a:r>
              <a:rPr lang="en-US" altLang="en-US" dirty="0" err="1" smtClean="0"/>
              <a:t>lingkungan</a:t>
            </a:r>
            <a:r>
              <a:rPr lang="en-US" altLang="en-US" dirty="0" smtClean="0"/>
              <a:t> </a:t>
            </a:r>
            <a:r>
              <a:rPr lang="en-US" altLang="en-US" dirty="0" err="1" smtClean="0"/>
              <a:t>pasien</a:t>
            </a:r>
            <a:r>
              <a:rPr lang="en-US" altLang="en-US" dirty="0" smtClean="0"/>
              <a:t>; </a:t>
            </a:r>
            <a:r>
              <a:rPr lang="en-US" altLang="en-US" dirty="0" err="1" smtClean="0"/>
              <a:t>perawatan</a:t>
            </a:r>
            <a:r>
              <a:rPr lang="en-US" altLang="en-US" dirty="0" smtClean="0"/>
              <a:t> </a:t>
            </a:r>
            <a:r>
              <a:rPr lang="en-US" altLang="en-US" dirty="0" err="1" smtClean="0"/>
              <a:t>luka</a:t>
            </a:r>
            <a:r>
              <a:rPr lang="en-US" altLang="en-US" dirty="0" smtClean="0"/>
              <a:t>; </a:t>
            </a:r>
            <a:r>
              <a:rPr lang="en-US" altLang="en-US" dirty="0" err="1" smtClean="0"/>
              <a:t>dan</a:t>
            </a:r>
            <a:r>
              <a:rPr lang="en-US" altLang="en-US" dirty="0" smtClean="0"/>
              <a:t> </a:t>
            </a:r>
            <a:r>
              <a:rPr lang="en-US" altLang="en-US" dirty="0" err="1" smtClean="0"/>
              <a:t>manajemen</a:t>
            </a:r>
            <a:r>
              <a:rPr lang="en-US" altLang="en-US" dirty="0" smtClean="0"/>
              <a:t> </a:t>
            </a:r>
            <a:r>
              <a:rPr lang="en-US" altLang="en-US" dirty="0" err="1" smtClean="0"/>
              <a:t>nyeri</a:t>
            </a:r>
            <a:r>
              <a:rPr lang="en-US" altLang="en-US" dirty="0" smtClean="0"/>
              <a:t> </a:t>
            </a:r>
            <a:endParaRPr lang="en-US" altLang="en-US" dirty="0" smtClean="0"/>
          </a:p>
          <a:p>
            <a:pPr eaLnBrk="1" hangingPunct="1">
              <a:spcBef>
                <a:spcPct val="0"/>
              </a:spcBef>
            </a:pP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E0FE61-A67B-4402-A682-188789C34B1E}" type="slidenum">
              <a:rPr lang="en-US" altLang="en-US" smtClean="0">
                <a:solidFill>
                  <a:srgbClr val="000000"/>
                </a:solidFill>
              </a:rPr>
              <a:pPr/>
              <a:t>5</a:t>
            </a:fld>
            <a:endParaRPr lang="en-US"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smtClean="0"/>
              <a:t>Kliklah</a:t>
            </a:r>
            <a:r>
              <a:rPr lang="en-US" altLang="en-US" dirty="0" smtClean="0"/>
              <a:t> </a:t>
            </a:r>
            <a:r>
              <a:rPr lang="en-US" altLang="en-US" dirty="0" err="1" smtClean="0"/>
              <a:t>pda</a:t>
            </a:r>
            <a:r>
              <a:rPr lang="en-US" altLang="en-US" dirty="0" smtClean="0"/>
              <a:t> </a:t>
            </a:r>
            <a:r>
              <a:rPr lang="en-US" altLang="en-US" dirty="0" err="1" smtClean="0"/>
              <a:t>bagian</a:t>
            </a:r>
            <a:r>
              <a:rPr lang="en-US" altLang="en-US" dirty="0" smtClean="0"/>
              <a:t> link yang </a:t>
            </a:r>
            <a:r>
              <a:rPr lang="en-US" altLang="en-US" dirty="0" err="1" smtClean="0"/>
              <a:t>ada</a:t>
            </a:r>
            <a:r>
              <a:rPr lang="en-US" altLang="en-US" dirty="0" smtClean="0"/>
              <a:t> </a:t>
            </a:r>
            <a:r>
              <a:rPr lang="en-US" altLang="en-US" dirty="0" err="1" smtClean="0"/>
              <a:t>pada</a:t>
            </a:r>
            <a:r>
              <a:rPr lang="en-US" altLang="en-US" dirty="0" smtClean="0"/>
              <a:t> slid </a:t>
            </a:r>
            <a:r>
              <a:rPr lang="en-US" altLang="en-US" dirty="0" err="1" smtClean="0"/>
              <a:t>ini</a:t>
            </a:r>
            <a:r>
              <a:rPr lang="en-US" altLang="en-US" dirty="0" smtClean="0"/>
              <a:t> </a:t>
            </a:r>
            <a:r>
              <a:rPr lang="en-US" altLang="en-US" dirty="0" err="1" smtClean="0"/>
              <a:t>atau</a:t>
            </a:r>
            <a:r>
              <a:rPr lang="en-US" altLang="en-US" dirty="0" smtClean="0"/>
              <a:t> yang </a:t>
            </a:r>
            <a:r>
              <a:rPr lang="en-US" altLang="en-US" dirty="0" err="1" smtClean="0"/>
              <a:t>ada</a:t>
            </a:r>
            <a:r>
              <a:rPr lang="en-US" altLang="en-US" dirty="0" smtClean="0"/>
              <a:t> </a:t>
            </a:r>
            <a:r>
              <a:rPr lang="en-US" altLang="en-US" dirty="0" err="1" smtClean="0"/>
              <a:t>pada</a:t>
            </a:r>
            <a:r>
              <a:rPr lang="en-US" altLang="en-US" dirty="0" smtClean="0"/>
              <a:t> </a:t>
            </a:r>
            <a:r>
              <a:rPr lang="en-US" altLang="en-US" dirty="0" err="1" smtClean="0"/>
              <a:t>moodle</a:t>
            </a:r>
            <a:r>
              <a:rPr lang="en-US" altLang="en-US" dirty="0" smtClean="0"/>
              <a:t>, </a:t>
            </a:r>
            <a:r>
              <a:rPr lang="en-US" altLang="en-US" dirty="0" err="1" smtClean="0"/>
              <a:t>yg</a:t>
            </a:r>
            <a:r>
              <a:rPr lang="en-US" altLang="en-US" dirty="0" smtClean="0"/>
              <a:t> </a:t>
            </a:r>
            <a:r>
              <a:rPr lang="en-US" altLang="en-US" dirty="0" err="1" smtClean="0"/>
              <a:t>terjadi</a:t>
            </a:r>
            <a:r>
              <a:rPr lang="en-US" altLang="en-US" dirty="0" smtClean="0"/>
              <a:t> </a:t>
            </a:r>
            <a:r>
              <a:rPr lang="en-US" altLang="en-US" dirty="0" err="1" smtClean="0"/>
              <a:t>beberapa</a:t>
            </a:r>
            <a:r>
              <a:rPr lang="en-US" altLang="en-US" dirty="0" smtClean="0"/>
              <a:t> </a:t>
            </a:r>
            <a:r>
              <a:rPr lang="en-US" altLang="en-US" dirty="0" err="1" smtClean="0"/>
              <a:t>tahun</a:t>
            </a:r>
            <a:r>
              <a:rPr lang="en-US" altLang="en-US" dirty="0" smtClean="0"/>
              <a:t> </a:t>
            </a:r>
            <a:r>
              <a:rPr lang="en-US" altLang="en-US" dirty="0" err="1" smtClean="0"/>
              <a:t>lalu</a:t>
            </a:r>
            <a:endParaRPr lang="en-US" altLang="en-US" dirty="0" smtClean="0"/>
          </a:p>
          <a:p>
            <a:pPr eaLnBrk="1" hangingPunct="1">
              <a:spcBef>
                <a:spcPct val="0"/>
              </a:spcBef>
            </a:pPr>
            <a:r>
              <a:rPr lang="en-US" altLang="en-US" dirty="0" err="1" smtClean="0"/>
              <a:t>Seorang</a:t>
            </a:r>
            <a:r>
              <a:rPr lang="en-US" altLang="en-US" dirty="0" smtClean="0"/>
              <a:t> </a:t>
            </a:r>
            <a:r>
              <a:rPr lang="en-US" altLang="en-US" dirty="0" err="1" smtClean="0"/>
              <a:t>wanita</a:t>
            </a:r>
            <a:r>
              <a:rPr lang="en-US" altLang="en-US" dirty="0" smtClean="0"/>
              <a:t> </a:t>
            </a:r>
            <a:r>
              <a:rPr lang="en-US" altLang="en-US" dirty="0" err="1" smtClean="0"/>
              <a:t>Melayu</a:t>
            </a:r>
            <a:r>
              <a:rPr lang="en-US" altLang="en-US" dirty="0" smtClean="0"/>
              <a:t>, </a:t>
            </a:r>
            <a:r>
              <a:rPr lang="en-US" altLang="en-US" dirty="0" err="1" smtClean="0"/>
              <a:t>setelah</a:t>
            </a:r>
            <a:r>
              <a:rPr lang="en-US" altLang="en-US" dirty="0" smtClean="0"/>
              <a:t> </a:t>
            </a:r>
            <a:r>
              <a:rPr lang="en-US" altLang="en-US" dirty="0" err="1" smtClean="0"/>
              <a:t>makan</a:t>
            </a:r>
            <a:r>
              <a:rPr lang="en-US" altLang="en-US" dirty="0" smtClean="0"/>
              <a:t> </a:t>
            </a:r>
            <a:r>
              <a:rPr lang="en-US" altLang="en-US" dirty="0" err="1" smtClean="0"/>
              <a:t>obat</a:t>
            </a:r>
            <a:r>
              <a:rPr lang="en-US" altLang="en-US" dirty="0" smtClean="0"/>
              <a:t> </a:t>
            </a:r>
            <a:r>
              <a:rPr lang="en-US" altLang="en-US" dirty="0" err="1" smtClean="0"/>
              <a:t>Flutulang</a:t>
            </a:r>
            <a:r>
              <a:rPr lang="en-US" altLang="en-US" dirty="0" smtClean="0"/>
              <a:t> di Indonesia, </a:t>
            </a:r>
            <a:r>
              <a:rPr lang="en-US" altLang="en-US" dirty="0" err="1" smtClean="0"/>
              <a:t>muncul</a:t>
            </a:r>
            <a:r>
              <a:rPr lang="en-US" altLang="en-US" dirty="0" smtClean="0"/>
              <a:t> </a:t>
            </a:r>
            <a:r>
              <a:rPr lang="en-US" altLang="en-US" dirty="0" err="1" smtClean="0"/>
              <a:t>ruam</a:t>
            </a:r>
            <a:r>
              <a:rPr lang="en-US" altLang="en-US" dirty="0" smtClean="0"/>
              <a:t> di </a:t>
            </a:r>
            <a:r>
              <a:rPr lang="en-US" altLang="en-US" dirty="0" err="1" smtClean="0"/>
              <a:t>leher</a:t>
            </a:r>
            <a:r>
              <a:rPr lang="en-US" altLang="en-US" dirty="0" smtClean="0"/>
              <a:t> </a:t>
            </a:r>
            <a:r>
              <a:rPr lang="en-US" altLang="en-US" dirty="0" err="1" smtClean="0"/>
              <a:t>dan</a:t>
            </a:r>
            <a:r>
              <a:rPr lang="en-US" altLang="en-US" dirty="0" smtClean="0"/>
              <a:t> </a:t>
            </a:r>
            <a:r>
              <a:rPr lang="en-US" altLang="en-US" dirty="0" err="1" smtClean="0"/>
              <a:t>paha</a:t>
            </a:r>
            <a:r>
              <a:rPr lang="en-US" altLang="en-US" dirty="0" smtClean="0"/>
              <a:t>, yang </a:t>
            </a:r>
            <a:r>
              <a:rPr lang="en-US" altLang="en-US" dirty="0" err="1" smtClean="0"/>
              <a:t>berlanjut</a:t>
            </a:r>
            <a:r>
              <a:rPr lang="en-US" altLang="en-US" dirty="0" smtClean="0"/>
              <a:t> </a:t>
            </a:r>
            <a:r>
              <a:rPr lang="en-US" altLang="en-US" dirty="0" err="1" smtClean="0"/>
              <a:t>ke</a:t>
            </a:r>
            <a:r>
              <a:rPr lang="en-US" altLang="en-US" dirty="0" smtClean="0"/>
              <a:t> </a:t>
            </a:r>
            <a:r>
              <a:rPr lang="en-US" altLang="en-US" dirty="0" err="1" smtClean="0"/>
              <a:t>nekrolisis</a:t>
            </a:r>
            <a:r>
              <a:rPr lang="en-US" altLang="en-US" dirty="0" smtClean="0"/>
              <a:t> epidermal </a:t>
            </a:r>
            <a:r>
              <a:rPr lang="en-US" altLang="en-US" dirty="0" err="1" smtClean="0"/>
              <a:t>toksik</a:t>
            </a:r>
            <a:r>
              <a:rPr lang="en-US" altLang="en-US" dirty="0" smtClean="0"/>
              <a:t> - </a:t>
            </a:r>
            <a:r>
              <a:rPr lang="en-US" altLang="en-US" dirty="0" err="1" smtClean="0"/>
              <a:t>reaksi</a:t>
            </a:r>
            <a:r>
              <a:rPr lang="en-US" altLang="en-US" dirty="0" smtClean="0"/>
              <a:t> </a:t>
            </a:r>
            <a:r>
              <a:rPr lang="en-US" altLang="en-US" dirty="0" err="1" smtClean="0"/>
              <a:t>kulit</a:t>
            </a:r>
            <a:r>
              <a:rPr lang="en-US" altLang="en-US" dirty="0" smtClean="0"/>
              <a:t> yang </a:t>
            </a:r>
            <a:r>
              <a:rPr lang="en-US" altLang="en-US" dirty="0" err="1" smtClean="0"/>
              <a:t>mengancam</a:t>
            </a:r>
            <a:r>
              <a:rPr lang="en-US" altLang="en-US" dirty="0" smtClean="0"/>
              <a:t> </a:t>
            </a:r>
            <a:r>
              <a:rPr lang="en-US" altLang="en-US" dirty="0" err="1" smtClean="0"/>
              <a:t>jiwa</a:t>
            </a:r>
            <a:r>
              <a:rPr lang="en-US" altLang="en-US" dirty="0" smtClean="0"/>
              <a:t> </a:t>
            </a:r>
            <a:r>
              <a:rPr lang="en-US" altLang="en-US" dirty="0" err="1" smtClean="0"/>
              <a:t>ditandai</a:t>
            </a:r>
            <a:r>
              <a:rPr lang="en-US" altLang="en-US" dirty="0" smtClean="0"/>
              <a:t> </a:t>
            </a:r>
            <a:r>
              <a:rPr lang="en-US" altLang="en-US" dirty="0" err="1" smtClean="0"/>
              <a:t>dengan</a:t>
            </a:r>
            <a:r>
              <a:rPr lang="en-US" altLang="en-US" dirty="0" smtClean="0"/>
              <a:t> </a:t>
            </a:r>
            <a:r>
              <a:rPr lang="en-US" altLang="en-US" dirty="0" err="1" smtClean="0"/>
              <a:t>kulit</a:t>
            </a:r>
            <a:r>
              <a:rPr lang="en-US" altLang="en-US" dirty="0" smtClean="0"/>
              <a:t> </a:t>
            </a:r>
            <a:r>
              <a:rPr lang="en-US" altLang="en-US" dirty="0" err="1" smtClean="0"/>
              <a:t>yg</a:t>
            </a:r>
            <a:r>
              <a:rPr lang="en-US" altLang="en-US" dirty="0" smtClean="0"/>
              <a:t> </a:t>
            </a:r>
            <a:r>
              <a:rPr lang="en-US" altLang="en-US" dirty="0" err="1" smtClean="0"/>
              <a:t>melepuh</a:t>
            </a:r>
            <a:r>
              <a:rPr lang="en-US" altLang="en-US" dirty="0" smtClean="0"/>
              <a:t> </a:t>
            </a:r>
            <a:r>
              <a:rPr lang="en-US" altLang="en-US" dirty="0" err="1" smtClean="0"/>
              <a:t>dan</a:t>
            </a:r>
            <a:r>
              <a:rPr lang="en-US" altLang="en-US" dirty="0" smtClean="0"/>
              <a:t> </a:t>
            </a:r>
            <a:r>
              <a:rPr lang="en-US" altLang="en-US" dirty="0" err="1" smtClean="0"/>
              <a:t>meluas</a:t>
            </a:r>
            <a:r>
              <a:rPr lang="en-US" altLang="en-US" dirty="0" smtClean="0"/>
              <a:t> </a:t>
            </a:r>
            <a:r>
              <a:rPr lang="en-US" altLang="en-US" dirty="0" err="1" smtClean="0"/>
              <a:t>atau</a:t>
            </a:r>
            <a:r>
              <a:rPr lang="en-US" altLang="en-US" dirty="0" smtClean="0"/>
              <a:t> </a:t>
            </a:r>
            <a:r>
              <a:rPr lang="en-US" altLang="en-US" dirty="0" err="1" smtClean="0"/>
              <a:t>pengelupasan</a:t>
            </a:r>
            <a:r>
              <a:rPr lang="en-US" altLang="en-US" dirty="0" smtClean="0"/>
              <a:t> </a:t>
            </a:r>
            <a:r>
              <a:rPr lang="en-US" altLang="en-US" dirty="0" err="1" smtClean="0"/>
              <a:t>kulit</a:t>
            </a:r>
            <a:r>
              <a:rPr lang="en-US" altLang="en-US" dirty="0" smtClean="0"/>
              <a:t> </a:t>
            </a:r>
            <a:r>
              <a:rPr lang="en-US" altLang="en-US" dirty="0" err="1" smtClean="0"/>
              <a:t>akibat</a:t>
            </a:r>
            <a:r>
              <a:rPr lang="en-US" altLang="en-US" dirty="0" smtClean="0"/>
              <a:t> </a:t>
            </a:r>
            <a:r>
              <a:rPr lang="en-US" altLang="en-US" dirty="0" err="1" smtClean="0"/>
              <a:t>pemisahan</a:t>
            </a:r>
            <a:r>
              <a:rPr lang="en-US" altLang="en-US" dirty="0" smtClean="0"/>
              <a:t> </a:t>
            </a:r>
            <a:r>
              <a:rPr lang="en-US" altLang="en-US" dirty="0" err="1" smtClean="0"/>
              <a:t>lapisan</a:t>
            </a:r>
            <a:r>
              <a:rPr lang="en-US" altLang="en-US" dirty="0" smtClean="0"/>
              <a:t> </a:t>
            </a:r>
            <a:r>
              <a:rPr lang="en-US" altLang="en-US" dirty="0" err="1" smtClean="0"/>
              <a:t>atas</a:t>
            </a:r>
            <a:r>
              <a:rPr lang="en-US" altLang="en-US" dirty="0" smtClean="0"/>
              <a:t> </a:t>
            </a:r>
            <a:r>
              <a:rPr lang="en-US" altLang="en-US" dirty="0" err="1" smtClean="0"/>
              <a:t>kulit</a:t>
            </a:r>
            <a:r>
              <a:rPr lang="en-US" altLang="en-US" dirty="0" smtClean="0"/>
              <a:t> </a:t>
            </a:r>
            <a:r>
              <a:rPr lang="en-US" altLang="en-US" dirty="0" err="1" smtClean="0"/>
              <a:t>dari</a:t>
            </a:r>
            <a:r>
              <a:rPr lang="en-US" altLang="en-US" dirty="0" smtClean="0"/>
              <a:t> </a:t>
            </a:r>
            <a:r>
              <a:rPr lang="en-US" altLang="en-US" dirty="0" err="1" smtClean="0"/>
              <a:t>lapisan</a:t>
            </a:r>
            <a:r>
              <a:rPr lang="en-US" altLang="en-US" dirty="0" smtClean="0"/>
              <a:t> </a:t>
            </a:r>
            <a:r>
              <a:rPr lang="en-US" altLang="en-US" dirty="0" err="1" smtClean="0"/>
              <a:t>kulit</a:t>
            </a:r>
            <a:r>
              <a:rPr lang="en-US" altLang="en-US" dirty="0" smtClean="0"/>
              <a:t> </a:t>
            </a:r>
            <a:r>
              <a:rPr lang="en-US" altLang="en-US" dirty="0" err="1" smtClean="0"/>
              <a:t>lebih</a:t>
            </a:r>
            <a:r>
              <a:rPr lang="en-US" altLang="en-US" dirty="0" smtClean="0"/>
              <a:t> </a:t>
            </a:r>
            <a:r>
              <a:rPr lang="en-US" altLang="en-US" dirty="0" err="1" smtClean="0"/>
              <a:t>rendah</a:t>
            </a:r>
            <a:r>
              <a:rPr lang="en-US" altLang="en-US" dirty="0" smtClean="0"/>
              <a:t>. Dan </a:t>
            </a:r>
            <a:r>
              <a:rPr lang="en-US" altLang="en-US" dirty="0" err="1" smtClean="0"/>
              <a:t>wanita</a:t>
            </a:r>
            <a:r>
              <a:rPr lang="en-US" altLang="en-US" dirty="0" smtClean="0"/>
              <a:t> </a:t>
            </a:r>
            <a:r>
              <a:rPr lang="en-US" altLang="en-US" dirty="0" err="1" smtClean="0"/>
              <a:t>ini</a:t>
            </a:r>
            <a:r>
              <a:rPr lang="en-US" altLang="en-US" dirty="0" smtClean="0"/>
              <a:t> pun </a:t>
            </a:r>
            <a:r>
              <a:rPr lang="en-US" altLang="en-US" dirty="0" err="1" smtClean="0"/>
              <a:t>meninggal</a:t>
            </a:r>
            <a:r>
              <a:rPr lang="en-US" altLang="en-US" dirty="0" smtClean="0"/>
              <a:t>. </a:t>
            </a:r>
            <a:r>
              <a:rPr lang="en-US" altLang="en-US" dirty="0" err="1" smtClean="0"/>
              <a:t>Itulah</a:t>
            </a:r>
            <a:r>
              <a:rPr lang="en-US" altLang="en-US" dirty="0" smtClean="0"/>
              <a:t> </a:t>
            </a:r>
            <a:r>
              <a:rPr lang="en-US" altLang="en-US" dirty="0" err="1" smtClean="0"/>
              <a:t>pentingnya</a:t>
            </a:r>
            <a:r>
              <a:rPr lang="en-US" altLang="en-US" dirty="0" smtClean="0"/>
              <a:t> agar </a:t>
            </a:r>
            <a:r>
              <a:rPr lang="en-US" altLang="en-US" dirty="0" err="1" smtClean="0"/>
              <a:t>kita</a:t>
            </a:r>
            <a:r>
              <a:rPr lang="en-US" altLang="en-US" dirty="0" smtClean="0"/>
              <a:t> </a:t>
            </a:r>
            <a:r>
              <a:rPr lang="en-US" altLang="en-US" dirty="0" err="1" smtClean="0"/>
              <a:t>melihat</a:t>
            </a:r>
            <a:r>
              <a:rPr lang="en-US" altLang="en-US" dirty="0" smtClean="0"/>
              <a:t> </a:t>
            </a:r>
            <a:r>
              <a:rPr lang="en-US" altLang="en-US" dirty="0" err="1" smtClean="0"/>
              <a:t>tanda</a:t>
            </a:r>
            <a:r>
              <a:rPr lang="en-US" altLang="en-US" dirty="0" smtClean="0"/>
              <a:t> </a:t>
            </a:r>
            <a:r>
              <a:rPr lang="en-US" altLang="en-US" dirty="0" err="1" smtClean="0"/>
              <a:t>dan</a:t>
            </a:r>
            <a:r>
              <a:rPr lang="en-US" altLang="en-US" dirty="0" smtClean="0"/>
              <a:t> </a:t>
            </a:r>
            <a:r>
              <a:rPr lang="en-US" altLang="en-US" dirty="0" err="1" smtClean="0"/>
              <a:t>gejala</a:t>
            </a:r>
            <a:r>
              <a:rPr lang="en-US" altLang="en-US" dirty="0" smtClean="0"/>
              <a:t> </a:t>
            </a:r>
            <a:r>
              <a:rPr lang="en-US" altLang="en-US" dirty="0" err="1" smtClean="0"/>
              <a:t>dari</a:t>
            </a:r>
            <a:r>
              <a:rPr lang="en-US" altLang="en-US" dirty="0" smtClean="0"/>
              <a:t> </a:t>
            </a:r>
            <a:r>
              <a:rPr lang="en-US" altLang="en-US" dirty="0" err="1" smtClean="0"/>
              <a:t>sindrom</a:t>
            </a:r>
            <a:r>
              <a:rPr lang="en-US" altLang="en-US" dirty="0" smtClean="0"/>
              <a:t> Steven Johnson</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D2EEE0-376D-4D8A-AB97-814E0583FB71}" type="slidenum">
              <a:rPr lang="en-US" altLang="en-US" smtClean="0">
                <a:latin typeface="Calibri" panose="020F0502020204030204" pitchFamily="34" charset="0"/>
              </a:rPr>
              <a:pPr/>
              <a:t>6</a:t>
            </a:fld>
            <a:endParaRPr lang="en-US" altLang="en-US"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accidental – a person takes the wrong drug or combination of drugs, in the wrong amount or at the wrong time without knowing that it could cause them harm</a:t>
            </a:r>
          </a:p>
          <a:p>
            <a:pPr marL="0" indent="0">
              <a:buNone/>
            </a:pPr>
            <a:r>
              <a:rPr lang="en-US" dirty="0" smtClean="0"/>
              <a:t>intentional misuse – a person takes an overdose to get ‘high’ or to inflict self-harm (which may be a cry for help or a suicide attempt).</a:t>
            </a:r>
          </a:p>
          <a:p>
            <a:endParaRPr lang="en-US" dirty="0"/>
          </a:p>
        </p:txBody>
      </p:sp>
      <p:sp>
        <p:nvSpPr>
          <p:cNvPr id="4" name="Slide Number Placeholder 3"/>
          <p:cNvSpPr>
            <a:spLocks noGrp="1"/>
          </p:cNvSpPr>
          <p:nvPr>
            <p:ph type="sldNum" sz="quarter" idx="10"/>
          </p:nvPr>
        </p:nvSpPr>
        <p:spPr/>
        <p:txBody>
          <a:bodyPr/>
          <a:lstStyle/>
          <a:p>
            <a:fld id="{D6502780-7C96-4F68-B259-40051D928FAB}" type="slidenum">
              <a:rPr lang="en-US" smtClean="0"/>
              <a:t>7</a:t>
            </a:fld>
            <a:endParaRPr lang="en-US"/>
          </a:p>
        </p:txBody>
      </p:sp>
    </p:spTree>
    <p:extLst>
      <p:ext uri="{BB962C8B-B14F-4D97-AF65-F5344CB8AC3E}">
        <p14:creationId xmlns:p14="http://schemas.microsoft.com/office/powerpoint/2010/main" val="1665736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KOMPAK</a:t>
            </a:r>
            <a:r>
              <a:rPr lang="en-US" baseline="0" dirty="0" smtClean="0"/>
              <a:t> : </a:t>
            </a:r>
            <a:r>
              <a:rPr lang="en-US" baseline="0" dirty="0" err="1" smtClean="0"/>
              <a:t>Keluhan</a:t>
            </a:r>
            <a:r>
              <a:rPr lang="en-US" baseline="0" dirty="0" smtClean="0"/>
              <a:t>, </a:t>
            </a:r>
            <a:r>
              <a:rPr lang="en-US" baseline="0" dirty="0" err="1" smtClean="0"/>
              <a:t>obat</a:t>
            </a:r>
            <a:r>
              <a:rPr lang="en-US" baseline="0" dirty="0" smtClean="0"/>
              <a:t>, </a:t>
            </a:r>
            <a:r>
              <a:rPr lang="en-US" baseline="0" dirty="0" err="1" smtClean="0"/>
              <a:t>makanan</a:t>
            </a:r>
            <a:r>
              <a:rPr lang="en-US" baseline="0" dirty="0" smtClean="0"/>
              <a:t>, </a:t>
            </a:r>
            <a:r>
              <a:rPr lang="en-US" baseline="0" dirty="0" err="1" smtClean="0"/>
              <a:t>alergi</a:t>
            </a:r>
            <a:r>
              <a:rPr lang="en-US" baseline="0" dirty="0" smtClean="0"/>
              <a:t>, </a:t>
            </a:r>
            <a:r>
              <a:rPr lang="en-US" baseline="0" dirty="0" err="1" smtClean="0"/>
              <a:t>penyakit</a:t>
            </a:r>
            <a:r>
              <a:rPr lang="en-US" baseline="0" dirty="0" smtClean="0"/>
              <a:t> </a:t>
            </a:r>
            <a:r>
              <a:rPr lang="en-US" baseline="0" dirty="0" err="1" smtClean="0"/>
              <a:t>sebelumnya</a:t>
            </a:r>
            <a:r>
              <a:rPr lang="en-US" baseline="0" dirty="0" smtClean="0"/>
              <a:t>, </a:t>
            </a:r>
            <a:r>
              <a:rPr lang="en-US" baseline="0" dirty="0" err="1" smtClean="0"/>
              <a:t>kejadian</a:t>
            </a:r>
            <a:endParaRPr lang="en-US" dirty="0"/>
          </a:p>
        </p:txBody>
      </p:sp>
      <p:sp>
        <p:nvSpPr>
          <p:cNvPr id="4" name="Slide Number Placeholder 3"/>
          <p:cNvSpPr>
            <a:spLocks noGrp="1"/>
          </p:cNvSpPr>
          <p:nvPr>
            <p:ph type="sldNum" sz="quarter" idx="10"/>
          </p:nvPr>
        </p:nvSpPr>
        <p:spPr/>
        <p:txBody>
          <a:bodyPr/>
          <a:lstStyle/>
          <a:p>
            <a:fld id="{D6502780-7C96-4F68-B259-40051D928FAB}" type="slidenum">
              <a:rPr lang="en-US" smtClean="0"/>
              <a:t>8</a:t>
            </a:fld>
            <a:endParaRPr lang="en-US"/>
          </a:p>
        </p:txBody>
      </p:sp>
    </p:spTree>
    <p:extLst>
      <p:ext uri="{BB962C8B-B14F-4D97-AF65-F5344CB8AC3E}">
        <p14:creationId xmlns:p14="http://schemas.microsoft.com/office/powerpoint/2010/main" val="369174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Pain: Abdominal, chest</a:t>
            </a:r>
          </a:p>
          <a:p>
            <a:pPr fontAlgn="base"/>
            <a:r>
              <a:rPr lang="en-US" dirty="0" smtClean="0"/>
              <a:t>Bluish lips</a:t>
            </a:r>
          </a:p>
          <a:p>
            <a:pPr fontAlgn="base"/>
            <a:r>
              <a:rPr lang="en-US" dirty="0" smtClean="0"/>
              <a:t>Confusion</a:t>
            </a:r>
          </a:p>
          <a:p>
            <a:pPr fontAlgn="base"/>
            <a:r>
              <a:rPr lang="en-US" u="sng" dirty="0" smtClean="0">
                <a:hlinkClick r:id="rId3"/>
              </a:rPr>
              <a:t>Cough</a:t>
            </a:r>
            <a:endParaRPr lang="en-US" dirty="0" smtClean="0"/>
          </a:p>
          <a:p>
            <a:pPr fontAlgn="base"/>
            <a:r>
              <a:rPr lang="en-US" u="sng" dirty="0" smtClean="0">
                <a:hlinkClick r:id="rId4"/>
              </a:rPr>
              <a:t>Diarrhea</a:t>
            </a:r>
            <a:endParaRPr lang="en-US" dirty="0" smtClean="0"/>
          </a:p>
          <a:p>
            <a:pPr fontAlgn="base"/>
            <a:r>
              <a:rPr lang="en-US" u="sng" dirty="0" smtClean="0">
                <a:hlinkClick r:id="rId5"/>
              </a:rPr>
              <a:t>Difficulty breathing</a:t>
            </a:r>
            <a:endParaRPr lang="en-US" dirty="0" smtClean="0"/>
          </a:p>
          <a:p>
            <a:pPr fontAlgn="base"/>
            <a:r>
              <a:rPr lang="en-US" u="sng" dirty="0" smtClean="0">
                <a:hlinkClick r:id="rId6"/>
              </a:rPr>
              <a:t>Dizziness</a:t>
            </a:r>
            <a:endParaRPr lang="en-US" dirty="0" smtClean="0"/>
          </a:p>
          <a:p>
            <a:pPr fontAlgn="base"/>
            <a:r>
              <a:rPr lang="en-US" u="sng" dirty="0" smtClean="0">
                <a:hlinkClick r:id="rId7"/>
              </a:rPr>
              <a:t>Double vision</a:t>
            </a:r>
            <a:endParaRPr lang="en-US" dirty="0" smtClean="0"/>
          </a:p>
          <a:p>
            <a:pPr fontAlgn="base"/>
            <a:r>
              <a:rPr lang="en-US" u="sng" dirty="0" smtClean="0">
                <a:hlinkClick r:id="rId8"/>
              </a:rPr>
              <a:t>Drowsiness</a:t>
            </a:r>
            <a:endParaRPr lang="en-US" dirty="0" smtClean="0"/>
          </a:p>
          <a:p>
            <a:pPr fontAlgn="base"/>
            <a:r>
              <a:rPr lang="en-US" u="sng" dirty="0" smtClean="0">
                <a:hlinkClick r:id="rId9"/>
              </a:rPr>
              <a:t>Fever</a:t>
            </a:r>
            <a:endParaRPr lang="en-US" dirty="0" smtClean="0"/>
          </a:p>
          <a:p>
            <a:pPr fontAlgn="base"/>
            <a:r>
              <a:rPr lang="en-US" u="sng" dirty="0" smtClean="0">
                <a:hlinkClick r:id="rId10"/>
              </a:rPr>
              <a:t>Headache</a:t>
            </a:r>
            <a:endParaRPr lang="en-US" u="sng" dirty="0" smtClean="0"/>
          </a:p>
          <a:p>
            <a:pPr fontAlgn="base"/>
            <a:r>
              <a:rPr lang="en-US" u="sng" dirty="0" smtClean="0">
                <a:hlinkClick r:id="rId11"/>
              </a:rPr>
              <a:t>Heart palpitations</a:t>
            </a:r>
            <a:endParaRPr lang="en-US" dirty="0" smtClean="0"/>
          </a:p>
          <a:p>
            <a:pPr fontAlgn="base"/>
            <a:r>
              <a:rPr lang="en-US" dirty="0" smtClean="0"/>
              <a:t>Irritability</a:t>
            </a:r>
          </a:p>
          <a:p>
            <a:pPr fontAlgn="base"/>
            <a:r>
              <a:rPr lang="en-US" u="sng" dirty="0" smtClean="0">
                <a:hlinkClick r:id="rId12"/>
              </a:rPr>
              <a:t>Loss of appetite</a:t>
            </a:r>
            <a:endParaRPr lang="en-US" dirty="0" smtClean="0"/>
          </a:p>
          <a:p>
            <a:pPr fontAlgn="base"/>
            <a:r>
              <a:rPr lang="en-US" u="sng" dirty="0" smtClean="0">
                <a:hlinkClick r:id="rId13"/>
              </a:rPr>
              <a:t>Loss of bladder control</a:t>
            </a:r>
            <a:endParaRPr lang="en-US" dirty="0" smtClean="0"/>
          </a:p>
          <a:p>
            <a:pPr fontAlgn="base"/>
            <a:r>
              <a:rPr lang="en-US" u="sng" dirty="0" smtClean="0">
                <a:hlinkClick r:id="rId14"/>
              </a:rPr>
              <a:t>Muscle twitching</a:t>
            </a:r>
            <a:endParaRPr lang="en-US" dirty="0" smtClean="0"/>
          </a:p>
          <a:p>
            <a:pPr fontAlgn="base"/>
            <a:r>
              <a:rPr lang="en-US" u="sng" dirty="0" smtClean="0">
                <a:hlinkClick r:id="rId15"/>
              </a:rPr>
              <a:t>Nausea and vomiting</a:t>
            </a:r>
            <a:endParaRPr lang="en-US" dirty="0" smtClean="0"/>
          </a:p>
          <a:p>
            <a:pPr fontAlgn="base"/>
            <a:r>
              <a:rPr lang="en-US" u="sng" dirty="0" smtClean="0">
                <a:hlinkClick r:id="rId16"/>
              </a:rPr>
              <a:t>Numbness</a:t>
            </a:r>
            <a:r>
              <a:rPr lang="en-US" dirty="0" smtClean="0"/>
              <a:t> or tingling</a:t>
            </a:r>
          </a:p>
          <a:p>
            <a:pPr fontAlgn="base"/>
            <a:r>
              <a:rPr lang="en-US" u="sng" dirty="0" smtClean="0">
                <a:hlinkClick r:id="rId17"/>
              </a:rPr>
              <a:t>Seizures</a:t>
            </a:r>
            <a:endParaRPr lang="en-US" dirty="0" smtClean="0"/>
          </a:p>
          <a:p>
            <a:pPr fontAlgn="base"/>
            <a:r>
              <a:rPr lang="en-US" u="sng" dirty="0" smtClean="0">
                <a:hlinkClick r:id="rId18"/>
              </a:rPr>
              <a:t>Shortness of breath</a:t>
            </a:r>
            <a:endParaRPr lang="en-US" dirty="0" smtClean="0"/>
          </a:p>
          <a:p>
            <a:pPr fontAlgn="base"/>
            <a:r>
              <a:rPr lang="en-US" u="sng" dirty="0" smtClean="0">
                <a:hlinkClick r:id="rId19"/>
              </a:rPr>
              <a:t>Skin rash</a:t>
            </a:r>
            <a:r>
              <a:rPr lang="en-US" dirty="0" smtClean="0"/>
              <a:t> or </a:t>
            </a:r>
            <a:r>
              <a:rPr lang="en-US" u="sng" dirty="0" smtClean="0">
                <a:hlinkClick r:id="rId20"/>
              </a:rPr>
              <a:t>burns</a:t>
            </a:r>
            <a:endParaRPr lang="en-US" dirty="0" smtClean="0"/>
          </a:p>
          <a:p>
            <a:pPr fontAlgn="base"/>
            <a:r>
              <a:rPr lang="en-US" u="sng" dirty="0" smtClean="0">
                <a:hlinkClick r:id="rId21"/>
              </a:rPr>
              <a:t>Stupor</a:t>
            </a:r>
            <a:endParaRPr lang="en-US" dirty="0" smtClean="0"/>
          </a:p>
          <a:p>
            <a:pPr fontAlgn="base"/>
            <a:r>
              <a:rPr lang="en-US" u="sng" dirty="0" smtClean="0">
                <a:hlinkClick r:id="rId22"/>
              </a:rPr>
              <a:t>Unconsciousness</a:t>
            </a:r>
            <a:endParaRPr lang="en-US" dirty="0" smtClean="0"/>
          </a:p>
          <a:p>
            <a:pPr fontAlgn="base"/>
            <a:r>
              <a:rPr lang="en-US" dirty="0" smtClean="0"/>
              <a:t>Unusual </a:t>
            </a:r>
            <a:r>
              <a:rPr lang="en-US" u="sng" dirty="0" smtClean="0">
                <a:hlinkClick r:id="rId23"/>
              </a:rPr>
              <a:t>breath odor</a:t>
            </a:r>
            <a:endParaRPr lang="en-US" dirty="0" smtClean="0"/>
          </a:p>
          <a:p>
            <a:pPr fontAlgn="base"/>
            <a:r>
              <a:rPr lang="en-US" u="sng" dirty="0" smtClean="0">
                <a:hlinkClick r:id="rId24"/>
              </a:rPr>
              <a:t>Weakness</a:t>
            </a:r>
            <a:endParaRPr lang="en-US" dirty="0" smtClean="0"/>
          </a:p>
          <a:p>
            <a:pPr fontAlgn="base"/>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D6502780-7C96-4F68-B259-40051D928FAB}" type="slidenum">
              <a:rPr lang="en-US" smtClean="0"/>
              <a:t>10</a:t>
            </a:fld>
            <a:endParaRPr lang="en-US"/>
          </a:p>
        </p:txBody>
      </p:sp>
    </p:spTree>
    <p:extLst>
      <p:ext uri="{BB962C8B-B14F-4D97-AF65-F5344CB8AC3E}">
        <p14:creationId xmlns:p14="http://schemas.microsoft.com/office/powerpoint/2010/main" val="13887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02780-7C96-4F68-B259-40051D928FAB}" type="slidenum">
              <a:rPr lang="en-US" smtClean="0"/>
              <a:t>11</a:t>
            </a:fld>
            <a:endParaRPr lang="en-US"/>
          </a:p>
        </p:txBody>
      </p:sp>
    </p:spTree>
    <p:extLst>
      <p:ext uri="{BB962C8B-B14F-4D97-AF65-F5344CB8AC3E}">
        <p14:creationId xmlns:p14="http://schemas.microsoft.com/office/powerpoint/2010/main" val="4215659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use chemicals and detergents in well-ventilated areas and wear protective clothing, such as gloves and a face mask.</a:t>
            </a:r>
          </a:p>
          <a:p>
            <a:r>
              <a:rPr lang="en-US" dirty="0" smtClean="0"/>
              <a:t>Keep medications in their original containers. </a:t>
            </a:r>
          </a:p>
          <a:p>
            <a:r>
              <a:rPr lang="en-US" dirty="0" smtClean="0"/>
              <a:t>Make sure they are kept out of children's reach.</a:t>
            </a:r>
          </a:p>
          <a:p>
            <a:r>
              <a:rPr lang="en-US" dirty="0" smtClean="0"/>
              <a:t>Read the product information carefully. </a:t>
            </a:r>
          </a:p>
          <a:p>
            <a:r>
              <a:rPr lang="en-US" dirty="0" smtClean="0"/>
              <a:t>Use only as directed.</a:t>
            </a:r>
          </a:p>
          <a:p>
            <a:r>
              <a:rPr lang="en-US" dirty="0" smtClean="0"/>
              <a:t>Be aware of the possible side effects and any possible interactions with other medications you are taking. </a:t>
            </a:r>
          </a:p>
          <a:p>
            <a:r>
              <a:rPr lang="en-US" dirty="0" smtClean="0"/>
              <a:t>Ask your health care provider or pharmacist if you have any questions.</a:t>
            </a:r>
          </a:p>
          <a:p>
            <a:r>
              <a:rPr lang="en-US" dirty="0" smtClean="0"/>
              <a:t>Never use another person's prescribed medications or medications that have expired.</a:t>
            </a:r>
          </a:p>
          <a:p>
            <a:endParaRPr lang="en-US" dirty="0"/>
          </a:p>
        </p:txBody>
      </p:sp>
      <p:sp>
        <p:nvSpPr>
          <p:cNvPr id="4" name="Slide Number Placeholder 3"/>
          <p:cNvSpPr>
            <a:spLocks noGrp="1"/>
          </p:cNvSpPr>
          <p:nvPr>
            <p:ph type="sldNum" sz="quarter" idx="10"/>
          </p:nvPr>
        </p:nvSpPr>
        <p:spPr/>
        <p:txBody>
          <a:bodyPr/>
          <a:lstStyle/>
          <a:p>
            <a:fld id="{D6502780-7C96-4F68-B259-40051D928FAB}" type="slidenum">
              <a:rPr lang="en-US" smtClean="0"/>
              <a:t>12</a:t>
            </a:fld>
            <a:endParaRPr lang="en-US"/>
          </a:p>
        </p:txBody>
      </p:sp>
    </p:spTree>
    <p:extLst>
      <p:ext uri="{BB962C8B-B14F-4D97-AF65-F5344CB8AC3E}">
        <p14:creationId xmlns:p14="http://schemas.microsoft.com/office/powerpoint/2010/main" val="4103742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7848600" cy="1295400"/>
          </a:xfrm>
        </p:spPr>
        <p:txBody>
          <a:bodyPr>
            <a:normAutofit/>
          </a:bodyPr>
          <a:lstStyle>
            <a:lvl1pP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447800" y="3124200"/>
            <a:ext cx="6400800" cy="6858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DF45E67-E1EB-4F3E-942D-1D2C37665442}" type="datetimeFigureOut">
              <a:rPr lang="en-US" smtClean="0"/>
              <a:t>9/26/2017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7B0D46-E017-4005-9DEC-8B2E06346119}" type="slidenum">
              <a:rPr lang="en-US" smtClean="0"/>
              <a:t>‹#›</a:t>
            </a:fld>
            <a:endParaRPr lang="en-US"/>
          </a:p>
        </p:txBody>
      </p:sp>
      <p:sp>
        <p:nvSpPr>
          <p:cNvPr id="7" name="TextBox 6"/>
          <p:cNvSpPr txBox="1"/>
          <p:nvPr/>
        </p:nvSpPr>
        <p:spPr>
          <a:xfrm>
            <a:off x="1371600" y="6477000"/>
            <a:ext cx="6629400" cy="246221"/>
          </a:xfrm>
          <a:prstGeom prst="rect">
            <a:avLst/>
          </a:prstGeom>
          <a:noFill/>
        </p:spPr>
        <p:txBody>
          <a:bodyPr wrap="square" rtlCol="0">
            <a:spAutoFit/>
          </a:bodyPr>
          <a:lstStyle/>
          <a:p>
            <a:pPr algn="ctr"/>
            <a:r>
              <a:rPr lang="en-US" sz="1000" dirty="0" err="1" smtClean="0">
                <a:solidFill>
                  <a:schemeClr val="bg1"/>
                </a:solidFill>
              </a:rPr>
              <a:t>Dilarang</a:t>
            </a:r>
            <a:r>
              <a:rPr lang="en-US" sz="1000" baseline="0" dirty="0" smtClean="0">
                <a:solidFill>
                  <a:schemeClr val="bg1"/>
                </a:solidFill>
              </a:rPr>
              <a:t> </a:t>
            </a:r>
            <a:r>
              <a:rPr lang="en-US" sz="1000" baseline="0" dirty="0" err="1" smtClean="0">
                <a:solidFill>
                  <a:schemeClr val="bg1"/>
                </a:solidFill>
              </a:rPr>
              <a:t>memperbanyak</a:t>
            </a:r>
            <a:r>
              <a:rPr lang="en-US" sz="1000" baseline="0" dirty="0" smtClean="0">
                <a:solidFill>
                  <a:schemeClr val="bg1"/>
                </a:solidFill>
              </a:rPr>
              <a:t> </a:t>
            </a:r>
            <a:r>
              <a:rPr lang="en-US" sz="1000" baseline="0" dirty="0" err="1" smtClean="0">
                <a:solidFill>
                  <a:schemeClr val="bg1"/>
                </a:solidFill>
              </a:rPr>
              <a:t>karya</a:t>
            </a:r>
            <a:r>
              <a:rPr lang="en-US" sz="1000" baseline="0" dirty="0" smtClean="0">
                <a:solidFill>
                  <a:schemeClr val="bg1"/>
                </a:solidFill>
              </a:rPr>
              <a:t> </a:t>
            </a:r>
            <a:r>
              <a:rPr lang="en-US" sz="1000" baseline="0" dirty="0" err="1" smtClean="0">
                <a:solidFill>
                  <a:schemeClr val="bg1"/>
                </a:solidFill>
              </a:rPr>
              <a:t>tulis</a:t>
            </a:r>
            <a:r>
              <a:rPr lang="en-US" sz="1000" baseline="0" dirty="0" smtClean="0">
                <a:solidFill>
                  <a:schemeClr val="bg1"/>
                </a:solidFill>
              </a:rPr>
              <a:t> </a:t>
            </a:r>
            <a:r>
              <a:rPr lang="en-US" sz="1000" baseline="0" dirty="0" err="1" smtClean="0">
                <a:solidFill>
                  <a:schemeClr val="bg1"/>
                </a:solidFill>
              </a:rPr>
              <a:t>ini</a:t>
            </a:r>
            <a:r>
              <a:rPr lang="en-US" sz="1000" baseline="0" dirty="0" smtClean="0">
                <a:solidFill>
                  <a:schemeClr val="bg1"/>
                </a:solidFill>
              </a:rPr>
              <a:t>, </a:t>
            </a:r>
            <a:r>
              <a:rPr lang="en-US" sz="1000" baseline="0" dirty="0" err="1" smtClean="0">
                <a:solidFill>
                  <a:schemeClr val="bg1"/>
                </a:solidFill>
              </a:rPr>
              <a:t>termasuk</a:t>
            </a:r>
            <a:r>
              <a:rPr lang="en-US" sz="1000" baseline="0" dirty="0" smtClean="0">
                <a:solidFill>
                  <a:schemeClr val="bg1"/>
                </a:solidFill>
              </a:rPr>
              <a:t> </a:t>
            </a:r>
            <a:r>
              <a:rPr lang="en-US" sz="1000" baseline="0" dirty="0" err="1" smtClean="0">
                <a:solidFill>
                  <a:schemeClr val="bg1"/>
                </a:solidFill>
              </a:rPr>
              <a:t>fotokopi</a:t>
            </a:r>
            <a:r>
              <a:rPr lang="en-US" sz="1000" baseline="0" dirty="0" smtClean="0">
                <a:solidFill>
                  <a:schemeClr val="bg1"/>
                </a:solidFill>
              </a:rPr>
              <a:t>, </a:t>
            </a:r>
            <a:r>
              <a:rPr lang="en-US" sz="1000" baseline="0" dirty="0" err="1" smtClean="0">
                <a:solidFill>
                  <a:schemeClr val="bg1"/>
                </a:solidFill>
              </a:rPr>
              <a:t>tanpa</a:t>
            </a:r>
            <a:r>
              <a:rPr lang="en-US" sz="1000" baseline="0" dirty="0" smtClean="0">
                <a:solidFill>
                  <a:schemeClr val="bg1"/>
                </a:solidFill>
              </a:rPr>
              <a:t> </a:t>
            </a:r>
            <a:r>
              <a:rPr lang="en-US" sz="1000" baseline="0" dirty="0" err="1" smtClean="0">
                <a:solidFill>
                  <a:schemeClr val="bg1"/>
                </a:solidFill>
              </a:rPr>
              <a:t>ijin</a:t>
            </a:r>
            <a:r>
              <a:rPr lang="en-US" sz="1000" baseline="0" dirty="0" smtClean="0">
                <a:solidFill>
                  <a:schemeClr val="bg1"/>
                </a:solidFill>
              </a:rPr>
              <a:t> </a:t>
            </a:r>
            <a:r>
              <a:rPr lang="en-US" sz="1000" baseline="0" dirty="0" err="1" smtClean="0">
                <a:solidFill>
                  <a:schemeClr val="bg1"/>
                </a:solidFill>
              </a:rPr>
              <a:t>tertulis</a:t>
            </a:r>
            <a:r>
              <a:rPr lang="en-US" sz="1000" baseline="0" dirty="0" smtClean="0">
                <a:solidFill>
                  <a:schemeClr val="bg1"/>
                </a:solidFill>
              </a:rPr>
              <a:t> </a:t>
            </a:r>
            <a:r>
              <a:rPr lang="en-US" sz="1000" baseline="0" dirty="0" err="1" smtClean="0">
                <a:solidFill>
                  <a:schemeClr val="bg1"/>
                </a:solidFill>
              </a:rPr>
              <a:t>dari</a:t>
            </a:r>
            <a:r>
              <a:rPr lang="en-US" sz="1000" baseline="0" dirty="0" smtClean="0">
                <a:solidFill>
                  <a:schemeClr val="bg1"/>
                </a:solidFill>
              </a:rPr>
              <a:t> </a:t>
            </a:r>
            <a:r>
              <a:rPr lang="en-US" sz="1000" baseline="0" dirty="0" err="1" smtClean="0">
                <a:solidFill>
                  <a:schemeClr val="bg1"/>
                </a:solidFill>
              </a:rPr>
              <a:t>Universitas</a:t>
            </a:r>
            <a:r>
              <a:rPr lang="en-US" sz="1000" baseline="0" dirty="0" smtClean="0">
                <a:solidFill>
                  <a:schemeClr val="bg1"/>
                </a:solidFill>
              </a:rPr>
              <a:t> </a:t>
            </a:r>
            <a:r>
              <a:rPr lang="en-US" sz="1000" baseline="0" dirty="0" err="1" smtClean="0">
                <a:solidFill>
                  <a:schemeClr val="bg1"/>
                </a:solidFill>
              </a:rPr>
              <a:t>Pelita</a:t>
            </a:r>
            <a:r>
              <a:rPr lang="en-US" sz="1000" baseline="0" dirty="0" smtClean="0">
                <a:solidFill>
                  <a:schemeClr val="bg1"/>
                </a:solidFill>
              </a:rPr>
              <a:t> </a:t>
            </a:r>
            <a:r>
              <a:rPr lang="en-US" sz="1000" baseline="0" dirty="0" err="1" smtClean="0">
                <a:solidFill>
                  <a:schemeClr val="bg1"/>
                </a:solidFill>
              </a:rPr>
              <a:t>Harapan</a:t>
            </a:r>
            <a:r>
              <a:rPr lang="en-US" sz="1000" baseline="0" dirty="0" smtClean="0">
                <a:solidFill>
                  <a:schemeClr val="bg1"/>
                </a:solidFill>
              </a:rPr>
              <a:t>.</a:t>
            </a:r>
            <a:endParaRPr lang="en-US" sz="1000" dirty="0">
              <a:solidFill>
                <a:schemeClr val="bg1"/>
              </a:solidFill>
            </a:endParaRPr>
          </a:p>
        </p:txBody>
      </p:sp>
    </p:spTree>
    <p:extLst>
      <p:ext uri="{BB962C8B-B14F-4D97-AF65-F5344CB8AC3E}">
        <p14:creationId xmlns:p14="http://schemas.microsoft.com/office/powerpoint/2010/main" val="2091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F45E67-E1EB-4F3E-942D-1D2C37665442}" type="datetimeFigureOut">
              <a:rPr lang="en-US" smtClean="0"/>
              <a:t>9/26/2017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7B0D46-E017-4005-9DEC-8B2E06346119}" type="slidenum">
              <a:rPr lang="en-US" smtClean="0"/>
              <a:t>‹#›</a:t>
            </a:fld>
            <a:endParaRPr lang="en-US"/>
          </a:p>
        </p:txBody>
      </p:sp>
    </p:spTree>
    <p:extLst>
      <p:ext uri="{BB962C8B-B14F-4D97-AF65-F5344CB8AC3E}">
        <p14:creationId xmlns:p14="http://schemas.microsoft.com/office/powerpoint/2010/main" val="163999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F45E67-E1EB-4F3E-942D-1D2C37665442}" type="datetimeFigureOut">
              <a:rPr lang="en-US" smtClean="0"/>
              <a:t>9/26/2017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7B0D46-E017-4005-9DEC-8B2E06346119}" type="slidenum">
              <a:rPr lang="en-US" smtClean="0"/>
              <a:t>‹#›</a:t>
            </a:fld>
            <a:endParaRPr lang="en-US"/>
          </a:p>
        </p:txBody>
      </p:sp>
    </p:spTree>
    <p:extLst>
      <p:ext uri="{BB962C8B-B14F-4D97-AF65-F5344CB8AC3E}">
        <p14:creationId xmlns:p14="http://schemas.microsoft.com/office/powerpoint/2010/main" val="12195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F45E67-E1EB-4F3E-942D-1D2C37665442}" type="datetimeFigureOut">
              <a:rPr lang="en-US" smtClean="0"/>
              <a:t>9/26/2017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7B0D46-E017-4005-9DEC-8B2E06346119}" type="slidenum">
              <a:rPr lang="en-US" smtClean="0"/>
              <a:t>‹#›</a:t>
            </a:fld>
            <a:endParaRPr lang="en-US"/>
          </a:p>
        </p:txBody>
      </p:sp>
    </p:spTree>
    <p:extLst>
      <p:ext uri="{BB962C8B-B14F-4D97-AF65-F5344CB8AC3E}">
        <p14:creationId xmlns:p14="http://schemas.microsoft.com/office/powerpoint/2010/main" val="87029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DF45E67-E1EB-4F3E-942D-1D2C37665442}" type="datetimeFigureOut">
              <a:rPr lang="en-US" smtClean="0"/>
              <a:t>9/26/2017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7B0D46-E017-4005-9DEC-8B2E06346119}" type="slidenum">
              <a:rPr lang="en-US" smtClean="0"/>
              <a:t>‹#›</a:t>
            </a:fld>
            <a:endParaRPr lang="en-US"/>
          </a:p>
        </p:txBody>
      </p:sp>
    </p:spTree>
    <p:extLst>
      <p:ext uri="{BB962C8B-B14F-4D97-AF65-F5344CB8AC3E}">
        <p14:creationId xmlns:p14="http://schemas.microsoft.com/office/powerpoint/2010/main" val="110516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DF45E67-E1EB-4F3E-942D-1D2C37665442}" type="datetimeFigureOut">
              <a:rPr lang="en-US" smtClean="0"/>
              <a:t>9/26/2017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A7B0D46-E017-4005-9DEC-8B2E06346119}" type="slidenum">
              <a:rPr lang="en-US" smtClean="0"/>
              <a:t>‹#›</a:t>
            </a:fld>
            <a:endParaRPr lang="en-US"/>
          </a:p>
        </p:txBody>
      </p:sp>
    </p:spTree>
    <p:extLst>
      <p:ext uri="{BB962C8B-B14F-4D97-AF65-F5344CB8AC3E}">
        <p14:creationId xmlns:p14="http://schemas.microsoft.com/office/powerpoint/2010/main" val="374257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DF45E67-E1EB-4F3E-942D-1D2C37665442}" type="datetimeFigureOut">
              <a:rPr lang="en-US" smtClean="0"/>
              <a:t>9/26/2017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A7B0D46-E017-4005-9DEC-8B2E06346119}" type="slidenum">
              <a:rPr lang="en-US" smtClean="0"/>
              <a:t>‹#›</a:t>
            </a:fld>
            <a:endParaRPr lang="en-US"/>
          </a:p>
        </p:txBody>
      </p:sp>
    </p:spTree>
    <p:extLst>
      <p:ext uri="{BB962C8B-B14F-4D97-AF65-F5344CB8AC3E}">
        <p14:creationId xmlns:p14="http://schemas.microsoft.com/office/powerpoint/2010/main" val="216654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DF45E67-E1EB-4F3E-942D-1D2C37665442}" type="datetimeFigureOut">
              <a:rPr lang="en-US" smtClean="0"/>
              <a:t>9/26/2017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A7B0D46-E017-4005-9DEC-8B2E06346119}" type="slidenum">
              <a:rPr lang="en-US" smtClean="0"/>
              <a:t>‹#›</a:t>
            </a:fld>
            <a:endParaRPr lang="en-US"/>
          </a:p>
        </p:txBody>
      </p:sp>
    </p:spTree>
    <p:extLst>
      <p:ext uri="{BB962C8B-B14F-4D97-AF65-F5344CB8AC3E}">
        <p14:creationId xmlns:p14="http://schemas.microsoft.com/office/powerpoint/2010/main" val="161696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DF45E67-E1EB-4F3E-942D-1D2C37665442}" type="datetimeFigureOut">
              <a:rPr lang="en-US" smtClean="0"/>
              <a:t>9/26/2017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A7B0D46-E017-4005-9DEC-8B2E06346119}" type="slidenum">
              <a:rPr lang="en-US" smtClean="0"/>
              <a:t>‹#›</a:t>
            </a:fld>
            <a:endParaRPr lang="en-US"/>
          </a:p>
        </p:txBody>
      </p:sp>
    </p:spTree>
    <p:extLst>
      <p:ext uri="{BB962C8B-B14F-4D97-AF65-F5344CB8AC3E}">
        <p14:creationId xmlns:p14="http://schemas.microsoft.com/office/powerpoint/2010/main" val="21893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DF45E67-E1EB-4F3E-942D-1D2C37665442}" type="datetimeFigureOut">
              <a:rPr lang="en-US" smtClean="0"/>
              <a:t>9/26/2017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A7B0D46-E017-4005-9DEC-8B2E06346119}" type="slidenum">
              <a:rPr lang="en-US" smtClean="0"/>
              <a:t>‹#›</a:t>
            </a:fld>
            <a:endParaRPr lang="en-US"/>
          </a:p>
        </p:txBody>
      </p:sp>
    </p:spTree>
    <p:extLst>
      <p:ext uri="{BB962C8B-B14F-4D97-AF65-F5344CB8AC3E}">
        <p14:creationId xmlns:p14="http://schemas.microsoft.com/office/powerpoint/2010/main" val="30752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DF45E67-E1EB-4F3E-942D-1D2C37665442}" type="datetimeFigureOut">
              <a:rPr lang="en-US" smtClean="0"/>
              <a:t>9/26/2017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A7B0D46-E017-4005-9DEC-8B2E06346119}" type="slidenum">
              <a:rPr lang="en-US" smtClean="0"/>
              <a:t>‹#›</a:t>
            </a:fld>
            <a:endParaRPr lang="en-US"/>
          </a:p>
        </p:txBody>
      </p:sp>
    </p:spTree>
    <p:extLst>
      <p:ext uri="{BB962C8B-B14F-4D97-AF65-F5344CB8AC3E}">
        <p14:creationId xmlns:p14="http://schemas.microsoft.com/office/powerpoint/2010/main" val="368671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228600"/>
            <a:ext cx="853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304800" y="1447800"/>
            <a:ext cx="8534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8DF45E67-E1EB-4F3E-942D-1D2C37665442}" type="datetimeFigureOut">
              <a:rPr lang="en-US" smtClean="0"/>
              <a:t>9/26/2017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BA7B0D46-E017-4005-9DEC-8B2E063461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kern="1200">
          <a:solidFill>
            <a:schemeClr val="tx1"/>
          </a:solidFill>
          <a:latin typeface="+mj-lt"/>
          <a:ea typeface="+mj-ea"/>
          <a:cs typeface="+mj-cs"/>
        </a:defRPr>
      </a:lvl1pPr>
      <a:lvl2pPr algn="ctr" rtl="0" eaLnBrk="1" fontAlgn="base" hangingPunct="1">
        <a:spcBef>
          <a:spcPct val="0"/>
        </a:spcBef>
        <a:spcAft>
          <a:spcPct val="0"/>
        </a:spcAft>
        <a:defRPr sz="4000">
          <a:solidFill>
            <a:schemeClr val="tx1"/>
          </a:solidFill>
          <a:latin typeface="Calibri" pitchFamily="34" charset="0"/>
        </a:defRPr>
      </a:lvl2pPr>
      <a:lvl3pPr algn="ctr" rtl="0" eaLnBrk="1" fontAlgn="base" hangingPunct="1">
        <a:spcBef>
          <a:spcPct val="0"/>
        </a:spcBef>
        <a:spcAft>
          <a:spcPct val="0"/>
        </a:spcAft>
        <a:defRPr sz="4000">
          <a:solidFill>
            <a:schemeClr val="tx1"/>
          </a:solidFill>
          <a:latin typeface="Calibri" pitchFamily="34" charset="0"/>
        </a:defRPr>
      </a:lvl3pPr>
      <a:lvl4pPr algn="ctr" rtl="0" eaLnBrk="1" fontAlgn="base" hangingPunct="1">
        <a:spcBef>
          <a:spcPct val="0"/>
        </a:spcBef>
        <a:spcAft>
          <a:spcPct val="0"/>
        </a:spcAft>
        <a:defRPr sz="4000">
          <a:solidFill>
            <a:schemeClr val="tx1"/>
          </a:solidFill>
          <a:latin typeface="Calibri" pitchFamily="34" charset="0"/>
        </a:defRPr>
      </a:lvl4pPr>
      <a:lvl5pPr algn="ctr" rtl="0" eaLnBrk="1" fontAlgn="base" hangingPunct="1">
        <a:spcBef>
          <a:spcPct val="0"/>
        </a:spcBef>
        <a:spcAft>
          <a:spcPct val="0"/>
        </a:spcAft>
        <a:defRPr sz="4000">
          <a:solidFill>
            <a:schemeClr val="tx1"/>
          </a:solidFill>
          <a:latin typeface="Calibri" pitchFamily="34" charset="0"/>
        </a:defRPr>
      </a:lvl5pPr>
      <a:lvl6pPr marL="457200" algn="ctr" rtl="0" eaLnBrk="1" fontAlgn="base" hangingPunct="1">
        <a:spcBef>
          <a:spcPct val="0"/>
        </a:spcBef>
        <a:spcAft>
          <a:spcPct val="0"/>
        </a:spcAft>
        <a:defRPr sz="4000">
          <a:solidFill>
            <a:schemeClr val="tx1"/>
          </a:solidFill>
          <a:latin typeface="Calibri" pitchFamily="34" charset="0"/>
        </a:defRPr>
      </a:lvl6pPr>
      <a:lvl7pPr marL="914400" algn="ctr" rtl="0" eaLnBrk="1" fontAlgn="base" hangingPunct="1">
        <a:spcBef>
          <a:spcPct val="0"/>
        </a:spcBef>
        <a:spcAft>
          <a:spcPct val="0"/>
        </a:spcAft>
        <a:defRPr sz="4000">
          <a:solidFill>
            <a:schemeClr val="tx1"/>
          </a:solidFill>
          <a:latin typeface="Calibri" pitchFamily="34" charset="0"/>
        </a:defRPr>
      </a:lvl7pPr>
      <a:lvl8pPr marL="1371600" algn="ctr" rtl="0" eaLnBrk="1" fontAlgn="base" hangingPunct="1">
        <a:spcBef>
          <a:spcPct val="0"/>
        </a:spcBef>
        <a:spcAft>
          <a:spcPct val="0"/>
        </a:spcAft>
        <a:defRPr sz="4000">
          <a:solidFill>
            <a:schemeClr val="tx1"/>
          </a:solidFill>
          <a:latin typeface="Calibri" pitchFamily="34" charset="0"/>
        </a:defRPr>
      </a:lvl8pPr>
      <a:lvl9pPr marL="1828800" algn="ctr"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mm.edu/health/medical/ency/articles/poisoning-first-aid"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jakartaglobe.beritasatu.com/archive/singaporean-woman-dies-after-taking-herbal-drug-from-indonesi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POISONING, SNAKE BITES, BEE STINGS, DRUG OVERDOSE</a:t>
            </a:r>
            <a:endParaRPr lang="en-US" dirty="0"/>
          </a:p>
        </p:txBody>
      </p:sp>
      <p:sp>
        <p:nvSpPr>
          <p:cNvPr id="3" name="Subtitle 2"/>
          <p:cNvSpPr>
            <a:spLocks noGrp="1"/>
          </p:cNvSpPr>
          <p:nvPr>
            <p:ph type="subTitle" idx="1"/>
          </p:nvPr>
        </p:nvSpPr>
        <p:spPr/>
        <p:txBody>
          <a:bodyPr/>
          <a:lstStyle/>
          <a:p>
            <a:r>
              <a:rPr lang="en-US" dirty="0" smtClean="0"/>
              <a:t>Emergency and Critical Care</a:t>
            </a:r>
            <a:endParaRPr lang="en-US" dirty="0"/>
          </a:p>
        </p:txBody>
      </p:sp>
    </p:spTree>
    <p:extLst>
      <p:ext uri="{BB962C8B-B14F-4D97-AF65-F5344CB8AC3E}">
        <p14:creationId xmlns:p14="http://schemas.microsoft.com/office/powerpoint/2010/main" val="3261482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Poisoning</a:t>
            </a:r>
            <a:br>
              <a:rPr lang="en-US" dirty="0"/>
            </a:br>
            <a:r>
              <a:rPr lang="en-US" dirty="0"/>
              <a:t>Sign and symptoms</a:t>
            </a:r>
          </a:p>
        </p:txBody>
      </p:sp>
      <p:sp>
        <p:nvSpPr>
          <p:cNvPr id="3" name="Content Placeholder 2"/>
          <p:cNvSpPr>
            <a:spLocks noGrp="1"/>
          </p:cNvSpPr>
          <p:nvPr>
            <p:ph sz="half" idx="1"/>
          </p:nvPr>
        </p:nvSpPr>
        <p:spPr>
          <a:xfrm>
            <a:off x="457200" y="1600200"/>
            <a:ext cx="8229600" cy="4525963"/>
          </a:xfrm>
        </p:spPr>
        <p:txBody>
          <a:bodyPr>
            <a:normAutofit/>
          </a:bodyPr>
          <a:lstStyle/>
          <a:p>
            <a:pPr marL="0" indent="0">
              <a:buNone/>
            </a:pPr>
            <a:r>
              <a:rPr lang="en-US" dirty="0" smtClean="0"/>
              <a:t>Headache, Fever, seizures, unconsciousness</a:t>
            </a:r>
          </a:p>
          <a:p>
            <a:pPr marL="0" indent="0">
              <a:buNone/>
            </a:pPr>
            <a:endParaRPr lang="en-US" dirty="0" smtClean="0"/>
          </a:p>
          <a:p>
            <a:pPr marL="0" indent="0">
              <a:buNone/>
            </a:pPr>
            <a:r>
              <a:rPr lang="en-US" dirty="0" smtClean="0"/>
              <a:t>Find more about poisoning sign and symptoms </a:t>
            </a:r>
            <a:r>
              <a:rPr lang="en-US" dirty="0"/>
              <a:t>in </a:t>
            </a:r>
            <a:r>
              <a:rPr lang="en-US" dirty="0">
                <a:hlinkClick r:id="rId3"/>
              </a:rPr>
              <a:t>http://</a:t>
            </a:r>
            <a:r>
              <a:rPr lang="en-US" dirty="0" smtClean="0">
                <a:hlinkClick r:id="rId3"/>
              </a:rPr>
              <a:t>www.umm.edu/health/medical/ency/articles/poisoning-first-aid</a:t>
            </a:r>
            <a:r>
              <a:rPr lang="en-US" dirty="0" smtClean="0"/>
              <a:t> </a:t>
            </a:r>
            <a:endParaRPr lang="en-US" dirty="0"/>
          </a:p>
        </p:txBody>
      </p:sp>
    </p:spTree>
    <p:extLst>
      <p:ext uri="{BB962C8B-B14F-4D97-AF65-F5344CB8AC3E}">
        <p14:creationId xmlns:p14="http://schemas.microsoft.com/office/powerpoint/2010/main" val="247277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Poisoning Management</a:t>
            </a:r>
          </a:p>
        </p:txBody>
      </p:sp>
      <p:sp>
        <p:nvSpPr>
          <p:cNvPr id="3" name="Content Placeholder 2"/>
          <p:cNvSpPr>
            <a:spLocks noGrp="1"/>
          </p:cNvSpPr>
          <p:nvPr>
            <p:ph idx="1"/>
          </p:nvPr>
        </p:nvSpPr>
        <p:spPr/>
        <p:txBody>
          <a:bodyPr>
            <a:normAutofit lnSpcReduction="10000"/>
          </a:bodyPr>
          <a:lstStyle/>
          <a:p>
            <a:r>
              <a:rPr lang="en-US" dirty="0"/>
              <a:t>ABC’s</a:t>
            </a:r>
          </a:p>
          <a:p>
            <a:r>
              <a:rPr lang="en-US" u="sng" dirty="0"/>
              <a:t>Absorbed</a:t>
            </a:r>
            <a:r>
              <a:rPr lang="en-US" dirty="0"/>
              <a:t>: Eyes, skin : Irrigate for at least 15 to 20 minutes. Rinse with running water </a:t>
            </a:r>
          </a:p>
          <a:p>
            <a:r>
              <a:rPr lang="en-US" u="sng" dirty="0"/>
              <a:t>Inhaled</a:t>
            </a:r>
            <a:r>
              <a:rPr lang="en-US" dirty="0"/>
              <a:t> : move to fresh air immediately. Stay away from all toxic fumes and gases. </a:t>
            </a:r>
          </a:p>
          <a:p>
            <a:r>
              <a:rPr lang="en-US" u="sng" dirty="0"/>
              <a:t>Swallowed</a:t>
            </a:r>
            <a:r>
              <a:rPr lang="en-US" dirty="0"/>
              <a:t>: Check the chemical agent, </a:t>
            </a:r>
            <a:r>
              <a:rPr lang="en-US" b="1" dirty="0"/>
              <a:t>Drink a small amount of water or milk immediately, consider activated charcoal if early onset</a:t>
            </a:r>
          </a:p>
          <a:p>
            <a:r>
              <a:rPr lang="en-US" dirty="0" smtClean="0"/>
              <a:t>Obstruction: Heimlich </a:t>
            </a:r>
            <a:r>
              <a:rPr lang="en-US" dirty="0"/>
              <a:t>maneuver use FBAO: foreign body airway obstruction method </a:t>
            </a:r>
            <a:r>
              <a:rPr lang="en-US" b="1" dirty="0"/>
              <a:t> </a:t>
            </a:r>
            <a:endParaRPr lang="en-US" dirty="0"/>
          </a:p>
        </p:txBody>
      </p:sp>
    </p:spTree>
    <p:extLst>
      <p:ext uri="{BB962C8B-B14F-4D97-AF65-F5344CB8AC3E}">
        <p14:creationId xmlns:p14="http://schemas.microsoft.com/office/powerpoint/2010/main" val="1244622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Poisoning preventions</a:t>
            </a:r>
          </a:p>
        </p:txBody>
      </p:sp>
      <p:sp>
        <p:nvSpPr>
          <p:cNvPr id="3" name="Content Placeholder 2"/>
          <p:cNvSpPr>
            <a:spLocks noGrp="1"/>
          </p:cNvSpPr>
          <p:nvPr>
            <p:ph idx="1"/>
          </p:nvPr>
        </p:nvSpPr>
        <p:spPr/>
        <p:txBody>
          <a:bodyPr>
            <a:normAutofit/>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95400"/>
            <a:ext cx="5715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899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Epi</a:t>
            </a:r>
            <a:r>
              <a:rPr lang="en-US" dirty="0"/>
              <a:t> pen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09" y="1227214"/>
            <a:ext cx="5238750" cy="27146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620727"/>
            <a:ext cx="4686300" cy="24943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81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Snake </a:t>
            </a:r>
            <a:r>
              <a:rPr lang="en-US" dirty="0" smtClean="0"/>
              <a:t>bites Do’s and Don'ts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561" y="1295400"/>
            <a:ext cx="5248275"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448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 stings</a:t>
            </a:r>
          </a:p>
        </p:txBody>
      </p:sp>
      <p:sp>
        <p:nvSpPr>
          <p:cNvPr id="3" name="Content Placeholder 2"/>
          <p:cNvSpPr>
            <a:spLocks noGrp="1"/>
          </p:cNvSpPr>
          <p:nvPr>
            <p:ph idx="1"/>
          </p:nvPr>
        </p:nvSpPr>
        <p:spPr/>
        <p:txBody>
          <a:bodyPr>
            <a:normAutofit/>
          </a:bodyPr>
          <a:lstStyle/>
          <a:p>
            <a:r>
              <a:rPr lang="en-US" dirty="0"/>
              <a:t>Sign and symptoms:</a:t>
            </a:r>
          </a:p>
          <a:p>
            <a:pPr marL="0" indent="0">
              <a:buNone/>
            </a:pPr>
            <a:r>
              <a:rPr lang="en-US" dirty="0"/>
              <a:t>pain, swelling, redness, and itching</a:t>
            </a:r>
          </a:p>
          <a:p>
            <a:pPr marL="0" indent="0">
              <a:buNone/>
            </a:pPr>
            <a:r>
              <a:rPr lang="en-US" dirty="0" smtClean="0"/>
              <a:t>Have </a:t>
            </a:r>
            <a:r>
              <a:rPr lang="en-US" dirty="0"/>
              <a:t>chest tightness and a feeling of tightness in the throat -&gt; </a:t>
            </a:r>
            <a:r>
              <a:rPr lang="en-US" b="1" dirty="0">
                <a:solidFill>
                  <a:srgbClr val="FF0000"/>
                </a:solidFill>
              </a:rPr>
              <a:t>DANGER! </a:t>
            </a:r>
            <a:endParaRPr lang="en-US" b="1" dirty="0" smtClean="0">
              <a:solidFill>
                <a:srgbClr val="FF0000"/>
              </a:solidFill>
            </a:endParaRPr>
          </a:p>
          <a:p>
            <a:pPr marL="0" indent="0">
              <a:buNone/>
            </a:pPr>
            <a:endParaRPr lang="en-US" b="1" dirty="0">
              <a:solidFill>
                <a:srgbClr val="FF0000"/>
              </a:solidFill>
            </a:endParaRPr>
          </a:p>
          <a:p>
            <a:pPr marL="0" indent="0">
              <a:buNone/>
            </a:pPr>
            <a:r>
              <a:rPr lang="en-US" u="sng" dirty="0"/>
              <a:t>If there is a stinger in the skin</a:t>
            </a:r>
            <a:r>
              <a:rPr lang="en-US" dirty="0"/>
              <a:t>, </a:t>
            </a:r>
            <a:endParaRPr lang="en-US" dirty="0" smtClean="0"/>
          </a:p>
          <a:p>
            <a:pPr marL="0" indent="0">
              <a:buNone/>
            </a:pPr>
            <a:r>
              <a:rPr lang="en-US" dirty="0" smtClean="0"/>
              <a:t>remove </a:t>
            </a:r>
            <a:r>
              <a:rPr lang="en-US" dirty="0"/>
              <a:t>it gently.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48000"/>
            <a:ext cx="3810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Image result for bee stings first ai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999672"/>
            <a:ext cx="2209800" cy="162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65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 stings</a:t>
            </a:r>
          </a:p>
        </p:txBody>
      </p:sp>
      <p:sp>
        <p:nvSpPr>
          <p:cNvPr id="3" name="Content Placeholder 2"/>
          <p:cNvSpPr>
            <a:spLocks noGrp="1"/>
          </p:cNvSpPr>
          <p:nvPr>
            <p:ph idx="1"/>
          </p:nvPr>
        </p:nvSpPr>
        <p:spPr/>
        <p:txBody>
          <a:bodyPr/>
          <a:lstStyle/>
          <a:p>
            <a:r>
              <a:rPr lang="en-US" dirty="0"/>
              <a:t>Management:</a:t>
            </a:r>
          </a:p>
          <a:p>
            <a:pPr marL="0" indent="0">
              <a:buNone/>
            </a:pPr>
            <a:r>
              <a:rPr lang="en-US" dirty="0"/>
              <a:t>Wash the area with water (and soap)</a:t>
            </a:r>
          </a:p>
          <a:p>
            <a:pPr marL="0" indent="0">
              <a:buNone/>
            </a:pPr>
            <a:r>
              <a:rPr lang="en-US" dirty="0"/>
              <a:t>Apply ice to help relieve itching, swelling, and pain</a:t>
            </a:r>
          </a:p>
          <a:p>
            <a:pPr marL="0" indent="0">
              <a:buNone/>
            </a:pPr>
            <a:r>
              <a:rPr lang="en-US" dirty="0"/>
              <a:t>Cortisone cream, antihistamine </a:t>
            </a:r>
            <a:r>
              <a:rPr lang="en-US" dirty="0" smtClean="0"/>
              <a:t>cream</a:t>
            </a:r>
          </a:p>
          <a:p>
            <a:pPr marL="0" indent="0">
              <a:buNone/>
            </a:pPr>
            <a:endParaRPr lang="en-US" dirty="0" smtClean="0"/>
          </a:p>
          <a:p>
            <a:pPr marL="0" indent="0">
              <a:buNone/>
            </a:pPr>
            <a:r>
              <a:rPr lang="en-US" b="1" dirty="0" smtClean="0"/>
              <a:t>Watch ABC’s! </a:t>
            </a:r>
            <a:endParaRPr lang="en-US" b="1" dirty="0"/>
          </a:p>
        </p:txBody>
      </p:sp>
    </p:spTree>
    <p:extLst>
      <p:ext uri="{BB962C8B-B14F-4D97-AF65-F5344CB8AC3E}">
        <p14:creationId xmlns:p14="http://schemas.microsoft.com/office/powerpoint/2010/main" val="324326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Assessment </a:t>
            </a:r>
            <a:endParaRPr lang="en-US" dirty="0"/>
          </a:p>
          <a:p>
            <a:r>
              <a:rPr lang="en-US" dirty="0"/>
              <a:t>ABC’s -&gt; Anaphylactic shock! </a:t>
            </a:r>
          </a:p>
          <a:p>
            <a:r>
              <a:rPr lang="en-US" dirty="0"/>
              <a:t>What is the substance </a:t>
            </a:r>
            <a:r>
              <a:rPr lang="en-US" dirty="0" smtClean="0"/>
              <a:t>: Swallowed</a:t>
            </a:r>
            <a:r>
              <a:rPr lang="en-US" dirty="0"/>
              <a:t>, Absorbed, inhaled </a:t>
            </a:r>
          </a:p>
          <a:p>
            <a:r>
              <a:rPr lang="en-US" dirty="0"/>
              <a:t>Time</a:t>
            </a:r>
          </a:p>
          <a:p>
            <a:r>
              <a:rPr lang="en-US" dirty="0"/>
              <a:t>How much/how many</a:t>
            </a:r>
          </a:p>
          <a:p>
            <a:pPr marL="0" indent="0">
              <a:buNone/>
            </a:pPr>
            <a:r>
              <a:rPr lang="en-US" b="1" dirty="0"/>
              <a:t>Management</a:t>
            </a:r>
          </a:p>
          <a:p>
            <a:r>
              <a:rPr lang="en-US" dirty="0" smtClean="0"/>
              <a:t>ABC’s </a:t>
            </a:r>
            <a:r>
              <a:rPr lang="en-US" dirty="0" smtClean="0"/>
              <a:t>management</a:t>
            </a:r>
            <a:endParaRPr lang="en-US" dirty="0"/>
          </a:p>
          <a:p>
            <a:r>
              <a:rPr lang="en-US" dirty="0"/>
              <a:t>IV Fluid</a:t>
            </a:r>
          </a:p>
          <a:p>
            <a:r>
              <a:rPr lang="en-US" dirty="0"/>
              <a:t>Gastric Lavage</a:t>
            </a:r>
          </a:p>
          <a:p>
            <a:r>
              <a:rPr lang="en-US" dirty="0"/>
              <a:t>Hemodialysis</a:t>
            </a:r>
          </a:p>
          <a:p>
            <a:r>
              <a:rPr lang="en-US" dirty="0"/>
              <a:t>Medication: Antidote, antivenin, </a:t>
            </a:r>
            <a:r>
              <a:rPr lang="en-US" dirty="0" err="1"/>
              <a:t>kalmethasone</a:t>
            </a:r>
            <a:r>
              <a:rPr lang="en-US" dirty="0"/>
              <a:t>, epinephrine, </a:t>
            </a:r>
          </a:p>
          <a:p>
            <a:r>
              <a:rPr lang="en-US" dirty="0"/>
              <a:t>Wound Care</a:t>
            </a:r>
          </a:p>
          <a:p>
            <a:pPr marL="0" indent="0">
              <a:buNone/>
            </a:pPr>
            <a:endParaRPr lang="en-US" dirty="0"/>
          </a:p>
          <a:p>
            <a:endParaRPr lang="en-US" dirty="0"/>
          </a:p>
        </p:txBody>
      </p:sp>
    </p:spTree>
    <p:extLst>
      <p:ext uri="{BB962C8B-B14F-4D97-AF65-F5344CB8AC3E}">
        <p14:creationId xmlns:p14="http://schemas.microsoft.com/office/powerpoint/2010/main" val="741178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10000"/>
          </a:bodyPr>
          <a:lstStyle/>
          <a:p>
            <a:r>
              <a:rPr lang="en-US" dirty="0"/>
              <a:t>American red cross. (2017). Poisoning Safety &amp; First </a:t>
            </a:r>
            <a:r>
              <a:rPr lang="en-US" dirty="0" smtClean="0"/>
              <a:t>Aid retrieved from http</a:t>
            </a:r>
            <a:r>
              <a:rPr lang="en-US" dirty="0"/>
              <a:t>://www.redcross.org/get-help/how-to-prepare-for-emergencies/types-of-emergencies/poisoning </a:t>
            </a:r>
          </a:p>
          <a:p>
            <a:r>
              <a:rPr lang="en-US" dirty="0" smtClean="0"/>
              <a:t>Perez, E. (2013). </a:t>
            </a:r>
            <a:r>
              <a:rPr lang="en-US" dirty="0"/>
              <a:t>Poisoning first </a:t>
            </a:r>
            <a:r>
              <a:rPr lang="en-US" dirty="0" smtClean="0"/>
              <a:t>aid. Retrieved from </a:t>
            </a:r>
            <a:r>
              <a:rPr lang="en-US" dirty="0" smtClean="0"/>
              <a:t>http</a:t>
            </a:r>
            <a:r>
              <a:rPr lang="en-US" dirty="0"/>
              <a:t>://www.umm.edu/health/medical/ency/articles/poisoning-first-aid </a:t>
            </a:r>
          </a:p>
          <a:p>
            <a:r>
              <a:rPr lang="en-US" dirty="0"/>
              <a:t>http://www.who.int/ipcs/publications/training_poisons/guidelines_poison_control/en/index3.html </a:t>
            </a:r>
          </a:p>
          <a:p>
            <a:r>
              <a:rPr lang="en-US" dirty="0"/>
              <a:t>http://www.poison.org/first-aid </a:t>
            </a:r>
            <a:endParaRPr lang="en-US" dirty="0" smtClean="0"/>
          </a:p>
          <a:p>
            <a:r>
              <a:rPr lang="en-US" dirty="0"/>
              <a:t>https://</a:t>
            </a:r>
            <a:r>
              <a:rPr lang="en-US" dirty="0" smtClean="0"/>
              <a:t>www.betterhealth.vic.gov.au/health/healthyliving/drug-overdose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838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Describe the management of the patient with Steven Johnson’s syndrome.</a:t>
            </a:r>
            <a:endParaRPr lang="en-US" altLang="en-US" sz="2400" dirty="0"/>
          </a:p>
          <a:p>
            <a:r>
              <a:rPr lang="en-US" dirty="0" smtClean="0"/>
              <a:t>Describe </a:t>
            </a:r>
            <a:r>
              <a:rPr lang="en-US" dirty="0" smtClean="0"/>
              <a:t>sign and symptoms of Drug Overdose</a:t>
            </a:r>
            <a:r>
              <a:rPr lang="en-US" dirty="0"/>
              <a:t>, Poisoning, Bee stings, snake </a:t>
            </a:r>
            <a:r>
              <a:rPr lang="en-US" dirty="0" smtClean="0"/>
              <a:t>bites</a:t>
            </a:r>
          </a:p>
          <a:p>
            <a:r>
              <a:rPr lang="en-US" dirty="0" smtClean="0"/>
              <a:t>Discuss management of </a:t>
            </a:r>
            <a:r>
              <a:rPr lang="en-US" dirty="0"/>
              <a:t>Drug Overdose, Poisoning, Bee stings, snake bites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8582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r>
              <a:rPr lang="en-US" altLang="en-US" smtClean="0"/>
              <a:t>Steven Johnson Syndrome</a:t>
            </a:r>
          </a:p>
        </p:txBody>
      </p:sp>
      <p:sp>
        <p:nvSpPr>
          <p:cNvPr id="18435" name="Text Placeholder 2"/>
          <p:cNvSpPr>
            <a:spLocks noGrp="1"/>
          </p:cNvSpPr>
          <p:nvPr>
            <p:ph type="body" idx="4294967295"/>
          </p:nvPr>
        </p:nvSpPr>
        <p:spPr/>
        <p:txBody>
          <a:bodyPr/>
          <a:lstStyle/>
          <a:p>
            <a:pPr marL="342900" lvl="2" indent="-342900"/>
            <a:r>
              <a:rPr lang="en-US" altLang="en-US" smtClean="0"/>
              <a:t>Read  Cooper, K.L. (2012). Drug Reaction, Skin Care, Skin Loss.  </a:t>
            </a:r>
            <a:r>
              <a:rPr lang="en-US" altLang="en-US" i="1" smtClean="0"/>
              <a:t>Critical Care Nurse 32</a:t>
            </a:r>
            <a:r>
              <a:rPr lang="en-US" altLang="en-US" smtClean="0"/>
              <a:t>: 52-59.</a:t>
            </a:r>
            <a:endParaRPr lang="en-US" altLang="en-US" sz="2000" smtClean="0"/>
          </a:p>
          <a:p>
            <a:pPr lvl="1"/>
            <a:r>
              <a:rPr lang="en-US" altLang="en-US" smtClean="0"/>
              <a:t>Define Steven Johnson Syndrome</a:t>
            </a:r>
          </a:p>
          <a:p>
            <a:pPr lvl="1"/>
            <a:r>
              <a:rPr lang="en-US" altLang="en-US" smtClean="0"/>
              <a:t>List Priorities of nursing care</a:t>
            </a:r>
          </a:p>
          <a:p>
            <a:pPr lvl="1"/>
            <a:endParaRPr lang="en-US" altLang="en-US" smtClean="0"/>
          </a:p>
        </p:txBody>
      </p:sp>
    </p:spTree>
    <p:extLst>
      <p:ext uri="{BB962C8B-B14F-4D97-AF65-F5344CB8AC3E}">
        <p14:creationId xmlns:p14="http://schemas.microsoft.com/office/powerpoint/2010/main" val="177486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Steven-Johnson Syndrome</a:t>
            </a:r>
          </a:p>
        </p:txBody>
      </p:sp>
      <p:sp>
        <p:nvSpPr>
          <p:cNvPr id="20483" name="Content Placeholder 2"/>
          <p:cNvSpPr>
            <a:spLocks noGrp="1"/>
          </p:cNvSpPr>
          <p:nvPr>
            <p:ph sz="half" idx="1"/>
          </p:nvPr>
        </p:nvSpPr>
        <p:spPr>
          <a:xfrm>
            <a:off x="228600" y="1295400"/>
            <a:ext cx="4419600" cy="4800600"/>
          </a:xfrm>
        </p:spPr>
        <p:txBody>
          <a:bodyPr/>
          <a:lstStyle/>
          <a:p>
            <a:r>
              <a:rPr lang="en-US" altLang="en-US" sz="2400" dirty="0" smtClean="0"/>
              <a:t>Necrosis of epidermal cells from a drug reaction</a:t>
            </a:r>
          </a:p>
          <a:p>
            <a:pPr lvl="1"/>
            <a:r>
              <a:rPr lang="en-US" altLang="en-US" sz="2000" dirty="0" smtClean="0"/>
              <a:t>Skin</a:t>
            </a:r>
          </a:p>
          <a:p>
            <a:pPr lvl="1"/>
            <a:r>
              <a:rPr lang="en-US" altLang="en-US" sz="2000" dirty="0" smtClean="0"/>
              <a:t>GI tract</a:t>
            </a:r>
          </a:p>
          <a:p>
            <a:pPr lvl="1"/>
            <a:r>
              <a:rPr lang="en-US" altLang="en-US" sz="2000" dirty="0" smtClean="0"/>
              <a:t>Eye</a:t>
            </a:r>
          </a:p>
          <a:p>
            <a:pPr lvl="1"/>
            <a:r>
              <a:rPr lang="en-US" altLang="en-US" sz="2000" dirty="0" smtClean="0"/>
              <a:t>GU system</a:t>
            </a:r>
          </a:p>
          <a:p>
            <a:pPr lvl="1"/>
            <a:r>
              <a:rPr lang="en-US" altLang="en-US" sz="2000" dirty="0" smtClean="0"/>
              <a:t>Tracheobronchial tree</a:t>
            </a:r>
          </a:p>
          <a:p>
            <a:r>
              <a:rPr lang="en-US" altLang="en-US" sz="2400" dirty="0" smtClean="0"/>
              <a:t>Easy to misdiagnose</a:t>
            </a:r>
          </a:p>
          <a:p>
            <a:r>
              <a:rPr lang="en-US" altLang="en-US" sz="2400" dirty="0" smtClean="0"/>
              <a:t>Diagnostic testing</a:t>
            </a:r>
          </a:p>
          <a:p>
            <a:pPr lvl="1"/>
            <a:r>
              <a:rPr lang="en-US" altLang="en-US" sz="2000" dirty="0" smtClean="0"/>
              <a:t>Allergy patch</a:t>
            </a:r>
          </a:p>
          <a:p>
            <a:pPr lvl="1"/>
            <a:r>
              <a:rPr lang="en-US" altLang="en-US" sz="2000" dirty="0" smtClean="0"/>
              <a:t>Skin biopsy</a:t>
            </a:r>
          </a:p>
          <a:p>
            <a:endParaRPr lang="en-US" altLang="en-US" dirty="0" smtClean="0"/>
          </a:p>
        </p:txBody>
      </p:sp>
      <p:sp>
        <p:nvSpPr>
          <p:cNvPr id="20484" name="Content Placeholder 3"/>
          <p:cNvSpPr>
            <a:spLocks noGrp="1"/>
          </p:cNvSpPr>
          <p:nvPr>
            <p:ph sz="half" idx="2"/>
          </p:nvPr>
        </p:nvSpPr>
        <p:spPr/>
        <p:txBody>
          <a:bodyPr/>
          <a:lstStyle/>
          <a:p>
            <a:r>
              <a:rPr lang="en-US" altLang="en-US" dirty="0" smtClean="0"/>
              <a:t>Common medications</a:t>
            </a:r>
          </a:p>
          <a:p>
            <a:pPr lvl="1"/>
            <a:r>
              <a:rPr lang="en-US" altLang="en-US" dirty="0" err="1" smtClean="0"/>
              <a:t>Allopurinal</a:t>
            </a:r>
            <a:endParaRPr lang="en-US" altLang="en-US" dirty="0" smtClean="0"/>
          </a:p>
          <a:p>
            <a:pPr lvl="1"/>
            <a:r>
              <a:rPr lang="en-US" altLang="en-US" dirty="0" smtClean="0"/>
              <a:t>Antibiotics</a:t>
            </a:r>
          </a:p>
          <a:p>
            <a:pPr lvl="1"/>
            <a:r>
              <a:rPr lang="en-US" altLang="en-US" dirty="0" smtClean="0"/>
              <a:t>Anticonvulsants</a:t>
            </a:r>
          </a:p>
          <a:p>
            <a:pPr lvl="1"/>
            <a:r>
              <a:rPr lang="en-US" altLang="en-US" dirty="0" smtClean="0"/>
              <a:t>Antiviral</a:t>
            </a:r>
          </a:p>
          <a:p>
            <a:pPr lvl="1"/>
            <a:r>
              <a:rPr lang="en-US" altLang="en-US" dirty="0" err="1" smtClean="0"/>
              <a:t>Carvedilol</a:t>
            </a:r>
            <a:endParaRPr lang="en-US" altLang="en-US" dirty="0" smtClean="0"/>
          </a:p>
          <a:p>
            <a:pPr lvl="1"/>
            <a:r>
              <a:rPr lang="en-US" altLang="en-US" dirty="0" smtClean="0"/>
              <a:t>Cimetidine</a:t>
            </a:r>
          </a:p>
          <a:p>
            <a:pPr lvl="1"/>
            <a:r>
              <a:rPr lang="en-US" altLang="en-US" dirty="0" err="1" smtClean="0"/>
              <a:t>Clofibrate</a:t>
            </a:r>
            <a:endParaRPr lang="en-US" altLang="en-US" dirty="0" smtClean="0"/>
          </a:p>
          <a:p>
            <a:pPr lvl="1"/>
            <a:r>
              <a:rPr lang="en-US" altLang="en-US" dirty="0" err="1" smtClean="0"/>
              <a:t>Mefloquine</a:t>
            </a:r>
            <a:endParaRPr lang="en-US" altLang="en-US" dirty="0" smtClean="0"/>
          </a:p>
          <a:p>
            <a:pPr lvl="1"/>
            <a:r>
              <a:rPr lang="en-US" altLang="en-US" dirty="0" smtClean="0"/>
              <a:t>NSAID’s</a:t>
            </a:r>
          </a:p>
        </p:txBody>
      </p:sp>
    </p:spTree>
    <p:extLst>
      <p:ext uri="{BB962C8B-B14F-4D97-AF65-F5344CB8AC3E}">
        <p14:creationId xmlns:p14="http://schemas.microsoft.com/office/powerpoint/2010/main" val="192720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Steven-Johnson Syndrome</a:t>
            </a:r>
          </a:p>
        </p:txBody>
      </p:sp>
      <p:sp>
        <p:nvSpPr>
          <p:cNvPr id="22531" name="Content Placeholder 2"/>
          <p:cNvSpPr>
            <a:spLocks noGrp="1"/>
          </p:cNvSpPr>
          <p:nvPr>
            <p:ph idx="1"/>
          </p:nvPr>
        </p:nvSpPr>
        <p:spPr>
          <a:xfrm>
            <a:off x="228600" y="1295400"/>
            <a:ext cx="8686800" cy="5181600"/>
          </a:xfrm>
        </p:spPr>
        <p:txBody>
          <a:bodyPr/>
          <a:lstStyle/>
          <a:p>
            <a:r>
              <a:rPr lang="en-US" altLang="en-US" smtClean="0"/>
              <a:t>Potentially fatal</a:t>
            </a:r>
          </a:p>
          <a:p>
            <a:r>
              <a:rPr lang="en-US" altLang="en-US" smtClean="0"/>
              <a:t>Treatment</a:t>
            </a:r>
          </a:p>
          <a:p>
            <a:pPr lvl="1"/>
            <a:r>
              <a:rPr lang="en-US" altLang="en-US" smtClean="0"/>
              <a:t>Discontinue causative medications</a:t>
            </a:r>
          </a:p>
          <a:p>
            <a:pPr lvl="1"/>
            <a:r>
              <a:rPr lang="en-US" altLang="en-US" smtClean="0"/>
              <a:t>Supportive treatment</a:t>
            </a:r>
          </a:p>
          <a:p>
            <a:pPr lvl="2"/>
            <a:r>
              <a:rPr lang="en-US" altLang="en-US" sz="2400" smtClean="0"/>
              <a:t>Maintain ABC</a:t>
            </a:r>
          </a:p>
          <a:p>
            <a:pPr lvl="2"/>
            <a:r>
              <a:rPr lang="en-US" altLang="en-US" sz="2400" smtClean="0"/>
              <a:t>Prevent infection and sepsis</a:t>
            </a:r>
          </a:p>
          <a:p>
            <a:pPr lvl="2"/>
            <a:r>
              <a:rPr lang="en-US" altLang="en-US" sz="2400" smtClean="0"/>
              <a:t>Ensure nutrition to promote wound healing</a:t>
            </a:r>
          </a:p>
          <a:p>
            <a:pPr lvl="2"/>
            <a:r>
              <a:rPr lang="en-US" altLang="en-US" sz="2400" smtClean="0"/>
              <a:t>Replace fluid and electrolytes</a:t>
            </a:r>
          </a:p>
          <a:p>
            <a:pPr lvl="2"/>
            <a:r>
              <a:rPr lang="en-US" altLang="en-US" sz="2400" smtClean="0"/>
              <a:t>Control environment</a:t>
            </a:r>
          </a:p>
          <a:p>
            <a:pPr lvl="2"/>
            <a:r>
              <a:rPr lang="en-US" altLang="en-US" sz="2400" smtClean="0"/>
              <a:t>Wound care</a:t>
            </a:r>
          </a:p>
          <a:p>
            <a:pPr lvl="2"/>
            <a:r>
              <a:rPr lang="en-US" altLang="en-US" sz="2400" smtClean="0"/>
              <a:t>Pain management</a:t>
            </a:r>
          </a:p>
        </p:txBody>
      </p:sp>
    </p:spTree>
    <p:extLst>
      <p:ext uri="{BB962C8B-B14F-4D97-AF65-F5344CB8AC3E}">
        <p14:creationId xmlns:p14="http://schemas.microsoft.com/office/powerpoint/2010/main" val="76551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Local Event</a:t>
            </a:r>
          </a:p>
        </p:txBody>
      </p:sp>
      <p:sp>
        <p:nvSpPr>
          <p:cNvPr id="24579" name="Content Placeholder 2"/>
          <p:cNvSpPr>
            <a:spLocks noGrp="1"/>
          </p:cNvSpPr>
          <p:nvPr>
            <p:ph idx="1"/>
          </p:nvPr>
        </p:nvSpPr>
        <p:spPr>
          <a:xfrm>
            <a:off x="228600" y="990600"/>
            <a:ext cx="5257800" cy="5410200"/>
          </a:xfrm>
        </p:spPr>
        <p:txBody>
          <a:bodyPr/>
          <a:lstStyle/>
          <a:p>
            <a:pPr lvl="1"/>
            <a:endParaRPr lang="en-US" altLang="en-US" dirty="0" smtClean="0"/>
          </a:p>
          <a:p>
            <a:pPr lvl="1"/>
            <a:r>
              <a:rPr lang="en-US" altLang="en-US" dirty="0" smtClean="0"/>
              <a:t>The </a:t>
            </a:r>
            <a:r>
              <a:rPr lang="en-US" altLang="en-US" dirty="0" smtClean="0"/>
              <a:t>Malay woman, after taking </a:t>
            </a:r>
            <a:r>
              <a:rPr lang="en-US" altLang="en-US" dirty="0" err="1" smtClean="0"/>
              <a:t>Flutulang</a:t>
            </a:r>
            <a:r>
              <a:rPr lang="en-US" altLang="en-US" dirty="0" smtClean="0"/>
              <a:t>, developed a rash on her neck and thighs, which progressed to toxic epidermal necrolysis — a life-threatening skin reaction characterized by widespread blistering or peeling of the skin due to separation of the skin's top layer from its lower layers.</a:t>
            </a:r>
          </a:p>
        </p:txBody>
      </p:sp>
      <p:pic>
        <p:nvPicPr>
          <p:cNvPr id="24580" name="Picture 2" descr="Flutulang is packaged as a sachet of five different tablets. A woman in her 70s died last month after taking it. (ST Photo/Health Sciences Autho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95400"/>
            <a:ext cx="30003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5791200" y="3733800"/>
            <a:ext cx="2895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eaLnBrk="1" hangingPunct="1">
              <a:spcBef>
                <a:spcPct val="0"/>
              </a:spcBef>
              <a:buFontTx/>
              <a:buNone/>
            </a:pPr>
            <a:r>
              <a:rPr lang="en-US" altLang="en-US" sz="1800" dirty="0" smtClean="0">
                <a:solidFill>
                  <a:srgbClr val="000000"/>
                </a:solidFill>
                <a:cs typeface="Arial" panose="020B0604020202020204" pitchFamily="34" charset="0"/>
                <a:hlinkClick r:id="rId4"/>
              </a:rPr>
              <a:t>http://jakartaglobe.beritasatu.com/archive/singaporean-woman-dies-after-taking-herbal-drug-from-indonesia/</a:t>
            </a:r>
            <a:r>
              <a:rPr lang="en-US" altLang="en-US" sz="1800" dirty="0" smtClean="0">
                <a:solidFill>
                  <a:srgbClr val="000000"/>
                </a:solidFill>
                <a:cs typeface="Arial" panose="020B0604020202020204" pitchFamily="34" charset="0"/>
              </a:rPr>
              <a:t> </a:t>
            </a:r>
            <a:endParaRPr lang="en-US" altLang="en-US" sz="1800" dirty="0">
              <a:solidFill>
                <a:srgbClr val="000000"/>
              </a:solidFill>
              <a:cs typeface="Arial" panose="020B0604020202020204" pitchFamily="34" charset="0"/>
            </a:endParaRPr>
          </a:p>
        </p:txBody>
      </p:sp>
    </p:spTree>
    <p:extLst>
      <p:ext uri="{BB962C8B-B14F-4D97-AF65-F5344CB8AC3E}">
        <p14:creationId xmlns:p14="http://schemas.microsoft.com/office/powerpoint/2010/main" val="315173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Overdose</a:t>
            </a:r>
          </a:p>
        </p:txBody>
      </p:sp>
      <p:sp>
        <p:nvSpPr>
          <p:cNvPr id="3" name="Content Placeholder 2"/>
          <p:cNvSpPr>
            <a:spLocks noGrp="1"/>
          </p:cNvSpPr>
          <p:nvPr>
            <p:ph idx="1"/>
          </p:nvPr>
        </p:nvSpPr>
        <p:spPr/>
        <p:txBody>
          <a:bodyPr/>
          <a:lstStyle/>
          <a:p>
            <a:pPr marL="0" indent="0">
              <a:buNone/>
            </a:pPr>
            <a:r>
              <a:rPr lang="en-US" dirty="0" smtClean="0"/>
              <a:t>Sign and Symptoms: </a:t>
            </a:r>
          </a:p>
          <a:p>
            <a:pPr marL="0" indent="0">
              <a:buNone/>
            </a:pPr>
            <a:r>
              <a:rPr lang="en-US" dirty="0" smtClean="0"/>
              <a:t>Dizziness, diarrhea, nausea vomiting, hallucination, sort of breath, pinpoint pupils (opioid overdose), coma</a:t>
            </a:r>
          </a:p>
          <a:p>
            <a:pPr marL="0" indent="0">
              <a:buNone/>
            </a:pPr>
            <a:endParaRPr lang="en-US" dirty="0" smtClean="0"/>
          </a:p>
          <a:p>
            <a:pPr marL="0" indent="0">
              <a:buNone/>
            </a:pPr>
            <a:r>
              <a:rPr lang="en-US" dirty="0"/>
              <a:t>Reasons for </a:t>
            </a:r>
            <a:r>
              <a:rPr lang="en-US" dirty="0" smtClean="0"/>
              <a:t>overdose:</a:t>
            </a:r>
            <a:endParaRPr lang="en-US" dirty="0"/>
          </a:p>
          <a:p>
            <a:r>
              <a:rPr lang="en-US" dirty="0" smtClean="0"/>
              <a:t>accidental </a:t>
            </a:r>
          </a:p>
          <a:p>
            <a:r>
              <a:rPr lang="en-US" dirty="0" smtClean="0"/>
              <a:t>intentional misuse</a:t>
            </a:r>
            <a:endParaRPr lang="en-US" dirty="0"/>
          </a:p>
          <a:p>
            <a:endParaRPr lang="en-US" dirty="0"/>
          </a:p>
          <a:p>
            <a:pPr marL="0" indent="0">
              <a:buNone/>
            </a:pPr>
            <a:endParaRPr lang="en-US"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00400"/>
            <a:ext cx="3406454" cy="330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35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Overdose</a:t>
            </a:r>
          </a:p>
        </p:txBody>
      </p:sp>
      <p:sp>
        <p:nvSpPr>
          <p:cNvPr id="3" name="Content Placeholder 2"/>
          <p:cNvSpPr>
            <a:spLocks noGrp="1"/>
          </p:cNvSpPr>
          <p:nvPr>
            <p:ph idx="1"/>
          </p:nvPr>
        </p:nvSpPr>
        <p:spPr/>
        <p:txBody>
          <a:bodyPr/>
          <a:lstStyle/>
          <a:p>
            <a:pPr marL="0" indent="0">
              <a:buNone/>
            </a:pPr>
            <a:r>
              <a:rPr lang="en-US" dirty="0"/>
              <a:t>Assessment:</a:t>
            </a:r>
          </a:p>
          <a:p>
            <a:r>
              <a:rPr lang="en-US" dirty="0"/>
              <a:t>ABC’s </a:t>
            </a:r>
          </a:p>
          <a:p>
            <a:r>
              <a:rPr lang="en-US" dirty="0"/>
              <a:t>Primary and secondary survey</a:t>
            </a:r>
          </a:p>
          <a:p>
            <a:r>
              <a:rPr lang="en-US" dirty="0"/>
              <a:t>History taking : SAMPLE/KOMPAK</a:t>
            </a:r>
          </a:p>
          <a:p>
            <a:r>
              <a:rPr lang="en-US" dirty="0"/>
              <a:t>Diagnostic: Blood </a:t>
            </a:r>
            <a:r>
              <a:rPr lang="en-US" dirty="0" smtClean="0"/>
              <a:t>test, toxicity level</a:t>
            </a:r>
          </a:p>
          <a:p>
            <a:pPr marL="0" indent="0">
              <a:buNone/>
            </a:pPr>
            <a:endParaRPr lang="en-US" dirty="0"/>
          </a:p>
          <a:p>
            <a:pPr marL="0" indent="0">
              <a:buNone/>
            </a:pPr>
            <a:r>
              <a:rPr lang="en-US" dirty="0"/>
              <a:t>Nursing problem: ABC’s, based on </a:t>
            </a:r>
            <a:r>
              <a:rPr lang="en-US" dirty="0" smtClean="0"/>
              <a:t>symptoms</a:t>
            </a:r>
            <a:endParaRPr lang="en-US" dirty="0"/>
          </a:p>
          <a:p>
            <a:pPr marL="0" indent="0">
              <a:buNone/>
            </a:pPr>
            <a:r>
              <a:rPr lang="en-US" dirty="0"/>
              <a:t>Nursing Management:</a:t>
            </a:r>
          </a:p>
          <a:p>
            <a:pPr marL="0" indent="0">
              <a:buNone/>
            </a:pPr>
            <a:r>
              <a:rPr lang="en-US" dirty="0"/>
              <a:t>Collaboration -&gt; Oxygen, gastric lavage, HD, Naloxone</a:t>
            </a:r>
          </a:p>
          <a:p>
            <a:endParaRPr lang="en-US" dirty="0"/>
          </a:p>
        </p:txBody>
      </p:sp>
    </p:spTree>
    <p:extLst>
      <p:ext uri="{BB962C8B-B14F-4D97-AF65-F5344CB8AC3E}">
        <p14:creationId xmlns:p14="http://schemas.microsoft.com/office/powerpoint/2010/main" val="122093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Poisoning</a:t>
            </a:r>
          </a:p>
        </p:txBody>
      </p:sp>
      <p:sp>
        <p:nvSpPr>
          <p:cNvPr id="3" name="Content Placeholder 2"/>
          <p:cNvSpPr>
            <a:spLocks noGrp="1"/>
          </p:cNvSpPr>
          <p:nvPr>
            <p:ph idx="1"/>
          </p:nvPr>
        </p:nvSpPr>
        <p:spPr/>
        <p:txBody>
          <a:bodyPr>
            <a:normAutofit/>
          </a:bodyPr>
          <a:lstStyle/>
          <a:p>
            <a:pPr marL="0" indent="0">
              <a:buNone/>
            </a:pPr>
            <a:r>
              <a:rPr lang="en-US" dirty="0"/>
              <a:t>Causes:</a:t>
            </a:r>
          </a:p>
          <a:p>
            <a:pPr fontAlgn="base"/>
            <a:r>
              <a:rPr lang="en-US" dirty="0"/>
              <a:t>Gas: Carbon monoxide gas (from furnaces, gas engines, fires, space </a:t>
            </a:r>
            <a:r>
              <a:rPr lang="en-US" dirty="0" smtClean="0"/>
              <a:t>heaters)-&gt; find more information in the document in </a:t>
            </a:r>
            <a:r>
              <a:rPr lang="en-US" dirty="0" err="1" smtClean="0"/>
              <a:t>moodle</a:t>
            </a:r>
            <a:endParaRPr lang="en-US" dirty="0"/>
          </a:p>
          <a:p>
            <a:pPr fontAlgn="base"/>
            <a:r>
              <a:rPr lang="en-US" dirty="0"/>
              <a:t>Foods</a:t>
            </a:r>
          </a:p>
          <a:p>
            <a:pPr fontAlgn="base"/>
            <a:r>
              <a:rPr lang="en-US" dirty="0"/>
              <a:t>Chemicals : Paints, other </a:t>
            </a:r>
            <a:r>
              <a:rPr lang="en-US" dirty="0" smtClean="0"/>
              <a:t>liquid</a:t>
            </a:r>
            <a:endParaRPr lang="en-US" dirty="0"/>
          </a:p>
          <a:p>
            <a:pPr fontAlgn="base"/>
            <a:r>
              <a:rPr lang="en-US" dirty="0"/>
              <a:t>Drugs</a:t>
            </a:r>
          </a:p>
          <a:p>
            <a:pPr fontAlgn="base"/>
            <a:r>
              <a:rPr lang="en-US" dirty="0"/>
              <a:t>Household </a:t>
            </a:r>
            <a:r>
              <a:rPr lang="en-US" dirty="0" smtClean="0"/>
              <a:t> cleaning products, toxic plants </a:t>
            </a:r>
            <a:endParaRPr lang="en-US" dirty="0"/>
          </a:p>
          <a:p>
            <a:pPr fontAlgn="base"/>
            <a:r>
              <a:rPr lang="en-US" dirty="0" smtClean="0"/>
              <a:t>Insecticides/pesticides </a:t>
            </a:r>
            <a:endParaRPr lang="en-US" dirty="0"/>
          </a:p>
          <a:p>
            <a:endParaRPr lang="en-US" dirty="0"/>
          </a:p>
        </p:txBody>
      </p:sp>
    </p:spTree>
    <p:extLst>
      <p:ext uri="{BB962C8B-B14F-4D97-AF65-F5344CB8AC3E}">
        <p14:creationId xmlns:p14="http://schemas.microsoft.com/office/powerpoint/2010/main" val="1296132154"/>
      </p:ext>
    </p:extLst>
  </p:cSld>
  <p:clrMapOvr>
    <a:masterClrMapping/>
  </p:clrMapOvr>
</p:sld>
</file>

<file path=ppt/theme/theme1.xml><?xml version="1.0" encoding="utf-8"?>
<a:theme xmlns:a="http://schemas.openxmlformats.org/drawingml/2006/main" name="Temp7_U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TemplatePPT 7_UPH</Template>
  <TotalTime>292</TotalTime>
  <Words>1398</Words>
  <Application>Microsoft Office PowerPoint</Application>
  <PresentationFormat>On-screen Show (4:3)</PresentationFormat>
  <Paragraphs>205</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Temp7_UPH</vt:lpstr>
      <vt:lpstr>POISONING, SNAKE BITES, BEE STINGS, DRUG OVERDOSE</vt:lpstr>
      <vt:lpstr>Objectives</vt:lpstr>
      <vt:lpstr>Steven Johnson Syndrome</vt:lpstr>
      <vt:lpstr>Steven-Johnson Syndrome</vt:lpstr>
      <vt:lpstr>Steven-Johnson Syndrome</vt:lpstr>
      <vt:lpstr>Local Event</vt:lpstr>
      <vt:lpstr>Drug Overdose</vt:lpstr>
      <vt:lpstr>Drug Overdose</vt:lpstr>
      <vt:lpstr>Poisoning</vt:lpstr>
      <vt:lpstr>Poisoning Sign and symptoms</vt:lpstr>
      <vt:lpstr>Poisoning Management</vt:lpstr>
      <vt:lpstr>Poisoning preventions</vt:lpstr>
      <vt:lpstr>Epi pen</vt:lpstr>
      <vt:lpstr>Snake bites Do’s and Don'ts</vt:lpstr>
      <vt:lpstr>Bee stings</vt:lpstr>
      <vt:lpstr>Bee stings</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FON-SISKA</dc:creator>
  <cp:lastModifiedBy>FON-SISKA</cp:lastModifiedBy>
  <cp:revision>24</cp:revision>
  <dcterms:created xsi:type="dcterms:W3CDTF">2017-09-11T11:30:55Z</dcterms:created>
  <dcterms:modified xsi:type="dcterms:W3CDTF">2017-09-26T12:09:48Z</dcterms:modified>
</cp:coreProperties>
</file>