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25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2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Kelas Abstrak dan Interface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Class Object Java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0000"/>
          </a:bodyPr>
          <a:p>
            <a:r>
              <a:rPr lang="en-US"/>
              <a:t>Setiap class di Java pasti extend ke Class Object. </a:t>
            </a:r>
            <a:endParaRPr lang="en-US"/>
          </a:p>
          <a:p>
            <a:r>
              <a:rPr lang="en-US"/>
              <a:t>Class yang secara eksplisit tidak melakukan extend ke class object, makan akan dilakukan extend secara implisit (tidak tertulis)</a:t>
            </a:r>
            <a:endParaRPr lang="en-US"/>
          </a:p>
          <a:p>
            <a:r>
              <a:rPr lang="en-US"/>
              <a:t>class object memiliki method equals, getClass, hashCode, toString.</a:t>
            </a:r>
            <a:endParaRPr lang="en-US"/>
          </a:p>
          <a:p>
            <a:r>
              <a:rPr lang="en-US"/>
              <a:t>Semua class di java pasti juga memiliki method tsb di atas (dari konsep inheritance)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95" y="2108200"/>
            <a:ext cx="4909185" cy="378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Kasus - Dog Class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Class Canine sesuai dengan spesifikasi.</a:t>
            </a:r>
            <a:endParaRPr lang="en-US"/>
          </a:p>
          <a:p>
            <a:r>
              <a:rPr lang="en-US"/>
              <a:t>Class Animal sesuai dengan spesifikasi.</a:t>
            </a:r>
            <a:endParaRPr lang="en-US"/>
          </a:p>
          <a:p>
            <a:r>
              <a:rPr lang="en-US"/>
              <a:t>Class Object juga sesuai dengan spesifikasi.</a:t>
            </a:r>
            <a:endParaRPr lang="en-US"/>
          </a:p>
          <a:p>
            <a:r>
              <a:rPr lang="en-US"/>
              <a:t>Bagaimana jika kita ingin menggunakan class dog dalam sebuah aplikasi hewan peliharaan (pet).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Pillihan ke-1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semua method pet masukkan ke animal</a:t>
            </a:r>
            <a:endParaRPr lang="en-US"/>
          </a:p>
          <a:p>
            <a:r>
              <a:rPr lang="en-US"/>
              <a:t>semua subclass otomatis akan inherit pet behavior</a:t>
            </a:r>
            <a:endParaRPr lang="en-US"/>
          </a:p>
          <a:p>
            <a:pPr lvl="1"/>
            <a:r>
              <a:rPr lang="en-US"/>
              <a:t>apakah Lion termasuk pet ? </a:t>
            </a:r>
            <a:endParaRPr lang="en-US"/>
          </a:p>
          <a:p>
            <a:pPr lvl="1"/>
            <a:r>
              <a:rPr lang="en-US"/>
              <a:t>Cat and dog bisa memiliki implementasi pet yang berbeda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960755"/>
            <a:ext cx="5158105" cy="539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Pilihan ke-2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sama dengan pilihan 1, kemudian semua method pet dimasukkan sebagai method abstract, sehingga </a:t>
            </a:r>
            <a:r>
              <a:rPr lang="en-US" b="1"/>
              <a:t>memaksa</a:t>
            </a:r>
            <a:r>
              <a:rPr lang="en-US"/>
              <a:t> semua subclass melakukan override methode pet.</a:t>
            </a:r>
            <a:endParaRPr lang="en-US"/>
          </a:p>
          <a:p>
            <a:r>
              <a:rPr lang="en-US"/>
              <a:t>semua animal jadi pet, logiskah ?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80"/>
            <a:ext cx="5728335" cy="5991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Pilihan ke-3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letakkan method pet hanya pada class yang bisa menjadi pet.</a:t>
            </a:r>
            <a:endParaRPr lang="en-US"/>
          </a:p>
          <a:p>
            <a:pPr lvl="1"/>
            <a:r>
              <a:rPr lang="en-US"/>
              <a:t>Tidak ada kontrak, bisa jadi penamaan method tidak sama, nilai return type juga bisa berbeda</a:t>
            </a:r>
            <a:endParaRPr lang="en-US"/>
          </a:p>
          <a:p>
            <a:pPr lvl="1"/>
            <a:r>
              <a:rPr lang="en-US"/>
              <a:t>tidak bisa memanfaatkan fitur polymorphism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85" y="233680"/>
            <a:ext cx="5172075" cy="631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jadi yang sebenarnya diperlukan adalah, </a:t>
            </a:r>
            <a:endParaRPr lang="en-US"/>
          </a:p>
          <a:p>
            <a:r>
              <a:rPr lang="en-US"/>
              <a:t>pet behavior hanya ada di class yang masuk dalam golongan pet, </a:t>
            </a:r>
            <a:endParaRPr lang="en-US"/>
          </a:p>
          <a:p>
            <a:pPr lvl="0"/>
            <a:r>
              <a:rPr lang="en-US"/>
              <a:t>ada kontrak yang menjamin kesamaan nama method</a:t>
            </a:r>
            <a:endParaRPr lang="en-US"/>
          </a:p>
          <a:p>
            <a:r>
              <a:rPr lang="en-US"/>
              <a:t>dan bisa menerapkan konsep polymorphism</a:t>
            </a:r>
            <a:endParaRPr lang="en-US"/>
          </a:p>
          <a:p>
            <a:r>
              <a:rPr lang="en-US"/>
              <a:t>Pakai 2 superclass ??</a:t>
            </a:r>
            <a:endParaRPr lang="en-US"/>
          </a:p>
          <a:p>
            <a:pPr lvl="1"/>
            <a:r>
              <a:rPr lang="en-US" sz="2400"/>
              <a:t>Multiple inheritence, --&gt; bad thing</a:t>
            </a:r>
            <a:endParaRPr lang="en-US" sz="2400"/>
          </a:p>
          <a:p>
            <a:pPr lvl="1"/>
            <a:r>
              <a:rPr lang="en-US" sz="2400"/>
              <a:t>Dilarang</a:t>
            </a:r>
            <a:r>
              <a:rPr lang="en-US"/>
              <a:t>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5" y="365125"/>
            <a:ext cx="8275955" cy="63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ym typeface="+mn-ea"/>
              </a:rPr>
              <a:t>Multiple inheritence, --&gt; bad thing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477645"/>
            <a:ext cx="906081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Interface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interface, sama dengan abstract class. </a:t>
            </a:r>
            <a:endParaRPr lang="en-US"/>
          </a:p>
          <a:p>
            <a:r>
              <a:rPr lang="en-US"/>
              <a:t>semua method dalam inteface adalah abstract method, jadi harus diimplementasikan dalam di subclassnya.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90" y="1691005"/>
            <a:ext cx="5782945" cy="174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10" y="4242435"/>
            <a:ext cx="7884160" cy="21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" y="1385570"/>
            <a:ext cx="8126095" cy="237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40" y="3762375"/>
            <a:ext cx="7291705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Outline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2775" y="1503045"/>
            <a:ext cx="10924540" cy="45421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614680"/>
            <a:ext cx="11153775" cy="4351655"/>
          </a:xfrm>
        </p:spPr>
        <p:txBody>
          <a:bodyPr/>
          <a:p>
            <a:r>
              <a:rPr lang="en-US"/>
              <a:t>class dari inheritance yang berbeda bisa mengimplement interface yang sama. </a:t>
            </a:r>
            <a:endParaRPr lang="en-US"/>
          </a:p>
          <a:p>
            <a:r>
              <a:rPr lang="en-US"/>
              <a:t>Class bisa implement multiple interface (namun tidak boleh multiple inheritance)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graphicFrame>
        <p:nvGraphicFramePr>
          <p:cNvPr id="11" name="Content Placeholder 10"/>
          <p:cNvGraphicFramePr/>
          <p:nvPr>
            <p:ph sz="half" idx="2"/>
          </p:nvPr>
        </p:nvGraphicFramePr>
        <p:xfrm>
          <a:off x="4272915" y="2322830"/>
          <a:ext cx="6840220" cy="453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1" imgW="8429625" imgH="5514975" progId="Paint.Picture">
                  <p:embed/>
                </p:oleObj>
              </mc:Choice>
              <mc:Fallback>
                <p:oleObj name="" r:id="rId1" imgW="8429625" imgH="5514975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72915" y="2322830"/>
                        <a:ext cx="6840220" cy="453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menentukan Class, subclass, abstract class, dan interface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0000"/>
          </a:bodyPr>
          <a:p>
            <a:r>
              <a:rPr lang="en-US"/>
              <a:t>Buat </a:t>
            </a:r>
            <a:r>
              <a:rPr lang="en-US" b="1"/>
              <a:t>class</a:t>
            </a:r>
            <a:r>
              <a:rPr lang="en-US"/>
              <a:t> (biasa) jika class tersebut tidak extend dari class lain, atau jika class lain tidak memenuhi konsep 'IS-A'</a:t>
            </a:r>
            <a:endParaRPr lang="en-US"/>
          </a:p>
          <a:p>
            <a:r>
              <a:rPr lang="en-US"/>
              <a:t>Buat </a:t>
            </a:r>
            <a:r>
              <a:rPr lang="en-US" b="1"/>
              <a:t>subclass</a:t>
            </a:r>
            <a:r>
              <a:rPr lang="en-US"/>
              <a:t> jika dari class yang sudah dibuat, perlu ada class lagi yang lebih spesifik dan harus melakukan override atau menambahkan behavior baru.</a:t>
            </a:r>
            <a:endParaRPr lang="en-US"/>
          </a:p>
          <a:p>
            <a:r>
              <a:rPr lang="en-US"/>
              <a:t>Gunakan </a:t>
            </a:r>
            <a:r>
              <a:rPr lang="en-US" b="1"/>
              <a:t>class abstract</a:t>
            </a:r>
            <a:r>
              <a:rPr lang="en-US"/>
              <a:t> jika ingin mendefinisikan template untuk kumpulan subclass. </a:t>
            </a:r>
            <a:endParaRPr lang="en-US"/>
          </a:p>
          <a:p>
            <a:pPr lvl="1"/>
            <a:r>
              <a:rPr lang="en-US"/>
              <a:t>Gunakan class abstract jika kita ingin memastikan bahwa tidak ada object yang bisa di buat dari sebuah class.</a:t>
            </a:r>
            <a:endParaRPr lang="en-US"/>
          </a:p>
          <a:p>
            <a:r>
              <a:rPr lang="en-US"/>
              <a:t>Gunakan interface jika kita ingin mendefinisikan role / peran baru (dengan behavior baru) yang bisa diimplement oleh class lain, dengan tidak memperhatikan keberadaan class tersebut dalam inheritance tree.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super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p>
            <a:r>
              <a:rPr lang="en-US"/>
              <a:t>digunakan untuk memanggil method miliki superclass nya.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98880"/>
            <a:ext cx="5716905" cy="515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>
                <a:solidFill>
                  <a:srgbClr val="FF0000"/>
                </a:solidFill>
              </a:rPr>
              <a:t>Latihan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>
                <a:sym typeface="+mn-ea"/>
              </a:rPr>
              <a:t>buat tulisan singkat apa yang dimaksud dengan</a:t>
            </a:r>
            <a:endParaRPr lang="en-US"/>
          </a:p>
          <a:p>
            <a:pPr lvl="1"/>
            <a:r>
              <a:rPr lang="en-US">
                <a:sym typeface="+mn-ea"/>
              </a:rPr>
              <a:t>abstract class</a:t>
            </a:r>
            <a:endParaRPr lang="en-US">
              <a:sym typeface="+mn-ea"/>
            </a:endParaRPr>
          </a:p>
          <a:p>
            <a:pPr lvl="1"/>
            <a:r>
              <a:rPr lang="en-US">
                <a:sym typeface="+mn-ea"/>
              </a:rPr>
              <a:t>concrete Class</a:t>
            </a:r>
            <a:endParaRPr lang="en-US">
              <a:sym typeface="+mn-ea"/>
            </a:endParaRPr>
          </a:p>
          <a:p>
            <a:pPr lvl="1"/>
            <a:r>
              <a:rPr lang="en-US">
                <a:sym typeface="+mn-ea"/>
              </a:rPr>
              <a:t>interface</a:t>
            </a:r>
            <a:endParaRPr lang="en-US"/>
          </a:p>
          <a:p>
            <a:r>
              <a:rPr lang="en-US">
                <a:sym typeface="+mn-ea"/>
              </a:rPr>
              <a:t>jelaskan dan berikan contoh kasus class kapan kita harus membuat abstract class, concrete class, dan interface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“Head First Java”, Kathy Sierra &amp; Bert Bates, O'Reilly, Chapter 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/>
          <p:cNvPicPr>
            <a:picLocks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535" y="164465"/>
            <a:ext cx="5114925" cy="619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Review - Hirarki Animal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review - Polymorphism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80820"/>
            <a:ext cx="722566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95" y="4248785"/>
            <a:ext cx="7312660" cy="247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Inheritance - Anomali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37850" cy="4351655"/>
          </a:xfrm>
        </p:spPr>
        <p:txBody>
          <a:bodyPr/>
          <a:p>
            <a:pPr marL="0" indent="0">
              <a:buNone/>
            </a:pPr>
            <a:r>
              <a:rPr lang="en-US" sz="3600" i="1">
                <a:solidFill>
                  <a:schemeClr val="accent1">
                    <a:lumMod val="50000"/>
                  </a:schemeClr>
                </a:solidFill>
              </a:rPr>
              <a:t>Animal anim = new Animal();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Object anim masih tidak jelas bentuknya, apakah Dog, Hippo, Lion, atau yang lain ?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graphicFrame>
        <p:nvGraphicFramePr>
          <p:cNvPr id="9" name="Content Placeholder 8"/>
          <p:cNvGraphicFramePr/>
          <p:nvPr>
            <p:ph sz="half" idx="2"/>
          </p:nvPr>
        </p:nvGraphicFramePr>
        <p:xfrm>
          <a:off x="6172200" y="3689660"/>
          <a:ext cx="5181600" cy="288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5667375" imgH="3152775" progId="Paint.Picture">
                  <p:embed/>
                </p:oleObj>
              </mc:Choice>
              <mc:Fallback>
                <p:oleObj name="" r:id="rId1" imgW="5667375" imgH="3152775" progId="Paint.Picture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72200" y="3689660"/>
                        <a:ext cx="5181600" cy="2882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527175"/>
            <a:ext cx="10836910" cy="4351655"/>
          </a:xfrm>
        </p:spPr>
        <p:txBody>
          <a:bodyPr>
            <a:normAutofit lnSpcReduction="10000"/>
          </a:bodyPr>
          <a:p>
            <a:r>
              <a:rPr lang="en-US"/>
              <a:t>Object anim </a:t>
            </a:r>
            <a:endParaRPr lang="en-US"/>
          </a:p>
          <a:p>
            <a:pPr lvl="1"/>
            <a:r>
              <a:rPr lang="en-US"/>
              <a:t>isi instance variabel nya apa ? </a:t>
            </a:r>
            <a:endParaRPr lang="en-US"/>
          </a:p>
          <a:p>
            <a:pPr lvl="2"/>
            <a:r>
              <a:rPr lang="en-US"/>
              <a:t>tidak jelas</a:t>
            </a:r>
            <a:endParaRPr lang="en-US"/>
          </a:p>
          <a:p>
            <a:pPr lvl="0"/>
            <a:r>
              <a:rPr lang="en-US"/>
              <a:t>ada Class yang seharusnya tidak pernah di buat objectnya --&gt; </a:t>
            </a:r>
            <a:br>
              <a:rPr lang="en-US"/>
            </a:br>
            <a:r>
              <a:rPr lang="en-US" b="1"/>
              <a:t>abstract Class</a:t>
            </a:r>
            <a:endParaRPr lang="en-US" b="1"/>
          </a:p>
          <a:p>
            <a:pPr lvl="0"/>
            <a:r>
              <a:rPr lang="en-US"/>
              <a:t>Class Abstract tidak akan bisa dibuat objectnya.</a:t>
            </a:r>
            <a:endParaRPr lang="en-US"/>
          </a:p>
          <a:p>
            <a:pPr lvl="0"/>
            <a:r>
              <a:rPr lang="en-US"/>
              <a:t>Class yang bisa dibuat objectnya : concrete class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45" y="4870450"/>
            <a:ext cx="652907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>
            <p:ph sz="half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92125"/>
            <a:ext cx="6791325" cy="58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Abstract Method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dalam sebuah abstract class, bisa memiliki abstract method</a:t>
            </a:r>
            <a:endParaRPr lang="en-US"/>
          </a:p>
          <a:p>
            <a:r>
              <a:rPr lang="en-US"/>
              <a:t>Kalau sudah diberi identitas abstract method, maka harus di override oleh subclass nya.</a:t>
            </a:r>
            <a:endParaRPr lang="en-US"/>
          </a:p>
          <a:p>
            <a:pPr lvl="1"/>
            <a:r>
              <a:rPr lang="en-US" sz="2400"/>
              <a:t>subclass harus meng-implement (override) semua abstract method</a:t>
            </a:r>
            <a:r>
              <a:rPr lang="en-US"/>
              <a:t> </a:t>
            </a:r>
            <a:endParaRPr lang="en-US"/>
          </a:p>
          <a:p>
            <a:r>
              <a:rPr lang="en-US"/>
              <a:t>Abstract Method harus berada di dalam abstract class.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public abstract class Hewan {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   abstract void setName();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   abstract void setMakanan();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>
                <a:solidFill>
                  <a:schemeClr val="accent1">
                    <a:lumMod val="50000"/>
                  </a:schemeClr>
                </a:solidFill>
              </a:rPr>
              <a:t>}</a:t>
            </a:r>
            <a:endParaRPr lang="en-US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/>
              <a:t>kautsar@trunojoyo.ac.id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4184</Words>
  <Application>WPS Presentation</Application>
  <PresentationFormat>Widescreen</PresentationFormat>
  <Paragraphs>203</Paragraphs>
  <Slides>24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Liberation Mono</vt:lpstr>
      <vt:lpstr>Office Theme</vt:lpstr>
      <vt:lpstr>Paint.Picture</vt:lpstr>
      <vt:lpstr>Paint.Picture</vt:lpstr>
      <vt:lpstr>Kelas Abstrak dan Interface</vt:lpstr>
      <vt:lpstr>Outline</vt:lpstr>
      <vt:lpstr>Review - Hirarki Animal</vt:lpstr>
      <vt:lpstr>review - Polymorphism</vt:lpstr>
      <vt:lpstr>Inheritance - Anomali</vt:lpstr>
      <vt:lpstr>PowerPoint 演示文稿</vt:lpstr>
      <vt:lpstr>PowerPoint 演示文稿</vt:lpstr>
      <vt:lpstr>Abstract Method</vt:lpstr>
      <vt:lpstr>PowerPoint 演示文稿</vt:lpstr>
      <vt:lpstr>Class Object Java</vt:lpstr>
      <vt:lpstr>Kasus - Dog Class</vt:lpstr>
      <vt:lpstr>Pillihan ke-1</vt:lpstr>
      <vt:lpstr>Pilihan ke-2</vt:lpstr>
      <vt:lpstr>Pilihan ke-3</vt:lpstr>
      <vt:lpstr>PowerPoint 演示文稿</vt:lpstr>
      <vt:lpstr>PowerPoint 演示文稿</vt:lpstr>
      <vt:lpstr>Multiple inheritence, --&gt; bad thing</vt:lpstr>
      <vt:lpstr>Interface</vt:lpstr>
      <vt:lpstr>PowerPoint 演示文稿</vt:lpstr>
      <vt:lpstr>PowerPoint 演示文稿</vt:lpstr>
      <vt:lpstr>menentukan Class, subclass, abstract class, dan interface</vt:lpstr>
      <vt:lpstr>super</vt:lpstr>
      <vt:lpstr>Latihan</vt:lpstr>
      <vt:lpstr>Referensi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Java</dc:title>
  <dc:creator>kautsar</dc:creator>
  <cp:lastModifiedBy>old</cp:lastModifiedBy>
  <cp:revision>346</cp:revision>
  <dcterms:created xsi:type="dcterms:W3CDTF">2018-09-03T02:20:00Z</dcterms:created>
  <dcterms:modified xsi:type="dcterms:W3CDTF">2018-10-11T15:24:52Z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