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257"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3" r:id="rId18"/>
    <p:sldId id="274" r:id="rId19"/>
    <p:sldId id="275" r:id="rId20"/>
    <p:sldId id="272"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kautsar@trunojoyo.ac.id</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kautsar@trunojoyo.ac.id</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kautsar@trunojoyo.ac.id</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kautsar@trunojoyo.ac.id</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kautsar@trunojoyo.ac.id</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r>
              <a:rPr lang="en-US"/>
              <a:t>kautsar@trunojoyo.ac.id</a:t>
            </a:r>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r>
              <a:rPr lang="en-US"/>
              <a:t>kautsar@trunojoyo.ac.id</a:t>
            </a:r>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kautsar@trunojoyo.ac.id</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r>
              <a:rPr lang="en-US"/>
              <a:t>kautsar@trunojoyo.ac.id</a:t>
            </a:r>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r>
              <a:rPr lang="en-US"/>
              <a:t>kautsar@trunojoyo.ac.id</a:t>
            </a:r>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r>
              <a:rPr lang="en-US"/>
              <a:t>kautsar@trunojoyo.ac.id</a:t>
            </a:r>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kautsar@trunojoyo.ac.id</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4.xml"/><Relationship Id="rId2" Type="http://schemas.openxmlformats.org/officeDocument/2006/relationships/image" Target="../media/image18.wmf"/><Relationship Id="rId1"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4.xml"/><Relationship Id="rId2" Type="http://schemas.openxmlformats.org/officeDocument/2006/relationships/image" Target="../media/image15.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Constructor</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
        <p:nvSpPr>
          <p:cNvPr id="5" name="Footer Placeholder 4"/>
          <p:cNvSpPr>
            <a:spLocks noGrp="1"/>
          </p:cNvSpPr>
          <p:nvPr>
            <p:ph type="ftr" sz="quarter" idx="11"/>
          </p:nvPr>
        </p:nvSpPr>
        <p:spPr/>
        <p:txBody>
          <a:bodyPr/>
          <a:p>
            <a:r>
              <a:rPr lang="en-US"/>
              <a:t>kautsar@trunojoyo.ac.id</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yang perlu diingat tentang constructor : </a:t>
            </a:r>
            <a:endParaRPr lang="en-US"/>
          </a:p>
        </p:txBody>
      </p:sp>
      <p:sp>
        <p:nvSpPr>
          <p:cNvPr id="7" name="Content Placeholder 6"/>
          <p:cNvSpPr>
            <a:spLocks noGrp="1"/>
          </p:cNvSpPr>
          <p:nvPr>
            <p:ph idx="1"/>
          </p:nvPr>
        </p:nvSpPr>
        <p:spPr/>
        <p:txBody>
          <a:bodyPr>
            <a:normAutofit lnSpcReduction="10000"/>
          </a:bodyPr>
          <a:p>
            <a:r>
              <a:rPr lang="en-US"/>
              <a:t>Constructor adalah kode program yang akan dijalankan ketika ada program lain memanggil perintah new pada sebuah class.</a:t>
            </a:r>
            <a:endParaRPr lang="en-US"/>
          </a:p>
          <a:p>
            <a:r>
              <a:rPr lang="en-US"/>
              <a:t>Constructor harus memiliki nama yang sama dengan nama class, dan tidak memiliki nilai kembalian (no return type)</a:t>
            </a:r>
            <a:endParaRPr lang="en-US"/>
          </a:p>
          <a:p>
            <a:r>
              <a:rPr lang="en-US"/>
              <a:t>Jika kita tidak menuliskan construktor secara eksplisit, maka compiler (java) akan membuatkan default constructor. </a:t>
            </a:r>
            <a:endParaRPr lang="en-US"/>
          </a:p>
          <a:p>
            <a:pPr lvl="1"/>
            <a:r>
              <a:rPr lang="en-US"/>
              <a:t>Default constructor adalah constructor tanpa parameter.</a:t>
            </a:r>
            <a:endParaRPr lang="en-US"/>
          </a:p>
          <a:p>
            <a:r>
              <a:rPr lang="en-US"/>
              <a:t>Kita bisa membuat construcor lebih dari satu selama argument nya berbeda. </a:t>
            </a:r>
            <a:endParaRPr lang="en-US"/>
          </a:p>
          <a:p>
            <a:pPr lvl="1"/>
            <a:r>
              <a:rPr lang="en-US"/>
              <a:t>Memiliki constructor lebih dari satu berarti kita memiliki </a:t>
            </a:r>
            <a:r>
              <a:rPr lang="en-US" b="1"/>
              <a:t>overloaded constructor</a:t>
            </a:r>
            <a:endParaRPr lang="en-US" b="1"/>
          </a:p>
        </p:txBody>
      </p:sp>
      <p:sp>
        <p:nvSpPr>
          <p:cNvPr id="5" name="Footer Placeholder 4"/>
          <p:cNvSpPr>
            <a:spLocks noGrp="1"/>
          </p:cNvSpPr>
          <p:nvPr>
            <p:ph type="ftr" sz="quarter" idx="11"/>
          </p:nvPr>
        </p:nvSpPr>
        <p:spPr/>
        <p:txBody>
          <a:bodyPr/>
          <a:p>
            <a:r>
              <a:rPr lang="en-US"/>
              <a:t>kautsar@trunojoyo.ac.id</a:t>
            </a:r>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rPr>
              <a:t>Latihan</a:t>
            </a:r>
            <a:endParaRPr lang="en-US">
              <a:solidFill>
                <a:srgbClr val="FF0000"/>
              </a:solidFill>
            </a:endParaRPr>
          </a:p>
        </p:txBody>
      </p:sp>
      <p:sp>
        <p:nvSpPr>
          <p:cNvPr id="3" name="Content Placeholder 2"/>
          <p:cNvSpPr>
            <a:spLocks noGrp="1"/>
          </p:cNvSpPr>
          <p:nvPr>
            <p:ph idx="1"/>
          </p:nvPr>
        </p:nvSpPr>
        <p:spPr/>
        <p:txBody>
          <a:bodyPr/>
          <a:p>
            <a:r>
              <a:rPr lang="en-US"/>
              <a:t>Buat class mahasiswa dengan constructor lebih dari 1</a:t>
            </a:r>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Object Life Cycle : Stack &amp; Heap</a:t>
            </a:r>
            <a:endParaRPr lang="en-US"/>
          </a:p>
        </p:txBody>
      </p:sp>
      <p:sp>
        <p:nvSpPr>
          <p:cNvPr id="3" name="Content Placeholder 2"/>
          <p:cNvSpPr>
            <a:spLocks noGrp="1"/>
          </p:cNvSpPr>
          <p:nvPr>
            <p:ph idx="1"/>
          </p:nvPr>
        </p:nvSpPr>
        <p:spPr/>
        <p:txBody>
          <a:bodyPr>
            <a:normAutofit/>
          </a:bodyPr>
          <a:p>
            <a:r>
              <a:rPr lang="en-US"/>
              <a:t>Stack, </a:t>
            </a:r>
            <a:endParaRPr lang="en-US"/>
          </a:p>
          <a:p>
            <a:pPr lvl="1"/>
            <a:r>
              <a:rPr lang="en-US"/>
              <a:t>tempat menyimpan method yang dipanggil, </a:t>
            </a:r>
            <a:endParaRPr lang="en-US"/>
          </a:p>
          <a:p>
            <a:pPr lvl="1"/>
            <a:r>
              <a:rPr lang="en-US"/>
              <a:t>tempat menyimpan local variabel</a:t>
            </a:r>
            <a:endParaRPr lang="en-US"/>
          </a:p>
          <a:p>
            <a:pPr lvl="1"/>
            <a:r>
              <a:rPr lang="en-US"/>
              <a:t>local variabel dideklarsikan didalam method, termasuk juga method parameter. Local variabel disimpan sesaat (temporary), disimpan ketika method nya dipanggil</a:t>
            </a:r>
            <a:endParaRPr lang="en-US"/>
          </a:p>
          <a:p>
            <a:r>
              <a:rPr lang="en-US"/>
              <a:t>the heap, </a:t>
            </a:r>
            <a:endParaRPr lang="en-US"/>
          </a:p>
          <a:p>
            <a:pPr lvl="1"/>
            <a:r>
              <a:rPr lang="en-US"/>
              <a:t>tempat hidupnya object</a:t>
            </a:r>
            <a:endParaRPr lang="en-US"/>
          </a:p>
          <a:p>
            <a:pPr lvl="1"/>
            <a:r>
              <a:rPr lang="en-US"/>
              <a:t>intance variabel, disimpan di dalam object</a:t>
            </a:r>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17710" y="418465"/>
            <a:ext cx="2514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610" y="4067175"/>
            <a:ext cx="3695426"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737850" cy="4351655"/>
          </a:xfrm>
        </p:spPr>
        <p:txBody>
          <a:bodyPr/>
          <a:p>
            <a:r>
              <a:rPr lang="en-US"/>
              <a:t>Method disusun dalam stack / tumpukan. </a:t>
            </a:r>
            <a:endParaRPr lang="en-US"/>
          </a:p>
          <a:p>
            <a:r>
              <a:rPr lang="en-US"/>
              <a:t>method yang berada pada posisi paling atas adalah method yang saat ini sedang di eksekusi oleh JVM.</a:t>
            </a:r>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graphicFrame>
        <p:nvGraphicFramePr>
          <p:cNvPr id="6" name="Content Placeholder 5"/>
          <p:cNvGraphicFramePr/>
          <p:nvPr>
            <p:ph sz="half" idx="2"/>
          </p:nvPr>
        </p:nvGraphicFramePr>
        <p:xfrm>
          <a:off x="1893570" y="3249295"/>
          <a:ext cx="6889750" cy="2927985"/>
        </p:xfrm>
        <a:graphic>
          <a:graphicData uri="http://schemas.openxmlformats.org/presentationml/2006/ole">
            <mc:AlternateContent xmlns:mc="http://schemas.openxmlformats.org/markup-compatibility/2006">
              <mc:Choice xmlns:v="urn:schemas-microsoft-com:vml" Requires="v">
                <p:oleObj spid="_x0000_s7" name="" r:id="rId1" imgW="5610225" imgH="2276475" progId="Paint.Picture">
                  <p:embed/>
                </p:oleObj>
              </mc:Choice>
              <mc:Fallback>
                <p:oleObj name="" r:id="rId1" imgW="5610225" imgH="2276475" progId="Paint.Picture">
                  <p:embed/>
                  <p:pic>
                    <p:nvPicPr>
                      <p:cNvPr id="0" name="Picture 6"/>
                      <p:cNvPicPr/>
                      <p:nvPr/>
                    </p:nvPicPr>
                    <p:blipFill>
                      <a:blip r:embed="rId2"/>
                      <a:stretch>
                        <a:fillRect/>
                      </a:stretch>
                    </p:blipFill>
                    <p:spPr>
                      <a:xfrm>
                        <a:off x="1893570" y="3249295"/>
                        <a:ext cx="6889750" cy="292798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Siklus hidup local variabel dan instance variabel</a:t>
            </a:r>
            <a:endParaRPr lang="en-US"/>
          </a:p>
        </p:txBody>
      </p:sp>
      <p:sp>
        <p:nvSpPr>
          <p:cNvPr id="7" name="Content Placeholder 6"/>
          <p:cNvSpPr>
            <a:spLocks noGrp="1"/>
          </p:cNvSpPr>
          <p:nvPr>
            <p:ph idx="1"/>
          </p:nvPr>
        </p:nvSpPr>
        <p:spPr/>
        <p:txBody>
          <a:bodyPr>
            <a:normAutofit/>
          </a:bodyPr>
          <a:p>
            <a:r>
              <a:rPr lang="en-US"/>
              <a:t>Local variabel hidup didalam method yang mendeklarasikan variabel</a:t>
            </a:r>
            <a:endParaRPr lang="en-US"/>
          </a:p>
          <a:p>
            <a:pPr lvl="1"/>
            <a:r>
              <a:rPr lang="en-US"/>
              <a:t>Local variabel skop hanya didalam method yang mendeklarikan variabel tsb. </a:t>
            </a:r>
            <a:endParaRPr lang="en-US"/>
          </a:p>
          <a:p>
            <a:pPr lvl="1"/>
            <a:r>
              <a:rPr lang="en-US"/>
              <a:t>Jika method sudah selesai dieksekusi, maka local variabel akan hilang.</a:t>
            </a:r>
            <a:endParaRPr lang="en-US"/>
          </a:p>
          <a:p>
            <a:r>
              <a:rPr lang="en-US"/>
              <a:t>instance variabel hidup selama objectnya ada.</a:t>
            </a:r>
            <a:endParaRPr lang="en-US"/>
          </a:p>
          <a:p>
            <a:pPr lvl="1"/>
            <a:r>
              <a:rPr lang="en-US"/>
              <a:t>Object akan ada, namun tidak akan memiliki nilai jika tidak ada pointer yang menunjukan ke object tsb. Jika object tidak ditunjuk oleh sebuah pointer, maka object ini tidak bisa melakukan apapun. </a:t>
            </a:r>
            <a:endParaRPr lang="en-US"/>
          </a:p>
          <a:p>
            <a:pPr lvl="1"/>
            <a:r>
              <a:rPr lang="en-US"/>
              <a:t>Jika sebuah object tidak ditunjukan oleh sebuah pointer, maka object akan masuk dalam daftar Garbage Collector, yang nantinya akan dihapus dari heap</a:t>
            </a:r>
            <a:endParaRPr lang="en-US"/>
          </a:p>
        </p:txBody>
      </p:sp>
      <p:sp>
        <p:nvSpPr>
          <p:cNvPr id="5" name="Footer Placeholder 4"/>
          <p:cNvSpPr>
            <a:spLocks noGrp="1"/>
          </p:cNvSpPr>
          <p:nvPr>
            <p:ph type="ftr" sz="quarter" idx="11"/>
          </p:nvPr>
        </p:nvSpPr>
        <p:spPr/>
        <p:txBody>
          <a:bodyPr/>
          <a:p>
            <a:r>
              <a:rPr lang="en-US"/>
              <a:t>kautsar@trunojoyo.ac.id</a:t>
            </a:r>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pic>
        <p:nvPicPr>
          <p:cNvPr id="3175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04290" y="1415415"/>
            <a:ext cx="9036685" cy="57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515" y="1988820"/>
            <a:ext cx="615251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515" y="3320415"/>
            <a:ext cx="6387465" cy="122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20" y="5009515"/>
            <a:ext cx="8446135"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pic>
        <p:nvPicPr>
          <p:cNvPr id="327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52400"/>
            <a:ext cx="4396105" cy="183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 y="2438400"/>
            <a:ext cx="4478655" cy="317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345" y="1590675"/>
            <a:ext cx="12668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1815" y="1990725"/>
            <a:ext cx="512064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91" y="4399915"/>
            <a:ext cx="526080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pic>
        <p:nvPicPr>
          <p:cNvPr id="337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52400"/>
            <a:ext cx="4414520" cy="167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4780915" cy="325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285" y="1371600"/>
            <a:ext cx="318980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893" y="3530600"/>
            <a:ext cx="3497127" cy="213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pic>
        <p:nvPicPr>
          <p:cNvPr id="348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4890" y="1057910"/>
            <a:ext cx="328339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255" y="3163570"/>
            <a:ext cx="3782695" cy="252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430" y="1825625"/>
            <a:ext cx="3505200" cy="180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0655" y="4178300"/>
            <a:ext cx="370764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rPr>
              <a:t>Tugas</a:t>
            </a:r>
            <a:endParaRPr lang="en-US">
              <a:solidFill>
                <a:srgbClr val="FF0000"/>
              </a:solidFill>
            </a:endParaRPr>
          </a:p>
        </p:txBody>
      </p:sp>
      <p:sp>
        <p:nvSpPr>
          <p:cNvPr id="3" name="Content Placeholder 2"/>
          <p:cNvSpPr>
            <a:spLocks noGrp="1"/>
          </p:cNvSpPr>
          <p:nvPr>
            <p:ph idx="1"/>
          </p:nvPr>
        </p:nvSpPr>
        <p:spPr/>
        <p:txBody>
          <a:bodyPr/>
          <a:p>
            <a:r>
              <a:rPr lang="en-US"/>
              <a:t>Buat Class Lingkaran</a:t>
            </a:r>
            <a:endParaRPr lang="en-US"/>
          </a:p>
          <a:p>
            <a:pPr lvl="1"/>
            <a:r>
              <a:rPr lang="en-US" sz="2400"/>
              <a:t>ada variabel r</a:t>
            </a:r>
            <a:endParaRPr lang="en-US"/>
          </a:p>
          <a:p>
            <a:r>
              <a:rPr lang="en-US"/>
              <a:t>add method hitungLuasLingkaran, dengan variabel </a:t>
            </a:r>
            <a:r>
              <a:rPr lang="en-US" i="1"/>
              <a:t>luas</a:t>
            </a:r>
            <a:endParaRPr lang="en-US"/>
          </a:p>
          <a:p>
            <a:r>
              <a:rPr lang="en-US"/>
              <a:t>buat classTest</a:t>
            </a:r>
            <a:endParaRPr lang="en-US"/>
          </a:p>
          <a:p>
            <a:pPr lvl="1"/>
            <a:r>
              <a:rPr lang="en-US"/>
              <a:t>create object Lingkaran1, </a:t>
            </a:r>
            <a:endParaRPr lang="en-US"/>
          </a:p>
          <a:p>
            <a:pPr lvl="1"/>
            <a:r>
              <a:rPr lang="en-US"/>
              <a:t>jalankan method </a:t>
            </a:r>
            <a:r>
              <a:rPr lang="en-US">
                <a:sym typeface="+mn-ea"/>
              </a:rPr>
              <a:t>hitungLuasLingkaran, perhatikan siklus hidup variabel </a:t>
            </a:r>
            <a:r>
              <a:rPr lang="en-US" i="1">
                <a:sym typeface="+mn-ea"/>
              </a:rPr>
              <a:t>luas</a:t>
            </a:r>
            <a:endParaRPr lang="en-US">
              <a:sym typeface="+mn-ea"/>
            </a:endParaRPr>
          </a:p>
          <a:p>
            <a:pPr lvl="1"/>
            <a:r>
              <a:rPr lang="en-US"/>
              <a:t>perhatikan siklus hidup r</a:t>
            </a:r>
            <a:endParaRPr lang="en-US"/>
          </a:p>
          <a:p>
            <a:pPr lvl="1"/>
            <a:r>
              <a:rPr lang="en-US"/>
              <a:t>lakukan Lingkaran1 = null</a:t>
            </a:r>
            <a:endParaRPr lang="en-US"/>
          </a:p>
          <a:p>
            <a:pPr lvl="1"/>
            <a:r>
              <a:rPr lang="en-US">
                <a:sym typeface="+mn-ea"/>
              </a:rPr>
              <a:t>perhatikan siklus hidup r</a:t>
            </a:r>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a:t>
            </a:r>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
        <p:nvSpPr>
          <p:cNvPr id="5" name="Footer Placeholder 4"/>
          <p:cNvSpPr>
            <a:spLocks noGrp="1"/>
          </p:cNvSpPr>
          <p:nvPr>
            <p:ph type="ftr" sz="quarter" idx="11"/>
          </p:nvPr>
        </p:nvSpPr>
        <p:spPr/>
        <p:txBody>
          <a:bodyPr/>
          <a:p>
            <a:r>
              <a:rPr lang="en-US"/>
              <a:t>kautsar@trunojoyo.ac.id</a:t>
            </a:r>
            <a:endParaRPr lang="en-US"/>
          </a:p>
        </p:txBody>
      </p:sp>
      <p:pic>
        <p:nvPicPr>
          <p:cNvPr id="6" name="Content Placeholder 5"/>
          <p:cNvPicPr>
            <a:picLocks noChangeAspect="1"/>
          </p:cNvPicPr>
          <p:nvPr>
            <p:ph idx="1"/>
          </p:nvPr>
        </p:nvPicPr>
        <p:blipFill>
          <a:blip r:embed="rId1"/>
          <a:stretch>
            <a:fillRect/>
          </a:stretch>
        </p:blipFill>
        <p:spPr>
          <a:xfrm>
            <a:off x="688975" y="1266825"/>
            <a:ext cx="10502265" cy="52863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Referensi</a:t>
            </a:r>
            <a:endParaRPr lang="en-US"/>
          </a:p>
        </p:txBody>
      </p:sp>
      <p:sp>
        <p:nvSpPr>
          <p:cNvPr id="3" name="Content Placeholder 2"/>
          <p:cNvSpPr>
            <a:spLocks noGrp="1"/>
          </p:cNvSpPr>
          <p:nvPr>
            <p:ph idx="1"/>
          </p:nvPr>
        </p:nvSpPr>
        <p:spPr/>
        <p:txBody>
          <a:bodyPr/>
          <a:p>
            <a:r>
              <a:rPr lang="en-US"/>
              <a:t>“Head First Java”, Kathy Sierra &amp; Bert Bates, O'Reilly, Chapter 2</a:t>
            </a:r>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Review - proses membuat object</a:t>
            </a:r>
            <a:endParaRPr lang="en-US"/>
          </a:p>
        </p:txBody>
      </p:sp>
      <p:sp>
        <p:nvSpPr>
          <p:cNvPr id="3" name="Content Placeholder 2"/>
          <p:cNvSpPr>
            <a:spLocks noGrp="1"/>
          </p:cNvSpPr>
          <p:nvPr>
            <p:ph idx="1"/>
          </p:nvPr>
        </p:nvSpPr>
        <p:spPr/>
        <p:txBody>
          <a:bodyPr/>
          <a:p>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pic>
        <p:nvPicPr>
          <p:cNvPr id="819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4399" y="1371600"/>
            <a:ext cx="5702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915" y="2440305"/>
            <a:ext cx="707718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05747"/>
            <a:ext cx="5029200" cy="224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apakah kita memanggil method dengan nama Duck() ? </a:t>
            </a:r>
            <a:endParaRPr lang="en-US"/>
          </a:p>
        </p:txBody>
      </p:sp>
      <p:sp>
        <p:nvSpPr>
          <p:cNvPr id="3" name="Content Placeholder 2"/>
          <p:cNvSpPr>
            <a:spLocks noGrp="1"/>
          </p:cNvSpPr>
          <p:nvPr>
            <p:ph idx="1"/>
          </p:nvPr>
        </p:nvSpPr>
        <p:spPr/>
        <p:txBody>
          <a:bodyPr/>
          <a:p>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pic>
        <p:nvPicPr>
          <p:cNvPr id="921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23645" y="2000885"/>
            <a:ext cx="8656320" cy="170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185" y="4062095"/>
            <a:ext cx="7820660" cy="147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b="1"/>
              <a:t>Constructor</a:t>
            </a:r>
            <a:r>
              <a:rPr lang="en-US"/>
              <a:t>, adalah program yang dijalankan ketika object di inisiasi atau di buat.</a:t>
            </a:r>
            <a:endParaRPr lang="en-US"/>
          </a:p>
          <a:p>
            <a:r>
              <a:rPr lang="en-US"/>
              <a:t>Dengan kata lain, program ini dijalankan ketika kita menuliskan perintah 'new'</a:t>
            </a:r>
            <a:endParaRPr lang="en-US"/>
          </a:p>
          <a:p>
            <a:r>
              <a:rPr lang="en-US"/>
              <a:t>Setiap class pasti memiliki constructor, walaupun kadang kita tidak menuliskan secara ekplisit.</a:t>
            </a:r>
            <a:endParaRPr lang="en-US"/>
          </a:p>
          <a:p>
            <a:r>
              <a:rPr lang="en-US"/>
              <a:t>Nama constructor sama dengan nama Class</a:t>
            </a:r>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pic>
        <p:nvPicPr>
          <p:cNvPr id="1024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1691005"/>
            <a:ext cx="4789805" cy="188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95" y="4166235"/>
            <a:ext cx="5720715"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520" y="4305300"/>
            <a:ext cx="3104515" cy="223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838200" y="1825625"/>
            <a:ext cx="5008245" cy="4351655"/>
          </a:xfrm>
        </p:spPr>
        <p:txBody>
          <a:bodyPr/>
          <a:p>
            <a:r>
              <a:rPr lang="en-US"/>
              <a:t>Constructor bisa kita gunakan untuk memberikan nilai awal ketika sebuah object dibuat. </a:t>
            </a:r>
            <a:endParaRPr lang="en-US"/>
          </a:p>
          <a:p>
            <a:pPr lvl="1"/>
            <a:r>
              <a:rPr lang="en-US"/>
              <a:t>terutama untuk memberikan nilai awal (inisialisasi) variabel / state yang berkaitan dengan state Class.</a:t>
            </a:r>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pic>
        <p:nvPicPr>
          <p:cNvPr id="1229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8990" y="3690620"/>
            <a:ext cx="5943600" cy="305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033" y="926084"/>
            <a:ext cx="5527757" cy="261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1 class bisa memiliki lebih dari 1 constructor, dengan argument yang berbeda. </a:t>
            </a:r>
            <a:endParaRPr lang="en-US"/>
          </a:p>
          <a:p>
            <a:r>
              <a:rPr lang="en-US"/>
              <a:t>disebut juga constructor overloadding.</a:t>
            </a:r>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pic>
        <p:nvPicPr>
          <p:cNvPr id="1331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65625" y="3473450"/>
            <a:ext cx="285571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473322"/>
            <a:ext cx="3200400" cy="61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902834"/>
            <a:ext cx="3200400" cy="79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sp>
        <p:nvSpPr>
          <p:cNvPr id="3" name="Content Placeholder 2"/>
          <p:cNvSpPr>
            <a:spLocks noGrp="1"/>
          </p:cNvSpPr>
          <p:nvPr>
            <p:ph sz="half" idx="1"/>
          </p:nvPr>
        </p:nvSpPr>
        <p:spPr>
          <a:xfrm>
            <a:off x="838200" y="1825625"/>
            <a:ext cx="10515600" cy="4351655"/>
          </a:xfrm>
        </p:spPr>
        <p:txBody>
          <a:bodyPr/>
          <a:p>
            <a:r>
              <a:rPr lang="en-US"/>
              <a:t>overloaded constructor, berarti kita memiliki constructor lebih dari satu.</a:t>
            </a:r>
            <a:endParaRPr lang="en-US"/>
          </a:p>
          <a:p>
            <a:r>
              <a:rPr lang="en-US"/>
              <a:t>Ketika di compile, setiap constructor harus memiliki argument yang berbeda</a:t>
            </a:r>
            <a:endParaRPr lang="en-US"/>
          </a:p>
        </p:txBody>
      </p:sp>
      <p:sp>
        <p:nvSpPr>
          <p:cNvPr id="4" name="Footer Placeholder 3"/>
          <p:cNvSpPr>
            <a:spLocks noGrp="1"/>
          </p:cNvSpPr>
          <p:nvPr>
            <p:ph type="ftr" sz="quarter" idx="11"/>
          </p:nvPr>
        </p:nvSpPr>
        <p:spPr/>
        <p:txBody>
          <a:bodyPr/>
          <a:p>
            <a:r>
              <a:rPr lang="en-US"/>
              <a:t>kautsar@trunojoyo.ac.id</a:t>
            </a:r>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graphicFrame>
        <p:nvGraphicFramePr>
          <p:cNvPr id="6" name="Content Placeholder 5"/>
          <p:cNvGraphicFramePr/>
          <p:nvPr>
            <p:ph sz="half" idx="2"/>
          </p:nvPr>
        </p:nvGraphicFramePr>
        <p:xfrm>
          <a:off x="2971800" y="3512185"/>
          <a:ext cx="8167370" cy="3209925"/>
        </p:xfrm>
        <a:graphic>
          <a:graphicData uri="http://schemas.openxmlformats.org/presentationml/2006/ole">
            <mc:AlternateContent xmlns:mc="http://schemas.openxmlformats.org/markup-compatibility/2006">
              <mc:Choice xmlns:v="urn:schemas-microsoft-com:vml" Requires="v">
                <p:oleObj spid="_x0000_s7" name="" r:id="rId1" imgW="6848475" imgH="2733675" progId="Paint.Picture">
                  <p:embed/>
                </p:oleObj>
              </mc:Choice>
              <mc:Fallback>
                <p:oleObj name="" r:id="rId1" imgW="6848475" imgH="2733675" progId="Paint.Picture">
                  <p:embed/>
                  <p:pic>
                    <p:nvPicPr>
                      <p:cNvPr id="0" name="Picture 6"/>
                      <p:cNvPicPr/>
                      <p:nvPr/>
                    </p:nvPicPr>
                    <p:blipFill>
                      <a:blip r:embed="rId2"/>
                      <a:stretch>
                        <a:fillRect/>
                      </a:stretch>
                    </p:blipFill>
                    <p:spPr>
                      <a:xfrm>
                        <a:off x="2971800" y="3512185"/>
                        <a:ext cx="8167370" cy="3209925"/>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3462</Words>
  <Application>WPS Presentation</Application>
  <PresentationFormat>Widescreen</PresentationFormat>
  <Paragraphs>153</Paragraphs>
  <Slides>20</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20</vt:i4>
      </vt:variant>
    </vt:vector>
  </HeadingPairs>
  <TitlesOfParts>
    <vt:vector size="31" baseType="lpstr">
      <vt:lpstr>Arial</vt:lpstr>
      <vt:lpstr>SimSun</vt:lpstr>
      <vt:lpstr>Wingdings</vt:lpstr>
      <vt:lpstr>Calibri</vt:lpstr>
      <vt:lpstr>Microsoft YaHei</vt:lpstr>
      <vt:lpstr/>
      <vt:lpstr>Arial Unicode MS</vt:lpstr>
      <vt:lpstr>Liberation Mono</vt:lpstr>
      <vt:lpstr>Office Theme</vt:lpstr>
      <vt:lpstr>Paint.Picture</vt:lpstr>
      <vt:lpstr>Paint.Picture</vt:lpstr>
      <vt:lpstr>Constructor</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Referensi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Java</dc:title>
  <dc:creator>kautsar</dc:creator>
  <cp:lastModifiedBy>old</cp:lastModifiedBy>
  <cp:revision>382</cp:revision>
  <dcterms:created xsi:type="dcterms:W3CDTF">2018-09-03T02:20:00Z</dcterms:created>
  <dcterms:modified xsi:type="dcterms:W3CDTF">2018-10-11T16:05:53Z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