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  <p:sldMasterId id="2147484029" r:id="rId2"/>
  </p:sldMasterIdLst>
  <p:notesMasterIdLst>
    <p:notesMasterId r:id="rId18"/>
  </p:notesMasterIdLst>
  <p:sldIdLst>
    <p:sldId id="295" r:id="rId3"/>
    <p:sldId id="296" r:id="rId4"/>
    <p:sldId id="277" r:id="rId5"/>
    <p:sldId id="279" r:id="rId6"/>
    <p:sldId id="292" r:id="rId7"/>
    <p:sldId id="280" r:id="rId8"/>
    <p:sldId id="281" r:id="rId9"/>
    <p:sldId id="282" r:id="rId10"/>
    <p:sldId id="283" r:id="rId11"/>
    <p:sldId id="286" r:id="rId12"/>
    <p:sldId id="293" r:id="rId13"/>
    <p:sldId id="294" r:id="rId14"/>
    <p:sldId id="289" r:id="rId15"/>
    <p:sldId id="290" r:id="rId16"/>
    <p:sldId id="29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46C5B-0228-41C0-B9C3-4CDBD96BAA20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DCAD3-EAFC-4A84-9B2F-5D9DCAC70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0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2FCD2-A7C6-48D7-846C-C6955C49557D}" type="slidenum">
              <a:rPr lang="en-GB"/>
              <a:pPr/>
              <a:t>5</a:t>
            </a:fld>
            <a:endParaRPr lang="en-GB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id-ID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DCAD3-EAFC-4A84-9B2F-5D9DCAC70B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B7CF2-83D7-4D9B-9176-A633AE48EEC4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30E12B3-F574-48CF-8079-6B2E88B38C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292F7-CC29-47F5-A68B-C8D85D5FFF6D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C5D10-C86B-4FD7-B2FE-3C21C5AEC0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EB3C68FE-FEA7-4719-A3A8-1B94E74585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49253-C768-476A-85B4-6015877528AD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B7CF2-83D7-4D9B-9176-A633AE48EEC4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E12B3-F574-48CF-8079-6B2E88B38C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46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E547C-DEB3-46DB-9799-B1D73986D230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F6717-6B77-4573-B586-EF5D58BE8B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68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7D7E0-078F-4597-9A60-B711ACA3934E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2B335-882D-4214-91D9-859102A3B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90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352B5C-9E23-4B18-A143-16FF068832BA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8CE59-DFCB-4E44-B4B8-2B009CB87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24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D8E93C-350D-4E2B-A0E1-A867CA27365C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4B845-11F4-4633-AA27-48752CBC1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1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49AD14-0499-4257-94E8-1F63EA59B4D5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2C64-4B4E-4F6E-9B2D-C3D0303180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5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D2A05-685C-4ED8-98E0-4A939F597D71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7CCF1-2C02-430F-8E7A-A274F3F1F9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5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837C4-8118-4453-AA41-654AFF77F2C6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4624B-D12C-4A87-A1DD-9CE351325C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E547C-DEB3-46DB-9799-B1D73986D230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2F3F6717-6B77-4573-B586-EF5D58BE8B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D65E86-731F-425C-A37C-F599FD35CAF6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A11F9-4051-4BD2-A15D-30727C6F36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27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292F7-CC29-47F5-A68B-C8D85D5FFF6D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C5D10-C86B-4FD7-B2FE-3C21C5AEC0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77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49253-C768-476A-85B4-6015877528AD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C68FE-FEA7-4719-A3A8-1B94E74585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9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7D7E0-078F-4597-9A60-B711ACA3934E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D42B335-882D-4214-91D9-859102A3B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7C352B5C-9E23-4B18-A143-16FF068832BA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8CE59-DFCB-4E44-B4B8-2B009CB87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D8E93C-350D-4E2B-A0E1-A867CA27365C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244B845-11F4-4633-AA27-48752CBC1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49AD14-0499-4257-94E8-1F63EA59B4D5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8D902C64-4B4E-4F6E-9B2D-C3D0303180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D2A05-685C-4ED8-98E0-4A939F597D71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47CCF1-2C02-430F-8E7A-A274F3F1F9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DE4624B-D12C-4A87-A1DD-9CE351325C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837C4-8118-4453-AA41-654AFF77F2C6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285A11F9-4051-4BD2-A15D-30727C6F36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4FD65E86-731F-425C-A37C-F599FD35CAF6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A7D7E0-078F-4597-9A60-B711ACA3934E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D42B335-882D-4214-91D9-859102A3B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A7D7E0-078F-4597-9A60-B711ACA3934E}" type="datetimeFigureOut">
              <a:rPr lang="en-US" smtClean="0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42B335-882D-4214-91D9-859102A3B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engembangan%20Rubrik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toh%20Penilaian%20Unjuk%20Kerja,%20afektif,%20Proyek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"/>
            <a:ext cx="9906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7"/>
          <p:cNvSpPr>
            <a:spLocks noChangeArrowheads="1"/>
          </p:cNvSpPr>
          <p:nvPr/>
        </p:nvSpPr>
        <p:spPr bwMode="auto">
          <a:xfrm>
            <a:off x="1524000" y="228600"/>
            <a:ext cx="7456488" cy="1090613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rgbClr val="002060"/>
                </a:solidFill>
                <a:latin typeface="Cambria" pitchFamily="18" charset="0"/>
              </a:rPr>
              <a:t>UNIVERSITAS NUSA CENDANA</a:t>
            </a:r>
          </a:p>
          <a:p>
            <a:r>
              <a:rPr lang="en-US" sz="2400" b="1">
                <a:solidFill>
                  <a:srgbClr val="002060"/>
                </a:solidFill>
                <a:latin typeface="Cambria" pitchFamily="18" charset="0"/>
              </a:rPr>
              <a:t>FAKULTAS KEGURUAN DAN ILMU PENDIDIKAN</a:t>
            </a:r>
          </a:p>
          <a:p>
            <a:r>
              <a:rPr lang="en-US" sz="2400" b="1">
                <a:solidFill>
                  <a:srgbClr val="002060"/>
                </a:solidFill>
                <a:latin typeface="Cambria" pitchFamily="18" charset="0"/>
              </a:rPr>
              <a:t>JURUSAN PMIPA/PROGRAM STUDI KIMIA</a:t>
            </a:r>
          </a:p>
        </p:txBody>
      </p:sp>
      <p:sp>
        <p:nvSpPr>
          <p:cNvPr id="9220" name="WordArt 8"/>
          <p:cNvSpPr>
            <a:spLocks noChangeArrowheads="1" noChangeShapeType="1" noTextEdit="1"/>
          </p:cNvSpPr>
          <p:nvPr/>
        </p:nvSpPr>
        <p:spPr bwMode="auto">
          <a:xfrm>
            <a:off x="1981200" y="2286000"/>
            <a:ext cx="54102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PENILAIAN</a:t>
            </a:r>
          </a:p>
          <a:p>
            <a:pPr algn="ctr"/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PSIKOMOTOR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bg1">
                  <a:alpha val="50195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smtClean="0">
                <a:effectLst/>
                <a:latin typeface="Arial Black" pitchFamily="34" charset="0"/>
              </a:rPr>
              <a:t>RUBRIK 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191000"/>
          </a:xfrm>
        </p:spPr>
        <p:txBody>
          <a:bodyPr/>
          <a:lstStyle/>
          <a:p>
            <a:pPr marL="569913" indent="-569913">
              <a:lnSpc>
                <a:spcPct val="90000"/>
              </a:lnSpc>
            </a:pPr>
            <a:r>
              <a:rPr lang="en-US" sz="2800" smtClean="0">
                <a:latin typeface="Trebuchet MS" pitchFamily="34" charset="0"/>
              </a:rPr>
              <a:t>Rubrik (kriteria) adalah pedoman penilaian kinerja atau hasil kerja peserta didik; </a:t>
            </a:r>
          </a:p>
          <a:p>
            <a:pPr marL="569913" indent="-569913">
              <a:lnSpc>
                <a:spcPct val="90000"/>
              </a:lnSpc>
            </a:pPr>
            <a:endParaRPr lang="en-US" sz="1400" smtClean="0">
              <a:latin typeface="Trebuchet MS" pitchFamily="34" charset="0"/>
            </a:endParaRPr>
          </a:p>
          <a:p>
            <a:pPr marL="569913" indent="-569913">
              <a:lnSpc>
                <a:spcPct val="90000"/>
              </a:lnSpc>
            </a:pPr>
            <a:r>
              <a:rPr lang="en-US" sz="2800" smtClean="0">
                <a:latin typeface="Trebuchet MS" pitchFamily="34" charset="0"/>
              </a:rPr>
              <a:t>Rubrik dapat menghindari (mengurangi) penilaian yang subjektif;</a:t>
            </a:r>
          </a:p>
          <a:p>
            <a:pPr marL="569913" indent="-569913">
              <a:lnSpc>
                <a:spcPct val="90000"/>
              </a:lnSpc>
            </a:pPr>
            <a:endParaRPr lang="en-US" sz="1400" smtClean="0">
              <a:latin typeface="Trebuchet MS" pitchFamily="34" charset="0"/>
            </a:endParaRPr>
          </a:p>
          <a:p>
            <a:pPr marL="569913" indent="-569913">
              <a:lnSpc>
                <a:spcPct val="90000"/>
              </a:lnSpc>
            </a:pPr>
            <a:r>
              <a:rPr lang="en-US" sz="2800" smtClean="0">
                <a:latin typeface="Trebuchet MS" pitchFamily="34" charset="0"/>
              </a:rPr>
              <a:t>Rubrik mempermudah guru menilai prestasi yang dicapai peserta didik dan mendorong peserta didik mencapai prestasi secara optimal.</a:t>
            </a:r>
          </a:p>
          <a:p>
            <a:pPr marL="569913" indent="-569913">
              <a:lnSpc>
                <a:spcPct val="90000"/>
              </a:lnSpc>
              <a:buFont typeface="Wingdings 2" pitchFamily="18" charset="2"/>
              <a:buNone/>
            </a:pPr>
            <a:endParaRPr lang="en-US" sz="280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hlinkClick r:id="rId3" action="ppaction://hlinkfile"/>
              </a:rPr>
              <a:t>Pengembangan</a:t>
            </a:r>
            <a:r>
              <a:rPr lang="en-US" dirty="0" smtClean="0">
                <a:hlinkClick r:id="rId3" action="ppaction://hlinkfile"/>
              </a:rPr>
              <a:t> Rubrik.doc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PENILAIAN UNJUK KERJA DAN AFEKTIF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400"/>
          </a:xfrm>
        </p:spPr>
        <p:txBody>
          <a:bodyPr/>
          <a:lstStyle/>
          <a:p>
            <a:r>
              <a:rPr lang="en-US" dirty="0" err="1" smtClean="0">
                <a:hlinkClick r:id="rId3" action="ppaction://hlinkfile"/>
              </a:rPr>
              <a:t>Contoh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dirty="0" err="1" smtClean="0">
                <a:hlinkClick r:id="rId3" action="ppaction://hlinkfile"/>
              </a:rPr>
              <a:t>Penilaian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dirty="0" err="1" smtClean="0">
                <a:hlinkClick r:id="rId3" action="ppaction://hlinkfile"/>
              </a:rPr>
              <a:t>Unjuk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dirty="0" err="1" smtClean="0">
                <a:hlinkClick r:id="rId3" action="ppaction://hlinkfile"/>
              </a:rPr>
              <a:t>Kerja</a:t>
            </a:r>
            <a:r>
              <a:rPr lang="en-US" dirty="0" smtClean="0">
                <a:hlinkClick r:id="rId3" action="ppaction://hlinkfile"/>
              </a:rPr>
              <a:t>, </a:t>
            </a:r>
            <a:r>
              <a:rPr lang="en-US" dirty="0" err="1" smtClean="0">
                <a:hlinkClick r:id="rId3" action="ppaction://hlinkfile"/>
              </a:rPr>
              <a:t>afektif</a:t>
            </a:r>
            <a:r>
              <a:rPr lang="en-US" dirty="0" smtClean="0">
                <a:hlinkClick r:id="rId3" action="ppaction://hlinkfile"/>
              </a:rPr>
              <a:t>, Proyek.doc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54000"/>
            <a:ext cx="8229600" cy="8128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smtClean="0">
                <a:effectLst/>
                <a:latin typeface="Arial Black" pitchFamily="34" charset="0"/>
              </a:rPr>
              <a:t>ANALISIS HASIL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990600" y="1447800"/>
            <a:ext cx="7162800" cy="4114800"/>
          </a:xfrm>
        </p:spPr>
        <p:txBody>
          <a:bodyPr/>
          <a:lstStyle/>
          <a:p>
            <a:pPr marL="509588" indent="-509588"/>
            <a:r>
              <a:rPr lang="en-US" sz="2800" dirty="0" err="1" smtClean="0">
                <a:latin typeface="Trebuchet MS" pitchFamily="34" charset="0"/>
              </a:rPr>
              <a:t>Penilaian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smtClean="0">
                <a:latin typeface="Trebuchet MS" pitchFamily="34" charset="0"/>
              </a:rPr>
              <a:t>K</a:t>
            </a:r>
            <a:r>
              <a:rPr lang="id-ID" sz="2800" dirty="0" smtClean="0">
                <a:latin typeface="Trebuchet MS" pitchFamily="34" charset="0"/>
              </a:rPr>
              <a:t>-13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beracuan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kriteria</a:t>
            </a:r>
            <a:endParaRPr lang="en-US" sz="2800" dirty="0" smtClean="0">
              <a:latin typeface="Trebuchet MS" pitchFamily="34" charset="0"/>
            </a:endParaRPr>
          </a:p>
          <a:p>
            <a:pPr marL="509588" indent="-509588"/>
            <a:endParaRPr lang="en-US" sz="1200" dirty="0" smtClean="0">
              <a:latin typeface="Trebuchet MS" pitchFamily="34" charset="0"/>
            </a:endParaRPr>
          </a:p>
          <a:p>
            <a:pPr marL="509588" indent="-509588"/>
            <a:r>
              <a:rPr lang="en-US" sz="2800" dirty="0" err="1" smtClean="0">
                <a:latin typeface="Trebuchet MS" pitchFamily="34" charset="0"/>
              </a:rPr>
              <a:t>Hasil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kinerja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peserta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didik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dibandingkan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dengan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kriteria</a:t>
            </a:r>
            <a:r>
              <a:rPr lang="en-US" sz="2800" dirty="0" smtClean="0">
                <a:latin typeface="Trebuchet MS" pitchFamily="34" charset="0"/>
              </a:rPr>
              <a:t> yang </a:t>
            </a:r>
            <a:r>
              <a:rPr lang="en-US" sz="2800" dirty="0" err="1" smtClean="0">
                <a:latin typeface="Trebuchet MS" pitchFamily="34" charset="0"/>
              </a:rPr>
              <a:t>telah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ditetapkan</a:t>
            </a:r>
            <a:endParaRPr lang="en-US" sz="2800" dirty="0" smtClean="0">
              <a:latin typeface="Trebuchet MS" pitchFamily="34" charset="0"/>
            </a:endParaRPr>
          </a:p>
          <a:p>
            <a:pPr marL="509588" indent="-509588"/>
            <a:endParaRPr lang="en-US" sz="1200" dirty="0" smtClean="0">
              <a:latin typeface="Trebuchet MS" pitchFamily="34" charset="0"/>
            </a:endParaRPr>
          </a:p>
          <a:p>
            <a:pPr marL="509588" indent="-509588"/>
            <a:r>
              <a:rPr lang="en-US" sz="2800" dirty="0" err="1" smtClean="0">
                <a:latin typeface="Trebuchet MS" pitchFamily="34" charset="0"/>
              </a:rPr>
              <a:t>Peserta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didik</a:t>
            </a:r>
            <a:r>
              <a:rPr lang="en-US" sz="2800" dirty="0" smtClean="0">
                <a:latin typeface="Trebuchet MS" pitchFamily="34" charset="0"/>
              </a:rPr>
              <a:t> yang </a:t>
            </a:r>
            <a:r>
              <a:rPr lang="en-US" sz="2800" dirty="0" err="1" smtClean="0">
                <a:latin typeface="Trebuchet MS" pitchFamily="34" charset="0"/>
              </a:rPr>
              <a:t>belum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mencapai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kriteria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ketuntasan</a:t>
            </a:r>
            <a:r>
              <a:rPr lang="en-US" sz="2800" dirty="0" smtClean="0">
                <a:latin typeface="Trebuchet MS" pitchFamily="34" charset="0"/>
              </a:rPr>
              <a:t> minimal </a:t>
            </a:r>
            <a:r>
              <a:rPr lang="en-US" sz="2800" dirty="0" err="1" smtClean="0">
                <a:latin typeface="Trebuchet MS" pitchFamily="34" charset="0"/>
              </a:rPr>
              <a:t>suatu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Kompetensi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Dasar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harus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mengikuti</a:t>
            </a:r>
            <a:r>
              <a:rPr lang="en-US" sz="2800" dirty="0" smtClean="0">
                <a:latin typeface="Trebuchet MS" pitchFamily="34" charset="0"/>
              </a:rPr>
              <a:t> program remedial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xfrm>
            <a:off x="457200" y="254000"/>
            <a:ext cx="8229600" cy="8128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smtClean="0">
                <a:effectLst/>
                <a:latin typeface="Arial Black" pitchFamily="34" charset="0"/>
              </a:rPr>
              <a:t>MANFAAT ANALISIS HASIL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pPr marL="609600" indent="-609600">
              <a:tabLst>
                <a:tab pos="465138" algn="l"/>
              </a:tabLst>
            </a:pPr>
            <a:r>
              <a:rPr lang="en-US" sz="2800" smtClean="0">
                <a:latin typeface="Trebuchet MS" pitchFamily="34" charset="0"/>
              </a:rPr>
              <a:t>Mengetahui tingkat ketercapaian Kompetensi   Dasar.</a:t>
            </a:r>
          </a:p>
          <a:p>
            <a:pPr marL="609600" indent="-609600">
              <a:tabLst>
                <a:tab pos="465138" algn="l"/>
              </a:tabLst>
            </a:pPr>
            <a:r>
              <a:rPr lang="en-US" sz="2800" smtClean="0">
                <a:latin typeface="Trebuchet MS" pitchFamily="34" charset="0"/>
              </a:rPr>
              <a:t>Mengetahui pertumbuhan dan perkembangan kemampuan peserta didik.</a:t>
            </a:r>
          </a:p>
          <a:p>
            <a:pPr marL="609600" indent="-609600">
              <a:tabLst>
                <a:tab pos="465138" algn="l"/>
              </a:tabLst>
            </a:pPr>
            <a:r>
              <a:rPr lang="en-US" sz="2800" smtClean="0">
                <a:latin typeface="Trebuchet MS" pitchFamily="34" charset="0"/>
              </a:rPr>
              <a:t>Mendiagnosis kesulitan belajar peserta didik.</a:t>
            </a:r>
          </a:p>
          <a:p>
            <a:pPr marL="609600" indent="-609600">
              <a:tabLst>
                <a:tab pos="465138" algn="l"/>
              </a:tabLst>
            </a:pPr>
            <a:r>
              <a:rPr lang="en-US" sz="2800" smtClean="0">
                <a:latin typeface="Trebuchet MS" pitchFamily="34" charset="0"/>
              </a:rPr>
              <a:t>Mendorong peserta didik berlatih.</a:t>
            </a:r>
          </a:p>
          <a:p>
            <a:pPr marL="609600" indent="-609600">
              <a:tabLst>
                <a:tab pos="465138" algn="l"/>
              </a:tabLst>
            </a:pPr>
            <a:r>
              <a:rPr lang="en-US" sz="2800" smtClean="0">
                <a:latin typeface="Trebuchet MS" pitchFamily="34" charset="0"/>
              </a:rPr>
              <a:t>Mendorong pendidik untuk mengajar dan mendidik lebih baik.</a:t>
            </a:r>
          </a:p>
          <a:p>
            <a:pPr marL="609600" indent="-609600">
              <a:tabLst>
                <a:tab pos="465138" algn="l"/>
              </a:tabLst>
            </a:pPr>
            <a:r>
              <a:rPr lang="en-US" sz="2800" smtClean="0">
                <a:latin typeface="Trebuchet MS" pitchFamily="34" charset="0"/>
              </a:rPr>
              <a:t>Mengetahui keberhasilan sekolah sehingga mendorong sekolah untuk berkarya lebih terfokus dan terarah.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1524000" y="2133600"/>
            <a:ext cx="63246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7848600" cy="3581400"/>
          </a:xfrm>
        </p:spPr>
        <p:txBody>
          <a:bodyPr>
            <a:normAutofit/>
          </a:bodyPr>
          <a:lstStyle/>
          <a:p>
            <a:pPr marL="722313" indent="-457200">
              <a:buFont typeface="+mj-lt"/>
              <a:buAutoNum type="arabicPeriod"/>
              <a:defRPr/>
            </a:pPr>
            <a:r>
              <a:rPr lang="en-US" sz="3200" b="1" dirty="0" err="1" smtClean="0">
                <a:solidFill>
                  <a:srgbClr val="000066"/>
                </a:solidFill>
              </a:rPr>
              <a:t>memiliki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kesamaan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pemahaman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mengenai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ranah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psikomotor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dan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cara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penilaiannya</a:t>
            </a:r>
            <a:endParaRPr lang="en-US" sz="3200" b="1" dirty="0" smtClean="0">
              <a:solidFill>
                <a:srgbClr val="000066"/>
              </a:solidFill>
            </a:endParaRPr>
          </a:p>
          <a:p>
            <a:pPr marL="722313" indent="-457200">
              <a:buFont typeface="+mj-lt"/>
              <a:buAutoNum type="arabicPeriod"/>
              <a:defRPr/>
            </a:pPr>
            <a:r>
              <a:rPr lang="en-US" sz="3200" b="1" dirty="0" err="1" smtClean="0">
                <a:solidFill>
                  <a:srgbClr val="000066"/>
                </a:solidFill>
              </a:rPr>
              <a:t>mampu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mengembangkan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perangkat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penilaian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psikomotor</a:t>
            </a:r>
            <a:endParaRPr lang="en-US" sz="3200" b="1" dirty="0" smtClean="0">
              <a:solidFill>
                <a:srgbClr val="000066"/>
              </a:solidFill>
            </a:endParaRPr>
          </a:p>
          <a:p>
            <a:pPr marL="419100" indent="-382588" eaLnBrk="1" hangingPunct="1">
              <a:buFont typeface="Wingdings 2" pitchFamily="18" charset="2"/>
              <a:buChar char=""/>
              <a:defRPr/>
            </a:pPr>
            <a:endParaRPr lang="en-US" sz="2400" dirty="0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143000" y="4572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Comic Sans MS" pitchFamily="66" charset="0"/>
              </a:rPr>
              <a:t>TUJUAN PEMBELAJARAN</a:t>
            </a:r>
            <a:endParaRPr 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54000"/>
            <a:ext cx="8229600" cy="889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dirty="0" smtClean="0">
                <a:effectLst/>
                <a:latin typeface="Arial Black" pitchFamily="34" charset="0"/>
              </a:rPr>
              <a:t>PENGERTIAN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72440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en-US" dirty="0" err="1" smtClean="0">
                <a:latin typeface="Trebuchet MS" pitchFamily="34" charset="0"/>
              </a:rPr>
              <a:t>Psikomotor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berhubungan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dengan</a:t>
            </a:r>
            <a:r>
              <a:rPr lang="en-US" dirty="0" smtClean="0">
                <a:latin typeface="Trebuchet MS" pitchFamily="34" charset="0"/>
              </a:rPr>
              <a:t>:</a:t>
            </a:r>
          </a:p>
          <a:p>
            <a:pPr>
              <a:buFont typeface="Wingdings 2" pitchFamily="18" charset="2"/>
              <a:buNone/>
            </a:pPr>
            <a:endParaRPr lang="en-US" sz="1200" dirty="0" smtClean="0">
              <a:latin typeface="Trebuchet MS" pitchFamily="34" charset="0"/>
            </a:endParaRPr>
          </a:p>
          <a:p>
            <a:r>
              <a:rPr lang="en-US" sz="2800" dirty="0" err="1" smtClean="0">
                <a:latin typeface="Trebuchet MS" pitchFamily="34" charset="0"/>
              </a:rPr>
              <a:t>hasil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belajar</a:t>
            </a:r>
            <a:r>
              <a:rPr lang="en-US" sz="2800" dirty="0" smtClean="0">
                <a:latin typeface="Trebuchet MS" pitchFamily="34" charset="0"/>
              </a:rPr>
              <a:t> yang </a:t>
            </a:r>
            <a:r>
              <a:rPr lang="en-US" sz="2800" dirty="0" err="1" smtClean="0">
                <a:latin typeface="Trebuchet MS" pitchFamily="34" charset="0"/>
              </a:rPr>
              <a:t>pencapaiannya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melalui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keterampilan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manipulasi</a:t>
            </a:r>
            <a:r>
              <a:rPr lang="en-US" sz="2800" dirty="0" smtClean="0">
                <a:latin typeface="Trebuchet MS" pitchFamily="34" charset="0"/>
              </a:rPr>
              <a:t> yang </a:t>
            </a:r>
            <a:r>
              <a:rPr lang="en-US" sz="2800" dirty="0" err="1" smtClean="0">
                <a:latin typeface="Trebuchet MS" pitchFamily="34" charset="0"/>
              </a:rPr>
              <a:t>melibatkan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otot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kekuatan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fisik</a:t>
            </a:r>
            <a:r>
              <a:rPr lang="en-US" sz="2800" dirty="0" smtClean="0">
                <a:latin typeface="Trebuchet MS" pitchFamily="34" charset="0"/>
              </a:rPr>
              <a:t> (Bloom), </a:t>
            </a:r>
          </a:p>
          <a:p>
            <a:endParaRPr lang="en-US" sz="1000" dirty="0" smtClean="0">
              <a:latin typeface="Trebuchet MS" pitchFamily="34" charset="0"/>
            </a:endParaRPr>
          </a:p>
          <a:p>
            <a:r>
              <a:rPr lang="en-US" sz="2800" dirty="0" err="1" smtClean="0">
                <a:latin typeface="Trebuchet MS" pitchFamily="34" charset="0"/>
              </a:rPr>
              <a:t>mata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pelajaran</a:t>
            </a:r>
            <a:r>
              <a:rPr lang="en-US" sz="2800" dirty="0" smtClean="0">
                <a:latin typeface="Trebuchet MS" pitchFamily="34" charset="0"/>
              </a:rPr>
              <a:t> yang </a:t>
            </a:r>
            <a:r>
              <a:rPr lang="en-US" sz="2800" dirty="0" err="1" smtClean="0">
                <a:latin typeface="Trebuchet MS" pitchFamily="34" charset="0"/>
              </a:rPr>
              <a:t>lebih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beorientasi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pada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gerakan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menekankan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pada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reaksi</a:t>
            </a:r>
            <a:r>
              <a:rPr lang="en-US" sz="2800" dirty="0" smtClean="0">
                <a:latin typeface="Trebuchet MS" pitchFamily="34" charset="0"/>
              </a:rPr>
              <a:t> – </a:t>
            </a:r>
            <a:r>
              <a:rPr lang="en-US" sz="2800" dirty="0" err="1" smtClean="0">
                <a:latin typeface="Trebuchet MS" pitchFamily="34" charset="0"/>
              </a:rPr>
              <a:t>reaksi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fisik</a:t>
            </a:r>
            <a:r>
              <a:rPr lang="en-US" sz="2800" dirty="0" smtClean="0">
                <a:latin typeface="Trebuchet MS" pitchFamily="34" charset="0"/>
              </a:rPr>
              <a:t> (Singer),</a:t>
            </a:r>
          </a:p>
          <a:p>
            <a:endParaRPr lang="en-US" sz="1000" dirty="0" smtClean="0">
              <a:latin typeface="Trebuchet MS" pitchFamily="34" charset="0"/>
            </a:endParaRPr>
          </a:p>
          <a:p>
            <a:r>
              <a:rPr lang="en-US" sz="2800" dirty="0" err="1" smtClean="0">
                <a:latin typeface="Trebuchet MS" pitchFamily="34" charset="0"/>
              </a:rPr>
              <a:t>mata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pelajaran</a:t>
            </a:r>
            <a:r>
              <a:rPr lang="en-US" sz="2800" dirty="0" smtClean="0">
                <a:latin typeface="Trebuchet MS" pitchFamily="34" charset="0"/>
              </a:rPr>
              <a:t> yang </a:t>
            </a:r>
            <a:r>
              <a:rPr lang="en-US" sz="2800" dirty="0" err="1" smtClean="0">
                <a:latin typeface="Trebuchet MS" pitchFamily="34" charset="0"/>
              </a:rPr>
              <a:t>mencakup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gerakan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fisik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keterampilan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tangan</a:t>
            </a:r>
            <a:r>
              <a:rPr lang="en-US" sz="2800" dirty="0" smtClean="0">
                <a:latin typeface="Trebuchet MS" pitchFamily="34" charset="0"/>
              </a:rPr>
              <a:t> (</a:t>
            </a:r>
            <a:r>
              <a:rPr lang="en-US" sz="2800" dirty="0" err="1" smtClean="0">
                <a:latin typeface="Trebuchet MS" pitchFamily="34" charset="0"/>
              </a:rPr>
              <a:t>Mager</a:t>
            </a:r>
            <a:r>
              <a:rPr lang="en-US" sz="2800" dirty="0" smtClean="0">
                <a:latin typeface="Trebuchet MS" pitchFamily="34" charset="0"/>
              </a:rPr>
              <a:t>)</a:t>
            </a:r>
            <a:r>
              <a:rPr lang="en-US" dirty="0" smtClean="0"/>
              <a:t>. </a:t>
            </a:r>
            <a:endParaRPr lang="en-US" sz="2800" dirty="0" smtClean="0">
              <a:latin typeface="Trebuchet MS" pitchFamily="34" charset="0"/>
            </a:endParaRPr>
          </a:p>
          <a:p>
            <a:endParaRPr lang="en-US" sz="28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457200" y="254000"/>
            <a:ext cx="8229600" cy="7366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US" sz="3200" smtClean="0">
                <a:effectLst/>
                <a:latin typeface="Arial Black" pitchFamily="34" charset="0"/>
              </a:rPr>
              <a:t>Lanjutan ….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609600" y="1295400"/>
            <a:ext cx="7696200" cy="4724400"/>
          </a:xfrm>
        </p:spPr>
        <p:txBody>
          <a:bodyPr/>
          <a:lstStyle/>
          <a:p>
            <a:pPr marL="517525" indent="-517525" eaLnBrk="1" hangingPunct="1"/>
            <a:r>
              <a:rPr lang="en-US" sz="2800" smtClean="0">
                <a:latin typeface="Trebuchet MS" pitchFamily="34" charset="0"/>
              </a:rPr>
              <a:t>Enam tahap keterampilan psikomotor, yaitu: gerakan refleks, gerakan dasar, kemampuan perseptual, gerakan fisik, gerakan terampil, dan komunikasi nondiskursif (Mardapi) </a:t>
            </a:r>
          </a:p>
          <a:p>
            <a:pPr marL="517525" indent="-517525" eaLnBrk="1" hangingPunct="1"/>
            <a:endParaRPr lang="en-US" sz="1400" smtClean="0">
              <a:latin typeface="Trebuchet MS" pitchFamily="34" charset="0"/>
            </a:endParaRPr>
          </a:p>
          <a:p>
            <a:pPr marL="517525" indent="-517525" eaLnBrk="1" hangingPunct="1"/>
            <a:r>
              <a:rPr lang="en-US" sz="2800" smtClean="0">
                <a:latin typeface="Trebuchet MS" pitchFamily="34" charset="0"/>
              </a:rPr>
              <a:t>Hasil belajar psikomotor: </a:t>
            </a:r>
          </a:p>
          <a:p>
            <a:pPr marL="517525" indent="-517525" eaLnBrk="1" hangingPunct="1">
              <a:buFont typeface="Wingdings 2" pitchFamily="18" charset="2"/>
              <a:buNone/>
            </a:pPr>
            <a:r>
              <a:rPr lang="en-US" sz="2800" i="1" smtClean="0">
                <a:latin typeface="Trebuchet MS" pitchFamily="34" charset="0"/>
              </a:rPr>
              <a:t>     specific responding, motor chaining, rule using </a:t>
            </a:r>
            <a:r>
              <a:rPr lang="en-US" sz="2800" smtClean="0">
                <a:latin typeface="Trebuchet MS" pitchFamily="34" charset="0"/>
              </a:rPr>
              <a:t>(Buttler). </a:t>
            </a:r>
          </a:p>
          <a:p>
            <a:pPr marL="517525" indent="-517525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5638800" cy="1554162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pPr algn="l"/>
            <a:r>
              <a:rPr lang="en-GB" sz="3200" b="1" dirty="0">
                <a:solidFill>
                  <a:schemeClr val="accent2"/>
                </a:solidFill>
              </a:rPr>
              <a:t>TINGKATAN KEMAMPUAN  </a:t>
            </a:r>
            <a:r>
              <a:rPr lang="en-GB" sz="3200" b="1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Arial Black" pitchFamily="34" charset="0"/>
              </a:rPr>
              <a:t>Ranah</a:t>
            </a:r>
            <a:r>
              <a:rPr lang="en-GB" sz="3200" b="1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Arial Black" pitchFamily="34" charset="0"/>
              </a:rPr>
              <a:t>Psikomotor</a:t>
            </a:r>
            <a:r>
              <a:rPr lang="en-GB" sz="3200" b="1" dirty="0">
                <a:solidFill>
                  <a:schemeClr val="accent2"/>
                </a:solidFill>
              </a:rPr>
              <a:t> (HARROW)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934200" y="2286000"/>
            <a:ext cx="1905000" cy="3392488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</a:pPr>
            <a:r>
              <a:rPr kumimoji="1"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NATURALIZATION</a:t>
            </a:r>
            <a:endParaRPr kumimoji="1" lang="id-ID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endParaRPr lang="en-US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Spontan</a:t>
            </a: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</a:t>
            </a: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otomatis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219700" y="2819400"/>
            <a:ext cx="1676400" cy="2887663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</a:pPr>
            <a:r>
              <a:rPr kumimoji="1"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ARTICULATION</a:t>
            </a:r>
            <a:endParaRPr kumimoji="1" lang="id-ID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endParaRPr lang="en-US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Akurat </a:t>
            </a: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</a:t>
            </a: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cepat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581400" y="3352800"/>
            <a:ext cx="1600200" cy="2382838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</a:pPr>
            <a:r>
              <a:rPr kumimoji="1"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PRECISION</a:t>
            </a:r>
            <a:endParaRPr kumimoji="1" lang="id-ID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endParaRPr lang="en-US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Lancar</a:t>
            </a: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 </a:t>
            </a: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tepat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866900" y="3886200"/>
            <a:ext cx="1676400" cy="1876425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</a:pPr>
            <a:r>
              <a:rPr kumimoji="1"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MANIPULATION</a:t>
            </a:r>
            <a:endParaRPr kumimoji="1" lang="id-ID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endParaRPr lang="en-US" sz="16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Tanpa contoh</a:t>
            </a: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Visual</a:t>
            </a: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dapat meniru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57200" y="4419600"/>
            <a:ext cx="1371600" cy="13716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>
            <a:flatTx/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IMITATION</a:t>
            </a:r>
          </a:p>
          <a:p>
            <a:pPr algn="ctr"/>
            <a:endParaRPr lang="en-US" sz="1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Meniru</a:t>
            </a: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dengan </a:t>
            </a:r>
          </a:p>
          <a:p>
            <a:pPr algn="ctr"/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contoh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  <p:bldP spid="40967" grpId="0" animBg="1"/>
      <p:bldP spid="40968" grpId="0" animBg="1"/>
      <p:bldP spid="40969" grpId="0" animBg="1"/>
      <p:bldP spid="409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xfrm>
            <a:off x="457200" y="254000"/>
            <a:ext cx="8229600" cy="8128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smtClean="0">
                <a:effectLst/>
                <a:latin typeface="Arial Black" pitchFamily="34" charset="0"/>
              </a:rPr>
              <a:t>PEMBELAJARAN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/>
            <a:r>
              <a:rPr lang="en-US" sz="2800" smtClean="0">
                <a:latin typeface="Trebuchet MS" pitchFamily="34" charset="0"/>
              </a:rPr>
              <a:t>Mata pelajaran yang banyak berhubungan dengan ranah psikomotor adalah pendidikan jasmani, olahraga dan kesehatan, seni budaya, fisika, kimia, biologi, dan keterampilan. </a:t>
            </a:r>
          </a:p>
          <a:p>
            <a:pPr marL="396875" indent="-396875"/>
            <a:endParaRPr lang="en-US" sz="1400" smtClean="0">
              <a:latin typeface="Trebuchet MS" pitchFamily="34" charset="0"/>
            </a:endParaRPr>
          </a:p>
          <a:p>
            <a:pPr marL="396875" indent="-396875"/>
            <a:r>
              <a:rPr lang="en-US" sz="2800" smtClean="0">
                <a:latin typeface="Trebuchet MS" pitchFamily="34" charset="0"/>
              </a:rPr>
              <a:t>Pembelajaran keterampilan akan efektif bila dilakukan dengan menggunakan prinsip belajar sambil mengerjakan (</a:t>
            </a:r>
            <a:r>
              <a:rPr lang="en-US" sz="2800" i="1" smtClean="0">
                <a:latin typeface="Trebuchet MS" pitchFamily="34" charset="0"/>
              </a:rPr>
              <a:t>learning by doing</a:t>
            </a:r>
            <a:r>
              <a:rPr lang="en-US" sz="2800" smtClean="0">
                <a:latin typeface="Trebuchet MS" pitchFamily="34" charset="0"/>
              </a:rPr>
              <a:t>) </a:t>
            </a:r>
          </a:p>
          <a:p>
            <a:pPr marL="396875" indent="-396875">
              <a:buFont typeface="Wingdings 2" pitchFamily="18" charset="2"/>
              <a:buNone/>
            </a:pPr>
            <a:endParaRPr lang="en-US" sz="280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US" sz="3600" smtClean="0">
                <a:effectLst/>
                <a:latin typeface="Arial Black" pitchFamily="34" charset="0"/>
              </a:rPr>
              <a:t>Lanjutan ….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3550" indent="-463550"/>
            <a:r>
              <a:rPr lang="en-US" sz="2800" smtClean="0">
                <a:latin typeface="Trebuchet MS" pitchFamily="34" charset="0"/>
              </a:rPr>
              <a:t>keterampilan yang dilatih melalui praktik secara berulang-ulang akan menjadi kebiasaan atau otomatis </a:t>
            </a:r>
          </a:p>
          <a:p>
            <a:pPr marL="463550" indent="-463550">
              <a:buFont typeface="Wingdings 2" pitchFamily="18" charset="2"/>
              <a:buNone/>
            </a:pPr>
            <a:endParaRPr lang="en-US" sz="1400" smtClean="0">
              <a:latin typeface="Trebuchet MS" pitchFamily="34" charset="0"/>
            </a:endParaRPr>
          </a:p>
          <a:p>
            <a:pPr marL="463550" indent="-463550"/>
            <a:r>
              <a:rPr lang="en-US" sz="2800" smtClean="0">
                <a:latin typeface="Trebuchet MS" pitchFamily="34" charset="0"/>
              </a:rPr>
              <a:t>pengulangan latihan akan memberikan pengaruh yang sangat besar pada pemahiran keterampilan </a:t>
            </a:r>
          </a:p>
          <a:p>
            <a:pPr marL="463550" indent="-463550"/>
            <a:endParaRPr lang="en-US" sz="1400" smtClean="0">
              <a:latin typeface="Trebuchet MS" pitchFamily="34" charset="0"/>
            </a:endParaRPr>
          </a:p>
          <a:p>
            <a:pPr marL="463550" indent="-463550"/>
            <a:r>
              <a:rPr lang="en-US" sz="2800" smtClean="0">
                <a:latin typeface="Trebuchet MS" pitchFamily="34" charset="0"/>
              </a:rPr>
              <a:t>kondisi yang dapat mengoptimalkan hasil belajar keterampilan ada dua macam, yaitu: kondisi internal dan eksternal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200" smtClean="0">
                <a:effectLst/>
                <a:latin typeface="Arial Black" pitchFamily="34" charset="0"/>
              </a:rPr>
              <a:t>LANGKAH-LANGKAH PEMBELAJARAN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lnSpcReduction="10000"/>
          </a:bodyPr>
          <a:lstStyle/>
          <a:p>
            <a:pPr marL="609600" indent="-609600">
              <a:buSzTx/>
              <a:buFont typeface="Wingdings 2" pitchFamily="18" charset="2"/>
              <a:buAutoNum type="arabicPeriod"/>
            </a:pPr>
            <a:r>
              <a:rPr lang="en-US" sz="2800" smtClean="0">
                <a:latin typeface="Trebuchet MS" pitchFamily="34" charset="0"/>
              </a:rPr>
              <a:t>Menentukan tujuan dalam bentuk perbuatan; </a:t>
            </a:r>
          </a:p>
          <a:p>
            <a:pPr marL="609600" indent="-609600">
              <a:buSzTx/>
              <a:buFont typeface="Wingdings 2" pitchFamily="18" charset="2"/>
              <a:buAutoNum type="arabicPeriod"/>
            </a:pPr>
            <a:r>
              <a:rPr lang="en-US" sz="2800" smtClean="0">
                <a:latin typeface="Trebuchet MS" pitchFamily="34" charset="0"/>
              </a:rPr>
              <a:t>Menganalisis keterampilan secara detail dan catatan operasi serta urutannya;</a:t>
            </a:r>
          </a:p>
          <a:p>
            <a:pPr marL="609600" indent="-609600">
              <a:buSzTx/>
              <a:buFont typeface="Wingdings 2" pitchFamily="18" charset="2"/>
              <a:buAutoNum type="arabicPeriod"/>
            </a:pPr>
            <a:r>
              <a:rPr lang="en-US" sz="2800" smtClean="0">
                <a:latin typeface="Trebuchet MS" pitchFamily="34" charset="0"/>
              </a:rPr>
              <a:t>Mendemonstrasikan keterampilan (kompetensi kunci dan keselamatan kerja); </a:t>
            </a:r>
          </a:p>
          <a:p>
            <a:pPr marL="609600" indent="-609600">
              <a:buSzTx/>
              <a:buFont typeface="Wingdings 2" pitchFamily="18" charset="2"/>
              <a:buAutoNum type="arabicPeriod"/>
            </a:pPr>
            <a:r>
              <a:rPr lang="en-US" sz="2800" smtClean="0">
                <a:latin typeface="Trebuchet MS" pitchFamily="34" charset="0"/>
              </a:rPr>
              <a:t>Memberi kesempatan kepada peserta didik untuk mencoba praktik dengan pengawasan dan bimbingan; </a:t>
            </a:r>
          </a:p>
          <a:p>
            <a:pPr marL="609600" indent="-609600">
              <a:buSzTx/>
              <a:buFont typeface="Wingdings 2" pitchFamily="18" charset="2"/>
              <a:buAutoNum type="arabicPeriod"/>
            </a:pPr>
            <a:r>
              <a:rPr lang="en-US" sz="2800" smtClean="0">
                <a:latin typeface="Trebuchet MS" pitchFamily="34" charset="0"/>
              </a:rPr>
              <a:t>Memberikan penilaian terhadap usaha peserta didik.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54000"/>
            <a:ext cx="8229600" cy="8128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smtClean="0">
                <a:effectLst/>
                <a:latin typeface="Arial Black" pitchFamily="34" charset="0"/>
              </a:rPr>
              <a:t>PENILAIAN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295400" y="1447800"/>
            <a:ext cx="6553200" cy="31242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800" smtClean="0">
                <a:latin typeface="Trebuchet MS" pitchFamily="34" charset="0"/>
              </a:rPr>
              <a:t>Penilaian hasil belajar psikomotor 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smtClean="0">
                <a:latin typeface="Trebuchet MS" pitchFamily="34" charset="0"/>
              </a:rPr>
              <a:t>mencakup : persiapan, proses, hasil. </a:t>
            </a:r>
          </a:p>
          <a:p>
            <a:pPr marL="0" indent="0">
              <a:buFont typeface="Wingdings 2" pitchFamily="18" charset="2"/>
              <a:buNone/>
            </a:pPr>
            <a:endParaRPr lang="en-US" sz="2800" smtClean="0">
              <a:latin typeface="Trebuchet MS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2800" smtClean="0">
                <a:latin typeface="Trebuchet MS" pitchFamily="34" charset="0"/>
              </a:rPr>
              <a:t>Perlu dibuat rubrik (kriteria), penskoran, analisis hasil, dan tindak lanjut  </a:t>
            </a:r>
          </a:p>
          <a:p>
            <a:pPr marL="0" indent="0">
              <a:buFont typeface="Wingdings 2" pitchFamily="18" charset="2"/>
              <a:buNone/>
            </a:pPr>
            <a:endParaRPr lang="en-US" sz="2800" smtClean="0">
              <a:latin typeface="Trebuchet MS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280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1085</TotalTime>
  <Words>474</Words>
  <Application>Microsoft Office PowerPoint</Application>
  <PresentationFormat>On-screen Show (4:3)</PresentationFormat>
  <Paragraphs>105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Civic</vt:lpstr>
      <vt:lpstr>Office Theme</vt:lpstr>
      <vt:lpstr>PowerPoint Presentation</vt:lpstr>
      <vt:lpstr>PowerPoint Presentation</vt:lpstr>
      <vt:lpstr>PENGERTIAN</vt:lpstr>
      <vt:lpstr>Lanjutan ….</vt:lpstr>
      <vt:lpstr>TINGKATAN KEMAMPUAN   Ranah Psikomotor (HARROW)</vt:lpstr>
      <vt:lpstr>PEMBELAJARAN</vt:lpstr>
      <vt:lpstr>Lanjutan ….</vt:lpstr>
      <vt:lpstr>LANGKAH-LANGKAH PEMBELAJARAN</vt:lpstr>
      <vt:lpstr>PENILAIAN</vt:lpstr>
      <vt:lpstr>RUBRIK </vt:lpstr>
      <vt:lpstr>CONTOH</vt:lpstr>
      <vt:lpstr>CONTOH PENILAIAN UNJUK KERJA DAN AFEKTIF</vt:lpstr>
      <vt:lpstr>ANALISIS HASIL</vt:lpstr>
      <vt:lpstr>MANFAAT ANALISIS HASIL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PSIKOMOTOR</dc:title>
  <dc:creator>ZYREX</dc:creator>
  <cp:lastModifiedBy>SONY</cp:lastModifiedBy>
  <cp:revision>93</cp:revision>
  <dcterms:created xsi:type="dcterms:W3CDTF">2007-11-29T23:31:31Z</dcterms:created>
  <dcterms:modified xsi:type="dcterms:W3CDTF">2018-03-26T23:09:26Z</dcterms:modified>
</cp:coreProperties>
</file>