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83" r:id="rId5"/>
    <p:sldId id="261" r:id="rId6"/>
    <p:sldId id="302" r:id="rId7"/>
    <p:sldId id="278" r:id="rId8"/>
    <p:sldId id="284" r:id="rId9"/>
    <p:sldId id="359" r:id="rId10"/>
    <p:sldId id="303" r:id="rId11"/>
    <p:sldId id="361" r:id="rId12"/>
    <p:sldId id="360" r:id="rId13"/>
    <p:sldId id="304" r:id="rId14"/>
    <p:sldId id="274" r:id="rId15"/>
    <p:sldId id="285" r:id="rId16"/>
    <p:sldId id="305" r:id="rId17"/>
    <p:sldId id="306" r:id="rId18"/>
    <p:sldId id="286" r:id="rId19"/>
    <p:sldId id="362" r:id="rId20"/>
    <p:sldId id="307" r:id="rId21"/>
    <p:sldId id="308" r:id="rId22"/>
    <p:sldId id="309" r:id="rId23"/>
    <p:sldId id="287" r:id="rId24"/>
    <p:sldId id="310" r:id="rId25"/>
    <p:sldId id="311" r:id="rId26"/>
    <p:sldId id="312" r:id="rId27"/>
    <p:sldId id="313" r:id="rId28"/>
    <p:sldId id="314" r:id="rId29"/>
    <p:sldId id="315" r:id="rId30"/>
    <p:sldId id="288" r:id="rId31"/>
    <p:sldId id="316" r:id="rId32"/>
    <p:sldId id="317" r:id="rId33"/>
    <p:sldId id="318" r:id="rId34"/>
    <p:sldId id="319" r:id="rId35"/>
    <p:sldId id="320" r:id="rId36"/>
    <p:sldId id="322" r:id="rId37"/>
    <p:sldId id="321" r:id="rId38"/>
    <p:sldId id="323" r:id="rId39"/>
    <p:sldId id="324" r:id="rId40"/>
    <p:sldId id="369" r:id="rId41"/>
    <p:sldId id="363" r:id="rId42"/>
    <p:sldId id="325" r:id="rId43"/>
    <p:sldId id="326" r:id="rId44"/>
    <p:sldId id="290" r:id="rId45"/>
    <p:sldId id="275" r:id="rId46"/>
    <p:sldId id="327" r:id="rId47"/>
    <p:sldId id="291" r:id="rId48"/>
    <p:sldId id="328" r:id="rId49"/>
    <p:sldId id="329" r:id="rId50"/>
    <p:sldId id="279" r:id="rId51"/>
    <p:sldId id="294" r:id="rId52"/>
    <p:sldId id="364" r:id="rId53"/>
    <p:sldId id="330" r:id="rId54"/>
    <p:sldId id="331" r:id="rId55"/>
    <p:sldId id="263" r:id="rId56"/>
    <p:sldId id="332" r:id="rId57"/>
    <p:sldId id="333" r:id="rId58"/>
    <p:sldId id="334" r:id="rId59"/>
    <p:sldId id="280" r:id="rId60"/>
    <p:sldId id="295" r:id="rId61"/>
    <p:sldId id="366" r:id="rId62"/>
    <p:sldId id="365" r:id="rId63"/>
    <p:sldId id="264" r:id="rId64"/>
    <p:sldId id="296" r:id="rId65"/>
    <p:sldId id="339" r:id="rId66"/>
    <p:sldId id="276" r:id="rId67"/>
    <p:sldId id="340" r:id="rId68"/>
    <p:sldId id="341" r:id="rId69"/>
    <p:sldId id="342" r:id="rId70"/>
    <p:sldId id="343" r:id="rId71"/>
    <p:sldId id="344" r:id="rId72"/>
    <p:sldId id="345" r:id="rId73"/>
    <p:sldId id="346" r:id="rId74"/>
    <p:sldId id="347" r:id="rId75"/>
    <p:sldId id="348" r:id="rId76"/>
    <p:sldId id="349" r:id="rId77"/>
    <p:sldId id="265" r:id="rId78"/>
    <p:sldId id="351" r:id="rId79"/>
    <p:sldId id="352" r:id="rId80"/>
    <p:sldId id="353" r:id="rId81"/>
    <p:sldId id="354" r:id="rId82"/>
    <p:sldId id="355" r:id="rId83"/>
    <p:sldId id="281" r:id="rId84"/>
    <p:sldId id="367" r:id="rId85"/>
    <p:sldId id="368" r:id="rId86"/>
    <p:sldId id="282" r:id="rId87"/>
    <p:sldId id="301" r:id="rId88"/>
    <p:sldId id="356" r:id="rId89"/>
    <p:sldId id="268" r:id="rId90"/>
    <p:sldId id="269" r:id="rId91"/>
    <p:sldId id="270" r:id="rId92"/>
    <p:sldId id="271" r:id="rId9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35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429000" y="3505200"/>
            <a:ext cx="5410200" cy="1676400"/>
          </a:xfrm>
        </p:spPr>
        <p:txBody>
          <a:bodyPr anchor="b"/>
          <a:lstStyle>
            <a:lvl1pPr>
              <a:defRPr cap="all" baseline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81000" y="6172200"/>
            <a:ext cx="87630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6172200"/>
            <a:ext cx="4572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6019800"/>
            <a:ext cx="9144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w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027676"/>
            <a:ext cx="2895600" cy="2839724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prstGeom prst="rect">
            <a:avLst/>
          </a:prstGeom>
          <a:solidFill>
            <a:srgbClr val="0070C0"/>
          </a:solidFill>
          <a:ln w="50800" cap="sq" cmpd="dbl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 b="0">
                <a:latin typeface="Myriad Pro" pitchFamily="34" charset="0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9"/>
          </p:nvPr>
        </p:nvSpPr>
        <p:spPr>
          <a:xfrm>
            <a:off x="2362200" y="1752600"/>
            <a:ext cx="6324600" cy="43434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rgbClr val="0070C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8B3A6C1-4A43-4205-8695-A67F44131150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prstGeom prst="rect">
            <a:avLst/>
          </a:prstGeo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1447800" cy="4572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0" y="5486400"/>
            <a:ext cx="1447800" cy="13716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4"/>
          <p:cNvSpPr txBox="1">
            <a:spLocks/>
          </p:cNvSpPr>
          <p:nvPr/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E67D7-2DE4-46D5-9B32-4AEC9D3318C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eaVert"/>
          <a:lstStyle>
            <a:lvl1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8B3A6C1-4A43-4205-8695-A67F44131150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rgbClr val="0070C0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609600"/>
            <a:ext cx="6019800" cy="5486400"/>
          </a:xfrm>
          <a:prstGeom prst="rect">
            <a:avLst/>
          </a:prstGeom>
        </p:spPr>
        <p:txBody>
          <a:bodyPr vert="eaVert"/>
          <a:lstStyle>
            <a:lvl1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1" name="Slide Number Placeholder 4"/>
          <p:cNvSpPr txBox="1">
            <a:spLocks/>
          </p:cNvSpPr>
          <p:nvPr/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E67D7-2DE4-46D5-9B32-4AEC9D3318C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0" y="3733800"/>
            <a:ext cx="5181600" cy="1600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172200"/>
            <a:ext cx="91440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w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3180076"/>
            <a:ext cx="2895600" cy="2839724"/>
          </a:xfrm>
          <a:prstGeom prst="rect">
            <a:avLst/>
          </a:prstGeom>
        </p:spPr>
      </p:pic>
      <p:sp>
        <p:nvSpPr>
          <p:cNvPr id="10" name="Date Placeholder 10"/>
          <p:cNvSpPr txBox="1">
            <a:spLocks/>
          </p:cNvSpPr>
          <p:nvPr/>
        </p:nvSpPr>
        <p:spPr>
          <a:xfrm>
            <a:off x="6248400" y="6400800"/>
            <a:ext cx="2667000" cy="365125"/>
          </a:xfrm>
          <a:prstGeom prst="rect">
            <a:avLst/>
          </a:prstGeom>
        </p:spPr>
        <p:txBody>
          <a:bodyPr vert="horz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2B3E01-F88B-47EF-8E88-546566C8D896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10/1/2019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76400"/>
            <a:ext cx="8153400" cy="43434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 sz="2400"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667000"/>
            <a:ext cx="7123113" cy="167322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4400">
                <a:solidFill>
                  <a:srgbClr val="0070C0"/>
                </a:solidFill>
                <a:latin typeface="Myriad Pro Light" pitchFamily="34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0" y="2438400"/>
            <a:ext cx="9144000" cy="152400"/>
          </a:xfrm>
          <a:prstGeom prst="rect">
            <a:avLst/>
          </a:prstGeom>
          <a:solidFill>
            <a:srgbClr val="0070C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590800"/>
          </a:xfrm>
          <a:prstGeom prst="rect">
            <a:avLst/>
          </a:prstGeom>
          <a:solidFill>
            <a:srgbClr val="0070C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 descr="f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3352800"/>
            <a:ext cx="1293881" cy="1293881"/>
          </a:xfrm>
          <a:prstGeom prst="rect">
            <a:avLst/>
          </a:prstGeom>
        </p:spPr>
      </p:pic>
      <p:pic>
        <p:nvPicPr>
          <p:cNvPr id="11" name="Picture 10" descr="t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5181600"/>
            <a:ext cx="1293881" cy="1293881"/>
          </a:xfrm>
          <a:prstGeom prst="rect">
            <a:avLst/>
          </a:prstGeom>
        </p:spPr>
      </p:pic>
      <p:sp>
        <p:nvSpPr>
          <p:cNvPr id="13" name="Text Placeholder 1"/>
          <p:cNvSpPr txBox="1">
            <a:spLocks/>
          </p:cNvSpPr>
          <p:nvPr/>
        </p:nvSpPr>
        <p:spPr>
          <a:xfrm>
            <a:off x="2438400" y="3505200"/>
            <a:ext cx="6324600" cy="1143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Myriad Pro" pitchFamily="34" charset="0"/>
              </a:rPr>
              <a:t>Fan Page</a:t>
            </a:r>
            <a:endParaRPr lang="id-ID" sz="2800" b="1" dirty="0" smtClean="0">
              <a:solidFill>
                <a:srgbClr val="0070C0"/>
              </a:solidFill>
              <a:latin typeface="Myriad Pro" pitchFamily="34" charset="0"/>
            </a:endParaRPr>
          </a:p>
          <a:p>
            <a:r>
              <a:rPr lang="en-US" sz="2800" dirty="0" smtClean="0">
                <a:solidFill>
                  <a:srgbClr val="0070C0"/>
                </a:solidFill>
                <a:latin typeface="Myriad Pro" pitchFamily="34" charset="0"/>
              </a:rPr>
              <a:t>www.facebook.com/</a:t>
            </a:r>
            <a:r>
              <a:rPr lang="id-ID" sz="2800" dirty="0" smtClean="0">
                <a:solidFill>
                  <a:srgbClr val="0070C0"/>
                </a:solidFill>
                <a:latin typeface="Myriad Pro" pitchFamily="34" charset="0"/>
              </a:rPr>
              <a:t>penerbit</a:t>
            </a:r>
            <a:r>
              <a:rPr lang="en-US" sz="2800" dirty="0" smtClean="0">
                <a:solidFill>
                  <a:srgbClr val="0070C0"/>
                </a:solidFill>
                <a:latin typeface="Myriad Pro" pitchFamily="34" charset="0"/>
              </a:rPr>
              <a:t>.</a:t>
            </a:r>
            <a:r>
              <a:rPr lang="id-ID" sz="2800" dirty="0" smtClean="0">
                <a:solidFill>
                  <a:srgbClr val="0070C0"/>
                </a:solidFill>
                <a:latin typeface="Myriad Pro" pitchFamily="34" charset="0"/>
              </a:rPr>
              <a:t>salemba</a:t>
            </a:r>
            <a:endParaRPr lang="id-ID" sz="2800" dirty="0">
              <a:solidFill>
                <a:srgbClr val="0070C0"/>
              </a:solidFill>
              <a:latin typeface="Myriad Pro" pitchFamily="34" charset="0"/>
            </a:endParaRPr>
          </a:p>
        </p:txBody>
      </p:sp>
      <p:sp>
        <p:nvSpPr>
          <p:cNvPr id="15" name="Text Placeholder 1"/>
          <p:cNvSpPr txBox="1">
            <a:spLocks/>
          </p:cNvSpPr>
          <p:nvPr/>
        </p:nvSpPr>
        <p:spPr>
          <a:xfrm>
            <a:off x="2438400" y="5486400"/>
            <a:ext cx="6324600" cy="1143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r>
              <a:rPr lang="id-ID" sz="2800" b="1" dirty="0" smtClean="0">
                <a:solidFill>
                  <a:srgbClr val="0070C0"/>
                </a:solidFill>
                <a:latin typeface="Myriad Pro" pitchFamily="34" charset="0"/>
              </a:rPr>
              <a:t>Follow Us On</a:t>
            </a:r>
          </a:p>
          <a:p>
            <a:r>
              <a:rPr lang="id-ID" sz="2800" dirty="0" smtClean="0">
                <a:solidFill>
                  <a:srgbClr val="0070C0"/>
                </a:solidFill>
                <a:latin typeface="Myriad Pro" pitchFamily="34" charset="0"/>
              </a:rPr>
              <a:t>@penerbitsalemba</a:t>
            </a:r>
            <a:endParaRPr lang="id-ID" sz="2800" dirty="0">
              <a:solidFill>
                <a:srgbClr val="0070C0"/>
              </a:solidFill>
              <a:latin typeface="Myriad Pro" pitchFamily="34" charset="0"/>
            </a:endParaRPr>
          </a:p>
        </p:txBody>
      </p:sp>
      <p:pic>
        <p:nvPicPr>
          <p:cNvPr id="19" name="Picture 18" descr="ecommerc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457200"/>
            <a:ext cx="8382000" cy="1729585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2286000" y="1828800"/>
            <a:ext cx="6858000" cy="158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8B3A6C1-4A43-4205-8695-A67F44131150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4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114800" cy="44196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6" name="Content Placeholder 7"/>
          <p:cNvSpPr>
            <a:spLocks noGrp="1"/>
          </p:cNvSpPr>
          <p:nvPr>
            <p:ph sz="quarter" idx="18"/>
          </p:nvPr>
        </p:nvSpPr>
        <p:spPr>
          <a:xfrm>
            <a:off x="4876800" y="1600200"/>
            <a:ext cx="4114800" cy="44196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8B3A6C1-4A43-4205-8695-A67F44131150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prstGeom prst="rect">
            <a:avLst/>
          </a:prstGeom>
          <a:solidFill>
            <a:srgbClr val="0070C0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18"/>
          </p:nvPr>
        </p:nvSpPr>
        <p:spPr>
          <a:xfrm>
            <a:off x="609600" y="2438400"/>
            <a:ext cx="3886200" cy="35814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8" name="Content Placeholder 7"/>
          <p:cNvSpPr>
            <a:spLocks noGrp="1"/>
          </p:cNvSpPr>
          <p:nvPr>
            <p:ph sz="quarter" idx="19"/>
          </p:nvPr>
        </p:nvSpPr>
        <p:spPr>
          <a:xfrm>
            <a:off x="4800600" y="2438400"/>
            <a:ext cx="3886200" cy="35814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Untitled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600" y="304800"/>
            <a:ext cx="854726" cy="838200"/>
          </a:xfrm>
          <a:prstGeom prst="rect">
            <a:avLst/>
          </a:prstGeom>
        </p:spPr>
      </p:pic>
      <p:sp>
        <p:nvSpPr>
          <p:cNvPr id="7" name="Slide Number Placeholder 4"/>
          <p:cNvSpPr txBox="1">
            <a:spLocks/>
          </p:cNvSpPr>
          <p:nvPr/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E67D7-2DE4-46D5-9B32-4AEC9D3318C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Content Placeholder 5" descr="11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62050"/>
            <a:ext cx="9144000" cy="4248150"/>
          </a:xfrm>
          <a:prstGeom prst="rect">
            <a:avLst/>
          </a:prstGeom>
        </p:spPr>
      </p:pic>
      <p:pic>
        <p:nvPicPr>
          <p:cNvPr id="10" name="Picture 9" descr="fax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5400" y="6168922"/>
            <a:ext cx="536678" cy="536678"/>
          </a:xfrm>
          <a:prstGeom prst="rect">
            <a:avLst/>
          </a:prstGeom>
        </p:spPr>
      </p:pic>
      <p:pic>
        <p:nvPicPr>
          <p:cNvPr id="11" name="Picture 10" descr="hom 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" y="5486400"/>
            <a:ext cx="536678" cy="536678"/>
          </a:xfrm>
          <a:prstGeom prst="rect">
            <a:avLst/>
          </a:prstGeom>
        </p:spPr>
      </p:pic>
      <p:pic>
        <p:nvPicPr>
          <p:cNvPr id="12" name="Picture 11" descr="mai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2000" y="6168922"/>
            <a:ext cx="536678" cy="536678"/>
          </a:xfrm>
          <a:prstGeom prst="rect">
            <a:avLst/>
          </a:prstGeom>
        </p:spPr>
      </p:pic>
      <p:pic>
        <p:nvPicPr>
          <p:cNvPr id="13" name="Picture 12" descr="phon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05400" y="5486400"/>
            <a:ext cx="536678" cy="53667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71600" y="5486400"/>
            <a:ext cx="3375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latin typeface="Myriad Pro" pitchFamily="34" charset="0"/>
              </a:rPr>
              <a:t>Jl. Raya Lenteng Agung No. 101 </a:t>
            </a:r>
          </a:p>
          <a:p>
            <a:r>
              <a:rPr lang="id-ID" dirty="0" smtClean="0">
                <a:latin typeface="Myriad Pro" pitchFamily="34" charset="0"/>
              </a:rPr>
              <a:t>Jagakarsa</a:t>
            </a:r>
            <a:r>
              <a:rPr lang="en-US" dirty="0" smtClean="0">
                <a:latin typeface="Myriad Pro" pitchFamily="34" charset="0"/>
              </a:rPr>
              <a:t>, </a:t>
            </a:r>
            <a:r>
              <a:rPr lang="id-ID" dirty="0" smtClean="0">
                <a:latin typeface="Myriad Pro" pitchFamily="34" charset="0"/>
              </a:rPr>
              <a:t>Jakarta Selatan 12610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71600" y="6260068"/>
            <a:ext cx="2834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Myriad Pro" pitchFamily="34" charset="0"/>
              </a:rPr>
              <a:t>info@penerbitsalemba.com</a:t>
            </a:r>
            <a:endParaRPr lang="id-ID" dirty="0" smtClean="0">
              <a:latin typeface="Myriad Pro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92517" y="5574268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latin typeface="Myriad Pro" pitchFamily="34" charset="0"/>
              </a:rPr>
              <a:t>+62 21 781 86 16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92517" y="6260068"/>
            <a:ext cx="2635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latin typeface="Myriad Pro" pitchFamily="34" charset="0"/>
              </a:rPr>
              <a:t>+62 21 7818470/7818486</a:t>
            </a:r>
          </a:p>
        </p:txBody>
      </p:sp>
      <p:sp>
        <p:nvSpPr>
          <p:cNvPr id="19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Blank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Untitled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600" y="304800"/>
            <a:ext cx="854726" cy="8382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>
                <a:latin typeface="Myriad Pro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E67D7-2DE4-46D5-9B32-4AEC9D3318C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6267" y="2644170"/>
            <a:ext cx="72314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</a:rPr>
              <a:t>TERIMA KASIH</a:t>
            </a:r>
            <a:endParaRPr lang="en-US" sz="9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8B3A6C1-4A43-4205-8695-A67F44131150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rgbClr val="0070C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1" name="Picture 10" descr="Untitled-2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848600" y="304800"/>
            <a:ext cx="854726" cy="838200"/>
          </a:xfrm>
          <a:prstGeom prst="rect">
            <a:avLst/>
          </a:prstGeom>
        </p:spPr>
      </p:pic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Click to edit Master text styles</a:t>
            </a:r>
          </a:p>
          <a:p>
            <a:pPr marL="320040" marR="0" lvl="1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Second level</a:t>
            </a:r>
          </a:p>
          <a:p>
            <a:pPr marL="320040" marR="0" lvl="2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Third level</a:t>
            </a:r>
          </a:p>
          <a:p>
            <a:pPr marL="320040" marR="0" lvl="3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Fourth level</a:t>
            </a:r>
          </a:p>
          <a:p>
            <a:pPr marL="320040" marR="0" lvl="4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Fifth level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rgbClr val="0070C0"/>
          </a:solidFill>
          <a:latin typeface="Myriad Pro Light" pitchFamily="34" charset="0"/>
          <a:ea typeface="+mj-ea"/>
          <a:cs typeface="+mj-cs"/>
        </a:defRPr>
      </a:lvl1pPr>
    </p:titleStyle>
    <p:bodyStyle>
      <a:lvl1pPr marL="320040" marR="0" indent="-320040" algn="l" defTabSz="914400" rtl="0" eaLnBrk="1" fontAlgn="auto" latinLnBrk="0" hangingPunct="1">
        <a:lnSpc>
          <a:spcPct val="100000"/>
        </a:lnSpc>
        <a:spcBef>
          <a:spcPts val="700"/>
        </a:spcBef>
        <a:spcAft>
          <a:spcPts val="0"/>
        </a:spcAft>
        <a:buClr>
          <a:srgbClr val="0070C0"/>
        </a:buClr>
        <a:buSzPct val="100000"/>
        <a:buFont typeface="Arial" pitchFamily="34" charset="0"/>
        <a:buChar char="•"/>
        <a:tabLst/>
        <a:defRPr kumimoji="0" sz="24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1pPr>
      <a:lvl2pPr marL="640080" marR="0" indent="-274320" algn="l" defTabSz="914400" rtl="0" eaLnBrk="1" fontAlgn="auto" latinLnBrk="0" hangingPunct="1">
        <a:lnSpc>
          <a:spcPct val="100000"/>
        </a:lnSpc>
        <a:spcBef>
          <a:spcPts val="550"/>
        </a:spcBef>
        <a:spcAft>
          <a:spcPts val="0"/>
        </a:spcAft>
        <a:buClr>
          <a:srgbClr val="0070C0"/>
        </a:buClr>
        <a:buSzPct val="70000"/>
        <a:buFont typeface="Arial" pitchFamily="34" charset="0"/>
        <a:buChar char="•"/>
        <a:tabLst/>
        <a:defRPr kumimoji="0" sz="2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2pPr>
      <a:lvl3pPr marL="914400" marR="0" indent="-228600" algn="l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>
          <a:srgbClr val="0070C0"/>
        </a:buClr>
        <a:buSzPct val="75000"/>
        <a:buFont typeface="Arial" pitchFamily="34" charset="0"/>
        <a:buChar char="•"/>
        <a:tabLst/>
        <a:defRPr kumimoji="0" sz="23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3pPr>
      <a:lvl4pPr marL="1371600" marR="0" indent="-228600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70C0"/>
        </a:buClr>
        <a:buSzPct val="75000"/>
        <a:buFont typeface="Arial" pitchFamily="34" charset="0"/>
        <a:buChar char="•"/>
        <a:tabLst/>
        <a:defRPr kumimoji="0"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4pPr>
      <a:lvl5pPr marL="1828800" marR="0" indent="-228600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70C0"/>
        </a:buClr>
        <a:buSzPct val="65000"/>
        <a:buFont typeface="Arial" pitchFamily="34" charset="0"/>
        <a:buChar char="•"/>
        <a:tabLst/>
        <a:defRPr kumimoji="0"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0" y="3620616"/>
            <a:ext cx="5410200" cy="189661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+mj-lt"/>
              </a:rPr>
              <a:t>BIAYA PRODUKSI DAN LAPORAN HARGA POKOK PRODUKSI</a:t>
            </a:r>
            <a:endParaRPr lang="en-US" b="1" dirty="0">
              <a:latin typeface="+mj-lt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11560" y="1862336"/>
            <a:ext cx="2592288" cy="9906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BAB 03</a:t>
            </a:r>
            <a:endParaRPr kumimoji="0" lang="en-US" sz="44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1" name="Picture 3" descr="D:\AkBi Riwayadi\calculator-913164_1280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4211960" y="596280"/>
            <a:ext cx="3960740" cy="29674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4"/>
          <p:cNvSpPr/>
          <p:nvPr/>
        </p:nvSpPr>
        <p:spPr>
          <a:xfrm>
            <a:off x="1142976" y="285728"/>
            <a:ext cx="15000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800" dirty="0" smtClean="0"/>
              <a:t>Riwayadi</a:t>
            </a:r>
            <a:endParaRPr lang="en-US" sz="2800" dirty="0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>
          <a:xfrm>
            <a:off x="642910" y="1752600"/>
            <a:ext cx="8043890" cy="246221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600" dirty="0" err="1" smtClean="0">
                <a:latin typeface="+mj-lt"/>
              </a:rPr>
              <a:t>Biaya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bahan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baku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tidak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langsung</a:t>
            </a:r>
            <a:r>
              <a:rPr lang="en-US" sz="2600" dirty="0" smtClean="0">
                <a:latin typeface="+mj-lt"/>
              </a:rPr>
              <a:t> (</a:t>
            </a:r>
            <a:r>
              <a:rPr lang="en-US" sz="2600" i="1" dirty="0" smtClean="0">
                <a:latin typeface="+mj-lt"/>
              </a:rPr>
              <a:t>indirect raw material cost</a:t>
            </a:r>
            <a:r>
              <a:rPr lang="en-US" sz="2600" dirty="0" smtClean="0">
                <a:latin typeface="+mj-lt"/>
              </a:rPr>
              <a:t>) </a:t>
            </a:r>
            <a:r>
              <a:rPr lang="en-US" sz="2600" dirty="0" err="1" smtClean="0">
                <a:latin typeface="+mj-lt"/>
              </a:rPr>
              <a:t>yaitu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biaya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bahan</a:t>
            </a:r>
            <a:r>
              <a:rPr lang="en-US" sz="2600" dirty="0" smtClean="0">
                <a:latin typeface="+mj-lt"/>
              </a:rPr>
              <a:t> yang </a:t>
            </a:r>
            <a:r>
              <a:rPr lang="en-US" sz="2600" dirty="0" err="1" smtClean="0">
                <a:latin typeface="+mj-lt"/>
              </a:rPr>
              <a:t>tidak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dapat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secara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mudah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dan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akurat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ditelusuri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ke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produk</a:t>
            </a:r>
            <a:r>
              <a:rPr lang="en-US" sz="2600" dirty="0" smtClean="0">
                <a:latin typeface="+mj-lt"/>
              </a:rPr>
              <a:t> (</a:t>
            </a:r>
            <a:r>
              <a:rPr lang="en-US" sz="2600" dirty="0" err="1" smtClean="0">
                <a:latin typeface="+mj-lt"/>
              </a:rPr>
              <a:t>biaya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penelusurannya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lebih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mahal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dari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manfaatnya</a:t>
            </a:r>
            <a:r>
              <a:rPr lang="en-US" sz="2600" dirty="0" smtClean="0">
                <a:latin typeface="+mj-lt"/>
              </a:rPr>
              <a:t>). </a:t>
            </a:r>
            <a:r>
              <a:rPr lang="en-US" sz="2600" dirty="0" err="1" smtClean="0">
                <a:latin typeface="+mj-lt"/>
              </a:rPr>
              <a:t>Contohnya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adalah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paku</a:t>
            </a:r>
            <a:r>
              <a:rPr lang="en-US" sz="2600" dirty="0" smtClean="0">
                <a:latin typeface="+mj-lt"/>
              </a:rPr>
              <a:t> yang </a:t>
            </a:r>
            <a:r>
              <a:rPr lang="en-US" sz="2600" dirty="0" err="1" smtClean="0">
                <a:latin typeface="+mj-lt"/>
              </a:rPr>
              <a:t>dipakai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untuk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pembuatan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perabot</a:t>
            </a:r>
            <a:r>
              <a:rPr lang="en-US" sz="2600" dirty="0" smtClean="0">
                <a:latin typeface="+mj-lt"/>
              </a:rPr>
              <a:t>, </a:t>
            </a:r>
            <a:r>
              <a:rPr lang="en-US" sz="2600" dirty="0" err="1" smtClean="0">
                <a:latin typeface="+mj-lt"/>
              </a:rPr>
              <a:t>benang</a:t>
            </a:r>
            <a:r>
              <a:rPr lang="en-US" sz="2600" dirty="0" smtClean="0">
                <a:latin typeface="+mj-lt"/>
              </a:rPr>
              <a:t> </a:t>
            </a:r>
            <a:r>
              <a:rPr lang="de-DE" sz="2600" dirty="0" smtClean="0">
                <a:latin typeface="+mj-lt"/>
              </a:rPr>
              <a:t>untuk pembuatan baju, dan lem untuk </a:t>
            </a:r>
            <a:r>
              <a:rPr lang="en-US" sz="2600" dirty="0" err="1" smtClean="0">
                <a:latin typeface="+mj-lt"/>
              </a:rPr>
              <a:t>pembuatan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sepatu</a:t>
            </a:r>
            <a:r>
              <a:rPr lang="en-US" sz="2600" dirty="0" smtClean="0">
                <a:latin typeface="+mj-lt"/>
              </a:rPr>
              <a:t>.</a:t>
            </a:r>
            <a:endParaRPr lang="en-US" sz="2600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8662" y="5072074"/>
            <a:ext cx="7429552" cy="8925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600" dirty="0" err="1" smtClean="0"/>
              <a:t>Biaya</a:t>
            </a:r>
            <a:r>
              <a:rPr lang="en-US" sz="2600" dirty="0" smtClean="0"/>
              <a:t> </a:t>
            </a:r>
            <a:r>
              <a:rPr lang="en-US" sz="2600" dirty="0" err="1" smtClean="0"/>
              <a:t>bahan</a:t>
            </a:r>
            <a:r>
              <a:rPr lang="en-US" sz="2600" dirty="0" smtClean="0"/>
              <a:t> </a:t>
            </a:r>
            <a:r>
              <a:rPr lang="en-US" sz="2600" dirty="0" err="1" smtClean="0"/>
              <a:t>baku</a:t>
            </a:r>
            <a:r>
              <a:rPr lang="en-US" sz="2600" dirty="0" smtClean="0"/>
              <a:t> </a:t>
            </a:r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langsung</a:t>
            </a:r>
            <a:r>
              <a:rPr lang="en-US" sz="2600" dirty="0" smtClean="0"/>
              <a:t> </a:t>
            </a:r>
            <a:r>
              <a:rPr lang="en-US" sz="2600" dirty="0" err="1" smtClean="0"/>
              <a:t>dikelompokkan</a:t>
            </a:r>
            <a:r>
              <a:rPr lang="en-US" sz="2600" dirty="0" smtClean="0"/>
              <a:t> </a:t>
            </a:r>
            <a:r>
              <a:rPr lang="en-US" sz="2600" dirty="0" err="1" smtClean="0"/>
              <a:t>sebagai</a:t>
            </a:r>
            <a:r>
              <a:rPr lang="en-US" sz="2600" dirty="0" smtClean="0"/>
              <a:t> </a:t>
            </a:r>
            <a:r>
              <a:rPr lang="en-US" sz="2600" dirty="0" err="1" smtClean="0"/>
              <a:t>biaya</a:t>
            </a:r>
            <a:r>
              <a:rPr lang="en-US" sz="2600" dirty="0" smtClean="0"/>
              <a:t> overhead </a:t>
            </a:r>
            <a:r>
              <a:rPr lang="en-US" sz="2600" dirty="0" err="1" smtClean="0"/>
              <a:t>pabrik</a:t>
            </a:r>
            <a:endParaRPr lang="en-US" sz="2600" dirty="0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8596" y="1928802"/>
            <a:ext cx="21431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 smtClean="0"/>
              <a:t>Gambar 3.2 Pembebanan Bahan Baku pada Produk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427984" y="1635640"/>
            <a:ext cx="2592288" cy="93610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Baku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83768" y="3064400"/>
            <a:ext cx="1800200" cy="93610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Baku </a:t>
            </a:r>
            <a:r>
              <a:rPr lang="en-US" dirty="0" err="1" smtClean="0"/>
              <a:t>Langsung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092280" y="3064400"/>
            <a:ext cx="1800200" cy="9361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Baku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092280" y="4278846"/>
            <a:ext cx="1800200" cy="9361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i="1" dirty="0" smtClean="0"/>
              <a:t>Overhead </a:t>
            </a:r>
            <a:r>
              <a:rPr lang="en-US" dirty="0" err="1" smtClean="0"/>
              <a:t>Pabrik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932040" y="5157192"/>
            <a:ext cx="1800200" cy="93610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Produk</a:t>
            </a:r>
            <a:endParaRPr lang="en-US" dirty="0"/>
          </a:p>
        </p:txBody>
      </p:sp>
      <p:cxnSp>
        <p:nvCxnSpPr>
          <p:cNvPr id="12" name="Elbow Connector 11"/>
          <p:cNvCxnSpPr>
            <a:stCxn id="6" idx="2"/>
            <a:endCxn id="7" idx="0"/>
          </p:cNvCxnSpPr>
          <p:nvPr/>
        </p:nvCxnSpPr>
        <p:spPr>
          <a:xfrm rot="5400000">
            <a:off x="4307670" y="1647942"/>
            <a:ext cx="492656" cy="2340260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6" idx="2"/>
            <a:endCxn id="8" idx="0"/>
          </p:cNvCxnSpPr>
          <p:nvPr/>
        </p:nvCxnSpPr>
        <p:spPr>
          <a:xfrm rot="16200000" flipH="1">
            <a:off x="6611926" y="1683946"/>
            <a:ext cx="492656" cy="2268252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hape 15"/>
          <p:cNvCxnSpPr>
            <a:stCxn id="7" idx="2"/>
            <a:endCxn id="10" idx="1"/>
          </p:cNvCxnSpPr>
          <p:nvPr/>
        </p:nvCxnSpPr>
        <p:spPr>
          <a:xfrm rot="16200000" flipH="1">
            <a:off x="3345584" y="4038788"/>
            <a:ext cx="1624740" cy="1548172"/>
          </a:xfrm>
          <a:prstGeom prst="bentConnector2">
            <a:avLst/>
          </a:prstGeom>
          <a:ln w="254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2"/>
            <a:endCxn id="9" idx="0"/>
          </p:cNvCxnSpPr>
          <p:nvPr/>
        </p:nvCxnSpPr>
        <p:spPr>
          <a:xfrm rot="5400000">
            <a:off x="7853209" y="4139675"/>
            <a:ext cx="278342" cy="1588"/>
          </a:xfrm>
          <a:prstGeom prst="straightConnector1">
            <a:avLst/>
          </a:prstGeom>
          <a:ln w="254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hape 19"/>
          <p:cNvCxnSpPr>
            <a:stCxn id="9" idx="2"/>
            <a:endCxn id="10" idx="3"/>
          </p:cNvCxnSpPr>
          <p:nvPr/>
        </p:nvCxnSpPr>
        <p:spPr>
          <a:xfrm rot="5400000">
            <a:off x="7157163" y="4790027"/>
            <a:ext cx="410294" cy="1260140"/>
          </a:xfrm>
          <a:prstGeom prst="bentConnector2">
            <a:avLst/>
          </a:prstGeom>
          <a:ln w="254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>
          <a:xfrm>
            <a:off x="2362200" y="2714620"/>
            <a:ext cx="6324600" cy="3381380"/>
          </a:xfrm>
        </p:spPr>
        <p:txBody>
          <a:bodyPr>
            <a:normAutofit lnSpcReduction="10000"/>
          </a:bodyPr>
          <a:lstStyle/>
          <a:p>
            <a:r>
              <a:rPr lang="id-ID" dirty="0" smtClean="0"/>
              <a:t>Bahan baku langsung diperoleh melalui 2 cara: dibeli atau dihasilkan sendiri.</a:t>
            </a:r>
          </a:p>
          <a:p>
            <a:r>
              <a:rPr lang="id-ID" dirty="0" smtClean="0"/>
              <a:t>Perhitungan harga pokok bahan baku langsung yang dihasilkan sendiri lebih rumit dari dibeli.</a:t>
            </a:r>
          </a:p>
          <a:p>
            <a:r>
              <a:rPr lang="en-US" dirty="0" err="1" smtClean="0"/>
              <a:t>Idealnya</a:t>
            </a:r>
            <a:r>
              <a:rPr lang="en-US" dirty="0" smtClean="0"/>
              <a:t>,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yang </a:t>
            </a:r>
            <a:r>
              <a:rPr lang="en-US" dirty="0" err="1" smtClean="0"/>
              <a:t>berkaitan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aktivitas</a:t>
            </a:r>
            <a:r>
              <a:rPr lang="en-US" dirty="0" smtClean="0"/>
              <a:t> </a:t>
            </a:r>
            <a:r>
              <a:rPr lang="en-US" dirty="0" err="1" smtClean="0"/>
              <a:t>perolehan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baku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komponen</a:t>
            </a:r>
            <a:r>
              <a:rPr lang="en-US" dirty="0" smtClean="0"/>
              <a:t> </a:t>
            </a:r>
            <a:r>
              <a:rPr lang="en-US" dirty="0" err="1" smtClean="0"/>
              <a:t>harga</a:t>
            </a:r>
            <a:r>
              <a:rPr lang="en-US" dirty="0" smtClean="0"/>
              <a:t> </a:t>
            </a:r>
            <a:r>
              <a:rPr lang="en-US" dirty="0" err="1" smtClean="0"/>
              <a:t>pokok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baku</a:t>
            </a:r>
            <a:r>
              <a:rPr lang="id-ID" dirty="0" smtClean="0"/>
              <a:t> langsung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28860" y="1714488"/>
            <a:ext cx="6286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/>
              <a:t>Perhitungan Harga Pokok Bahan Baku Langsung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>
          <a:xfrm>
            <a:off x="642910" y="1752600"/>
            <a:ext cx="8043890" cy="367666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id-ID" sz="2600" dirty="0" smtClean="0">
                <a:latin typeface="+mj-lt"/>
              </a:rPr>
              <a:t>Jika bahan baku langsung dibeli, maka s</a:t>
            </a:r>
            <a:r>
              <a:rPr lang="en-US" sz="2600" dirty="0" err="1" smtClean="0">
                <a:latin typeface="+mj-lt"/>
              </a:rPr>
              <a:t>emua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biaya</a:t>
            </a:r>
            <a:r>
              <a:rPr lang="en-US" sz="2600" dirty="0" smtClean="0">
                <a:latin typeface="+mj-lt"/>
              </a:rPr>
              <a:t> yang </a:t>
            </a:r>
            <a:r>
              <a:rPr lang="en-US" sz="2600" dirty="0" err="1" smtClean="0">
                <a:latin typeface="+mj-lt"/>
              </a:rPr>
              <a:t>berkaitan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dengan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perolehan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bahan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baku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langsung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harus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menjadi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komponen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harga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pokok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bahan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baku</a:t>
            </a:r>
            <a:r>
              <a:rPr lang="id-ID" sz="2600" dirty="0" smtClean="0">
                <a:latin typeface="+mj-lt"/>
              </a:rPr>
              <a:t> langsung</a:t>
            </a:r>
            <a:r>
              <a:rPr lang="en-US" sz="2600" dirty="0" smtClean="0">
                <a:latin typeface="+mj-lt"/>
              </a:rPr>
              <a:t>, </a:t>
            </a:r>
            <a:r>
              <a:rPr lang="en-US" sz="2600" dirty="0" err="1" smtClean="0">
                <a:latin typeface="+mj-lt"/>
              </a:rPr>
              <a:t>seperti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harga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beli</a:t>
            </a:r>
            <a:r>
              <a:rPr lang="en-US" sz="2600" dirty="0" smtClean="0">
                <a:latin typeface="+mj-lt"/>
              </a:rPr>
              <a:t>, </a:t>
            </a:r>
            <a:r>
              <a:rPr lang="en-US" sz="2600" dirty="0" err="1" smtClean="0">
                <a:latin typeface="+mj-lt"/>
              </a:rPr>
              <a:t>diskon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pembelian</a:t>
            </a:r>
            <a:r>
              <a:rPr lang="en-US" sz="2600" dirty="0" smtClean="0">
                <a:latin typeface="+mj-lt"/>
              </a:rPr>
              <a:t>, </a:t>
            </a:r>
            <a:r>
              <a:rPr lang="en-US" sz="2600" dirty="0" err="1" smtClean="0">
                <a:latin typeface="+mj-lt"/>
              </a:rPr>
              <a:t>ongkos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angkut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pembelian</a:t>
            </a:r>
            <a:r>
              <a:rPr lang="en-US" sz="2600" dirty="0" smtClean="0">
                <a:latin typeface="+mj-lt"/>
              </a:rPr>
              <a:t>, </a:t>
            </a:r>
            <a:r>
              <a:rPr lang="en-US" sz="2600" dirty="0" err="1" smtClean="0">
                <a:latin typeface="+mj-lt"/>
              </a:rPr>
              <a:t>asuransi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bahan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baku</a:t>
            </a:r>
            <a:r>
              <a:rPr lang="en-US" sz="2600" dirty="0" smtClean="0">
                <a:latin typeface="+mj-lt"/>
              </a:rPr>
              <a:t> yang </a:t>
            </a:r>
            <a:r>
              <a:rPr lang="en-US" sz="2600" dirty="0" err="1" smtClean="0">
                <a:latin typeface="+mj-lt"/>
              </a:rPr>
              <a:t>dibeli</a:t>
            </a:r>
            <a:r>
              <a:rPr lang="en-US" sz="2600" dirty="0" smtClean="0">
                <a:latin typeface="+mj-lt"/>
              </a:rPr>
              <a:t>, </a:t>
            </a:r>
            <a:r>
              <a:rPr lang="en-US" sz="2600" dirty="0" err="1" smtClean="0">
                <a:latin typeface="+mj-lt"/>
              </a:rPr>
              <a:t>biaya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pembelian</a:t>
            </a:r>
            <a:r>
              <a:rPr lang="en-US" sz="2600" dirty="0" smtClean="0">
                <a:latin typeface="+mj-lt"/>
              </a:rPr>
              <a:t>, </a:t>
            </a:r>
            <a:r>
              <a:rPr lang="en-US" sz="2600" dirty="0" err="1" smtClean="0">
                <a:latin typeface="+mj-lt"/>
              </a:rPr>
              <a:t>biaya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gudang</a:t>
            </a:r>
            <a:r>
              <a:rPr lang="en-US" sz="2600" dirty="0" smtClean="0">
                <a:latin typeface="+mj-lt"/>
              </a:rPr>
              <a:t>, </a:t>
            </a:r>
            <a:r>
              <a:rPr lang="en-US" sz="2600" dirty="0" err="1" smtClean="0">
                <a:latin typeface="+mj-lt"/>
              </a:rPr>
              <a:t>dan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biaya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akuntansi</a:t>
            </a:r>
            <a:r>
              <a:rPr lang="en-US" sz="2600" dirty="0" smtClean="0">
                <a:latin typeface="+mj-lt"/>
              </a:rPr>
              <a:t>.</a:t>
            </a:r>
            <a:endParaRPr lang="en-US" sz="2600" dirty="0">
              <a:latin typeface="+mj-lt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4282" y="1857364"/>
            <a:ext cx="20002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GAMBAR 3.3 </a:t>
            </a:r>
            <a:r>
              <a:rPr lang="en-US" b="1" dirty="0" err="1" smtClean="0"/>
              <a:t>Pembebanan</a:t>
            </a:r>
            <a:r>
              <a:rPr lang="en-US" b="1" dirty="0" smtClean="0"/>
              <a:t> </a:t>
            </a:r>
            <a:r>
              <a:rPr lang="en-US" b="1" dirty="0" err="1" smtClean="0"/>
              <a:t>Biaya</a:t>
            </a:r>
            <a:r>
              <a:rPr lang="en-US" b="1" dirty="0" smtClean="0"/>
              <a:t> </a:t>
            </a:r>
            <a:r>
              <a:rPr lang="en-US" b="1" dirty="0" err="1" smtClean="0"/>
              <a:t>Langsung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Biaya</a:t>
            </a:r>
            <a:r>
              <a:rPr lang="en-US" b="1" dirty="0" smtClean="0"/>
              <a:t> </a:t>
            </a:r>
            <a:r>
              <a:rPr lang="en-US" b="1" dirty="0" err="1" smtClean="0"/>
              <a:t>Tidak</a:t>
            </a:r>
            <a:r>
              <a:rPr lang="en-US" b="1" dirty="0" smtClean="0"/>
              <a:t> </a:t>
            </a:r>
            <a:r>
              <a:rPr lang="en-US" b="1" dirty="0" err="1" smtClean="0"/>
              <a:t>Langsung</a:t>
            </a:r>
            <a:r>
              <a:rPr lang="en-US" b="1" dirty="0" smtClean="0"/>
              <a:t> </a:t>
            </a:r>
            <a:r>
              <a:rPr lang="en-US" b="1" dirty="0" err="1" smtClean="0"/>
              <a:t>ke</a:t>
            </a:r>
            <a:r>
              <a:rPr lang="en-US" b="1" dirty="0" smtClean="0"/>
              <a:t> </a:t>
            </a:r>
            <a:r>
              <a:rPr lang="en-US" b="1" dirty="0" err="1" smtClean="0"/>
              <a:t>Bahan</a:t>
            </a:r>
            <a:r>
              <a:rPr lang="en-US" b="1" dirty="0" smtClean="0"/>
              <a:t> Baku </a:t>
            </a:r>
            <a:r>
              <a:rPr lang="en-US" b="1" dirty="0" err="1" smtClean="0"/>
              <a:t>Langsung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2411760" y="1988840"/>
            <a:ext cx="2088232" cy="151216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BIAYA LANGSUNG</a:t>
            </a:r>
          </a:p>
          <a:p>
            <a:pPr algn="ctr"/>
            <a:r>
              <a:rPr lang="en-US" dirty="0" err="1" smtClean="0"/>
              <a:t>Harga</a:t>
            </a:r>
            <a:r>
              <a:rPr lang="en-US" dirty="0" smtClean="0"/>
              <a:t> </a:t>
            </a:r>
            <a:r>
              <a:rPr lang="en-US" dirty="0" err="1" smtClean="0"/>
              <a:t>beli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endParaRPr lang="en-US" dirty="0" smtClean="0"/>
          </a:p>
          <a:p>
            <a:pPr algn="ctr"/>
            <a:r>
              <a:rPr lang="en-US" dirty="0" err="1" smtClean="0"/>
              <a:t>baku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potongan</a:t>
            </a:r>
            <a:endParaRPr lang="en-US" dirty="0" smtClean="0"/>
          </a:p>
          <a:p>
            <a:pPr algn="ctr"/>
            <a:r>
              <a:rPr lang="en-US" dirty="0" err="1" smtClean="0"/>
              <a:t>harga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28184" y="1988840"/>
            <a:ext cx="2628000" cy="151216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BIAYA TIDAK LANGSUNG</a:t>
            </a:r>
          </a:p>
          <a:p>
            <a:pPr algn="ctr"/>
            <a:r>
              <a:rPr lang="en-US" dirty="0" err="1" smtClean="0"/>
              <a:t>Ongkos</a:t>
            </a:r>
            <a:r>
              <a:rPr lang="en-US" dirty="0" smtClean="0"/>
              <a:t> </a:t>
            </a:r>
            <a:r>
              <a:rPr lang="en-US" dirty="0" err="1" smtClean="0"/>
              <a:t>angkut</a:t>
            </a:r>
            <a:r>
              <a:rPr lang="en-US" dirty="0" smtClean="0"/>
              <a:t>, </a:t>
            </a:r>
            <a:r>
              <a:rPr lang="en-US" dirty="0" err="1" smtClean="0"/>
              <a:t>beban</a:t>
            </a:r>
            <a:r>
              <a:rPr lang="en-US" dirty="0" smtClean="0"/>
              <a:t> </a:t>
            </a:r>
            <a:r>
              <a:rPr lang="en-US" dirty="0" err="1" smtClean="0"/>
              <a:t>pembelian</a:t>
            </a:r>
            <a:r>
              <a:rPr lang="en-US" dirty="0" smtClean="0"/>
              <a:t>, </a:t>
            </a:r>
            <a:r>
              <a:rPr lang="en-US" dirty="0" err="1" smtClean="0"/>
              <a:t>beban</a:t>
            </a:r>
            <a:r>
              <a:rPr lang="en-US" dirty="0" smtClean="0"/>
              <a:t> </a:t>
            </a:r>
            <a:r>
              <a:rPr lang="en-US" dirty="0" err="1" smtClean="0"/>
              <a:t>asuransi</a:t>
            </a:r>
            <a:r>
              <a:rPr lang="en-US" dirty="0" smtClean="0"/>
              <a:t>, </a:t>
            </a:r>
            <a:r>
              <a:rPr lang="en-US" dirty="0" err="1" smtClean="0"/>
              <a:t>beban</a:t>
            </a:r>
            <a:r>
              <a:rPr lang="en-US" dirty="0" smtClean="0"/>
              <a:t> </a:t>
            </a:r>
            <a:r>
              <a:rPr lang="en-US" dirty="0" err="1" smtClean="0"/>
              <a:t>gudang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beban</a:t>
            </a:r>
            <a:r>
              <a:rPr lang="en-US" dirty="0" smtClean="0"/>
              <a:t> </a:t>
            </a:r>
            <a:r>
              <a:rPr lang="en-US" dirty="0" err="1" smtClean="0"/>
              <a:t>akuntansi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732240" y="4581128"/>
            <a:ext cx="15841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Cost Driver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355976" y="4581128"/>
            <a:ext cx="1296144" cy="79208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Bahan</a:t>
            </a:r>
            <a:r>
              <a:rPr lang="en-US" dirty="0" smtClean="0"/>
              <a:t> Baku </a:t>
            </a:r>
            <a:r>
              <a:rPr lang="en-US" dirty="0" err="1" smtClean="0"/>
              <a:t>Langsung</a:t>
            </a:r>
            <a:endParaRPr lang="en-US" dirty="0"/>
          </a:p>
        </p:txBody>
      </p:sp>
      <p:cxnSp>
        <p:nvCxnSpPr>
          <p:cNvPr id="11" name="Shape 10"/>
          <p:cNvCxnSpPr>
            <a:stCxn id="6" idx="2"/>
            <a:endCxn id="9" idx="1"/>
          </p:cNvCxnSpPr>
          <p:nvPr/>
        </p:nvCxnSpPr>
        <p:spPr>
          <a:xfrm rot="16200000" flipH="1">
            <a:off x="3167844" y="3789040"/>
            <a:ext cx="1476164" cy="90010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2"/>
            <a:endCxn id="8" idx="0"/>
          </p:cNvCxnSpPr>
          <p:nvPr/>
        </p:nvCxnSpPr>
        <p:spPr>
          <a:xfrm rot="5400000">
            <a:off x="6993196" y="4032140"/>
            <a:ext cx="1080120" cy="178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1"/>
            <a:endCxn id="9" idx="3"/>
          </p:cNvCxnSpPr>
          <p:nvPr/>
        </p:nvCxnSpPr>
        <p:spPr>
          <a:xfrm flipH="1">
            <a:off x="5652120" y="4977172"/>
            <a:ext cx="108012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" y="-5"/>
          <a:ext cx="9144000" cy="6656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9025"/>
                <a:gridCol w="1514803"/>
                <a:gridCol w="1500172"/>
              </a:tblGrid>
              <a:tr h="391867">
                <a:tc>
                  <a:txBody>
                    <a:bodyPr/>
                    <a:lstStyle/>
                    <a:p>
                      <a:r>
                        <a:rPr kumimoji="0"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Keterangan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Bahan</a:t>
                      </a:r>
                      <a:r>
                        <a:rPr kumimoji="0"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Bahan</a:t>
                      </a:r>
                      <a:r>
                        <a:rPr kumimoji="0"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B</a:t>
                      </a:r>
                      <a:endParaRPr lang="en-US" dirty="0"/>
                    </a:p>
                  </a:txBody>
                  <a:tcPr/>
                </a:tc>
              </a:tr>
              <a:tr h="391867">
                <a:tc gridSpan="3">
                  <a:txBody>
                    <a:bodyPr/>
                    <a:lstStyle/>
                    <a:p>
                      <a:r>
                        <a:rPr kumimoji="0" lang="en-US" sz="1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Biaya</a:t>
                      </a:r>
                      <a:r>
                        <a:rPr kumimoji="0"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Langsung</a:t>
                      </a:r>
                      <a:r>
                        <a:rPr kumimoji="0"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Bahan</a:t>
                      </a:r>
                      <a:r>
                        <a:rPr kumimoji="0"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Baku </a:t>
                      </a:r>
                      <a:r>
                        <a:rPr kumimoji="0" lang="en-US" sz="1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Langsung</a:t>
                      </a:r>
                      <a:r>
                        <a:rPr kumimoji="0"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kumimoji="0" lang="en-US" sz="1800" b="1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Direct Cost of Direct Materials):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1867">
                <a:tc>
                  <a:txBody>
                    <a:bodyPr/>
                    <a:lstStyle/>
                    <a:p>
                      <a:r>
                        <a:rPr kumimoji="0"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Harga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Beli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Rpxx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Rpxx</a:t>
                      </a:r>
                      <a:endParaRPr lang="en-US" dirty="0"/>
                    </a:p>
                  </a:txBody>
                  <a:tcPr/>
                </a:tc>
              </a:tr>
              <a:tr h="391867">
                <a:tc>
                  <a:txBody>
                    <a:bodyPr/>
                    <a:lstStyle/>
                    <a:p>
                      <a:r>
                        <a:rPr kumimoji="0"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Potongan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Pembelian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Rpxx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Rpxx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91867">
                <a:tc>
                  <a:txBody>
                    <a:bodyPr/>
                    <a:lstStyle/>
                    <a:p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 </a:t>
                      </a:r>
                      <a:r>
                        <a:rPr kumimoji="0"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Biaya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Langsung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Rpxx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Rpxx</a:t>
                      </a:r>
                      <a:endParaRPr lang="en-US" dirty="0"/>
                    </a:p>
                  </a:txBody>
                  <a:tcPr/>
                </a:tc>
              </a:tr>
              <a:tr h="38649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1867">
                <a:tc gridSpan="3">
                  <a:txBody>
                    <a:bodyPr/>
                    <a:lstStyle/>
                    <a:p>
                      <a:r>
                        <a:rPr kumimoji="0" lang="en-US" sz="1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Biaya</a:t>
                      </a:r>
                      <a:r>
                        <a:rPr kumimoji="0"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Tidak</a:t>
                      </a:r>
                      <a:r>
                        <a:rPr kumimoji="0"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Langsung</a:t>
                      </a:r>
                      <a:r>
                        <a:rPr kumimoji="0"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Bahan</a:t>
                      </a:r>
                      <a:r>
                        <a:rPr kumimoji="0"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Baku </a:t>
                      </a:r>
                      <a:r>
                        <a:rPr kumimoji="0" lang="en-US" sz="1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Langsung</a:t>
                      </a:r>
                      <a:r>
                        <a:rPr kumimoji="0"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kumimoji="0" lang="en-US" sz="1800" b="1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Indirect Cost of Direct Materials):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1867">
                <a:tc>
                  <a:txBody>
                    <a:bodyPr/>
                    <a:lstStyle/>
                    <a:p>
                      <a:r>
                        <a:rPr kumimoji="0"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Ongkos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Angkut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Rpxx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Rpxx</a:t>
                      </a:r>
                      <a:endParaRPr lang="en-US" dirty="0"/>
                    </a:p>
                  </a:txBody>
                  <a:tcPr/>
                </a:tc>
              </a:tr>
              <a:tr h="391867">
                <a:tc>
                  <a:txBody>
                    <a:bodyPr/>
                    <a:lstStyle/>
                    <a:p>
                      <a:r>
                        <a:rPr kumimoji="0"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Beban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Asuransi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Rpxx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Rpxx</a:t>
                      </a:r>
                      <a:endParaRPr lang="en-US" dirty="0"/>
                    </a:p>
                  </a:txBody>
                  <a:tcPr/>
                </a:tc>
              </a:tr>
              <a:tr h="391867">
                <a:tc>
                  <a:txBody>
                    <a:bodyPr/>
                    <a:lstStyle/>
                    <a:p>
                      <a:r>
                        <a:rPr kumimoji="0"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Beban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Pembelian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Rpxx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Rpxx</a:t>
                      </a:r>
                      <a:endParaRPr lang="en-US" dirty="0"/>
                    </a:p>
                  </a:txBody>
                  <a:tcPr/>
                </a:tc>
              </a:tr>
              <a:tr h="391867">
                <a:tc>
                  <a:txBody>
                    <a:bodyPr/>
                    <a:lstStyle/>
                    <a:p>
                      <a:r>
                        <a:rPr kumimoji="0"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Beban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Penerimaan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Rpxx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Rpxx</a:t>
                      </a:r>
                      <a:endParaRPr lang="en-US" dirty="0"/>
                    </a:p>
                  </a:txBody>
                  <a:tcPr/>
                </a:tc>
              </a:tr>
              <a:tr h="391867">
                <a:tc>
                  <a:txBody>
                    <a:bodyPr/>
                    <a:lstStyle/>
                    <a:p>
                      <a:r>
                        <a:rPr kumimoji="0"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Beban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Gudang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Rpxx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Rpxx</a:t>
                      </a:r>
                      <a:endParaRPr lang="en-US" dirty="0"/>
                    </a:p>
                  </a:txBody>
                  <a:tcPr/>
                </a:tc>
              </a:tr>
              <a:tr h="391867">
                <a:tc>
                  <a:txBody>
                    <a:bodyPr/>
                    <a:lstStyle/>
                    <a:p>
                      <a:r>
                        <a:rPr kumimoji="0"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Beban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Akuntansi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Rpxx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Rpxx</a:t>
                      </a:r>
                      <a:endParaRPr lang="en-US" dirty="0"/>
                    </a:p>
                  </a:txBody>
                  <a:tcPr/>
                </a:tc>
              </a:tr>
              <a:tr h="391867">
                <a:tc>
                  <a:txBody>
                    <a:bodyPr/>
                    <a:lstStyle/>
                    <a:p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 </a:t>
                      </a:r>
                      <a:r>
                        <a:rPr kumimoji="0"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Biaya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Tidak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Langsung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Rpxx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Rpxx</a:t>
                      </a:r>
                      <a:endParaRPr lang="en-US" dirty="0"/>
                    </a:p>
                  </a:txBody>
                  <a:tcPr/>
                </a:tc>
              </a:tr>
              <a:tr h="391867">
                <a:tc>
                  <a:txBody>
                    <a:bodyPr/>
                    <a:lstStyle/>
                    <a:p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 </a:t>
                      </a:r>
                      <a:r>
                        <a:rPr kumimoji="0"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Harga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Pokok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Bahan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Baku </a:t>
                      </a:r>
                      <a:r>
                        <a:rPr kumimoji="0"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Langsung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Rpxx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Rpxx</a:t>
                      </a:r>
                      <a:endParaRPr lang="en-US" dirty="0"/>
                    </a:p>
                  </a:txBody>
                  <a:tcPr/>
                </a:tc>
              </a:tr>
              <a:tr h="391867">
                <a:tc>
                  <a:txBody>
                    <a:bodyPr/>
                    <a:lstStyle/>
                    <a:p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 </a:t>
                      </a:r>
                      <a:r>
                        <a:rPr kumimoji="0"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Kuantitas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Bahan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Baku yang </a:t>
                      </a:r>
                      <a:r>
                        <a:rPr kumimoji="0"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Dibeli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xx Unit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xx Unit</a:t>
                      </a:r>
                      <a:endParaRPr lang="en-US" dirty="0"/>
                    </a:p>
                  </a:txBody>
                  <a:tcPr/>
                </a:tc>
              </a:tr>
              <a:tr h="391867">
                <a:tc>
                  <a:txBody>
                    <a:bodyPr/>
                    <a:lstStyle/>
                    <a:p>
                      <a:r>
                        <a:rPr kumimoji="0" lang="sv-SE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Harga Pokok Bahan Baku per unit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Rpxx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Rpxx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5720" y="1885952"/>
            <a:ext cx="4114800" cy="347187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2600" b="1" dirty="0" smtClean="0">
                <a:latin typeface="+mj-lt"/>
              </a:rPr>
              <a:t>BIAYA TIDAK LANGSUNG</a:t>
            </a:r>
          </a:p>
          <a:p>
            <a:r>
              <a:rPr lang="en-US" sz="2600" dirty="0" err="1" smtClean="0">
                <a:latin typeface="+mj-lt"/>
              </a:rPr>
              <a:t>Ongkos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angkut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pembelian</a:t>
            </a:r>
            <a:endParaRPr lang="en-US" sz="2600" dirty="0" smtClean="0">
              <a:latin typeface="+mj-lt"/>
            </a:endParaRPr>
          </a:p>
          <a:p>
            <a:r>
              <a:rPr lang="en-US" sz="2600" dirty="0" err="1" smtClean="0">
                <a:latin typeface="+mj-lt"/>
              </a:rPr>
              <a:t>Biaya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asuransi</a:t>
            </a:r>
            <a:endParaRPr lang="en-US" sz="2600" dirty="0" smtClean="0">
              <a:latin typeface="+mj-lt"/>
            </a:endParaRPr>
          </a:p>
          <a:p>
            <a:r>
              <a:rPr lang="en-US" sz="2600" dirty="0" err="1" smtClean="0">
                <a:latin typeface="+mj-lt"/>
              </a:rPr>
              <a:t>Biaya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pembelian</a:t>
            </a:r>
            <a:endParaRPr lang="en-US" sz="2600" dirty="0" smtClean="0">
              <a:latin typeface="+mj-lt"/>
            </a:endParaRPr>
          </a:p>
          <a:p>
            <a:r>
              <a:rPr lang="en-US" sz="2600" dirty="0" err="1" smtClean="0">
                <a:latin typeface="+mj-lt"/>
              </a:rPr>
              <a:t>Biaya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penerimaan</a:t>
            </a:r>
            <a:endParaRPr lang="en-US" sz="2600" dirty="0" smtClean="0">
              <a:latin typeface="+mj-lt"/>
            </a:endParaRPr>
          </a:p>
          <a:p>
            <a:r>
              <a:rPr lang="en-US" sz="2600" dirty="0" err="1" smtClean="0">
                <a:latin typeface="+mj-lt"/>
              </a:rPr>
              <a:t>Biaya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gudang</a:t>
            </a:r>
            <a:endParaRPr lang="en-US" sz="2600" dirty="0" smtClean="0">
              <a:latin typeface="+mj-lt"/>
            </a:endParaRPr>
          </a:p>
          <a:p>
            <a:r>
              <a:rPr lang="en-US" sz="2600" dirty="0" err="1" smtClean="0">
                <a:latin typeface="+mj-lt"/>
              </a:rPr>
              <a:t>Biaya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akuntansi</a:t>
            </a:r>
            <a:endParaRPr lang="en-US" sz="2600" dirty="0"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4552920" y="1885952"/>
            <a:ext cx="4124356" cy="347187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2600" b="1" dirty="0" smtClean="0">
                <a:latin typeface="+mj-lt"/>
              </a:rPr>
              <a:t>DRIVER BIAYA</a:t>
            </a:r>
          </a:p>
          <a:p>
            <a:r>
              <a:rPr lang="en-US" sz="2600" dirty="0" err="1" smtClean="0">
                <a:latin typeface="+mj-lt"/>
              </a:rPr>
              <a:t>Berat</a:t>
            </a:r>
            <a:r>
              <a:rPr lang="en-US" sz="2600" dirty="0" smtClean="0">
                <a:latin typeface="+mj-lt"/>
              </a:rPr>
              <a:t> BBL</a:t>
            </a:r>
          </a:p>
          <a:p>
            <a:r>
              <a:rPr lang="en-US" sz="2600" dirty="0" err="1" smtClean="0">
                <a:latin typeface="+mj-lt"/>
              </a:rPr>
              <a:t>Nilai</a:t>
            </a:r>
            <a:r>
              <a:rPr lang="en-US" sz="2600" dirty="0" smtClean="0">
                <a:latin typeface="+mj-lt"/>
              </a:rPr>
              <a:t> BBL</a:t>
            </a:r>
          </a:p>
          <a:p>
            <a:r>
              <a:rPr lang="en-US" sz="2600" dirty="0" err="1" smtClean="0">
                <a:latin typeface="+mj-lt"/>
              </a:rPr>
              <a:t>Jumlah</a:t>
            </a:r>
            <a:r>
              <a:rPr lang="en-US" sz="2600" dirty="0" smtClean="0">
                <a:latin typeface="+mj-lt"/>
              </a:rPr>
              <a:t> order </a:t>
            </a:r>
            <a:r>
              <a:rPr lang="en-US" sz="2600" dirty="0" err="1" smtClean="0">
                <a:latin typeface="+mj-lt"/>
              </a:rPr>
              <a:t>pembelian</a:t>
            </a:r>
            <a:endParaRPr lang="en-US" sz="2600" dirty="0" smtClean="0">
              <a:latin typeface="+mj-lt"/>
            </a:endParaRPr>
          </a:p>
          <a:p>
            <a:r>
              <a:rPr lang="en-US" sz="2600" dirty="0" err="1" smtClean="0">
                <a:latin typeface="+mj-lt"/>
              </a:rPr>
              <a:t>Jumlah</a:t>
            </a:r>
            <a:r>
              <a:rPr lang="en-US" sz="2600" dirty="0" smtClean="0">
                <a:latin typeface="+mj-lt"/>
              </a:rPr>
              <a:t> order </a:t>
            </a:r>
            <a:r>
              <a:rPr lang="en-US" sz="2600" dirty="0" err="1" smtClean="0">
                <a:latin typeface="+mj-lt"/>
              </a:rPr>
              <a:t>pembelian</a:t>
            </a:r>
            <a:endParaRPr lang="en-US" sz="2600" dirty="0" smtClean="0">
              <a:latin typeface="+mj-lt"/>
            </a:endParaRPr>
          </a:p>
          <a:p>
            <a:r>
              <a:rPr lang="en-US" sz="2600" dirty="0" err="1" smtClean="0">
                <a:latin typeface="+mj-lt"/>
              </a:rPr>
              <a:t>Luas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gudang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terpakai</a:t>
            </a:r>
            <a:endParaRPr lang="en-US" sz="2600" dirty="0" smtClean="0">
              <a:latin typeface="+mj-lt"/>
            </a:endParaRPr>
          </a:p>
          <a:p>
            <a:r>
              <a:rPr lang="en-US" sz="2600" dirty="0" err="1" smtClean="0">
                <a:latin typeface="+mj-lt"/>
              </a:rPr>
              <a:t>Jumlah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transaksi</a:t>
            </a:r>
            <a:endParaRPr lang="en-US" sz="2600" dirty="0">
              <a:latin typeface="+mj-lt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42910" y="428604"/>
            <a:ext cx="62865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dirty="0" smtClean="0">
                <a:latin typeface="+mj-lt"/>
                <a:ea typeface="Calibri" pitchFamily="34" charset="0"/>
                <a:cs typeface="Calibri" pitchFamily="34" charset="0"/>
              </a:rPr>
              <a:t>PT Hoya Bakery</a:t>
            </a:r>
            <a:br>
              <a:rPr lang="id-ID" sz="2400" dirty="0" smtClean="0">
                <a:latin typeface="+mj-lt"/>
                <a:ea typeface="Calibri" pitchFamily="34" charset="0"/>
                <a:cs typeface="Calibri" pitchFamily="34" charset="0"/>
              </a:rPr>
            </a:br>
            <a:r>
              <a:rPr lang="id-ID" sz="2400" dirty="0" smtClean="0">
                <a:latin typeface="+mj-lt"/>
                <a:ea typeface="Calibri" pitchFamily="34" charset="0"/>
                <a:cs typeface="Calibri" pitchFamily="34" charset="0"/>
              </a:rPr>
              <a:t>Perhitungan HP Bahan Baku Langsung</a:t>
            </a:r>
            <a:endParaRPr lang="en-US" sz="2400" dirty="0">
              <a:latin typeface="+mj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" y="1604032"/>
          <a:ext cx="9143999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8264"/>
                <a:gridCol w="2415396"/>
                <a:gridCol w="2070339"/>
              </a:tblGrid>
              <a:tr h="37084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 smtClean="0"/>
                        <a:t>Tepung Terigu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 smtClean="0"/>
                        <a:t>Gula Pasir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2400" dirty="0" smtClean="0"/>
                        <a:t>Biaya Langsung:</a:t>
                      </a:r>
                      <a:endParaRPr lang="en-US" sz="2400" dirty="0">
                        <a:solidFill>
                          <a:schemeClr val="tx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solidFill>
                          <a:schemeClr val="tx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solidFill>
                          <a:schemeClr val="tx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2400" dirty="0" smtClean="0"/>
                        <a:t>Harga beli: </a:t>
                      </a:r>
                      <a:r>
                        <a:rPr lang="id-ID" sz="2000" dirty="0" smtClean="0"/>
                        <a:t>4.000 kgx Rp 4.000; 1.000 kg x Rp 6.000</a:t>
                      </a:r>
                      <a:endParaRPr lang="en-US" sz="2000" dirty="0">
                        <a:solidFill>
                          <a:schemeClr val="tx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400" dirty="0" smtClean="0"/>
                        <a:t>Rp   16.000.000</a:t>
                      </a:r>
                      <a:endParaRPr lang="en-US" sz="2400" dirty="0">
                        <a:solidFill>
                          <a:schemeClr val="tx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400" dirty="0" smtClean="0"/>
                        <a:t>Rp 6.000.000</a:t>
                      </a:r>
                      <a:endParaRPr lang="en-US" sz="2400" dirty="0">
                        <a:solidFill>
                          <a:schemeClr val="tx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2400" dirty="0" smtClean="0"/>
                        <a:t>Biaya Tidak Langsung:</a:t>
                      </a:r>
                      <a:endParaRPr lang="en-US" sz="2400" dirty="0">
                        <a:solidFill>
                          <a:schemeClr val="tx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solidFill>
                          <a:schemeClr val="tx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solidFill>
                          <a:schemeClr val="tx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2400" dirty="0" smtClean="0"/>
                        <a:t>Ongkos angkut:</a:t>
                      </a:r>
                      <a:r>
                        <a:rPr lang="id-ID" sz="1800" dirty="0" smtClean="0"/>
                        <a:t> 4.000 kg x Rp</a:t>
                      </a:r>
                      <a:r>
                        <a:rPr lang="id-ID" sz="1800" baseline="0" dirty="0" smtClean="0"/>
                        <a:t> 100; 1.000 kg x Rp 100</a:t>
                      </a:r>
                      <a:endParaRPr lang="en-US" sz="2400" dirty="0">
                        <a:solidFill>
                          <a:schemeClr val="tx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400" dirty="0" smtClean="0"/>
                        <a:t>400.000</a:t>
                      </a:r>
                      <a:endParaRPr lang="en-US" sz="2400" dirty="0">
                        <a:solidFill>
                          <a:schemeClr val="tx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400" dirty="0" smtClean="0"/>
                        <a:t>100.000</a:t>
                      </a:r>
                      <a:endParaRPr lang="en-US" sz="2400" dirty="0">
                        <a:solidFill>
                          <a:schemeClr val="tx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2400" dirty="0" smtClean="0"/>
                        <a:t>Asuransi:</a:t>
                      </a:r>
                      <a:r>
                        <a:rPr lang="id-ID" sz="1800" baseline="0" dirty="0" smtClean="0"/>
                        <a:t> 1%xRp 16.000.000; 1%xRp 6.000.000</a:t>
                      </a:r>
                      <a:endParaRPr lang="en-US" sz="2400" dirty="0">
                        <a:solidFill>
                          <a:schemeClr val="tx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400" dirty="0" smtClean="0"/>
                        <a:t>160.000</a:t>
                      </a:r>
                      <a:endParaRPr lang="en-US" sz="2400" dirty="0">
                        <a:solidFill>
                          <a:schemeClr val="tx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400" dirty="0" smtClean="0"/>
                        <a:t>60.000</a:t>
                      </a:r>
                      <a:endParaRPr lang="en-US" sz="2400" dirty="0">
                        <a:solidFill>
                          <a:schemeClr val="tx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2400" dirty="0" smtClean="0"/>
                        <a:t>Total HP - BBL</a:t>
                      </a:r>
                      <a:endParaRPr lang="en-US" sz="2400" dirty="0">
                        <a:solidFill>
                          <a:schemeClr val="tx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400" dirty="0" smtClean="0"/>
                        <a:t>Rp  16.560.000</a:t>
                      </a:r>
                      <a:endParaRPr lang="en-US" sz="2400" dirty="0">
                        <a:solidFill>
                          <a:schemeClr val="tx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400" dirty="0" smtClean="0"/>
                        <a:t>Rp 6.160.000</a:t>
                      </a:r>
                      <a:endParaRPr lang="en-US" sz="2400" dirty="0">
                        <a:solidFill>
                          <a:schemeClr val="tx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2400" dirty="0" smtClean="0"/>
                        <a:t>Kuantitas dibeli</a:t>
                      </a:r>
                      <a:endParaRPr lang="en-US" sz="2400" dirty="0">
                        <a:solidFill>
                          <a:schemeClr val="tx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400" dirty="0" smtClean="0"/>
                        <a:t>4.000 kg</a:t>
                      </a:r>
                      <a:endParaRPr lang="en-US" sz="2400" dirty="0">
                        <a:solidFill>
                          <a:schemeClr val="tx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400" dirty="0" smtClean="0"/>
                        <a:t>1.000 kg</a:t>
                      </a:r>
                      <a:endParaRPr lang="en-US" sz="2400" dirty="0">
                        <a:solidFill>
                          <a:schemeClr val="tx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2400" dirty="0" smtClean="0"/>
                        <a:t>Harga pokok BBL per kg</a:t>
                      </a:r>
                      <a:endParaRPr lang="en-US" sz="2400" dirty="0">
                        <a:solidFill>
                          <a:schemeClr val="tx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400" dirty="0" smtClean="0"/>
                        <a:t>Rp 4.140</a:t>
                      </a:r>
                      <a:endParaRPr lang="en-US" sz="2400" dirty="0">
                        <a:solidFill>
                          <a:schemeClr val="tx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400" dirty="0" smtClean="0"/>
                        <a:t>Rp 6.160</a:t>
                      </a:r>
                      <a:endParaRPr lang="en-US" sz="2400" dirty="0">
                        <a:solidFill>
                          <a:schemeClr val="tx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>
          <a:xfrm>
            <a:off x="2214546" y="2357430"/>
            <a:ext cx="6324600" cy="246221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id-ID" dirty="0" smtClean="0">
                <a:latin typeface="+mj-lt"/>
              </a:rPr>
              <a:t>Ada 3 jenis potongan pembelian: </a:t>
            </a:r>
          </a:p>
          <a:p>
            <a:pPr>
              <a:buNone/>
            </a:pPr>
            <a:r>
              <a:rPr lang="id-ID" dirty="0" smtClean="0">
                <a:latin typeface="+mj-lt"/>
              </a:rPr>
              <a:t>1. Potongan Perdagangan (trade discount)</a:t>
            </a:r>
          </a:p>
          <a:p>
            <a:pPr>
              <a:buNone/>
            </a:pPr>
            <a:r>
              <a:rPr lang="id-ID" dirty="0" smtClean="0">
                <a:latin typeface="+mj-lt"/>
              </a:rPr>
              <a:t>2. Rabat (quantity discount)</a:t>
            </a:r>
          </a:p>
          <a:p>
            <a:pPr>
              <a:buNone/>
            </a:pPr>
            <a:r>
              <a:rPr lang="id-ID" dirty="0" smtClean="0">
                <a:latin typeface="+mj-lt"/>
              </a:rPr>
              <a:t>3. Potongan tunai (cash discount)</a:t>
            </a:r>
          </a:p>
          <a:p>
            <a:pPr>
              <a:buNone/>
            </a:pPr>
            <a:endParaRPr lang="id-ID" dirty="0" smtClean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5720" y="2928934"/>
            <a:ext cx="1785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POTONGAN PEMBELIAN</a:t>
            </a:r>
            <a:endParaRPr lang="en-US" dirty="0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>
          <a:xfrm>
            <a:off x="2362200" y="1752600"/>
            <a:ext cx="6324600" cy="103345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err="1" smtClean="0">
                <a:latin typeface="+mj-lt"/>
              </a:rPr>
              <a:t>Potongan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perdagangan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biasanya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diberikan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jika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barang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dibeli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secara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tunai</a:t>
            </a:r>
            <a:r>
              <a:rPr lang="en-US" dirty="0" smtClean="0">
                <a:latin typeface="+mj-lt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428597" y="1928802"/>
            <a:ext cx="1785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POTONGAN PE</a:t>
            </a:r>
            <a:r>
              <a:rPr lang="id-ID" b="1" dirty="0" smtClean="0"/>
              <a:t>RDAGANGAN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71472" y="3357562"/>
            <a:ext cx="8072494" cy="26776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err="1" smtClean="0"/>
              <a:t>Misalnya</a:t>
            </a:r>
            <a:r>
              <a:rPr lang="en-US" sz="2400" dirty="0" smtClean="0"/>
              <a:t> </a:t>
            </a:r>
            <a:r>
              <a:rPr lang="en-US" sz="2400" dirty="0" err="1" smtClean="0"/>
              <a:t>harga</a:t>
            </a:r>
            <a:r>
              <a:rPr lang="en-US" sz="2400" dirty="0" smtClean="0"/>
              <a:t> BBL Rp1.000.000,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potongan</a:t>
            </a:r>
            <a:r>
              <a:rPr lang="en-US" sz="2400" dirty="0" smtClean="0"/>
              <a:t> </a:t>
            </a:r>
            <a:r>
              <a:rPr lang="en-US" sz="2400" dirty="0" err="1" smtClean="0"/>
              <a:t>perdagangan</a:t>
            </a:r>
            <a:r>
              <a:rPr lang="en-US" sz="2400" dirty="0" smtClean="0"/>
              <a:t> 10%, </a:t>
            </a:r>
            <a:r>
              <a:rPr lang="en-US" sz="2400" dirty="0" err="1" smtClean="0"/>
              <a:t>maka</a:t>
            </a:r>
            <a:r>
              <a:rPr lang="en-US" sz="2400" dirty="0" smtClean="0"/>
              <a:t> </a:t>
            </a:r>
            <a:r>
              <a:rPr lang="en-US" sz="2400" dirty="0" err="1" smtClean="0"/>
              <a:t>uang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dibayarkan</a:t>
            </a:r>
            <a:r>
              <a:rPr lang="en-US" sz="2400" dirty="0" smtClean="0"/>
              <a:t> Rp900.000</a:t>
            </a:r>
          </a:p>
          <a:p>
            <a:r>
              <a:rPr lang="en-US" sz="2400" dirty="0" smtClean="0"/>
              <a:t>(</a:t>
            </a:r>
            <a:r>
              <a:rPr lang="en-US" sz="2400" dirty="0" err="1" smtClean="0"/>
              <a:t>Rp</a:t>
            </a:r>
            <a:r>
              <a:rPr lang="en-US" sz="2400" dirty="0" smtClean="0"/>
              <a:t> 1.000.000 – (10% × Rp1.000.000)).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Ayat</a:t>
            </a:r>
            <a:r>
              <a:rPr lang="en-US" sz="2400" dirty="0" smtClean="0"/>
              <a:t> </a:t>
            </a:r>
            <a:r>
              <a:rPr lang="en-US" sz="2400" dirty="0" err="1" smtClean="0"/>
              <a:t>jurnalnya</a:t>
            </a:r>
            <a:r>
              <a:rPr lang="en-US" sz="2400" dirty="0" smtClean="0"/>
              <a:t>:</a:t>
            </a:r>
          </a:p>
          <a:p>
            <a:r>
              <a:rPr lang="en-US" sz="2400" dirty="0" err="1" smtClean="0"/>
              <a:t>Persediaan</a:t>
            </a:r>
            <a:r>
              <a:rPr lang="en-US" sz="2400" dirty="0" smtClean="0"/>
              <a:t> BBL	Rp900.000</a:t>
            </a:r>
          </a:p>
          <a:p>
            <a:r>
              <a:rPr lang="en-US" sz="2400" dirty="0" smtClean="0"/>
              <a:t>	</a:t>
            </a:r>
            <a:r>
              <a:rPr lang="en-US" sz="2400" dirty="0" err="1" smtClean="0"/>
              <a:t>Kas</a:t>
            </a:r>
            <a:r>
              <a:rPr lang="en-US" sz="2400" dirty="0" smtClean="0"/>
              <a:t>			Rp900.000</a:t>
            </a:r>
            <a:endParaRPr lang="en-US" sz="2400" dirty="0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700808"/>
            <a:ext cx="8247860" cy="489654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err="1" smtClean="0">
                <a:latin typeface="+mj-lt"/>
              </a:rPr>
              <a:t>Mendefinisikan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biaya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produksi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menjelaskan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komponen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biaya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produksi</a:t>
            </a:r>
            <a:r>
              <a:rPr lang="en-US" dirty="0" smtClean="0">
                <a:latin typeface="+mj-lt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>
                <a:latin typeface="+mj-lt"/>
              </a:rPr>
              <a:t>Menjelaskan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biaya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bahan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baku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akuntansi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biaya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bahan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baku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langsung</a:t>
            </a:r>
            <a:r>
              <a:rPr lang="en-US" dirty="0" smtClean="0">
                <a:latin typeface="+mj-lt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>
                <a:latin typeface="+mj-lt"/>
              </a:rPr>
              <a:t>Menjelaskan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biaya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tenaga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kerja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akuntansi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biaya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tenaga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kerja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langsung</a:t>
            </a:r>
            <a:r>
              <a:rPr lang="en-US" dirty="0" smtClean="0">
                <a:latin typeface="+mj-lt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>
                <a:latin typeface="+mj-lt"/>
              </a:rPr>
              <a:t>Menjelaskan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biaya</a:t>
            </a:r>
            <a:r>
              <a:rPr lang="en-US" dirty="0" smtClean="0">
                <a:latin typeface="+mj-lt"/>
              </a:rPr>
              <a:t> </a:t>
            </a:r>
            <a:r>
              <a:rPr lang="en-US" i="1" dirty="0" smtClean="0">
                <a:latin typeface="+mj-lt"/>
              </a:rPr>
              <a:t>overhead </a:t>
            </a:r>
            <a:r>
              <a:rPr lang="en-US" i="1" dirty="0" err="1" smtClean="0">
                <a:latin typeface="+mj-lt"/>
              </a:rPr>
              <a:t>pabrik</a:t>
            </a:r>
            <a:r>
              <a:rPr lang="en-US" i="1" dirty="0" smtClean="0">
                <a:latin typeface="+mj-lt"/>
              </a:rPr>
              <a:t> </a:t>
            </a:r>
            <a:r>
              <a:rPr lang="en-US" i="1" dirty="0" err="1" smtClean="0">
                <a:latin typeface="+mj-lt"/>
              </a:rPr>
              <a:t>dan</a:t>
            </a:r>
            <a:r>
              <a:rPr lang="en-US" i="1" dirty="0" smtClean="0">
                <a:latin typeface="+mj-lt"/>
              </a:rPr>
              <a:t> </a:t>
            </a:r>
            <a:r>
              <a:rPr lang="en-US" i="1" dirty="0" err="1" smtClean="0">
                <a:latin typeface="+mj-lt"/>
              </a:rPr>
              <a:t>akuntansi</a:t>
            </a:r>
            <a:r>
              <a:rPr lang="en-US" i="1" dirty="0" smtClean="0">
                <a:latin typeface="+mj-lt"/>
              </a:rPr>
              <a:t> </a:t>
            </a:r>
            <a:r>
              <a:rPr lang="en-US" i="1" dirty="0" err="1" smtClean="0">
                <a:latin typeface="+mj-lt"/>
              </a:rPr>
              <a:t>biaya</a:t>
            </a:r>
            <a:r>
              <a:rPr lang="en-US" i="1" dirty="0" smtClean="0">
                <a:latin typeface="+mj-lt"/>
              </a:rPr>
              <a:t> overhead </a:t>
            </a:r>
            <a:r>
              <a:rPr lang="en-US" i="1" dirty="0" err="1" smtClean="0">
                <a:latin typeface="+mj-lt"/>
              </a:rPr>
              <a:t>pabrik</a:t>
            </a:r>
            <a:r>
              <a:rPr lang="en-US" i="1" dirty="0" smtClean="0">
                <a:latin typeface="+mj-lt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>
                <a:latin typeface="+mj-lt"/>
              </a:rPr>
              <a:t>Menjelaskan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akuntansi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untuk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barang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jadi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harga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pokok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penjualan</a:t>
            </a:r>
            <a:r>
              <a:rPr lang="en-US" dirty="0" smtClean="0">
                <a:latin typeface="+mj-lt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>
                <a:latin typeface="+mj-lt"/>
              </a:rPr>
              <a:t>Menggambarkan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menjelaskan</a:t>
            </a:r>
            <a:r>
              <a:rPr lang="en-US" dirty="0" smtClean="0">
                <a:latin typeface="+mj-lt"/>
              </a:rPr>
              <a:t> diagram </a:t>
            </a:r>
            <a:r>
              <a:rPr lang="en-US" dirty="0" err="1" smtClean="0">
                <a:latin typeface="+mj-lt"/>
              </a:rPr>
              <a:t>arus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biaya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produksi</a:t>
            </a:r>
            <a:r>
              <a:rPr lang="en-US" dirty="0" smtClean="0">
                <a:latin typeface="+mj-lt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>
                <a:latin typeface="+mj-lt"/>
              </a:rPr>
              <a:t>Menyusun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laporan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harga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pokok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produksi</a:t>
            </a:r>
            <a:r>
              <a:rPr lang="en-US" dirty="0" smtClean="0">
                <a:latin typeface="+mj-lt"/>
              </a:rPr>
              <a:t> (</a:t>
            </a:r>
            <a:r>
              <a:rPr lang="en-US" i="1" dirty="0" smtClean="0">
                <a:latin typeface="+mj-lt"/>
              </a:rPr>
              <a:t>cost of goods manufactured statement) </a:t>
            </a:r>
            <a:r>
              <a:rPr lang="en-US" dirty="0" err="1" smtClean="0">
                <a:latin typeface="+mj-lt"/>
              </a:rPr>
              <a:t>dan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laporan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laba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rugi</a:t>
            </a:r>
            <a:r>
              <a:rPr lang="en-US" dirty="0" smtClean="0">
                <a:latin typeface="+mj-lt"/>
              </a:rPr>
              <a:t> (</a:t>
            </a:r>
            <a:r>
              <a:rPr lang="en-US" i="1" dirty="0" smtClean="0">
                <a:latin typeface="+mj-lt"/>
              </a:rPr>
              <a:t>income statement) </a:t>
            </a:r>
            <a:r>
              <a:rPr lang="en-US" i="1" dirty="0" err="1" smtClean="0">
                <a:latin typeface="+mj-lt"/>
              </a:rPr>
              <a:t>untuk</a:t>
            </a:r>
            <a:r>
              <a:rPr lang="en-US" i="1" dirty="0" smtClean="0">
                <a:latin typeface="+mj-lt"/>
              </a:rPr>
              <a:t> </a:t>
            </a:r>
            <a:r>
              <a:rPr lang="en-US" i="1" dirty="0" err="1" smtClean="0">
                <a:latin typeface="+mj-lt"/>
              </a:rPr>
              <a:t>perusahaan</a:t>
            </a:r>
            <a:r>
              <a:rPr lang="en-US" i="1" dirty="0" smtClean="0">
                <a:latin typeface="+mj-lt"/>
              </a:rPr>
              <a:t> </a:t>
            </a:r>
            <a:r>
              <a:rPr lang="en-US" i="1" dirty="0" err="1" smtClean="0">
                <a:latin typeface="+mj-lt"/>
              </a:rPr>
              <a:t>manufaktur</a:t>
            </a:r>
            <a:r>
              <a:rPr lang="en-US" i="1" dirty="0" smtClean="0">
                <a:latin typeface="+mj-lt"/>
              </a:rPr>
              <a:t>.</a:t>
            </a:r>
            <a:endParaRPr lang="en-US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j-lt"/>
              </a:rPr>
              <a:t>TUJUAN PEMBELAJARAN</a:t>
            </a:r>
            <a:endParaRPr lang="en-US" b="1" dirty="0">
              <a:latin typeface="+mj-lt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1462086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latin typeface="+mj-lt"/>
              </a:rPr>
              <a:t>Rabat (</a:t>
            </a:r>
            <a:r>
              <a:rPr lang="en-US" sz="2000" b="1" i="1" dirty="0" smtClean="0">
                <a:latin typeface="+mj-lt"/>
              </a:rPr>
              <a:t>Quantity discount)</a:t>
            </a:r>
            <a:endParaRPr lang="en-US" sz="2000" dirty="0"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>
          <a:xfrm>
            <a:off x="2362200" y="1752600"/>
            <a:ext cx="6324600" cy="89058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600" dirty="0" smtClean="0">
                <a:latin typeface="+mj-lt"/>
              </a:rPr>
              <a:t>Rabat </a:t>
            </a:r>
            <a:r>
              <a:rPr lang="en-US" sz="2600" dirty="0" err="1" smtClean="0">
                <a:latin typeface="+mj-lt"/>
              </a:rPr>
              <a:t>biasanya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diberikan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jika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kuantitas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barang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dibeli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dalam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jumlah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besar</a:t>
            </a:r>
            <a:r>
              <a:rPr lang="en-US" sz="2600" dirty="0" smtClean="0">
                <a:latin typeface="+mj-lt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2357422" y="2786620"/>
            <a:ext cx="6286544" cy="37856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err="1" smtClean="0"/>
              <a:t>Misalnya</a:t>
            </a:r>
            <a:r>
              <a:rPr lang="en-US" sz="2400" dirty="0" smtClean="0"/>
              <a:t>, </a:t>
            </a:r>
            <a:r>
              <a:rPr lang="en-US" sz="2400" dirty="0" err="1" smtClean="0"/>
              <a:t>harga</a:t>
            </a:r>
            <a:r>
              <a:rPr lang="en-US" sz="2400" dirty="0" smtClean="0"/>
              <a:t> BBL – </a:t>
            </a:r>
            <a:r>
              <a:rPr lang="en-US" sz="2400" dirty="0" err="1" smtClean="0"/>
              <a:t>gula</a:t>
            </a:r>
            <a:r>
              <a:rPr lang="en-US" sz="2400" dirty="0" smtClean="0"/>
              <a:t> </a:t>
            </a:r>
            <a:r>
              <a:rPr lang="en-US" sz="2400" dirty="0" err="1" smtClean="0"/>
              <a:t>pasir</a:t>
            </a:r>
            <a:r>
              <a:rPr lang="en-US" sz="2400" dirty="0" smtClean="0"/>
              <a:t> </a:t>
            </a:r>
            <a:r>
              <a:rPr lang="en-US" sz="2400" dirty="0" err="1" smtClean="0"/>
              <a:t>Rp</a:t>
            </a:r>
            <a:r>
              <a:rPr lang="en-US" sz="2400" dirty="0" smtClean="0"/>
              <a:t> 6.000 per kg. </a:t>
            </a:r>
            <a:r>
              <a:rPr lang="en-US" sz="2400" dirty="0" err="1" smtClean="0"/>
              <a:t>Jika</a:t>
            </a:r>
            <a:r>
              <a:rPr lang="en-US" sz="2400" dirty="0" smtClean="0"/>
              <a:t> </a:t>
            </a:r>
            <a:r>
              <a:rPr lang="en-US" sz="2400" dirty="0" err="1" smtClean="0"/>
              <a:t>perusahaan</a:t>
            </a:r>
            <a:r>
              <a:rPr lang="en-US" sz="2400" dirty="0" smtClean="0"/>
              <a:t> </a:t>
            </a:r>
            <a:r>
              <a:rPr lang="en-US" sz="2400" dirty="0" err="1" smtClean="0"/>
              <a:t>membeli</a:t>
            </a:r>
            <a:r>
              <a:rPr lang="en-US" sz="2400" dirty="0" smtClean="0"/>
              <a:t> </a:t>
            </a:r>
            <a:r>
              <a:rPr lang="en-US" sz="2400" dirty="0" err="1" smtClean="0"/>
              <a:t>sebesar</a:t>
            </a:r>
            <a:r>
              <a:rPr lang="en-US" sz="2400" dirty="0" smtClean="0"/>
              <a:t> Rp6.000.000 yang </a:t>
            </a:r>
            <a:r>
              <a:rPr lang="en-US" sz="2400" dirty="0" err="1" smtClean="0"/>
              <a:t>seharusnya</a:t>
            </a:r>
            <a:r>
              <a:rPr lang="en-US" sz="2400" dirty="0" smtClean="0"/>
              <a:t> </a:t>
            </a:r>
            <a:r>
              <a:rPr lang="en-US" sz="2400" dirty="0" err="1" smtClean="0"/>
              <a:t>mendapatkan</a:t>
            </a:r>
            <a:r>
              <a:rPr lang="en-US" sz="2400" dirty="0" smtClean="0"/>
              <a:t> 1.000 kg, </a:t>
            </a:r>
            <a:r>
              <a:rPr lang="en-US" sz="2400" dirty="0" err="1" smtClean="0"/>
              <a:t>tetapi</a:t>
            </a:r>
            <a:r>
              <a:rPr lang="en-US" sz="2400" dirty="0" smtClean="0"/>
              <a:t> </a:t>
            </a:r>
            <a:r>
              <a:rPr lang="en-US" sz="2400" dirty="0" err="1" smtClean="0"/>
              <a:t>mendapatkan</a:t>
            </a:r>
            <a:r>
              <a:rPr lang="en-US" sz="2400" dirty="0" smtClean="0"/>
              <a:t> 1.200 kg </a:t>
            </a:r>
            <a:r>
              <a:rPr lang="en-US" sz="2400" dirty="0" err="1" smtClean="0"/>
              <a:t>karena</a:t>
            </a:r>
            <a:r>
              <a:rPr lang="en-US" sz="2400" dirty="0" smtClean="0"/>
              <a:t> </a:t>
            </a:r>
            <a:r>
              <a:rPr lang="sv-SE" sz="2400" dirty="0" smtClean="0"/>
              <a:t>diberi tambahan 200 kg, sehingga harga per kg turun menjadi </a:t>
            </a:r>
            <a:r>
              <a:rPr lang="en-US" sz="2400" dirty="0" smtClean="0"/>
              <a:t>Rp5.000 (Rp6.000.000/1.200 kg). Rabat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dicatat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akuntansi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Ayat</a:t>
            </a:r>
            <a:r>
              <a:rPr lang="en-US" sz="2400" dirty="0" smtClean="0"/>
              <a:t> </a:t>
            </a:r>
            <a:r>
              <a:rPr lang="en-US" sz="2400" dirty="0" err="1" smtClean="0"/>
              <a:t>jurnalnya</a:t>
            </a:r>
            <a:r>
              <a:rPr lang="en-US" sz="2400" dirty="0" smtClean="0"/>
              <a:t>:</a:t>
            </a:r>
          </a:p>
          <a:p>
            <a:r>
              <a:rPr lang="en-US" sz="2400" dirty="0" err="1" smtClean="0"/>
              <a:t>Persediaan</a:t>
            </a:r>
            <a:r>
              <a:rPr lang="en-US" sz="2400" dirty="0" smtClean="0"/>
              <a:t> BBL 	Rp6.000.000</a:t>
            </a:r>
          </a:p>
          <a:p>
            <a:r>
              <a:rPr lang="en-US" sz="2400" dirty="0" smtClean="0"/>
              <a:t>	</a:t>
            </a:r>
            <a:r>
              <a:rPr lang="en-US" sz="2400" dirty="0" err="1" smtClean="0"/>
              <a:t>Kas</a:t>
            </a:r>
            <a:r>
              <a:rPr lang="en-US" sz="2400" dirty="0" smtClean="0"/>
              <a:t> 			Rp6.000.000</a:t>
            </a:r>
            <a:endParaRPr lang="en-US" sz="2400" dirty="0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1533524"/>
          </a:xfrm>
        </p:spPr>
        <p:txBody>
          <a:bodyPr>
            <a:normAutofit/>
          </a:bodyPr>
          <a:lstStyle/>
          <a:p>
            <a:r>
              <a:rPr lang="en-US" sz="2000" b="1" dirty="0" err="1" smtClean="0">
                <a:latin typeface="+mj-lt"/>
              </a:rPr>
              <a:t>Potongan</a:t>
            </a:r>
            <a:r>
              <a:rPr lang="en-US" sz="2000" b="1" dirty="0" smtClean="0">
                <a:latin typeface="+mj-lt"/>
              </a:rPr>
              <a:t> </a:t>
            </a:r>
            <a:r>
              <a:rPr lang="en-US" sz="2000" b="1" dirty="0" err="1" smtClean="0">
                <a:latin typeface="+mj-lt"/>
              </a:rPr>
              <a:t>tunai</a:t>
            </a:r>
            <a:r>
              <a:rPr lang="en-US" sz="2000" b="1" dirty="0" smtClean="0">
                <a:latin typeface="+mj-lt"/>
              </a:rPr>
              <a:t> (</a:t>
            </a:r>
            <a:r>
              <a:rPr lang="en-US" sz="2000" b="1" i="1" dirty="0" smtClean="0">
                <a:latin typeface="+mj-lt"/>
              </a:rPr>
              <a:t>cash discount)</a:t>
            </a:r>
            <a:endParaRPr lang="en-US" sz="2000" dirty="0"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>
          <a:xfrm>
            <a:off x="2362200" y="1752600"/>
            <a:ext cx="6324600" cy="139064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600" dirty="0" err="1" smtClean="0">
                <a:latin typeface="+mj-lt"/>
              </a:rPr>
              <a:t>Potongan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tunai</a:t>
            </a:r>
            <a:r>
              <a:rPr lang="en-US" sz="2600" dirty="0" smtClean="0">
                <a:latin typeface="+mj-lt"/>
              </a:rPr>
              <a:t> (</a:t>
            </a:r>
            <a:r>
              <a:rPr lang="en-US" sz="2600" i="1" dirty="0" smtClean="0">
                <a:latin typeface="+mj-lt"/>
              </a:rPr>
              <a:t>cash discount) </a:t>
            </a:r>
            <a:r>
              <a:rPr lang="en-US" sz="2600" dirty="0" err="1" smtClean="0">
                <a:latin typeface="+mj-lt"/>
              </a:rPr>
              <a:t>diberikan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jika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dibayar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lebih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cepat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dari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jangka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waktu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kredit</a:t>
            </a:r>
            <a:r>
              <a:rPr lang="en-US" sz="2600" dirty="0" smtClean="0">
                <a:latin typeface="+mj-lt"/>
              </a:rPr>
              <a:t> yang </a:t>
            </a:r>
            <a:r>
              <a:rPr lang="en-US" sz="2600" dirty="0" err="1" smtClean="0">
                <a:latin typeface="+mj-lt"/>
              </a:rPr>
              <a:t>ditetapkan</a:t>
            </a:r>
            <a:r>
              <a:rPr lang="en-US" sz="2600" dirty="0" smtClean="0">
                <a:latin typeface="+mj-lt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928662" y="3432951"/>
            <a:ext cx="7858180" cy="313932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200" dirty="0" err="1" smtClean="0"/>
              <a:t>Misalnya</a:t>
            </a:r>
            <a:r>
              <a:rPr lang="en-US" sz="2200" dirty="0" smtClean="0"/>
              <a:t> </a:t>
            </a:r>
            <a:r>
              <a:rPr lang="en-US" sz="2200" dirty="0" err="1" smtClean="0"/>
              <a:t>perusahaan</a:t>
            </a:r>
            <a:r>
              <a:rPr lang="en-US" sz="2200" dirty="0" smtClean="0"/>
              <a:t> </a:t>
            </a:r>
            <a:r>
              <a:rPr lang="en-US" sz="2200" dirty="0" err="1" smtClean="0"/>
              <a:t>membeli</a:t>
            </a:r>
            <a:r>
              <a:rPr lang="en-US" sz="2200" dirty="0" smtClean="0"/>
              <a:t> </a:t>
            </a:r>
            <a:r>
              <a:rPr lang="en-US" sz="2200" dirty="0" err="1" smtClean="0"/>
              <a:t>bahan</a:t>
            </a:r>
            <a:r>
              <a:rPr lang="en-US" sz="2200" dirty="0" smtClean="0"/>
              <a:t> </a:t>
            </a:r>
            <a:r>
              <a:rPr lang="en-US" sz="2200" dirty="0" err="1" smtClean="0"/>
              <a:t>baku</a:t>
            </a:r>
            <a:r>
              <a:rPr lang="en-US" sz="2200" dirty="0" smtClean="0"/>
              <a:t> Rp6.000.000 </a:t>
            </a:r>
            <a:r>
              <a:rPr lang="en-US" sz="2200" dirty="0" err="1" smtClean="0"/>
              <a:t>dengan</a:t>
            </a:r>
            <a:r>
              <a:rPr lang="en-US" sz="2200" dirty="0" smtClean="0"/>
              <a:t> </a:t>
            </a:r>
            <a:r>
              <a:rPr lang="en-US" sz="2200" dirty="0" err="1" smtClean="0"/>
              <a:t>syarat</a:t>
            </a:r>
            <a:r>
              <a:rPr lang="en-US" sz="2200" dirty="0" smtClean="0"/>
              <a:t> </a:t>
            </a:r>
            <a:r>
              <a:rPr lang="en-US" sz="2200" dirty="0" err="1" smtClean="0"/>
              <a:t>pembelian</a:t>
            </a:r>
            <a:r>
              <a:rPr lang="en-US" sz="2200" dirty="0" smtClean="0"/>
              <a:t> 2/10, n/30. </a:t>
            </a:r>
            <a:r>
              <a:rPr lang="en-US" sz="2200" dirty="0" err="1" smtClean="0"/>
              <a:t>Ayat</a:t>
            </a:r>
            <a:r>
              <a:rPr lang="en-US" sz="2200" dirty="0" smtClean="0"/>
              <a:t> </a:t>
            </a:r>
            <a:r>
              <a:rPr lang="en-US" sz="2200" dirty="0" err="1" smtClean="0"/>
              <a:t>jurnal</a:t>
            </a:r>
            <a:r>
              <a:rPr lang="en-US" sz="2200" dirty="0" smtClean="0"/>
              <a:t> </a:t>
            </a:r>
            <a:r>
              <a:rPr lang="en-US" sz="2200" dirty="0" err="1" smtClean="0"/>
              <a:t>pada</a:t>
            </a:r>
            <a:r>
              <a:rPr lang="en-US" sz="2200" dirty="0" smtClean="0"/>
              <a:t> </a:t>
            </a:r>
            <a:r>
              <a:rPr lang="en-US" sz="2200" dirty="0" err="1" smtClean="0"/>
              <a:t>saat</a:t>
            </a:r>
            <a:r>
              <a:rPr lang="en-US" sz="2200" dirty="0" smtClean="0"/>
              <a:t> </a:t>
            </a:r>
            <a:r>
              <a:rPr lang="en-US" sz="2200" dirty="0" err="1" smtClean="0"/>
              <a:t>pembelian</a:t>
            </a:r>
            <a:r>
              <a:rPr lang="en-US" sz="2200" dirty="0" smtClean="0"/>
              <a:t>:</a:t>
            </a:r>
          </a:p>
          <a:p>
            <a:r>
              <a:rPr lang="en-US" sz="2200" dirty="0" err="1" smtClean="0"/>
              <a:t>Persediaan</a:t>
            </a:r>
            <a:r>
              <a:rPr lang="en-US" sz="2200" dirty="0" smtClean="0"/>
              <a:t> BBL 		Rp6.000.000</a:t>
            </a:r>
          </a:p>
          <a:p>
            <a:r>
              <a:rPr lang="en-US" sz="2200" dirty="0" smtClean="0"/>
              <a:t>	</a:t>
            </a:r>
            <a:r>
              <a:rPr lang="en-US" sz="2200" dirty="0" err="1" smtClean="0"/>
              <a:t>Utang</a:t>
            </a:r>
            <a:r>
              <a:rPr lang="en-US" sz="2200" dirty="0" smtClean="0"/>
              <a:t> </a:t>
            </a:r>
            <a:r>
              <a:rPr lang="en-US" sz="2200" dirty="0" err="1" smtClean="0"/>
              <a:t>dagang</a:t>
            </a:r>
            <a:r>
              <a:rPr lang="en-US" sz="2200" dirty="0" smtClean="0"/>
              <a:t> 	Rp6.000.000</a:t>
            </a:r>
          </a:p>
          <a:p>
            <a:endParaRPr lang="en-US" sz="2200" dirty="0" smtClean="0"/>
          </a:p>
          <a:p>
            <a:r>
              <a:rPr lang="en-US" sz="2200" dirty="0" err="1" smtClean="0"/>
              <a:t>Jika</a:t>
            </a:r>
            <a:r>
              <a:rPr lang="en-US" sz="2200" dirty="0" smtClean="0"/>
              <a:t> </a:t>
            </a:r>
            <a:r>
              <a:rPr lang="en-US" sz="2200" dirty="0" err="1" smtClean="0"/>
              <a:t>dibayar</a:t>
            </a:r>
            <a:r>
              <a:rPr lang="en-US" sz="2200" dirty="0" smtClean="0"/>
              <a:t> </a:t>
            </a:r>
            <a:r>
              <a:rPr lang="en-US" sz="2200" dirty="0" err="1" smtClean="0"/>
              <a:t>dalam</a:t>
            </a:r>
            <a:r>
              <a:rPr lang="en-US" sz="2200" dirty="0" smtClean="0"/>
              <a:t> </a:t>
            </a:r>
            <a:r>
              <a:rPr lang="en-US" sz="2200" dirty="0" err="1" smtClean="0"/>
              <a:t>periode</a:t>
            </a:r>
            <a:r>
              <a:rPr lang="en-US" sz="2200" dirty="0" smtClean="0"/>
              <a:t> </a:t>
            </a:r>
            <a:r>
              <a:rPr lang="en-US" sz="2200" dirty="0" err="1" smtClean="0"/>
              <a:t>potongan</a:t>
            </a:r>
            <a:r>
              <a:rPr lang="en-US" sz="2200" dirty="0" smtClean="0"/>
              <a:t>:</a:t>
            </a:r>
          </a:p>
          <a:p>
            <a:r>
              <a:rPr lang="en-US" sz="2200" dirty="0" err="1" smtClean="0"/>
              <a:t>Utang</a:t>
            </a:r>
            <a:r>
              <a:rPr lang="en-US" sz="2200" dirty="0" smtClean="0"/>
              <a:t> </a:t>
            </a:r>
            <a:r>
              <a:rPr lang="en-US" sz="2200" dirty="0" err="1" smtClean="0"/>
              <a:t>dagang</a:t>
            </a:r>
            <a:r>
              <a:rPr lang="en-US" sz="2200" dirty="0" smtClean="0"/>
              <a:t> 	Rp6.000.000</a:t>
            </a:r>
          </a:p>
          <a:p>
            <a:r>
              <a:rPr lang="en-US" sz="2200" dirty="0" smtClean="0"/>
              <a:t>	</a:t>
            </a:r>
            <a:r>
              <a:rPr lang="en-US" sz="2200" dirty="0" err="1" smtClean="0"/>
              <a:t>Kas</a:t>
            </a:r>
            <a:r>
              <a:rPr lang="en-US" sz="2200" dirty="0" smtClean="0"/>
              <a:t> 				   Rp5.880.000</a:t>
            </a:r>
          </a:p>
          <a:p>
            <a:r>
              <a:rPr lang="it-IT" sz="2200" dirty="0" smtClean="0"/>
              <a:t>	Persediaan BBL (2% × 6.000.000) Rp  120.000</a:t>
            </a:r>
            <a:endParaRPr lang="en-US" sz="2200" dirty="0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4348" y="2828836"/>
            <a:ext cx="7858180" cy="169277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600" dirty="0" err="1" smtClean="0"/>
              <a:t>Jika</a:t>
            </a:r>
            <a:r>
              <a:rPr lang="en-US" sz="2600" dirty="0" smtClean="0"/>
              <a:t> </a:t>
            </a:r>
            <a:r>
              <a:rPr lang="en-US" sz="2600" dirty="0" err="1" smtClean="0"/>
              <a:t>dibayar</a:t>
            </a:r>
            <a:r>
              <a:rPr lang="en-US" sz="2600" dirty="0" smtClean="0"/>
              <a:t> </a:t>
            </a:r>
            <a:r>
              <a:rPr lang="en-US" sz="2600" dirty="0" err="1" smtClean="0"/>
              <a:t>di</a:t>
            </a:r>
            <a:r>
              <a:rPr lang="en-US" sz="2600" dirty="0" smtClean="0"/>
              <a:t> </a:t>
            </a:r>
            <a:r>
              <a:rPr lang="en-US" sz="2600" dirty="0" err="1" smtClean="0"/>
              <a:t>luar</a:t>
            </a:r>
            <a:r>
              <a:rPr lang="en-US" sz="2600" dirty="0" smtClean="0"/>
              <a:t> </a:t>
            </a:r>
            <a:r>
              <a:rPr lang="en-US" sz="2600" dirty="0" err="1" smtClean="0"/>
              <a:t>periode</a:t>
            </a:r>
            <a:r>
              <a:rPr lang="en-US" sz="2600" dirty="0" smtClean="0"/>
              <a:t> </a:t>
            </a:r>
            <a:r>
              <a:rPr lang="en-US" sz="2600" dirty="0" err="1" smtClean="0"/>
              <a:t>potongan</a:t>
            </a:r>
            <a:r>
              <a:rPr lang="en-US" sz="2600" dirty="0" smtClean="0"/>
              <a:t>, </a:t>
            </a:r>
            <a:r>
              <a:rPr lang="en-US" sz="2600" dirty="0" err="1" smtClean="0"/>
              <a:t>ayat</a:t>
            </a:r>
            <a:r>
              <a:rPr lang="en-US" sz="2600" dirty="0" smtClean="0"/>
              <a:t> </a:t>
            </a:r>
            <a:r>
              <a:rPr lang="en-US" sz="2600" dirty="0" err="1" smtClean="0"/>
              <a:t>jurnalnya</a:t>
            </a:r>
            <a:r>
              <a:rPr lang="en-US" sz="2600" dirty="0" smtClean="0"/>
              <a:t> </a:t>
            </a:r>
            <a:r>
              <a:rPr lang="en-US" sz="2600" dirty="0" err="1" smtClean="0"/>
              <a:t>sebagai</a:t>
            </a:r>
            <a:r>
              <a:rPr lang="en-US" sz="2600" dirty="0" smtClean="0"/>
              <a:t> </a:t>
            </a:r>
            <a:r>
              <a:rPr lang="en-US" sz="2600" dirty="0" err="1" smtClean="0"/>
              <a:t>berikut</a:t>
            </a:r>
            <a:r>
              <a:rPr lang="en-US" sz="2600" dirty="0" smtClean="0"/>
              <a:t>.</a:t>
            </a:r>
          </a:p>
          <a:p>
            <a:r>
              <a:rPr lang="en-US" sz="2600" dirty="0" err="1" smtClean="0"/>
              <a:t>Utang</a:t>
            </a:r>
            <a:r>
              <a:rPr lang="en-US" sz="2600" dirty="0" smtClean="0"/>
              <a:t> </a:t>
            </a:r>
            <a:r>
              <a:rPr lang="en-US" sz="2600" dirty="0" err="1" smtClean="0"/>
              <a:t>Dagang</a:t>
            </a:r>
            <a:r>
              <a:rPr lang="en-US" sz="2600" dirty="0" smtClean="0"/>
              <a:t> 	Rp6.000.000</a:t>
            </a:r>
          </a:p>
          <a:p>
            <a:r>
              <a:rPr lang="en-US" sz="2600" dirty="0" smtClean="0"/>
              <a:t>	</a:t>
            </a:r>
            <a:r>
              <a:rPr lang="en-US" sz="2600" dirty="0" err="1" smtClean="0"/>
              <a:t>Kas</a:t>
            </a:r>
            <a:r>
              <a:rPr lang="en-US" sz="2600" dirty="0" smtClean="0"/>
              <a:t> 			Rp6.000.000</a:t>
            </a:r>
            <a:endParaRPr lang="en-US" sz="2600" dirty="0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1676400"/>
          </a:xfrm>
        </p:spPr>
        <p:txBody>
          <a:bodyPr>
            <a:normAutofit/>
          </a:bodyPr>
          <a:lstStyle/>
          <a:p>
            <a:r>
              <a:rPr lang="en-US" sz="2000" b="1" dirty="0" err="1" smtClean="0">
                <a:latin typeface="+mj-lt"/>
              </a:rPr>
              <a:t>Ongkos</a:t>
            </a:r>
            <a:r>
              <a:rPr lang="en-US" sz="2000" b="1" dirty="0" smtClean="0">
                <a:latin typeface="+mj-lt"/>
              </a:rPr>
              <a:t> </a:t>
            </a:r>
            <a:r>
              <a:rPr lang="en-US" sz="2000" b="1" dirty="0" err="1" smtClean="0">
                <a:latin typeface="+mj-lt"/>
              </a:rPr>
              <a:t>Angkut</a:t>
            </a:r>
            <a:r>
              <a:rPr lang="en-US" sz="2000" b="1" dirty="0" smtClean="0">
                <a:latin typeface="+mj-lt"/>
              </a:rPr>
              <a:t> </a:t>
            </a:r>
            <a:r>
              <a:rPr lang="en-US" sz="2000" b="1" dirty="0" err="1" smtClean="0">
                <a:latin typeface="+mj-lt"/>
              </a:rPr>
              <a:t>Pembelian</a:t>
            </a:r>
            <a:r>
              <a:rPr lang="en-US" sz="2000" b="1" dirty="0" smtClean="0">
                <a:latin typeface="+mj-lt"/>
              </a:rPr>
              <a:t> (</a:t>
            </a:r>
            <a:r>
              <a:rPr lang="en-US" sz="2000" b="1" i="1" dirty="0" smtClean="0">
                <a:latin typeface="+mj-lt"/>
              </a:rPr>
              <a:t>Freight‐In</a:t>
            </a:r>
            <a:r>
              <a:rPr lang="en-US" sz="2000" b="1" dirty="0" smtClean="0">
                <a:latin typeface="+mj-lt"/>
              </a:rPr>
              <a:t>)</a:t>
            </a:r>
            <a:endParaRPr lang="en-US" sz="2000" dirty="0"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>
          <a:xfrm>
            <a:off x="2362200" y="1752600"/>
            <a:ext cx="6324600" cy="389097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>
                <a:latin typeface="+mj-lt"/>
              </a:rPr>
              <a:t>Ada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tiga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perlakukan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ongkos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angkut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pembelian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bahan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baku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langsung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yaitu</a:t>
            </a:r>
            <a:r>
              <a:rPr lang="en-US" dirty="0" smtClean="0">
                <a:latin typeface="+mj-lt"/>
              </a:rPr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>
                <a:latin typeface="+mj-lt"/>
              </a:rPr>
              <a:t>ongkos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angkut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dibebankan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ke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bahan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baku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langsung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berdasarkan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biaya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sesungguhnya</a:t>
            </a:r>
            <a:r>
              <a:rPr lang="en-US" dirty="0" smtClean="0">
                <a:latin typeface="+mj-lt"/>
              </a:rPr>
              <a:t>,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>
                <a:latin typeface="+mj-lt"/>
              </a:rPr>
              <a:t>ongkos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angkut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dibebankan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ke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bahan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baku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langsung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berdasarkan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tarif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ditentukan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muka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dan</a:t>
            </a:r>
            <a:endParaRPr lang="en-US" dirty="0" smtClean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>
                <a:latin typeface="+mj-lt"/>
              </a:rPr>
              <a:t>ongkos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angkut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diperlakukan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sebagai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biaya</a:t>
            </a:r>
            <a:r>
              <a:rPr lang="en-US" dirty="0" smtClean="0">
                <a:latin typeface="+mj-lt"/>
              </a:rPr>
              <a:t> </a:t>
            </a:r>
            <a:r>
              <a:rPr lang="en-US" i="1" dirty="0" smtClean="0">
                <a:latin typeface="+mj-lt"/>
              </a:rPr>
              <a:t>overhead </a:t>
            </a:r>
            <a:r>
              <a:rPr lang="en-US" i="1" dirty="0" err="1" smtClean="0">
                <a:latin typeface="+mj-lt"/>
              </a:rPr>
              <a:t>pabrik</a:t>
            </a:r>
            <a:r>
              <a:rPr lang="en-US" i="1" dirty="0" smtClean="0">
                <a:latin typeface="+mj-lt"/>
              </a:rPr>
              <a:t>.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>
          <a:xfrm>
            <a:off x="642910" y="1752600"/>
            <a:ext cx="6643734" cy="110489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600" dirty="0" err="1" smtClean="0">
                <a:latin typeface="+mj-lt"/>
              </a:rPr>
              <a:t>Ongkos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angkut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pembelian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dibebankan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ke</a:t>
            </a:r>
            <a:r>
              <a:rPr lang="en-US" sz="2600" dirty="0" smtClean="0">
                <a:latin typeface="+mj-lt"/>
              </a:rPr>
              <a:t> BBL </a:t>
            </a:r>
            <a:r>
              <a:rPr lang="en-US" sz="2600" dirty="0" err="1" smtClean="0">
                <a:latin typeface="+mj-lt"/>
              </a:rPr>
              <a:t>berdasarkan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biaya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sesungguhnya</a:t>
            </a:r>
            <a:endParaRPr lang="en-US" sz="2600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7224" y="3109927"/>
            <a:ext cx="7786742" cy="212365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200" dirty="0" err="1" smtClean="0"/>
              <a:t>Misalkan</a:t>
            </a:r>
            <a:r>
              <a:rPr lang="en-US" sz="2200" dirty="0" smtClean="0"/>
              <a:t>, </a:t>
            </a:r>
            <a:r>
              <a:rPr lang="en-US" sz="2200" dirty="0" err="1" smtClean="0"/>
              <a:t>perusahaan</a:t>
            </a:r>
            <a:r>
              <a:rPr lang="en-US" sz="2200" dirty="0" smtClean="0"/>
              <a:t> </a:t>
            </a:r>
            <a:r>
              <a:rPr lang="en-US" sz="2200" dirty="0" err="1" smtClean="0"/>
              <a:t>membeli</a:t>
            </a:r>
            <a:r>
              <a:rPr lang="en-US" sz="2200" dirty="0" smtClean="0"/>
              <a:t> </a:t>
            </a:r>
            <a:r>
              <a:rPr lang="en-US" sz="2200" dirty="0" err="1" smtClean="0"/>
              <a:t>tunai</a:t>
            </a:r>
            <a:r>
              <a:rPr lang="en-US" sz="2200" dirty="0" smtClean="0"/>
              <a:t> </a:t>
            </a:r>
            <a:r>
              <a:rPr lang="sv-SE" sz="2200" dirty="0" smtClean="0"/>
              <a:t>gula 1.000 kg dengan harga Rp2.000 per kg, tepung 500 kg dengan harga Rp5.000 per kg</a:t>
            </a:r>
            <a:r>
              <a:rPr lang="id-ID" sz="2200" dirty="0" smtClean="0"/>
              <a:t>, garam 3.000 kg dengan harga Rp 1.000 per kg.</a:t>
            </a:r>
            <a:r>
              <a:rPr lang="en-US" sz="2200" dirty="0" smtClean="0"/>
              <a:t> </a:t>
            </a:r>
            <a:r>
              <a:rPr lang="en-US" sz="2200" dirty="0" err="1" smtClean="0"/>
              <a:t>Ongkos</a:t>
            </a:r>
            <a:r>
              <a:rPr lang="en-US" sz="2200" dirty="0" smtClean="0"/>
              <a:t> </a:t>
            </a:r>
            <a:r>
              <a:rPr lang="en-US" sz="2200" dirty="0" err="1" smtClean="0"/>
              <a:t>angkut</a:t>
            </a:r>
            <a:r>
              <a:rPr lang="en-US" sz="2200" dirty="0" smtClean="0"/>
              <a:t> yang </a:t>
            </a:r>
            <a:r>
              <a:rPr lang="en-US" sz="2200" dirty="0" err="1" smtClean="0"/>
              <a:t>dibayarkan</a:t>
            </a:r>
            <a:r>
              <a:rPr lang="en-US" sz="2200" dirty="0" smtClean="0"/>
              <a:t> Rp450.000. </a:t>
            </a:r>
            <a:r>
              <a:rPr lang="en-US" sz="2200" dirty="0" err="1" smtClean="0"/>
              <a:t>Bila</a:t>
            </a:r>
            <a:r>
              <a:rPr lang="en-US" sz="2200" dirty="0" smtClean="0"/>
              <a:t> </a:t>
            </a:r>
            <a:r>
              <a:rPr lang="en-US" sz="2200" dirty="0" err="1" smtClean="0"/>
              <a:t>berat</a:t>
            </a:r>
            <a:r>
              <a:rPr lang="en-US" sz="2200" dirty="0" smtClean="0"/>
              <a:t> BBL </a:t>
            </a:r>
            <a:r>
              <a:rPr lang="en-US" sz="2200" dirty="0" err="1" smtClean="0"/>
              <a:t>digunakan</a:t>
            </a:r>
            <a:r>
              <a:rPr lang="en-US" sz="2200" dirty="0" smtClean="0"/>
              <a:t> </a:t>
            </a:r>
            <a:r>
              <a:rPr lang="en-US" sz="2200" dirty="0" err="1" smtClean="0"/>
              <a:t>sebagai</a:t>
            </a:r>
            <a:r>
              <a:rPr lang="en-US" sz="2200" dirty="0" smtClean="0"/>
              <a:t> </a:t>
            </a:r>
            <a:r>
              <a:rPr lang="en-US" sz="2200" dirty="0" err="1" smtClean="0"/>
              <a:t>dasar</a:t>
            </a:r>
            <a:r>
              <a:rPr lang="en-US" sz="2200" dirty="0" smtClean="0"/>
              <a:t> </a:t>
            </a:r>
            <a:r>
              <a:rPr lang="en-US" sz="2200" dirty="0" err="1" smtClean="0"/>
              <a:t>alokasi</a:t>
            </a:r>
            <a:r>
              <a:rPr lang="id-ID" sz="2200" dirty="0" smtClean="0"/>
              <a:t>, maka:</a:t>
            </a:r>
            <a:endParaRPr lang="en-US" sz="2200" dirty="0" smtClean="0"/>
          </a:p>
          <a:p>
            <a:r>
              <a:rPr lang="en-US" sz="2200" dirty="0" err="1" smtClean="0"/>
              <a:t>Tarif</a:t>
            </a:r>
            <a:r>
              <a:rPr lang="en-US" sz="2200" dirty="0" smtClean="0"/>
              <a:t> </a:t>
            </a:r>
            <a:r>
              <a:rPr lang="en-US" sz="2200" dirty="0" err="1" smtClean="0"/>
              <a:t>ongkos</a:t>
            </a:r>
            <a:r>
              <a:rPr lang="en-US" sz="2200" dirty="0" smtClean="0"/>
              <a:t> </a:t>
            </a:r>
            <a:r>
              <a:rPr lang="en-US" sz="2200" dirty="0" err="1" smtClean="0"/>
              <a:t>angkut</a:t>
            </a:r>
            <a:r>
              <a:rPr lang="en-US" sz="2200" dirty="0" smtClean="0"/>
              <a:t>: Rp450.000/4.500 kg = Rp100 per kg</a:t>
            </a:r>
            <a:endParaRPr lang="en-US" sz="2200" dirty="0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57158" y="3571876"/>
            <a:ext cx="8429684" cy="28575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lvl="1" algn="just">
              <a:spcBef>
                <a:spcPts val="550"/>
              </a:spcBef>
              <a:buClr>
                <a:srgbClr val="0070C0"/>
              </a:buClr>
              <a:buSzPct val="70000"/>
              <a:tabLst>
                <a:tab pos="0" algn="l"/>
              </a:tabLst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	</a:t>
            </a:r>
          </a:p>
          <a:p>
            <a:pPr marL="0" lvl="1" algn="just">
              <a:spcBef>
                <a:spcPts val="550"/>
              </a:spcBef>
              <a:buClr>
                <a:srgbClr val="0070C0"/>
              </a:buClr>
              <a:buSzPct val="70000"/>
              <a:tabLst>
                <a:tab pos="0" algn="l"/>
              </a:tabLst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	</a:t>
            </a:r>
            <a:endParaRPr kumimoji="0" lang="en-US" sz="26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0070C0"/>
              </a:buClr>
              <a:buSzPct val="70000"/>
              <a:buFontTx/>
              <a:buNone/>
              <a:tabLst>
                <a:tab pos="0" algn="l"/>
              </a:tabLst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				</a:t>
            </a:r>
            <a:endParaRPr kumimoji="0" lang="id-ID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0070C0"/>
              </a:buClr>
              <a:buSzPct val="70000"/>
              <a:buFontTx/>
              <a:buNone/>
              <a:tabLst>
                <a:tab pos="0" algn="l"/>
              </a:tabLst>
              <a:defRPr/>
            </a:pPr>
            <a:endParaRPr kumimoji="0" lang="id-ID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357290" y="571480"/>
            <a:ext cx="6143668" cy="25955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lvl="1" algn="just">
              <a:spcBef>
                <a:spcPts val="550"/>
              </a:spcBef>
              <a:buClr>
                <a:srgbClr val="0070C0"/>
              </a:buClr>
              <a:buSzPct val="70000"/>
              <a:tabLst>
                <a:tab pos="0" algn="l"/>
              </a:tabLst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	</a:t>
            </a:r>
          </a:p>
          <a:p>
            <a:pPr marL="0" lvl="1" algn="just">
              <a:spcBef>
                <a:spcPts val="550"/>
              </a:spcBef>
              <a:buClr>
                <a:srgbClr val="0070C0"/>
              </a:buClr>
              <a:buSzPct val="70000"/>
              <a:tabLst>
                <a:tab pos="0" algn="l"/>
              </a:tabLst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	</a:t>
            </a:r>
            <a:endParaRPr kumimoji="0" lang="en-US" sz="26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0070C0"/>
              </a:buClr>
              <a:buSzPct val="70000"/>
              <a:buFontTx/>
              <a:buNone/>
              <a:tabLst>
                <a:tab pos="0" algn="l"/>
              </a:tabLst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				</a:t>
            </a:r>
            <a:endParaRPr kumimoji="0" lang="id-ID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0070C0"/>
              </a:buClr>
              <a:buSzPct val="70000"/>
              <a:buFontTx/>
              <a:buNone/>
              <a:tabLst>
                <a:tab pos="0" algn="l"/>
              </a:tabLst>
              <a:defRPr/>
            </a:pPr>
            <a:endParaRPr kumimoji="0" lang="id-ID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71604" y="785794"/>
          <a:ext cx="56880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000"/>
                <a:gridCol w="2736000"/>
                <a:gridCol w="1476000"/>
              </a:tblGrid>
              <a:tr h="370840">
                <a:tc gridSpan="3"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Alokasi</a:t>
                      </a:r>
                      <a:r>
                        <a:rPr kumimoji="0" lang="en-US" sz="2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ongkos</a:t>
                      </a:r>
                      <a:r>
                        <a:rPr kumimoji="0" lang="en-US" sz="2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angkut</a:t>
                      </a:r>
                      <a:r>
                        <a:rPr kumimoji="0" lang="en-US" sz="2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pembelian</a:t>
                      </a:r>
                      <a:r>
                        <a:rPr kumimoji="0" lang="en-US" sz="2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2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Gula</a:t>
                      </a:r>
                      <a:r>
                        <a:rPr kumimoji="0" lang="en-US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id-ID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:</a:t>
                      </a:r>
                      <a:endParaRPr lang="en-US" sz="2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1.000 </a:t>
                      </a:r>
                      <a:r>
                        <a:rPr kumimoji="0" lang="en-US" sz="2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×</a:t>
                      </a:r>
                      <a:r>
                        <a:rPr kumimoji="0" lang="en-US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id-ID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Rp</a:t>
                      </a:r>
                      <a:r>
                        <a:rPr kumimoji="0" lang="en-US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100</a:t>
                      </a:r>
                      <a:endParaRPr lang="en-US" sz="2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Rp100.000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2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Tepung</a:t>
                      </a:r>
                      <a:r>
                        <a:rPr kumimoji="0" lang="id-ID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:</a:t>
                      </a:r>
                      <a:endParaRPr lang="en-US" sz="2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   500 </a:t>
                      </a:r>
                      <a:r>
                        <a:rPr lang="en-US" sz="2200" b="1" dirty="0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×</a:t>
                      </a:r>
                      <a:r>
                        <a:rPr kumimoji="0" lang="en-US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 Rp100</a:t>
                      </a:r>
                      <a:endParaRPr lang="en-US" sz="2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sz="2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Rp</a:t>
                      </a:r>
                      <a:r>
                        <a:rPr kumimoji="0" lang="en-US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  50.000</a:t>
                      </a:r>
                      <a:endParaRPr lang="en-US" sz="2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2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Garam</a:t>
                      </a:r>
                      <a:r>
                        <a:rPr kumimoji="0" lang="id-ID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:</a:t>
                      </a:r>
                      <a:endParaRPr lang="en-US" sz="2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3.000 </a:t>
                      </a:r>
                      <a:r>
                        <a:rPr lang="en-US" sz="2200" b="1" dirty="0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×</a:t>
                      </a:r>
                      <a:r>
                        <a:rPr kumimoji="0" lang="en-US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 Rp100</a:t>
                      </a:r>
                      <a:endParaRPr lang="en-US" sz="2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sz="22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Rp300.000</a:t>
                      </a:r>
                      <a:endParaRPr lang="en-US" sz="2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0" lang="en-US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Total</a:t>
                      </a:r>
                      <a:endParaRPr lang="en-US" sz="2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sz="22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Rp450.000</a:t>
                      </a:r>
                      <a:endParaRPr lang="en-US" sz="2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42909" y="3857628"/>
          <a:ext cx="7864435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0375"/>
                <a:gridCol w="3986060"/>
                <a:gridCol w="1728000"/>
              </a:tblGrid>
              <a:tr h="370840">
                <a:tc gridSpan="3">
                  <a:txBody>
                    <a:bodyPr/>
                    <a:lstStyle/>
                    <a:p>
                      <a:pPr marL="0" lvl="1" algn="just" eaLnBrk="1" hangingPunct="1">
                        <a:tabLst>
                          <a:tab pos="0" algn="l"/>
                        </a:tabLst>
                      </a:pPr>
                      <a:r>
                        <a:rPr kumimoji="0" lang="id-ID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Atau dapat juga dihitung </a:t>
                      </a:r>
                      <a:r>
                        <a:rPr kumimoji="0" lang="en-US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sebagai</a:t>
                      </a:r>
                      <a:r>
                        <a:rPr kumimoji="0" 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berikut</a:t>
                      </a:r>
                      <a:r>
                        <a:rPr kumimoji="0" 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kumimoji="0" lang="id-ID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Gula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id-ID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: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id-ID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1.000</a:t>
                      </a:r>
                      <a:r>
                        <a:rPr kumimoji="0" lang="id-ID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/4.500)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×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id-ID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Rp</a:t>
                      </a:r>
                      <a:r>
                        <a:rPr kumimoji="0"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450</a:t>
                      </a:r>
                      <a:r>
                        <a:rPr kumimoji="0" lang="id-ID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.000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Rp100.000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Tepung</a:t>
                      </a:r>
                      <a:r>
                        <a:rPr kumimoji="0" lang="id-ID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: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id-ID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  500</a:t>
                      </a:r>
                      <a:r>
                        <a:rPr kumimoji="0" lang="id-ID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/4.500)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×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 Rp450.000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Rp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  50.000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Garam</a:t>
                      </a:r>
                      <a:r>
                        <a:rPr kumimoji="0" lang="id-ID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: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id-ID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3.000</a:t>
                      </a:r>
                      <a:r>
                        <a:rPr kumimoji="0" lang="id-ID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/4.500)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×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 Rp450.000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sz="24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Rp300.000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Total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sz="24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Rp450.000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28600" y="2667000"/>
          <a:ext cx="861060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0117"/>
                <a:gridCol w="1871870"/>
                <a:gridCol w="1879290"/>
                <a:gridCol w="1939324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Gula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Tempung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Garam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Harga</a:t>
                      </a:r>
                      <a:r>
                        <a:rPr lang="id-ID" baseline="0" dirty="0" smtClean="0"/>
                        <a:t> beli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dirty="0" smtClean="0"/>
                        <a:t>Rp 2.000.000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dirty="0" smtClean="0"/>
                        <a:t>Rp 2.500.000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dirty="0" smtClean="0"/>
                        <a:t>Rp 3.000.000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Ongkos</a:t>
                      </a:r>
                      <a:r>
                        <a:rPr lang="id-ID" baseline="0" dirty="0" smtClean="0"/>
                        <a:t> angkut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err="1" smtClean="0"/>
                        <a:t>Rp</a:t>
                      </a:r>
                      <a:r>
                        <a:rPr lang="id-ID" dirty="0" smtClean="0"/>
                        <a:t>100.000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err="1" smtClean="0"/>
                        <a:t>Rp</a:t>
                      </a:r>
                      <a:r>
                        <a:rPr lang="id-ID" dirty="0" smtClean="0"/>
                        <a:t>50.000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err="1" smtClean="0"/>
                        <a:t>Rp</a:t>
                      </a:r>
                      <a:r>
                        <a:rPr lang="id-ID" dirty="0" smtClean="0"/>
                        <a:t>300.000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Total</a:t>
                      </a:r>
                      <a:r>
                        <a:rPr lang="id-ID" baseline="0" dirty="0" smtClean="0"/>
                        <a:t> HP BBL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dirty="0" smtClean="0"/>
                        <a:t>Rp 2.100.000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dirty="0" smtClean="0"/>
                        <a:t>Rp 2.550.000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dirty="0" smtClean="0"/>
                        <a:t>Rp 3.300.000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Kuantitas dibeli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dirty="0" smtClean="0"/>
                        <a:t>1.000 kg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dirty="0" smtClean="0"/>
                        <a:t>500 kg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dirty="0" smtClean="0"/>
                        <a:t>3.000 kg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HP BBL per kg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dirty="0" smtClean="0"/>
                        <a:t>Rp 2.100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dirty="0" smtClean="0"/>
                        <a:t>Rp 5.100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dirty="0" smtClean="0"/>
                        <a:t>Rp 1.100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428596" y="2000240"/>
            <a:ext cx="73581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b="1" dirty="0" smtClean="0">
                <a:latin typeface="+mj-lt"/>
                <a:ea typeface="Calibri" pitchFamily="34" charset="0"/>
                <a:cs typeface="Calibri" pitchFamily="34" charset="0"/>
              </a:rPr>
              <a:t>Harga pokok BBL per kg dihitung </a:t>
            </a:r>
            <a:r>
              <a:rPr lang="en-US" sz="2400" b="1" dirty="0" err="1" smtClean="0">
                <a:latin typeface="+mj-lt"/>
                <a:ea typeface="Calibri" pitchFamily="34" charset="0"/>
                <a:cs typeface="Calibri" pitchFamily="34" charset="0"/>
              </a:rPr>
              <a:t>sebagai</a:t>
            </a:r>
            <a:r>
              <a:rPr lang="en-US" sz="2400" b="1" dirty="0" smtClean="0"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sz="2400" b="1" dirty="0" err="1" smtClean="0">
                <a:latin typeface="+mj-lt"/>
                <a:ea typeface="Calibri" pitchFamily="34" charset="0"/>
                <a:cs typeface="Calibri" pitchFamily="34" charset="0"/>
              </a:rPr>
              <a:t>berikut</a:t>
            </a:r>
            <a:r>
              <a:rPr lang="en-US" sz="2400" b="1" dirty="0" smtClean="0">
                <a:latin typeface="+mj-lt"/>
                <a:ea typeface="Calibri" pitchFamily="34" charset="0"/>
                <a:cs typeface="Calibri" pitchFamily="34" charset="0"/>
              </a:rPr>
              <a:t>.</a:t>
            </a:r>
            <a:endParaRPr lang="en-US" sz="2400" b="1" dirty="0">
              <a:latin typeface="+mj-lt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57158" y="1714488"/>
            <a:ext cx="8429684" cy="450059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Jika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harga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beli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BBL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sebagai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dasar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alokasi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ongkos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angkut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:</a:t>
            </a: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0070C0"/>
              </a:buClr>
              <a:buSzPct val="70000"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Total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pembelian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BB:</a:t>
            </a: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0070C0"/>
              </a:buClr>
              <a:buSzPct val="70000"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Gula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: 	   1.000 kg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×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Rp2.000 	Rp2.000.000</a:t>
            </a:r>
          </a:p>
          <a:p>
            <a:pPr marL="0" lvl="1" algn="just">
              <a:spcBef>
                <a:spcPts val="550"/>
              </a:spcBef>
              <a:buClr>
                <a:srgbClr val="0070C0"/>
              </a:buClr>
              <a:buSzPct val="70000"/>
              <a:defRPr/>
            </a:pP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Tepung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:    500 kg </a:t>
            </a:r>
            <a:r>
              <a:rPr lang="en-US" sz="26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×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Rp3.000	Rp2.500.000</a:t>
            </a:r>
          </a:p>
          <a:p>
            <a:pPr marL="0" lvl="1" algn="just">
              <a:spcBef>
                <a:spcPts val="550"/>
              </a:spcBef>
              <a:buClr>
                <a:srgbClr val="0070C0"/>
              </a:buClr>
              <a:buSzPct val="70000"/>
              <a:defRPr/>
            </a:pP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Garam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: 3.000 kg </a:t>
            </a:r>
            <a:r>
              <a:rPr lang="en-US" sz="26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×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Rp1.000   </a:t>
            </a:r>
            <a:r>
              <a:rPr lang="en-US" sz="26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	</a:t>
            </a:r>
            <a:r>
              <a:rPr kumimoji="0" lang="en-US" sz="26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Rp3.000.000</a:t>
            </a: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0070C0"/>
              </a:buClr>
              <a:buSzPct val="70000"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Total					</a:t>
            </a:r>
            <a:r>
              <a:rPr kumimoji="0" lang="en-US" sz="26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Rp7.500.000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0070C0"/>
              </a:buClr>
              <a:buSzPct val="70000"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0070C0"/>
              </a:buClr>
              <a:buSzPct val="70000"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Tarif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ongkos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angkut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:</a:t>
            </a:r>
            <a:endParaRPr kumimoji="0" lang="id-ID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  <a:p>
            <a:pPr marL="0" lvl="1" algn="just">
              <a:spcBef>
                <a:spcPts val="550"/>
              </a:spcBef>
              <a:buClr>
                <a:srgbClr val="0070C0"/>
              </a:buClr>
              <a:buSzPct val="70000"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(Rp450.000/Rp7.500.000) </a:t>
            </a:r>
            <a:r>
              <a:rPr lang="en-US" sz="26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×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100% = 6%</a:t>
            </a:r>
            <a:endParaRPr kumimoji="0" lang="en-US" sz="26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866788" y="1885302"/>
            <a:ext cx="5562600" cy="1981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lvl="1">
              <a:spcBef>
                <a:spcPts val="550"/>
              </a:spcBef>
              <a:buClr>
                <a:srgbClr val="0070C0"/>
              </a:buClr>
              <a:buSzPct val="70000"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Gula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:    6% 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×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Rp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2.000.000	Rp120.000</a:t>
            </a:r>
          </a:p>
          <a:p>
            <a:pPr marL="0" lvl="1">
              <a:spcBef>
                <a:spcPts val="550"/>
              </a:spcBef>
              <a:buClr>
                <a:srgbClr val="0070C0"/>
              </a:buClr>
              <a:buSzPct val="70000"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Tepung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: 6% 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×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Rp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2.500.000	Rp150.000</a:t>
            </a:r>
          </a:p>
          <a:p>
            <a:pPr marL="0" lvl="1">
              <a:spcBef>
                <a:spcPts val="550"/>
              </a:spcBef>
              <a:buClr>
                <a:srgbClr val="0070C0"/>
              </a:buClr>
              <a:buSzPct val="70000"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Garam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: 6% 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×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Rp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3.000.000	</a:t>
            </a:r>
            <a:r>
              <a:rPr lang="en-US" sz="2400" u="sng" dirty="0" err="1" smtClean="0">
                <a:solidFill>
                  <a:schemeClr val="tx1"/>
                </a:solidFill>
                <a:latin typeface="+mj-lt"/>
              </a:rPr>
              <a:t>Rp</a:t>
            </a: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180.000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0070C0"/>
              </a:buClr>
              <a:buSzPct val="7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Total			</a:t>
            </a: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Rp450.000</a:t>
            </a:r>
            <a:endParaRPr kumimoji="0" lang="id-ID" sz="24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71670" y="4133214"/>
            <a:ext cx="6400800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lvl="1" eaLnBrk="1" hangingPunct="1">
              <a:defRPr/>
            </a:pPr>
            <a:r>
              <a:rPr lang="id-ID" sz="2400" dirty="0">
                <a:solidFill>
                  <a:schemeClr val="tx1"/>
                </a:solidFill>
                <a:latin typeface="+mj-lt"/>
              </a:rPr>
              <a:t>Atau dapat juga dihitung </a:t>
            </a:r>
            <a:r>
              <a:rPr lang="en-US" sz="2400" dirty="0" err="1" smtClean="0">
                <a:solidFill>
                  <a:schemeClr val="tx1"/>
                </a:solidFill>
                <a:latin typeface="+mj-lt"/>
              </a:rPr>
              <a:t>sebagai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j-lt"/>
              </a:rPr>
              <a:t>berikut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.</a:t>
            </a:r>
            <a:endParaRPr lang="id-ID" sz="2400" dirty="0">
              <a:solidFill>
                <a:schemeClr val="tx1"/>
              </a:solidFill>
              <a:latin typeface="+mj-lt"/>
            </a:endParaRPr>
          </a:p>
          <a:p>
            <a:pPr marL="0" lvl="1">
              <a:defRPr/>
            </a:pPr>
            <a:r>
              <a:rPr lang="en-US" sz="2400" dirty="0" err="1">
                <a:solidFill>
                  <a:schemeClr val="tx1"/>
                </a:solidFill>
                <a:latin typeface="+mj-lt"/>
              </a:rPr>
              <a:t>Gula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:</a:t>
            </a:r>
            <a:r>
              <a:rPr lang="id-ID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2</a:t>
            </a:r>
            <a:r>
              <a:rPr lang="id-ID" sz="2400" dirty="0">
                <a:solidFill>
                  <a:schemeClr val="tx1"/>
                </a:solidFill>
                <a:latin typeface="+mj-lt"/>
              </a:rPr>
              <a:t> jt. </a:t>
            </a:r>
            <a:r>
              <a:rPr lang="id-ID" sz="2400" dirty="0" smtClean="0">
                <a:solidFill>
                  <a:schemeClr val="tx1"/>
                </a:solidFill>
                <a:latin typeface="+mj-lt"/>
              </a:rPr>
              <a:t>/7.5 </a:t>
            </a:r>
            <a:r>
              <a:rPr lang="id-ID" sz="2400" dirty="0">
                <a:solidFill>
                  <a:schemeClr val="tx1"/>
                </a:solidFill>
                <a:latin typeface="+mj-lt"/>
              </a:rPr>
              <a:t>jt. 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×</a:t>
            </a:r>
            <a:r>
              <a:rPr lang="id-ID" sz="2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id-ID" sz="2400" dirty="0">
                <a:solidFill>
                  <a:schemeClr val="tx1"/>
                </a:solidFill>
                <a:latin typeface="+mj-lt"/>
              </a:rPr>
              <a:t>Rp 450.000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	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Rp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1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20.000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  <a:p>
            <a:pPr marL="0" lvl="1">
              <a:defRPr/>
            </a:pPr>
            <a:r>
              <a:rPr lang="en-US" sz="2400" dirty="0" err="1">
                <a:solidFill>
                  <a:schemeClr val="tx1"/>
                </a:solidFill>
                <a:latin typeface="+mj-lt"/>
              </a:rPr>
              <a:t>Tepung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: </a:t>
            </a:r>
            <a:r>
              <a:rPr lang="id-ID" sz="2400" dirty="0">
                <a:solidFill>
                  <a:schemeClr val="tx1"/>
                </a:solidFill>
                <a:latin typeface="+mj-lt"/>
              </a:rPr>
              <a:t>2,5 </a:t>
            </a:r>
            <a:r>
              <a:rPr lang="id-ID" sz="2400" dirty="0" smtClean="0">
                <a:solidFill>
                  <a:schemeClr val="tx1"/>
                </a:solidFill>
                <a:latin typeface="+mj-lt"/>
              </a:rPr>
              <a:t>jt./7,5 </a:t>
            </a:r>
            <a:r>
              <a:rPr lang="id-ID" sz="2400" dirty="0">
                <a:solidFill>
                  <a:schemeClr val="tx1"/>
                </a:solidFill>
                <a:latin typeface="+mj-lt"/>
              </a:rPr>
              <a:t>jt. 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×</a:t>
            </a:r>
            <a:r>
              <a:rPr lang="id-ID" sz="2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id-ID" sz="2400" dirty="0">
                <a:solidFill>
                  <a:schemeClr val="tx1"/>
                </a:solidFill>
                <a:latin typeface="+mj-lt"/>
              </a:rPr>
              <a:t>Rp 450.00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0	 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   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150.000</a:t>
            </a:r>
          </a:p>
          <a:p>
            <a:pPr marL="0" lvl="1">
              <a:defRPr/>
            </a:pPr>
            <a:r>
              <a:rPr lang="en-US" sz="2400" dirty="0" err="1">
                <a:solidFill>
                  <a:schemeClr val="tx1"/>
                </a:solidFill>
                <a:latin typeface="+mj-lt"/>
              </a:rPr>
              <a:t>Garam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: </a:t>
            </a:r>
            <a:r>
              <a:rPr lang="id-ID" sz="2400" dirty="0">
                <a:solidFill>
                  <a:schemeClr val="tx1"/>
                </a:solidFill>
                <a:latin typeface="+mj-lt"/>
              </a:rPr>
              <a:t> 3 </a:t>
            </a:r>
            <a:r>
              <a:rPr lang="id-ID" sz="2400" dirty="0" smtClean="0">
                <a:solidFill>
                  <a:schemeClr val="tx1"/>
                </a:solidFill>
                <a:latin typeface="+mj-lt"/>
              </a:rPr>
              <a:t>j</a:t>
            </a:r>
            <a:r>
              <a:rPr lang="en-US" sz="2400" dirty="0" err="1" smtClean="0">
                <a:solidFill>
                  <a:schemeClr val="tx1"/>
                </a:solidFill>
                <a:latin typeface="+mj-lt"/>
              </a:rPr>
              <a:t>uta</a:t>
            </a:r>
            <a:r>
              <a:rPr lang="id-ID" sz="2400" dirty="0" smtClean="0">
                <a:solidFill>
                  <a:schemeClr val="tx1"/>
                </a:solidFill>
                <a:latin typeface="+mj-lt"/>
              </a:rPr>
              <a:t>/7,5 </a:t>
            </a:r>
            <a:r>
              <a:rPr lang="id-ID" sz="2400" dirty="0">
                <a:solidFill>
                  <a:schemeClr val="tx1"/>
                </a:solidFill>
                <a:latin typeface="+mj-lt"/>
              </a:rPr>
              <a:t>jt. 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×</a:t>
            </a:r>
            <a:r>
              <a:rPr lang="id-ID" sz="2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id-ID" sz="2400" dirty="0">
                <a:solidFill>
                  <a:schemeClr val="tx1"/>
                </a:solidFill>
                <a:latin typeface="+mj-lt"/>
              </a:rPr>
              <a:t>Rp 450.000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	</a:t>
            </a:r>
            <a:r>
              <a:rPr lang="en-US" sz="2400" u="sng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u="sng" dirty="0" smtClean="0">
                <a:solidFill>
                  <a:schemeClr val="tx1"/>
                </a:solidFill>
                <a:latin typeface="+mj-lt"/>
              </a:rPr>
              <a:t>   </a:t>
            </a:r>
            <a:r>
              <a:rPr lang="en-US" sz="2400" u="sng" dirty="0">
                <a:solidFill>
                  <a:schemeClr val="tx1"/>
                </a:solidFill>
                <a:latin typeface="+mj-lt"/>
              </a:rPr>
              <a:t>180.000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  <a:p>
            <a:pPr marL="0" lvl="1" eaLnBrk="1" hangingPunct="1">
              <a:defRPr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			Total	</a:t>
            </a:r>
            <a:r>
              <a:rPr lang="id-ID" sz="2400" dirty="0">
                <a:solidFill>
                  <a:schemeClr val="tx1"/>
                </a:solidFill>
                <a:latin typeface="+mj-lt"/>
              </a:rPr>
              <a:t>	</a:t>
            </a:r>
            <a:r>
              <a:rPr lang="en-US" sz="2400" u="sng" dirty="0" smtClean="0">
                <a:solidFill>
                  <a:schemeClr val="tx1"/>
                </a:solidFill>
                <a:latin typeface="+mj-lt"/>
              </a:rPr>
              <a:t>Rp450.000</a:t>
            </a:r>
            <a:endParaRPr lang="id-ID" sz="2400" u="sng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28600" y="2667000"/>
          <a:ext cx="861060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0117"/>
                <a:gridCol w="1871870"/>
                <a:gridCol w="1879290"/>
                <a:gridCol w="1939324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Gula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Tempung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Garam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Harga</a:t>
                      </a:r>
                      <a:r>
                        <a:rPr lang="id-ID" baseline="0" dirty="0" smtClean="0"/>
                        <a:t> beli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dirty="0" smtClean="0"/>
                        <a:t>Rp 2.000.000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dirty="0" smtClean="0"/>
                        <a:t>Rp 2.500.000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dirty="0" smtClean="0"/>
                        <a:t>Rp 3.000.000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Ongkos</a:t>
                      </a:r>
                      <a:r>
                        <a:rPr lang="id-ID" baseline="0" dirty="0" smtClean="0"/>
                        <a:t> angkut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err="1" smtClean="0"/>
                        <a:t>Rp</a:t>
                      </a:r>
                      <a:r>
                        <a:rPr lang="en-US" dirty="0" smtClean="0"/>
                        <a:t>    </a:t>
                      </a:r>
                      <a:r>
                        <a:rPr lang="id-ID" dirty="0" smtClean="0"/>
                        <a:t>120.000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err="1" smtClean="0"/>
                        <a:t>Rp</a:t>
                      </a:r>
                      <a:r>
                        <a:rPr lang="en-US" dirty="0" smtClean="0"/>
                        <a:t>    </a:t>
                      </a:r>
                      <a:r>
                        <a:rPr lang="id-ID" dirty="0" smtClean="0"/>
                        <a:t>150.000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err="1" smtClean="0"/>
                        <a:t>Rp</a:t>
                      </a:r>
                      <a:r>
                        <a:rPr lang="en-US" dirty="0" smtClean="0"/>
                        <a:t>    </a:t>
                      </a:r>
                      <a:r>
                        <a:rPr lang="id-ID" dirty="0" smtClean="0"/>
                        <a:t>180.000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Total</a:t>
                      </a:r>
                      <a:r>
                        <a:rPr lang="id-ID" baseline="0" dirty="0" smtClean="0"/>
                        <a:t> HP BBL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dirty="0" smtClean="0"/>
                        <a:t>Rp 2.120.000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dirty="0" smtClean="0"/>
                        <a:t>Rp 2.650.000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dirty="0" smtClean="0"/>
                        <a:t>Rp 3.180.000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Kuantitas dibeli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dirty="0" smtClean="0"/>
                        <a:t>1.000 kg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dirty="0" smtClean="0"/>
                        <a:t>500 kg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dirty="0" smtClean="0"/>
                        <a:t>3.000 kg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HP BBL per kg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dirty="0" smtClean="0"/>
                        <a:t>Rp 2.120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dirty="0" smtClean="0"/>
                        <a:t>Rp 5.300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dirty="0" smtClean="0"/>
                        <a:t>Rp 1.060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57158" y="1928802"/>
            <a:ext cx="5652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+mj-lt"/>
                <a:ea typeface="Calibri" pitchFamily="34" charset="0"/>
                <a:cs typeface="Calibri" pitchFamily="34" charset="0"/>
              </a:rPr>
              <a:t>Harga</a:t>
            </a:r>
            <a:r>
              <a:rPr lang="en-US" sz="2400" b="1" dirty="0" smtClean="0"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sz="2400" b="1" dirty="0" err="1" smtClean="0">
                <a:latin typeface="+mj-lt"/>
                <a:ea typeface="Calibri" pitchFamily="34" charset="0"/>
                <a:cs typeface="Calibri" pitchFamily="34" charset="0"/>
              </a:rPr>
              <a:t>pokok</a:t>
            </a:r>
            <a:r>
              <a:rPr lang="en-US" sz="2400" b="1" dirty="0" smtClean="0">
                <a:latin typeface="+mj-lt"/>
                <a:ea typeface="Calibri" pitchFamily="34" charset="0"/>
                <a:cs typeface="Calibri" pitchFamily="34" charset="0"/>
              </a:rPr>
              <a:t> BBL </a:t>
            </a:r>
            <a:r>
              <a:rPr lang="en-US" sz="2400" b="1" dirty="0" err="1" smtClean="0">
                <a:latin typeface="+mj-lt"/>
                <a:ea typeface="Calibri" pitchFamily="34" charset="0"/>
                <a:cs typeface="Calibri" pitchFamily="34" charset="0"/>
              </a:rPr>
              <a:t>dihitung</a:t>
            </a:r>
            <a:r>
              <a:rPr lang="en-US" sz="2400" b="1" dirty="0" smtClean="0"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sz="2400" b="1" dirty="0" err="1" smtClean="0">
                <a:latin typeface="+mj-lt"/>
                <a:ea typeface="Calibri" pitchFamily="34" charset="0"/>
                <a:cs typeface="Calibri" pitchFamily="34" charset="0"/>
              </a:rPr>
              <a:t>sebagai</a:t>
            </a:r>
            <a:r>
              <a:rPr lang="en-US" sz="2400" b="1" dirty="0" smtClean="0"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sz="2400" b="1" dirty="0" err="1" smtClean="0">
                <a:latin typeface="+mj-lt"/>
                <a:ea typeface="Calibri" pitchFamily="34" charset="0"/>
                <a:cs typeface="Calibri" pitchFamily="34" charset="0"/>
              </a:rPr>
              <a:t>berikut</a:t>
            </a:r>
            <a:r>
              <a:rPr lang="en-US" sz="2400" b="1" dirty="0" smtClean="0">
                <a:latin typeface="+mj-lt"/>
                <a:ea typeface="Calibri" pitchFamily="34" charset="0"/>
                <a:cs typeface="Calibri" pitchFamily="34" charset="0"/>
              </a:rPr>
              <a:t>.</a:t>
            </a:r>
            <a:endParaRPr lang="en-US" sz="2400" b="1" dirty="0">
              <a:latin typeface="+mj-lt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3200" b="1" dirty="0" smtClean="0">
                <a:latin typeface="+mj-lt"/>
              </a:rPr>
              <a:t>BIAYA PRODUKSI</a:t>
            </a:r>
            <a:endParaRPr lang="en-US" sz="3200" b="1" dirty="0"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idx="1"/>
          </p:nvPr>
        </p:nvSpPr>
        <p:spPr/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>
          <a:xfrm>
            <a:off x="2362200" y="1752600"/>
            <a:ext cx="6324600" cy="281940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600" dirty="0" err="1" smtClean="0">
                <a:latin typeface="+mj-lt"/>
              </a:rPr>
              <a:t>Kelemahan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pembebanan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ongkos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angkut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berdasarkan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biaya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sesungguhnya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adalah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perhitungannya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terlalu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merepotkan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karena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pembebanan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ongkos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angkut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harus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dilakukan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setiap</a:t>
            </a:r>
            <a:r>
              <a:rPr lang="en-US" sz="2600" dirty="0" smtClean="0">
                <a:latin typeface="+mj-lt"/>
              </a:rPr>
              <a:t> kali </a:t>
            </a:r>
            <a:r>
              <a:rPr lang="en-US" sz="2600" dirty="0" err="1" smtClean="0">
                <a:latin typeface="+mj-lt"/>
              </a:rPr>
              <a:t>dilakukan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pembelian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bahan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baku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langsung</a:t>
            </a:r>
            <a:r>
              <a:rPr lang="en-US" sz="2600" dirty="0" smtClean="0">
                <a:latin typeface="+mj-lt"/>
              </a:rPr>
              <a:t>.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85800" y="3452818"/>
            <a:ext cx="3386134" cy="6191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20040" marR="0" lvl="0" indent="-32004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0070C0"/>
              </a:buClr>
              <a:buSzPct val="10000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  <a:sym typeface="Wingdings" pitchFamily="2" charset="2"/>
              </a:rPr>
              <a:t>Tarif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  <a:sym typeface="Wingdings" pitchFamily="2" charset="2"/>
              </a:rPr>
              <a:t>ongkos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  <a:sym typeface="Wingdings" pitchFamily="2" charset="2"/>
              </a:rPr>
              <a:t>angkut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76304" y="1776418"/>
            <a:ext cx="6410340" cy="1077218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None/>
            </a:pPr>
            <a:r>
              <a:rPr lang="en-US" sz="3200" dirty="0" err="1">
                <a:solidFill>
                  <a:schemeClr val="tx1"/>
                </a:solidFill>
                <a:latin typeface="+mj-lt"/>
                <a:sym typeface="Wingdings" pitchFamily="2" charset="2"/>
              </a:rPr>
              <a:t>Ongkos</a:t>
            </a:r>
            <a:r>
              <a:rPr lang="en-US" sz="3200" dirty="0">
                <a:solidFill>
                  <a:schemeClr val="tx1"/>
                </a:solidFill>
                <a:latin typeface="+mj-lt"/>
                <a:sym typeface="Wingdings" pitchFamily="2" charset="2"/>
              </a:rPr>
              <a:t> </a:t>
            </a:r>
            <a:r>
              <a:rPr lang="id-ID" sz="3200" dirty="0">
                <a:solidFill>
                  <a:schemeClr val="tx1"/>
                </a:solidFill>
                <a:latin typeface="+mj-lt"/>
                <a:sym typeface="Wingdings" pitchFamily="2" charset="2"/>
              </a:rPr>
              <a:t>A</a:t>
            </a:r>
            <a:r>
              <a:rPr lang="en-US" sz="3200" dirty="0" err="1">
                <a:solidFill>
                  <a:schemeClr val="tx1"/>
                </a:solidFill>
                <a:latin typeface="+mj-lt"/>
                <a:sym typeface="Wingdings" pitchFamily="2" charset="2"/>
              </a:rPr>
              <a:t>ngkut</a:t>
            </a:r>
            <a:r>
              <a:rPr lang="en-US" sz="3200" dirty="0">
                <a:solidFill>
                  <a:schemeClr val="tx1"/>
                </a:solidFill>
                <a:latin typeface="+mj-lt"/>
                <a:sym typeface="Wingdings" pitchFamily="2" charset="2"/>
              </a:rPr>
              <a:t> </a:t>
            </a:r>
            <a:r>
              <a:rPr lang="id-ID" sz="3200" dirty="0">
                <a:solidFill>
                  <a:schemeClr val="tx1"/>
                </a:solidFill>
                <a:latin typeface="+mj-lt"/>
                <a:sym typeface="Wingdings" pitchFamily="2" charset="2"/>
              </a:rPr>
              <a:t>D</a:t>
            </a:r>
            <a:r>
              <a:rPr lang="en-US" sz="3200" dirty="0" err="1">
                <a:solidFill>
                  <a:schemeClr val="tx1"/>
                </a:solidFill>
                <a:latin typeface="+mj-lt"/>
                <a:sym typeface="Wingdings" pitchFamily="2" charset="2"/>
              </a:rPr>
              <a:t>ibebankan</a:t>
            </a:r>
            <a:r>
              <a:rPr lang="en-US" sz="3200" dirty="0">
                <a:solidFill>
                  <a:schemeClr val="tx1"/>
                </a:solidFill>
                <a:latin typeface="+mj-lt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+mj-lt"/>
                <a:sym typeface="Wingdings" pitchFamily="2" charset="2"/>
              </a:rPr>
              <a:t>ke</a:t>
            </a:r>
            <a:r>
              <a:rPr lang="en-US" sz="3200" dirty="0">
                <a:solidFill>
                  <a:schemeClr val="tx1"/>
                </a:solidFill>
                <a:latin typeface="+mj-lt"/>
                <a:sym typeface="Wingdings" pitchFamily="2" charset="2"/>
              </a:rPr>
              <a:t> BBL </a:t>
            </a:r>
            <a:r>
              <a:rPr lang="id-ID" sz="3200" dirty="0">
                <a:solidFill>
                  <a:schemeClr val="tx1"/>
                </a:solidFill>
                <a:latin typeface="+mj-lt"/>
                <a:sym typeface="Wingdings" pitchFamily="2" charset="2"/>
              </a:rPr>
              <a:t>B</a:t>
            </a:r>
            <a:r>
              <a:rPr lang="en-US" sz="3200" dirty="0" err="1">
                <a:solidFill>
                  <a:schemeClr val="tx1"/>
                </a:solidFill>
                <a:latin typeface="+mj-lt"/>
                <a:sym typeface="Wingdings" pitchFamily="2" charset="2"/>
              </a:rPr>
              <a:t>erdasarkan</a:t>
            </a:r>
            <a:r>
              <a:rPr lang="en-US" sz="3200" dirty="0">
                <a:solidFill>
                  <a:schemeClr val="tx1"/>
                </a:solidFill>
                <a:latin typeface="+mj-lt"/>
                <a:sym typeface="Wingdings" pitchFamily="2" charset="2"/>
              </a:rPr>
              <a:t> </a:t>
            </a:r>
            <a:r>
              <a:rPr lang="id-ID" sz="3200" dirty="0">
                <a:solidFill>
                  <a:schemeClr val="tx1"/>
                </a:solidFill>
                <a:latin typeface="+mj-lt"/>
                <a:sym typeface="Wingdings" pitchFamily="2" charset="2"/>
              </a:rPr>
              <a:t>T</a:t>
            </a:r>
            <a:r>
              <a:rPr lang="en-US" sz="3200" dirty="0" err="1">
                <a:solidFill>
                  <a:schemeClr val="tx1"/>
                </a:solidFill>
                <a:latin typeface="+mj-lt"/>
                <a:sym typeface="Wingdings" pitchFamily="2" charset="2"/>
              </a:rPr>
              <a:t>arif</a:t>
            </a:r>
            <a:r>
              <a:rPr lang="en-US" sz="3200" dirty="0">
                <a:solidFill>
                  <a:schemeClr val="tx1"/>
                </a:solidFill>
                <a:latin typeface="+mj-lt"/>
                <a:sym typeface="Wingdings" pitchFamily="2" charset="2"/>
              </a:rPr>
              <a:t> </a:t>
            </a:r>
            <a:r>
              <a:rPr lang="id-ID" sz="3200" dirty="0">
                <a:solidFill>
                  <a:schemeClr val="tx1"/>
                </a:solidFill>
                <a:latin typeface="+mj-lt"/>
                <a:sym typeface="Wingdings" pitchFamily="2" charset="2"/>
              </a:rPr>
              <a:t>D</a:t>
            </a:r>
            <a:r>
              <a:rPr lang="en-US" sz="3200" dirty="0" err="1">
                <a:solidFill>
                  <a:schemeClr val="tx1"/>
                </a:solidFill>
                <a:latin typeface="+mj-lt"/>
                <a:sym typeface="Wingdings" pitchFamily="2" charset="2"/>
              </a:rPr>
              <a:t>itentukan</a:t>
            </a:r>
            <a:r>
              <a:rPr lang="en-US" sz="3200" dirty="0">
                <a:solidFill>
                  <a:schemeClr val="tx1"/>
                </a:solidFill>
                <a:latin typeface="+mj-lt"/>
                <a:sym typeface="Wingdings" pitchFamily="2" charset="2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+mj-lt"/>
                <a:sym typeface="Wingdings" pitchFamily="2" charset="2"/>
              </a:rPr>
              <a:t>di</a:t>
            </a:r>
            <a:r>
              <a:rPr lang="en-US" sz="3200" dirty="0" smtClean="0">
                <a:solidFill>
                  <a:schemeClr val="tx1"/>
                </a:solidFill>
                <a:latin typeface="+mj-lt"/>
                <a:sym typeface="Wingdings" pitchFamily="2" charset="2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+mj-lt"/>
                <a:sym typeface="Wingdings" pitchFamily="2" charset="2"/>
              </a:rPr>
              <a:t>Muka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143108" y="4250068"/>
          <a:ext cx="6096000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  <a:sym typeface="Wingdings" pitchFamily="2" charset="2"/>
                        </a:rPr>
                        <a:t>Anggaran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  <a:sym typeface="Wingdings" pitchFamily="2" charset="2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  <a:sym typeface="Wingdings" pitchFamily="2" charset="2"/>
                        </a:rPr>
                        <a:t>ongkos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  <a:sym typeface="Wingdings" pitchFamily="2" charset="2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  <a:sym typeface="Wingdings" pitchFamily="2" charset="2"/>
                        </a:rPr>
                        <a:t>angkut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  <a:sym typeface="Wingdings" pitchFamily="2" charset="2"/>
                        </a:rPr>
                        <a:t> per 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  <a:sym typeface="Wingdings" pitchFamily="2" charset="2"/>
                        </a:rPr>
                        <a:t>tahun</a:t>
                      </a:r>
                      <a:endParaRPr lang="en-US" sz="2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  <a:sym typeface="Wingdings" pitchFamily="2" charset="2"/>
                        </a:rPr>
                        <a:t>Taksiran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  <a:sym typeface="Wingdings" pitchFamily="2" charset="2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  <a:sym typeface="Wingdings" pitchFamily="2" charset="2"/>
                        </a:rPr>
                        <a:t>kapasitas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  <a:sym typeface="Wingdings" pitchFamily="2" charset="2"/>
                        </a:rPr>
                        <a:t> </a:t>
                      </a:r>
                      <a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  <a:sym typeface="Wingdings" pitchFamily="2" charset="2"/>
                        </a:rPr>
                        <a:t>driver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  <a:sym typeface="Wingdings" pitchFamily="2" charset="2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  <a:sym typeface="Wingdings" pitchFamily="2" charset="2"/>
                        </a:rPr>
                        <a:t>biaya</a:t>
                      </a:r>
                      <a:endParaRPr lang="en-US" sz="2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357290" y="4464382"/>
            <a:ext cx="457176" cy="4762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20040" marR="0" lvl="0" indent="-320040" algn="just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  <a:sym typeface="Wingdings" pitchFamily="2" charset="2"/>
              </a:rPr>
              <a:t>=		 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42910" y="1643050"/>
            <a:ext cx="6457968" cy="20335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Misalkan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anggaran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ongkos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angkut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selama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setahun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sebesar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Rp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10.000.000,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dan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taksiran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berat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bahan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baku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yang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akan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dibeli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selama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setahun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5.000 kg </a:t>
            </a:r>
          </a:p>
          <a:p>
            <a:pPr marL="320040" marR="0" lvl="0" indent="-320040" algn="l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	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Tarif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ongkos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angkut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pembelian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: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Rp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10.000.000/50.000 kg = Rp200/kg</a:t>
            </a:r>
          </a:p>
          <a:p>
            <a:pPr marL="320040" marR="0" lvl="0" indent="-320040" algn="l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Calibri" pitchFamily="34" charset="0"/>
            </a:endParaRP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2428860" y="4038600"/>
            <a:ext cx="6410340" cy="230832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Misalkan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perusahaan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membeli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gula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 100 kg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dengan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harga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Rp2.000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tepung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 50 kg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dengan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harga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Rp5.000 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per kg,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dan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garam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 300 kg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dengan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harga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Rp1.000 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per kg.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Untuk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membeli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ketiga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bahan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baku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ini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dikeluarkan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ongkos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angkut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sebesar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Rp75.000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.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838200" y="2743200"/>
            <a:ext cx="7234262" cy="31146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Pembebanan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ongkos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angkut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pembelian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dihitung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sebagai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berikut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:</a:t>
            </a:r>
          </a:p>
          <a:p>
            <a:pPr lvl="0">
              <a:spcBef>
                <a:spcPts val="700"/>
              </a:spcBef>
              <a:buClr>
                <a:srgbClr val="0070C0"/>
              </a:buClr>
              <a:buSzPct val="100000"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Gula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: 100 kg </a:t>
            </a:r>
            <a:r>
              <a:rPr lang="en-US" sz="2800" dirty="0" smtClean="0">
                <a:solidFill>
                  <a:schemeClr val="tx1"/>
                </a:solidFill>
                <a:cs typeface="Times New Roman" pitchFamily="18" charset="0"/>
              </a:rPr>
              <a:t>×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Rp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 200		= Rp20.000</a:t>
            </a:r>
          </a:p>
          <a:p>
            <a:pPr lvl="0">
              <a:spcBef>
                <a:spcPts val="700"/>
              </a:spcBef>
              <a:buClr>
                <a:srgbClr val="0070C0"/>
              </a:buClr>
              <a:buSzPct val="100000"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Tepung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: 50 kg </a:t>
            </a:r>
            <a:r>
              <a:rPr lang="en-US" sz="2800" dirty="0" smtClean="0">
                <a:solidFill>
                  <a:schemeClr val="tx1"/>
                </a:solidFill>
                <a:cs typeface="Times New Roman" pitchFamily="18" charset="0"/>
              </a:rPr>
              <a:t>×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Rp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 200		=     10.000</a:t>
            </a:r>
          </a:p>
          <a:p>
            <a:pPr lvl="0">
              <a:spcBef>
                <a:spcPts val="700"/>
              </a:spcBef>
              <a:buClr>
                <a:srgbClr val="0070C0"/>
              </a:buClr>
              <a:buSzPct val="100000"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Garam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: 300 kg </a:t>
            </a:r>
            <a:r>
              <a:rPr lang="en-US" sz="2800" dirty="0" smtClean="0">
                <a:solidFill>
                  <a:schemeClr val="tx1"/>
                </a:solidFill>
                <a:cs typeface="Times New Roman" pitchFamily="18" charset="0"/>
              </a:rPr>
              <a:t>×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Rp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 200	</a:t>
            </a: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=     60.000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Total 				</a:t>
            </a:r>
            <a:r>
              <a:rPr kumimoji="0" lang="en-US" sz="28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  	</a:t>
            </a:r>
            <a:r>
              <a:rPr kumimoji="0" lang="en-US" sz="2800" b="0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   </a:t>
            </a: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Rp90.000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28600" y="1676400"/>
          <a:ext cx="861060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0117"/>
                <a:gridCol w="1871870"/>
                <a:gridCol w="1879290"/>
                <a:gridCol w="1939324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Gula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Tempung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Garam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Harga</a:t>
                      </a:r>
                      <a:r>
                        <a:rPr lang="id-ID" baseline="0" dirty="0" smtClean="0"/>
                        <a:t> beli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dirty="0" smtClean="0"/>
                        <a:t>Rp 200.000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dirty="0" smtClean="0"/>
                        <a:t>Rp 250.000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dirty="0" smtClean="0"/>
                        <a:t>Rp 300.000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Ongkos</a:t>
                      </a:r>
                      <a:r>
                        <a:rPr lang="id-ID" baseline="0" dirty="0" smtClean="0"/>
                        <a:t> angkut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dirty="0" smtClean="0"/>
                        <a:t>20.000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dirty="0" smtClean="0"/>
                        <a:t>10.000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dirty="0" smtClean="0"/>
                        <a:t>60.000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Total</a:t>
                      </a:r>
                      <a:r>
                        <a:rPr lang="id-ID" baseline="0" dirty="0" smtClean="0"/>
                        <a:t> HP BBL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dirty="0" smtClean="0"/>
                        <a:t>Rp 360.000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dirty="0" smtClean="0"/>
                        <a:t>Rp 260.000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dirty="0" smtClean="0"/>
                        <a:t>Rp 360.000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Kuantitas dibeli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dirty="0" smtClean="0"/>
                        <a:t>100 kg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dirty="0" smtClean="0"/>
                        <a:t>50 kg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dirty="0" smtClean="0"/>
                        <a:t>300 kg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HP BBL per kg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dirty="0" smtClean="0"/>
                        <a:t>Rp 2.200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dirty="0" smtClean="0"/>
                        <a:t>Rp 5.200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dirty="0" smtClean="0"/>
                        <a:t>Rp 1.200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4114800"/>
            <a:ext cx="7772400" cy="16002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Symbol" pitchFamily="18" charset="2"/>
              <a:buAutoNum type="alphaLcParenR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Mencatat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pembayaran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ongkos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angkut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: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Ongkos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angkut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pembelian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75.000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	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Kas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				    75.000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733452" y="1609732"/>
            <a:ext cx="7696200" cy="26050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b)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Mencatat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pembebanan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ongkos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angkut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: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Persediaan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BB –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Gula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Rp20.000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Persediaan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BB –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Tepung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Rp10.000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Persediaan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BB –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Garam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Rp60.000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	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Ongkos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angkut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pembelian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      Rp90.000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733452" y="4357694"/>
            <a:ext cx="7696200" cy="22478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c)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Perhitungan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selisih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ongkos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angkut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: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 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Ongkos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angkut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sesungguhnya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   	Rp75.000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 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Ongkos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angkut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dibebankan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	</a:t>
            </a:r>
            <a:r>
              <a:rPr kumimoji="0" lang="en-US" sz="26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Rp90.000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 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Selisih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ongkos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angkut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(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over-applied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) 	</a:t>
            </a:r>
            <a:r>
              <a:rPr kumimoji="0" lang="en-US" sz="26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Rp15.000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>
          <a:xfrm>
            <a:off x="2362200" y="1752600"/>
            <a:ext cx="6324600" cy="189071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600" dirty="0" err="1" smtClean="0">
                <a:latin typeface="+mj-lt"/>
              </a:rPr>
              <a:t>Selisih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menguntungkan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terjadi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jika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ongkos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angkut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sesungguhnya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lebih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kecil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dari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ongkos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angkut</a:t>
            </a:r>
            <a:r>
              <a:rPr lang="en-US" sz="2600" dirty="0" smtClean="0">
                <a:latin typeface="+mj-lt"/>
              </a:rPr>
              <a:t> yang </a:t>
            </a:r>
            <a:r>
              <a:rPr lang="en-US" sz="2600" dirty="0" err="1" smtClean="0">
                <a:latin typeface="+mj-lt"/>
              </a:rPr>
              <a:t>dibebankan</a:t>
            </a:r>
            <a:r>
              <a:rPr lang="en-US" sz="2600" dirty="0" smtClean="0">
                <a:latin typeface="+mj-lt"/>
              </a:rPr>
              <a:t>. </a:t>
            </a:r>
            <a:r>
              <a:rPr lang="en-US" sz="2600" dirty="0" err="1" smtClean="0">
                <a:latin typeface="+mj-lt"/>
              </a:rPr>
              <a:t>Jika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terjadi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sebaliknya</a:t>
            </a:r>
            <a:r>
              <a:rPr lang="en-US" sz="2600" dirty="0" smtClean="0">
                <a:latin typeface="+mj-lt"/>
              </a:rPr>
              <a:t>, </a:t>
            </a:r>
            <a:r>
              <a:rPr lang="en-US" sz="2600" dirty="0" err="1" smtClean="0">
                <a:latin typeface="+mj-lt"/>
              </a:rPr>
              <a:t>selisihnya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disebut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selisih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rugi</a:t>
            </a:r>
            <a:r>
              <a:rPr lang="en-US" sz="2600" dirty="0" smtClean="0">
                <a:latin typeface="+mj-lt"/>
              </a:rPr>
              <a:t>.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85720" y="1609732"/>
            <a:ext cx="8572560" cy="189070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Selisih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laba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itchFamily="2" charset="2"/>
              </a:rPr>
              <a:t>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Ongkos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angkut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dibebankan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lebih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besar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dari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ongkos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angkut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sesungguhnya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</a:t>
            </a:r>
          </a:p>
          <a:p>
            <a:pPr lvl="0">
              <a:spcBef>
                <a:spcPts val="700"/>
              </a:spcBef>
              <a:buClr>
                <a:srgbClr val="0070C0"/>
              </a:buClr>
              <a:buSzPct val="100000"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Selisih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rugi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lang="en-US" sz="2800" dirty="0" smtClean="0">
                <a:solidFill>
                  <a:sysClr val="windowText" lastClr="000000"/>
                </a:solidFill>
                <a:sym typeface="Wingdings" pitchFamily="2" charset="2"/>
              </a:rPr>
              <a:t>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+mj-lt"/>
              </a:rPr>
              <a:t>O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ngkos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angkut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dibebankan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lebih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kecil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dari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ongkos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angkut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sesungguhnya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2976" y="3687763"/>
            <a:ext cx="7848600" cy="28931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66700" indent="-266700" eaLnBrk="1" hangingPunct="1">
              <a:defRPr/>
            </a:pPr>
            <a:r>
              <a:rPr lang="en-US" sz="2600" dirty="0" err="1">
                <a:solidFill>
                  <a:sysClr val="windowText" lastClr="000000"/>
                </a:solidFill>
                <a:latin typeface="+mj-lt"/>
              </a:rPr>
              <a:t>Dua</a:t>
            </a:r>
            <a:r>
              <a:rPr lang="en-US" sz="2600" dirty="0">
                <a:solidFill>
                  <a:sysClr val="windowText" lastClr="000000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ysClr val="windowText" lastClr="000000"/>
                </a:solidFill>
                <a:latin typeface="+mj-lt"/>
              </a:rPr>
              <a:t>alternatif</a:t>
            </a:r>
            <a:r>
              <a:rPr lang="en-US" sz="2600" dirty="0">
                <a:solidFill>
                  <a:sysClr val="windowText" lastClr="000000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ysClr val="windowText" lastClr="000000"/>
                </a:solidFill>
                <a:latin typeface="+mj-lt"/>
              </a:rPr>
              <a:t>perlakukan</a:t>
            </a:r>
            <a:r>
              <a:rPr lang="en-US" sz="2600" dirty="0">
                <a:solidFill>
                  <a:sysClr val="windowText" lastClr="000000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ysClr val="windowText" lastClr="000000"/>
                </a:solidFill>
                <a:latin typeface="+mj-lt"/>
              </a:rPr>
              <a:t>selisih</a:t>
            </a:r>
            <a:r>
              <a:rPr lang="en-US" sz="2600" dirty="0">
                <a:solidFill>
                  <a:sysClr val="windowText" lastClr="000000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ysClr val="windowText" lastClr="000000"/>
                </a:solidFill>
                <a:latin typeface="+mj-lt"/>
              </a:rPr>
              <a:t>ongkos</a:t>
            </a:r>
            <a:r>
              <a:rPr lang="en-US" sz="2600" dirty="0">
                <a:solidFill>
                  <a:sysClr val="windowText" lastClr="000000"/>
                </a:solidFill>
                <a:latin typeface="+mj-lt"/>
              </a:rPr>
              <a:t> </a:t>
            </a:r>
            <a:r>
              <a:rPr lang="en-US" sz="2600" dirty="0" err="1" smtClean="0">
                <a:solidFill>
                  <a:sysClr val="windowText" lastClr="000000"/>
                </a:solidFill>
                <a:latin typeface="+mj-lt"/>
              </a:rPr>
              <a:t>angkut</a:t>
            </a:r>
            <a:r>
              <a:rPr lang="en-US" sz="2600" dirty="0">
                <a:solidFill>
                  <a:sysClr val="windowText" lastClr="000000"/>
                </a:solidFill>
                <a:latin typeface="+mj-lt"/>
              </a:rPr>
              <a:t>.</a:t>
            </a:r>
          </a:p>
          <a:p>
            <a:pPr marL="266700" lvl="1" indent="-266700" eaLnBrk="1" hangingPunct="1">
              <a:buFontTx/>
              <a:buAutoNum type="arabicPeriod"/>
              <a:defRPr/>
            </a:pPr>
            <a:r>
              <a:rPr lang="en-US" sz="2600" dirty="0" err="1">
                <a:solidFill>
                  <a:sysClr val="windowText" lastClr="000000"/>
                </a:solidFill>
                <a:latin typeface="+mj-lt"/>
              </a:rPr>
              <a:t>Jika</a:t>
            </a:r>
            <a:r>
              <a:rPr lang="en-US" sz="2600" dirty="0">
                <a:solidFill>
                  <a:sysClr val="windowText" lastClr="000000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ysClr val="windowText" lastClr="000000"/>
                </a:solidFill>
                <a:latin typeface="+mj-lt"/>
              </a:rPr>
              <a:t>selisihnya</a:t>
            </a:r>
            <a:r>
              <a:rPr lang="en-US" sz="2600" dirty="0">
                <a:solidFill>
                  <a:sysClr val="windowText" lastClr="000000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ysClr val="windowText" lastClr="000000"/>
                </a:solidFill>
                <a:latin typeface="+mj-lt"/>
              </a:rPr>
              <a:t>tidak</a:t>
            </a:r>
            <a:r>
              <a:rPr lang="en-US" sz="2600" dirty="0">
                <a:solidFill>
                  <a:sysClr val="windowText" lastClr="000000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ysClr val="windowText" lastClr="000000"/>
                </a:solidFill>
                <a:latin typeface="+mj-lt"/>
              </a:rPr>
              <a:t>signifikan</a:t>
            </a:r>
            <a:r>
              <a:rPr lang="en-US" sz="2600" dirty="0">
                <a:solidFill>
                  <a:sysClr val="windowText" lastClr="000000"/>
                </a:solidFill>
                <a:latin typeface="+mj-lt"/>
              </a:rPr>
              <a:t>, </a:t>
            </a:r>
            <a:r>
              <a:rPr lang="en-US" sz="2600" dirty="0" err="1">
                <a:solidFill>
                  <a:sysClr val="windowText" lastClr="000000"/>
                </a:solidFill>
                <a:latin typeface="+mj-lt"/>
              </a:rPr>
              <a:t>maka</a:t>
            </a:r>
            <a:r>
              <a:rPr lang="en-US" sz="2600" dirty="0">
                <a:solidFill>
                  <a:sysClr val="windowText" lastClr="000000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ysClr val="windowText" lastClr="000000"/>
                </a:solidFill>
                <a:latin typeface="+mj-lt"/>
              </a:rPr>
              <a:t>selisihnya</a:t>
            </a:r>
            <a:r>
              <a:rPr lang="en-US" sz="2600" dirty="0">
                <a:solidFill>
                  <a:sysClr val="windowText" lastClr="000000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ysClr val="windowText" lastClr="000000"/>
                </a:solidFill>
                <a:latin typeface="+mj-lt"/>
              </a:rPr>
              <a:t>langsung</a:t>
            </a:r>
            <a:r>
              <a:rPr lang="en-US" sz="2600" dirty="0">
                <a:solidFill>
                  <a:sysClr val="windowText" lastClr="000000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ysClr val="windowText" lastClr="000000"/>
                </a:solidFill>
                <a:latin typeface="+mj-lt"/>
              </a:rPr>
              <a:t>ditutup</a:t>
            </a:r>
            <a:r>
              <a:rPr lang="en-US" sz="2600" dirty="0">
                <a:solidFill>
                  <a:sysClr val="windowText" lastClr="000000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ysClr val="windowText" lastClr="000000"/>
                </a:solidFill>
                <a:latin typeface="+mj-lt"/>
              </a:rPr>
              <a:t>ke</a:t>
            </a:r>
            <a:r>
              <a:rPr lang="en-US" sz="2600" dirty="0">
                <a:solidFill>
                  <a:sysClr val="windowText" lastClr="000000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ysClr val="windowText" lastClr="000000"/>
                </a:solidFill>
                <a:latin typeface="+mj-lt"/>
              </a:rPr>
              <a:t>rekening</a:t>
            </a:r>
            <a:r>
              <a:rPr lang="en-US" sz="2600" dirty="0">
                <a:solidFill>
                  <a:sysClr val="windowText" lastClr="000000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ysClr val="windowText" lastClr="000000"/>
                </a:solidFill>
                <a:latin typeface="+mj-lt"/>
              </a:rPr>
              <a:t>Harga</a:t>
            </a:r>
            <a:r>
              <a:rPr lang="en-US" sz="2600" dirty="0">
                <a:solidFill>
                  <a:sysClr val="windowText" lastClr="000000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ysClr val="windowText" lastClr="000000"/>
                </a:solidFill>
                <a:latin typeface="+mj-lt"/>
              </a:rPr>
              <a:t>Pokok</a:t>
            </a:r>
            <a:r>
              <a:rPr lang="en-US" sz="2600" dirty="0">
                <a:solidFill>
                  <a:sysClr val="windowText" lastClr="000000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ysClr val="windowText" lastClr="000000"/>
                </a:solidFill>
                <a:latin typeface="+mj-lt"/>
              </a:rPr>
              <a:t>Penjualan</a:t>
            </a:r>
            <a:r>
              <a:rPr lang="en-US" sz="2600" dirty="0">
                <a:solidFill>
                  <a:sysClr val="windowText" lastClr="000000"/>
                </a:solidFill>
                <a:latin typeface="+mj-lt"/>
              </a:rPr>
              <a:t>.</a:t>
            </a:r>
          </a:p>
          <a:p>
            <a:pPr marL="266700" lvl="1" indent="-266700" eaLnBrk="1" hangingPunct="1">
              <a:buFontTx/>
              <a:buAutoNum type="arabicPeriod"/>
              <a:defRPr/>
            </a:pPr>
            <a:r>
              <a:rPr lang="en-US" sz="2600" dirty="0" err="1">
                <a:solidFill>
                  <a:sysClr val="windowText" lastClr="000000"/>
                </a:solidFill>
                <a:latin typeface="+mj-lt"/>
              </a:rPr>
              <a:t>Jika</a:t>
            </a:r>
            <a:r>
              <a:rPr lang="en-US" sz="2600" dirty="0">
                <a:solidFill>
                  <a:sysClr val="windowText" lastClr="000000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ysClr val="windowText" lastClr="000000"/>
                </a:solidFill>
                <a:latin typeface="+mj-lt"/>
              </a:rPr>
              <a:t>selisihnya</a:t>
            </a:r>
            <a:r>
              <a:rPr lang="en-US" sz="2600" dirty="0">
                <a:solidFill>
                  <a:sysClr val="windowText" lastClr="000000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ysClr val="windowText" lastClr="000000"/>
                </a:solidFill>
                <a:latin typeface="+mj-lt"/>
              </a:rPr>
              <a:t>signifikan</a:t>
            </a:r>
            <a:r>
              <a:rPr lang="en-US" sz="2600" dirty="0">
                <a:solidFill>
                  <a:sysClr val="windowText" lastClr="000000"/>
                </a:solidFill>
                <a:latin typeface="+mj-lt"/>
              </a:rPr>
              <a:t>, </a:t>
            </a:r>
            <a:r>
              <a:rPr lang="en-US" sz="2600" dirty="0" err="1">
                <a:solidFill>
                  <a:sysClr val="windowText" lastClr="000000"/>
                </a:solidFill>
                <a:latin typeface="+mj-lt"/>
              </a:rPr>
              <a:t>maka</a:t>
            </a:r>
            <a:r>
              <a:rPr lang="en-US" sz="2600" dirty="0">
                <a:solidFill>
                  <a:sysClr val="windowText" lastClr="000000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ysClr val="windowText" lastClr="000000"/>
                </a:solidFill>
                <a:latin typeface="+mj-lt"/>
              </a:rPr>
              <a:t>selisihnya</a:t>
            </a:r>
            <a:r>
              <a:rPr lang="en-US" sz="2600" dirty="0">
                <a:solidFill>
                  <a:sysClr val="windowText" lastClr="000000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ysClr val="windowText" lastClr="000000"/>
                </a:solidFill>
                <a:latin typeface="+mj-lt"/>
              </a:rPr>
              <a:t>didistribusikan</a:t>
            </a:r>
            <a:r>
              <a:rPr lang="en-US" sz="2600" dirty="0">
                <a:solidFill>
                  <a:sysClr val="windowText" lastClr="000000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ysClr val="windowText" lastClr="000000"/>
                </a:solidFill>
                <a:latin typeface="+mj-lt"/>
              </a:rPr>
              <a:t>ke</a:t>
            </a:r>
            <a:r>
              <a:rPr lang="en-US" sz="2600" dirty="0">
                <a:solidFill>
                  <a:sysClr val="windowText" lastClr="000000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ysClr val="windowText" lastClr="000000"/>
                </a:solidFill>
                <a:latin typeface="+mj-lt"/>
              </a:rPr>
              <a:t>rekening</a:t>
            </a:r>
            <a:r>
              <a:rPr lang="en-US" sz="2600" dirty="0">
                <a:solidFill>
                  <a:sysClr val="windowText" lastClr="000000"/>
                </a:solidFill>
                <a:latin typeface="+mj-lt"/>
              </a:rPr>
              <a:t>: </a:t>
            </a:r>
            <a:r>
              <a:rPr lang="en-US" sz="2600" dirty="0" err="1">
                <a:solidFill>
                  <a:sysClr val="windowText" lastClr="000000"/>
                </a:solidFill>
                <a:latin typeface="+mj-lt"/>
              </a:rPr>
              <a:t>Persediaan</a:t>
            </a:r>
            <a:r>
              <a:rPr lang="en-US" sz="2600" dirty="0">
                <a:solidFill>
                  <a:sysClr val="windowText" lastClr="000000"/>
                </a:solidFill>
                <a:latin typeface="+mj-lt"/>
              </a:rPr>
              <a:t> BBL, </a:t>
            </a:r>
            <a:r>
              <a:rPr lang="en-US" sz="2600" dirty="0" err="1">
                <a:solidFill>
                  <a:sysClr val="windowText" lastClr="000000"/>
                </a:solidFill>
                <a:latin typeface="+mj-lt"/>
              </a:rPr>
              <a:t>Persediaan</a:t>
            </a:r>
            <a:r>
              <a:rPr lang="en-US" sz="2600" dirty="0">
                <a:solidFill>
                  <a:sysClr val="windowText" lastClr="000000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ysClr val="windowText" lastClr="000000"/>
                </a:solidFill>
                <a:latin typeface="+mj-lt"/>
              </a:rPr>
              <a:t>Barang</a:t>
            </a:r>
            <a:r>
              <a:rPr lang="en-US" sz="2600" dirty="0">
                <a:solidFill>
                  <a:sysClr val="windowText" lastClr="000000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ysClr val="windowText" lastClr="000000"/>
                </a:solidFill>
                <a:latin typeface="+mj-lt"/>
              </a:rPr>
              <a:t>dalam</a:t>
            </a:r>
            <a:r>
              <a:rPr lang="en-US" sz="2600" dirty="0">
                <a:solidFill>
                  <a:sysClr val="windowText" lastClr="000000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ysClr val="windowText" lastClr="000000"/>
                </a:solidFill>
                <a:latin typeface="+mj-lt"/>
              </a:rPr>
              <a:t>Proses</a:t>
            </a:r>
            <a:r>
              <a:rPr lang="en-US" sz="2600" dirty="0">
                <a:solidFill>
                  <a:sysClr val="windowText" lastClr="000000"/>
                </a:solidFill>
                <a:latin typeface="+mj-lt"/>
              </a:rPr>
              <a:t>, </a:t>
            </a:r>
            <a:r>
              <a:rPr lang="en-US" sz="2600" dirty="0" err="1">
                <a:solidFill>
                  <a:sysClr val="windowText" lastClr="000000"/>
                </a:solidFill>
                <a:latin typeface="+mj-lt"/>
              </a:rPr>
              <a:t>Persediaan</a:t>
            </a:r>
            <a:r>
              <a:rPr lang="en-US" sz="2600" dirty="0">
                <a:solidFill>
                  <a:sysClr val="windowText" lastClr="000000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ysClr val="windowText" lastClr="000000"/>
                </a:solidFill>
                <a:latin typeface="+mj-lt"/>
              </a:rPr>
              <a:t>Barang</a:t>
            </a:r>
            <a:r>
              <a:rPr lang="en-US" sz="2600" dirty="0">
                <a:solidFill>
                  <a:sysClr val="windowText" lastClr="000000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ysClr val="windowText" lastClr="000000"/>
                </a:solidFill>
                <a:latin typeface="+mj-lt"/>
              </a:rPr>
              <a:t>Jadi</a:t>
            </a:r>
            <a:r>
              <a:rPr lang="en-US" sz="2600" dirty="0">
                <a:solidFill>
                  <a:sysClr val="windowText" lastClr="000000"/>
                </a:solidFill>
                <a:latin typeface="+mj-lt"/>
              </a:rPr>
              <a:t>, </a:t>
            </a:r>
            <a:r>
              <a:rPr lang="en-US" sz="2600" dirty="0" err="1">
                <a:solidFill>
                  <a:sysClr val="windowText" lastClr="000000"/>
                </a:solidFill>
                <a:latin typeface="+mj-lt"/>
              </a:rPr>
              <a:t>dan</a:t>
            </a:r>
            <a:r>
              <a:rPr lang="en-US" sz="2600" dirty="0">
                <a:solidFill>
                  <a:sysClr val="windowText" lastClr="000000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ysClr val="windowText" lastClr="000000"/>
                </a:solidFill>
                <a:latin typeface="+mj-lt"/>
              </a:rPr>
              <a:t>Harga</a:t>
            </a:r>
            <a:r>
              <a:rPr lang="en-US" sz="2600" dirty="0">
                <a:solidFill>
                  <a:sysClr val="windowText" lastClr="000000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ysClr val="windowText" lastClr="000000"/>
                </a:solidFill>
                <a:latin typeface="+mj-lt"/>
              </a:rPr>
              <a:t>Pokok</a:t>
            </a:r>
            <a:r>
              <a:rPr lang="en-US" sz="2600" dirty="0">
                <a:solidFill>
                  <a:sysClr val="windowText" lastClr="000000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ysClr val="windowText" lastClr="000000"/>
                </a:solidFill>
                <a:latin typeface="+mj-lt"/>
              </a:rPr>
              <a:t>Penjualan</a:t>
            </a:r>
            <a:r>
              <a:rPr lang="en-US" sz="2600" dirty="0" smtClean="0">
                <a:solidFill>
                  <a:sysClr val="windowText" lastClr="000000"/>
                </a:solidFill>
                <a:latin typeface="+mj-lt"/>
              </a:rPr>
              <a:t>.</a:t>
            </a:r>
            <a:endParaRPr lang="en-US" dirty="0">
              <a:solidFill>
                <a:sysClr val="windowText" lastClr="000000"/>
              </a:solidFill>
              <a:latin typeface="+mj-lt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85814" y="1795466"/>
            <a:ext cx="7772400" cy="163353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d)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Mencatat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selisih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ongkos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angkut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: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 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Ongkos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angkut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pembelian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15.000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  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Selisih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ongkos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angkut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pembelian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15.000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85814" y="3724292"/>
            <a:ext cx="7772400" cy="19907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e)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Menutup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selisih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ongkos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angkut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(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misalkan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ke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harga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pokok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penjualan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)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Selisih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ongkos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angkut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pemb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	15.000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	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Harga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pokok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penjualan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	15.000 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85800" y="214290"/>
            <a:ext cx="7172348" cy="1104898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Ongkos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id-ID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ngkut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id-ID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embelian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id-ID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ibebankan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id-ID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 </a:t>
            </a:r>
            <a:r>
              <a:rPr kumimoji="0" lang="id-ID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iaya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id-ID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verhead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id-ID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abrik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85800" y="1828800"/>
            <a:ext cx="7772400" cy="4800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Jika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ongkos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angkut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pembelian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tidak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signifikan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alternatif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yang  paling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praktis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adalah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membebankan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langsung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ongkos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angkut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pembelian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biaya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overhead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pabrik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 </a:t>
            </a:r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Mencatat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pembayaran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ongkos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angkut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pembelian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Ongkos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angkut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pembelian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Rp</a:t>
            </a:r>
            <a:r>
              <a:rPr kumimoji="0" lang="id-I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75.000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	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Kas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 				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Rp</a:t>
            </a:r>
            <a:r>
              <a:rPr kumimoji="0" lang="id-I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75.000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Menutup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ongkos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angkut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pembelian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Biaya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overhead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pabrik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Rp</a:t>
            </a:r>
            <a:r>
              <a:rPr kumimoji="0" lang="id-I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75.000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	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Ongkos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angkut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pembelian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Rp</a:t>
            </a:r>
            <a:r>
              <a:rPr kumimoji="0" lang="id-I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75.000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2962284"/>
          </a:xfrm>
        </p:spPr>
        <p:txBody>
          <a:bodyPr>
            <a:normAutofit/>
          </a:bodyPr>
          <a:lstStyle/>
          <a:p>
            <a:r>
              <a:rPr lang="en-US" sz="2000" b="1" dirty="0" err="1" smtClean="0">
                <a:latin typeface="+mj-lt"/>
              </a:rPr>
              <a:t>Tujuan</a:t>
            </a:r>
            <a:r>
              <a:rPr lang="en-US" sz="2000" b="1" dirty="0" smtClean="0">
                <a:latin typeface="+mj-lt"/>
              </a:rPr>
              <a:t> 1</a:t>
            </a:r>
          </a:p>
          <a:p>
            <a:r>
              <a:rPr lang="en-US" sz="2000" dirty="0" err="1" smtClean="0">
                <a:latin typeface="+mj-lt"/>
              </a:rPr>
              <a:t>Definisi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biaya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produksi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dan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menjelaskan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komponen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biaya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produksi</a:t>
            </a:r>
            <a:r>
              <a:rPr lang="en-US" sz="2000" dirty="0" smtClean="0">
                <a:latin typeface="+mj-lt"/>
              </a:rPr>
              <a:t>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>
          <a:xfrm>
            <a:off x="2285984" y="1785926"/>
            <a:ext cx="6500858" cy="85725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dirty="0" err="1" smtClean="0">
                <a:latin typeface="+mj-lt"/>
              </a:rPr>
              <a:t>Biaya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produksi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adalah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biaya</a:t>
            </a:r>
            <a:r>
              <a:rPr lang="en-US" dirty="0" smtClean="0">
                <a:latin typeface="+mj-lt"/>
              </a:rPr>
              <a:t> yang </a:t>
            </a:r>
            <a:r>
              <a:rPr lang="en-US" dirty="0" err="1" smtClean="0">
                <a:latin typeface="+mj-lt"/>
              </a:rPr>
              <a:t>terjadi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dalam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fungsi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produksi</a:t>
            </a:r>
            <a:r>
              <a:rPr lang="en-US" dirty="0" smtClean="0">
                <a:latin typeface="+mj-lt"/>
              </a:rPr>
              <a:t>.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2285984" y="3071810"/>
            <a:ext cx="3643338" cy="17145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Fungsi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produksi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adalah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fungsi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yang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mengolah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bahan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baku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menjadi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barang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jadi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</a:t>
            </a:r>
          </a:p>
        </p:txBody>
      </p:sp>
      <p:pic>
        <p:nvPicPr>
          <p:cNvPr id="7" name="Picture 3" descr="D:\AkBi Riwayadi\teacher-1013720_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072198" y="3143248"/>
            <a:ext cx="2786082" cy="2071702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contoh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14348" y="1500174"/>
            <a:ext cx="79296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 smtClean="0"/>
              <a:t>Perusahaan pembuat donat membeli tepung sebanyak 500 kg dengan harga Rp 10.000 per kg, gula sebanyak 100 kg dengan harga Rp5.000 per kg. Ongkos angkut dan biaya asuransi pengangkutan masing-masingnya Rp300.000 dan Rp200.000</a:t>
            </a:r>
          </a:p>
          <a:p>
            <a:r>
              <a:rPr lang="id-ID" sz="2400" dirty="0" smtClean="0"/>
              <a:t>Perusahaan menghasilkan donat sebanyak 500 unit dan memakai tepung sebanyak 400 kg dan gula sebanyak 80 kg.</a:t>
            </a:r>
          </a:p>
          <a:p>
            <a:r>
              <a:rPr lang="id-ID" sz="2400" dirty="0" smtClean="0"/>
              <a:t>Pertanyaan: </a:t>
            </a:r>
          </a:p>
          <a:p>
            <a:pPr marL="514350" indent="-514350">
              <a:buAutoNum type="alphaLcPeriod"/>
            </a:pPr>
            <a:r>
              <a:rPr lang="id-ID" sz="2400" dirty="0" smtClean="0"/>
              <a:t>Hitung harga pokok per kg untuk masing-masing jenis bahan baku langsung</a:t>
            </a:r>
          </a:p>
          <a:p>
            <a:pPr marL="514350" indent="-514350">
              <a:buAutoNum type="alphaLcPeriod"/>
            </a:pPr>
            <a:r>
              <a:rPr lang="id-ID" sz="2400" dirty="0" smtClean="0"/>
              <a:t>Hitung biaya bahan baku langsung per donat</a:t>
            </a:r>
          </a:p>
          <a:p>
            <a:pPr marL="514350" indent="-514350">
              <a:buAutoNum type="alphaLcPeriod"/>
            </a:pPr>
            <a:r>
              <a:rPr lang="id-ID" sz="2400" smtClean="0"/>
              <a:t>Buat ayat jurnal </a:t>
            </a:r>
            <a:r>
              <a:rPr lang="id-ID" sz="2400" dirty="0" smtClean="0"/>
              <a:t>dengan sistem perpetual dan sistem pisik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1085872"/>
          </a:xfrm>
        </p:spPr>
        <p:txBody>
          <a:bodyPr>
            <a:noAutofit/>
          </a:bodyPr>
          <a:lstStyle/>
          <a:p>
            <a:r>
              <a:rPr lang="id-ID" sz="3200" b="1" dirty="0" smtClean="0">
                <a:latin typeface="+mj-lt"/>
              </a:rPr>
              <a:t>Sistem Pencatatan Persediaan Bahan Baku Langsung</a:t>
            </a:r>
            <a:endParaRPr lang="en-US" sz="3200" b="1" dirty="0" smtClean="0"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idx="1"/>
          </p:nvPr>
        </p:nvSpPr>
        <p:spPr/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81000" y="157146"/>
            <a:ext cx="7848600" cy="9144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Tabel 3.2</a:t>
            </a:r>
            <a:r>
              <a:rPr kumimoji="0" lang="id-ID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d-ID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Perbedaan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Sistem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Perpetual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dengan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Sistem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F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isik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Group 25"/>
          <p:cNvGraphicFramePr>
            <a:graphicFrameLocks noGrp="1"/>
          </p:cNvGraphicFramePr>
          <p:nvPr/>
        </p:nvGraphicFramePr>
        <p:xfrm>
          <a:off x="311880" y="1669755"/>
          <a:ext cx="8662431" cy="4831079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376000"/>
                <a:gridCol w="3226431"/>
                <a:gridCol w="3060000"/>
              </a:tblGrid>
              <a:tr h="2572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SISTEM PERPETUAL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SISTEM PISIK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solidFill>
                      <a:srgbClr val="92D050"/>
                    </a:solidFill>
                  </a:tcPr>
                </a:tc>
              </a:tr>
              <a:tr h="1005839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Saat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pembelian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BB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Persediaan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BBL</a:t>
                      </a:r>
                      <a:r>
                        <a:rPr kumimoji="0" lang="id-ID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xx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Kas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id-ID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U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</a:t>
                      </a:r>
                      <a:r>
                        <a:rPr kumimoji="0" lang="id-ID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ang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Dagang</a:t>
                      </a:r>
                      <a:r>
                        <a:rPr kumimoji="0" lang="id-ID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id-ID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x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x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Pembelian</a:t>
                      </a:r>
                      <a:r>
                        <a:rPr kumimoji="0" lang="id-ID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    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xx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Kas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id-ID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U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</a:t>
                      </a:r>
                      <a:r>
                        <a:rPr kumimoji="0" lang="id-ID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ang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Dagang</a:t>
                      </a:r>
                      <a:r>
                        <a:rPr kumimoji="0" lang="id-ID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xx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868679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+mj-lt"/>
                        <a:buAutoNum type="arabicPeriod" startAt="2"/>
                        <a:tabLst/>
                      </a:pP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Saat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pemakaian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BB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Persediaan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BDP</a:t>
                      </a:r>
                      <a:r>
                        <a:rPr kumimoji="0" lang="id-ID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xx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Persediaan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BBL</a:t>
                      </a:r>
                      <a:r>
                        <a:rPr kumimoji="0" lang="id-ID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</a:t>
                      </a:r>
                      <a:r>
                        <a:rPr kumimoji="0" lang="id-ID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x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x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d-ID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Tidak ada ayat jurnal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+mj-lt"/>
                        <a:buAutoNum type="arabicPeriod" startAt="3"/>
                        <a:tabLst/>
                      </a:pPr>
                      <a:r>
                        <a:rPr kumimoji="0" lang="id-ID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Mencatat retur pemb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elian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d-ID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Kas/Utang Dg.        xx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d-ID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Persediaan BBL          xx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d-ID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Kas/Utang D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agang</a:t>
                      </a:r>
                      <a:r>
                        <a:rPr kumimoji="0" lang="id-ID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xx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d-ID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Retur Pemb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elian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dan</a:t>
                      </a:r>
                      <a:endParaRPr kumimoji="0" lang="id-ID" sz="20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d-ID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Pengurangan Harga      xx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+mj-lt"/>
                        <a:buAutoNum type="arabicPeriod" startAt="4"/>
                        <a:tabLst/>
                      </a:pPr>
                      <a:r>
                        <a:rPr kumimoji="0" lang="id-ID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Mencatat pengembanglian bahan ke gudang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d-ID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Persediaan BBL      xx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d-ID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Persediaan BDP        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id-ID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xx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d-ID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Tidak ada ayat jur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</a:t>
                      </a:r>
                      <a:r>
                        <a:rPr kumimoji="0" lang="id-ID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al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25"/>
          <p:cNvGraphicFramePr>
            <a:graphicFrameLocks noGrp="1"/>
          </p:cNvGraphicFramePr>
          <p:nvPr/>
        </p:nvGraphicFramePr>
        <p:xfrm>
          <a:off x="542955" y="1571872"/>
          <a:ext cx="8458201" cy="50004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259969"/>
                <a:gridCol w="3226431"/>
                <a:gridCol w="2971801"/>
              </a:tblGrid>
              <a:tr h="2572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SISTEM PERPETUAL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SISTEM PISIK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92D050"/>
                    </a:solidFill>
                  </a:tcPr>
                </a:tc>
              </a:tr>
              <a:tr h="1005839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+mj-lt"/>
                        <a:buAutoNum type="arabicPeriod" startAt="5"/>
                        <a:tabLst/>
                      </a:pPr>
                      <a:r>
                        <a:rPr kumimoji="0" lang="id-ID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Tujuan pengecekan 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</a:t>
                      </a:r>
                      <a:r>
                        <a:rPr kumimoji="0" lang="id-ID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isik persediaan bahan baku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d-ID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Untuk memastikan kesesuaian antara catatan akuntansi dan kuantitas 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</a:t>
                      </a:r>
                      <a:r>
                        <a:rPr kumimoji="0" lang="id-ID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isiknya di 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</a:t>
                      </a:r>
                      <a:r>
                        <a:rPr kumimoji="0" lang="id-ID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udang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d-ID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Untuk penentuan harga pokok persediaan akhir bahan baku langsung</a:t>
                      </a:r>
                      <a:endParaRPr kumimoji="0" lang="en-US" sz="20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1800000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+mj-lt"/>
                        <a:buAutoNum type="arabicPeriod" startAt="6"/>
                        <a:tabLst/>
                      </a:pPr>
                      <a:r>
                        <a:rPr kumimoji="0" lang="id-ID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Jurnal Penyesuaian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d-ID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Tidak ada ayat jurnal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id-ID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Menghapus persediaan awal BBL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d-ID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Ikhtisar HP 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d-ID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Produksi              xx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d-ID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Persediaan BBL       xx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+mj-lt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id-ID" sz="20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d-ID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+mj-lt"/>
                        <a:buAutoNum type="arabicPeriod" startAt="2"/>
                        <a:tabLst/>
                      </a:pPr>
                      <a:r>
                        <a:rPr kumimoji="0" lang="id-ID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Memunculkan persediaan akhir BBL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d-ID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Persediaan BBL    xx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d-ID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Ikhtisar HP Produksi   xx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>
          <a:xfrm>
            <a:off x="2362200" y="1752600"/>
            <a:ext cx="6324600" cy="224790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600" dirty="0" err="1" smtClean="0">
                <a:latin typeface="+mj-lt"/>
              </a:rPr>
              <a:t>Dalam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sistem</a:t>
            </a:r>
            <a:r>
              <a:rPr lang="en-US" sz="2600" dirty="0" smtClean="0">
                <a:latin typeface="+mj-lt"/>
              </a:rPr>
              <a:t> perpetual, </a:t>
            </a:r>
            <a:r>
              <a:rPr lang="en-US" sz="2600" dirty="0" err="1" smtClean="0">
                <a:latin typeface="+mj-lt"/>
              </a:rPr>
              <a:t>Persediaan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Bahan</a:t>
            </a:r>
            <a:r>
              <a:rPr lang="en-US" sz="2600" dirty="0" smtClean="0">
                <a:latin typeface="+mj-lt"/>
              </a:rPr>
              <a:t> Baku </a:t>
            </a:r>
            <a:r>
              <a:rPr lang="en-US" sz="2600" dirty="0" err="1" smtClean="0">
                <a:latin typeface="+mj-lt"/>
              </a:rPr>
              <a:t>Langsung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berubah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setiap</a:t>
            </a:r>
            <a:r>
              <a:rPr lang="en-US" sz="2600" dirty="0" smtClean="0">
                <a:latin typeface="+mj-lt"/>
              </a:rPr>
              <a:t> kali </a:t>
            </a:r>
            <a:r>
              <a:rPr lang="en-US" sz="2600" dirty="0" err="1" smtClean="0">
                <a:latin typeface="+mj-lt"/>
              </a:rPr>
              <a:t>terjadi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transaksi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pembelian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dan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pemakaian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bahan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baku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langsung</a:t>
            </a:r>
            <a:r>
              <a:rPr lang="en-US" sz="2600" dirty="0" smtClean="0">
                <a:latin typeface="+mj-lt"/>
              </a:rPr>
              <a:t>, </a:t>
            </a:r>
            <a:r>
              <a:rPr lang="en-US" sz="2600" dirty="0" err="1" smtClean="0">
                <a:latin typeface="+mj-lt"/>
              </a:rPr>
              <a:t>sehingga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saldonya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dapat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diketahui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setiap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saat</a:t>
            </a:r>
            <a:r>
              <a:rPr lang="en-US" sz="2600" dirty="0" smtClean="0">
                <a:latin typeface="+mj-lt"/>
              </a:rPr>
              <a:t>.</a:t>
            </a:r>
            <a:endParaRPr lang="en-US" sz="2600" dirty="0">
              <a:latin typeface="+mj-lt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720" y="1714488"/>
            <a:ext cx="221457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 smtClean="0"/>
              <a:t>GAMBAR 3.4 </a:t>
            </a:r>
            <a:r>
              <a:rPr lang="sv-SE" dirty="0" smtClean="0"/>
              <a:t>Hubungan antara Buku Besar Persediaan Bahan Baku </a:t>
            </a:r>
            <a:r>
              <a:rPr lang="en-US" dirty="0" err="1" smtClean="0"/>
              <a:t>Langsung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Pembantu</a:t>
            </a:r>
            <a:r>
              <a:rPr lang="en-US" dirty="0" smtClean="0"/>
              <a:t> </a:t>
            </a:r>
            <a:r>
              <a:rPr lang="en-US" dirty="0" err="1" smtClean="0"/>
              <a:t>Persediaan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Baku </a:t>
            </a:r>
            <a:r>
              <a:rPr lang="en-US" dirty="0" err="1" smtClean="0"/>
              <a:t>Langsung</a:t>
            </a:r>
            <a:endParaRPr lang="en-US" dirty="0"/>
          </a:p>
        </p:txBody>
      </p:sp>
      <p:sp>
        <p:nvSpPr>
          <p:cNvPr id="6" name="Flowchart: Multidocument 5"/>
          <p:cNvSpPr/>
          <p:nvPr/>
        </p:nvSpPr>
        <p:spPr>
          <a:xfrm>
            <a:off x="2571736" y="1928802"/>
            <a:ext cx="1656184" cy="1065300"/>
          </a:xfrm>
          <a:prstGeom prst="flowChartMultidocumen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Faktur</a:t>
            </a:r>
            <a:r>
              <a:rPr lang="en-US" dirty="0" smtClean="0"/>
              <a:t> </a:t>
            </a:r>
            <a:r>
              <a:rPr lang="en-US" dirty="0" err="1" smtClean="0"/>
              <a:t>Pembelian</a:t>
            </a:r>
            <a:endParaRPr lang="en-US" dirty="0"/>
          </a:p>
        </p:txBody>
      </p:sp>
      <p:sp>
        <p:nvSpPr>
          <p:cNvPr id="7" name="Flowchart: Multidocument 6"/>
          <p:cNvSpPr/>
          <p:nvPr/>
        </p:nvSpPr>
        <p:spPr>
          <a:xfrm>
            <a:off x="2643174" y="3143248"/>
            <a:ext cx="1728192" cy="864096"/>
          </a:xfrm>
          <a:prstGeom prst="flowChartMulti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Pemakaian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endParaRPr lang="en-US" dirty="0"/>
          </a:p>
        </p:txBody>
      </p:sp>
      <p:sp>
        <p:nvSpPr>
          <p:cNvPr id="8" name="Flowchart: Multidocument 7"/>
          <p:cNvSpPr/>
          <p:nvPr/>
        </p:nvSpPr>
        <p:spPr>
          <a:xfrm>
            <a:off x="2643174" y="4071942"/>
            <a:ext cx="1728192" cy="1080120"/>
          </a:xfrm>
          <a:prstGeom prst="flowChartMulti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Memo</a:t>
            </a:r>
          </a:p>
          <a:p>
            <a:pPr algn="ctr"/>
            <a:r>
              <a:rPr lang="en-US" dirty="0" err="1" smtClean="0"/>
              <a:t>Kredit</a:t>
            </a:r>
            <a:endParaRPr lang="en-US" dirty="0"/>
          </a:p>
        </p:txBody>
      </p:sp>
      <p:sp>
        <p:nvSpPr>
          <p:cNvPr id="9" name="Flowchart: Multidocument 8"/>
          <p:cNvSpPr/>
          <p:nvPr/>
        </p:nvSpPr>
        <p:spPr>
          <a:xfrm>
            <a:off x="2699792" y="5157192"/>
            <a:ext cx="1944216" cy="1343642"/>
          </a:xfrm>
          <a:prstGeom prst="flowChartMultidocumen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Pengembalian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Gudang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357818" y="2143116"/>
            <a:ext cx="1008112" cy="57606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Jurnal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500694" y="4857760"/>
            <a:ext cx="1512168" cy="5760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r>
              <a:rPr lang="id-ID" dirty="0" smtClean="0"/>
              <a:t>BL-</a:t>
            </a:r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508104" y="4221088"/>
            <a:ext cx="1512168" cy="5760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r>
              <a:rPr lang="id-ID" dirty="0" smtClean="0"/>
              <a:t>BL-</a:t>
            </a:r>
            <a:r>
              <a:rPr lang="en-US" dirty="0" smtClean="0"/>
              <a:t> B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500694" y="3571876"/>
            <a:ext cx="1512168" cy="5760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r>
              <a:rPr lang="id-ID" dirty="0" smtClean="0"/>
              <a:t>BL-</a:t>
            </a:r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000892" y="2000240"/>
            <a:ext cx="1800200" cy="93610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Persediaan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Baku </a:t>
            </a:r>
            <a:r>
              <a:rPr lang="en-US" dirty="0" err="1" smtClean="0"/>
              <a:t>Langsung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343800" y="3643314"/>
            <a:ext cx="1443042" cy="185738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BB</a:t>
            </a:r>
            <a:r>
              <a:rPr lang="id-ID" dirty="0" smtClean="0"/>
              <a:t>L-</a:t>
            </a:r>
            <a:r>
              <a:rPr lang="en-US" dirty="0" smtClean="0"/>
              <a:t>A </a:t>
            </a:r>
            <a:r>
              <a:rPr lang="id-ID" dirty="0" smtClean="0"/>
              <a:t>  </a:t>
            </a:r>
            <a:r>
              <a:rPr lang="en-US" dirty="0" smtClean="0"/>
              <a:t>xx</a:t>
            </a:r>
          </a:p>
          <a:p>
            <a:pPr algn="ctr"/>
            <a:r>
              <a:rPr lang="en-US" dirty="0" smtClean="0"/>
              <a:t>BB</a:t>
            </a:r>
            <a:r>
              <a:rPr lang="id-ID" dirty="0" smtClean="0"/>
              <a:t>L-</a:t>
            </a:r>
            <a:r>
              <a:rPr lang="en-US" dirty="0" smtClean="0"/>
              <a:t>B </a:t>
            </a:r>
            <a:r>
              <a:rPr lang="id-ID" dirty="0" smtClean="0"/>
              <a:t>   </a:t>
            </a:r>
            <a:r>
              <a:rPr lang="en-US" dirty="0" smtClean="0"/>
              <a:t>xx</a:t>
            </a:r>
          </a:p>
          <a:p>
            <a:pPr algn="ctr"/>
            <a:r>
              <a:rPr lang="en-US" dirty="0" smtClean="0"/>
              <a:t>BB </a:t>
            </a:r>
            <a:r>
              <a:rPr lang="id-ID" dirty="0" smtClean="0"/>
              <a:t>L-</a:t>
            </a:r>
            <a:r>
              <a:rPr lang="en-US" dirty="0" smtClean="0"/>
              <a:t>C </a:t>
            </a:r>
            <a:r>
              <a:rPr lang="id-ID" dirty="0" smtClean="0"/>
              <a:t>  </a:t>
            </a:r>
            <a:r>
              <a:rPr lang="en-US" dirty="0" smtClean="0"/>
              <a:t>xx</a:t>
            </a:r>
          </a:p>
          <a:p>
            <a:pPr algn="ctr"/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id-ID" dirty="0" smtClean="0"/>
              <a:t>  </a:t>
            </a:r>
            <a:r>
              <a:rPr lang="en-US" dirty="0" smtClean="0"/>
              <a:t>xx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6" idx="3"/>
          </p:cNvCxnSpPr>
          <p:nvPr/>
        </p:nvCxnSpPr>
        <p:spPr>
          <a:xfrm>
            <a:off x="4227920" y="2461452"/>
            <a:ext cx="644652" cy="21819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3"/>
          </p:cNvCxnSpPr>
          <p:nvPr/>
        </p:nvCxnSpPr>
        <p:spPr>
          <a:xfrm>
            <a:off x="4371366" y="3575296"/>
            <a:ext cx="644652" cy="10721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8" idx="3"/>
          </p:cNvCxnSpPr>
          <p:nvPr/>
        </p:nvCxnSpPr>
        <p:spPr>
          <a:xfrm flipV="1">
            <a:off x="4371366" y="4568018"/>
            <a:ext cx="644652" cy="439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9" idx="3"/>
          </p:cNvCxnSpPr>
          <p:nvPr/>
        </p:nvCxnSpPr>
        <p:spPr>
          <a:xfrm flipV="1">
            <a:off x="4644008" y="4500570"/>
            <a:ext cx="356620" cy="13284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1" idx="3"/>
          </p:cNvCxnSpPr>
          <p:nvPr/>
        </p:nvCxnSpPr>
        <p:spPr>
          <a:xfrm flipV="1">
            <a:off x="7012862" y="5143512"/>
            <a:ext cx="345220" cy="22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2" idx="3"/>
            <a:endCxn id="15" idx="1"/>
          </p:cNvCxnSpPr>
          <p:nvPr/>
        </p:nvCxnSpPr>
        <p:spPr>
          <a:xfrm>
            <a:off x="7020272" y="4509120"/>
            <a:ext cx="323528" cy="628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3" idx="3"/>
          </p:cNvCxnSpPr>
          <p:nvPr/>
        </p:nvCxnSpPr>
        <p:spPr>
          <a:xfrm flipV="1">
            <a:off x="7012862" y="3857628"/>
            <a:ext cx="345220" cy="22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6" idx="3"/>
            <a:endCxn id="10" idx="1"/>
          </p:cNvCxnSpPr>
          <p:nvPr/>
        </p:nvCxnSpPr>
        <p:spPr>
          <a:xfrm flipV="1">
            <a:off x="4227920" y="2431148"/>
            <a:ext cx="1129898" cy="303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4357686" y="4572008"/>
            <a:ext cx="142876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13" idx="1"/>
          </p:cNvCxnSpPr>
          <p:nvPr/>
        </p:nvCxnSpPr>
        <p:spPr>
          <a:xfrm>
            <a:off x="5072066" y="3857628"/>
            <a:ext cx="428628" cy="22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12" idx="1"/>
          </p:cNvCxnSpPr>
          <p:nvPr/>
        </p:nvCxnSpPr>
        <p:spPr>
          <a:xfrm>
            <a:off x="5000628" y="4500570"/>
            <a:ext cx="507476" cy="85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5000628" y="5214950"/>
            <a:ext cx="507476" cy="85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2428860" y="1500174"/>
            <a:ext cx="200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000" b="1" dirty="0" smtClean="0"/>
              <a:t>Bukti Transaksi</a:t>
            </a:r>
            <a:endParaRPr lang="en-US" sz="20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6858016" y="1643050"/>
            <a:ext cx="200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000" b="1" dirty="0" smtClean="0"/>
              <a:t>Buku Besar</a:t>
            </a:r>
            <a:endParaRPr lang="en-US" sz="2000" b="1" dirty="0"/>
          </a:p>
        </p:txBody>
      </p:sp>
      <p:cxnSp>
        <p:nvCxnSpPr>
          <p:cNvPr id="56" name="Straight Arrow Connector 55"/>
          <p:cNvCxnSpPr>
            <a:endCxn id="14" idx="1"/>
          </p:cNvCxnSpPr>
          <p:nvPr/>
        </p:nvCxnSpPr>
        <p:spPr>
          <a:xfrm>
            <a:off x="6357950" y="2459172"/>
            <a:ext cx="642942" cy="91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5214942" y="5643578"/>
            <a:ext cx="200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000" b="1" dirty="0" smtClean="0"/>
              <a:t>Buku Pembantu</a:t>
            </a:r>
            <a:endParaRPr lang="en-US" sz="20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7143736" y="5572140"/>
            <a:ext cx="2000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000" b="1" dirty="0" smtClean="0"/>
              <a:t>Daftar Persediaan </a:t>
            </a:r>
          </a:p>
          <a:p>
            <a:pPr algn="ctr"/>
            <a:r>
              <a:rPr lang="id-ID" sz="2000" b="1" dirty="0" smtClean="0"/>
              <a:t>Akhir BBL</a:t>
            </a:r>
            <a:endParaRPr lang="en-US" sz="2000" b="1" dirty="0"/>
          </a:p>
        </p:txBody>
      </p:sp>
      <p:cxnSp>
        <p:nvCxnSpPr>
          <p:cNvPr id="77" name="Straight Arrow Connector 76"/>
          <p:cNvCxnSpPr/>
          <p:nvPr/>
        </p:nvCxnSpPr>
        <p:spPr>
          <a:xfrm rot="16200000" flipV="1">
            <a:off x="7706659" y="3294737"/>
            <a:ext cx="601808" cy="130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61990" y="214290"/>
            <a:ext cx="5695960" cy="1052498"/>
          </a:xfrm>
          <a:prstGeom prst="rect">
            <a:avLst/>
          </a:prstGeom>
        </p:spPr>
        <p:txBody>
          <a:bodyPr vert="horz" anchor="ctr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Metode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Penilaian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 HP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Persediaan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 BB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Langsung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Calibri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76292" y="1785926"/>
            <a:ext cx="6324600" cy="30241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Metode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masuk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pertama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keluar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pertama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/MPKP (first in, first out—FIFO method)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0070C0"/>
              </a:buClr>
              <a:buSzPct val="70000"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Metode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MPKP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mengasumsikan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bahwa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bahan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baku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yang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mula-mula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dibeli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yang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akan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digunakan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terlebih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dahulu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Persediaan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akhir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bahan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baku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langsung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dinilai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berdasarkan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harga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beli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akhir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.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>
          <a:xfrm>
            <a:off x="2362200" y="1752600"/>
            <a:ext cx="6324600" cy="317659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600" dirty="0" err="1" smtClean="0">
                <a:latin typeface="+mj-lt"/>
              </a:rPr>
              <a:t>Dalam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sistem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fisik</a:t>
            </a:r>
            <a:r>
              <a:rPr lang="en-US" sz="2600" dirty="0" smtClean="0">
                <a:latin typeface="+mj-lt"/>
              </a:rPr>
              <a:t>, </a:t>
            </a:r>
            <a:r>
              <a:rPr lang="en-US" sz="2600" dirty="0" err="1" smtClean="0">
                <a:latin typeface="+mj-lt"/>
              </a:rPr>
              <a:t>saldo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persediaan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bahan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baku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langsung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tidak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berubah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selama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periode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akuntansi</a:t>
            </a:r>
            <a:r>
              <a:rPr lang="en-US" sz="2600" dirty="0" smtClean="0">
                <a:latin typeface="+mj-lt"/>
              </a:rPr>
              <a:t>. </a:t>
            </a:r>
            <a:r>
              <a:rPr lang="en-US" sz="2600" dirty="0" err="1" smtClean="0">
                <a:latin typeface="+mj-lt"/>
              </a:rPr>
              <a:t>Perubahan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saldo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persediaan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bahan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baku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langsung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baru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terjadi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pada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akhir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periode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melalui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jurnal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penyesuaian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berdasarkan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hasil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cek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fisik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persediaan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pada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akhir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periode</a:t>
            </a:r>
            <a:r>
              <a:rPr lang="en-US" sz="2600" dirty="0" smtClean="0">
                <a:latin typeface="+mj-lt"/>
              </a:rPr>
              <a:t>.</a:t>
            </a:r>
            <a:endParaRPr lang="en-US" sz="2600" dirty="0">
              <a:latin typeface="+mj-lt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33400" y="1857364"/>
            <a:ext cx="7324748" cy="24241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>
              <a:lnSpc>
                <a:spcPct val="90000"/>
              </a:lnSpc>
              <a:spcBef>
                <a:spcPts val="700"/>
              </a:spcBef>
              <a:buClr>
                <a:srgbClr val="0070C0"/>
              </a:buClr>
              <a:buSzPct val="100000"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Metode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masuk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terakhir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keluar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pertama</a:t>
            </a:r>
            <a:r>
              <a:rPr lang="en-US" sz="2800" b="1" dirty="0" smtClean="0">
                <a:solidFill>
                  <a:schemeClr val="tx1"/>
                </a:solidFill>
                <a:ea typeface="Calibri" pitchFamily="34" charset="0"/>
                <a:cs typeface="Calibri" pitchFamily="34" charset="0"/>
              </a:rPr>
              <a:t>—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MTKP (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last in, first out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—LIFO method)</a:t>
            </a:r>
          </a:p>
          <a:p>
            <a:pPr marL="266700" marR="0" lvl="1" indent="0" algn="l" defTabSz="914400" rtl="0" eaLnBrk="1" fontAlgn="auto" latinLnBrk="0" hangingPunct="1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rgbClr val="0070C0"/>
              </a:buClr>
              <a:buSzPct val="70000"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Metode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 MPKP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mengasumsikan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bahwa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bahan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baku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langsung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 yang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terakhir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dibeli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 yang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akan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digunakan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terlebih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dahulu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Persediaan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akhir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bahan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baku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langsung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dinilai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berdasarkan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harga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beli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awal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533400" y="4648200"/>
            <a:ext cx="8253442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b="1" dirty="0" err="1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Metode</a:t>
            </a:r>
            <a:r>
              <a:rPr lang="en-US" sz="2800" b="1" dirty="0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harga</a:t>
            </a:r>
            <a:r>
              <a:rPr lang="en-US" sz="2800" b="1" dirty="0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pokok</a:t>
            </a:r>
            <a:r>
              <a:rPr lang="en-US" sz="2800" b="1" dirty="0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 rata-rata (</a:t>
            </a:r>
            <a:r>
              <a:rPr lang="en-US" sz="2800" b="1" i="1" dirty="0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average cost method</a:t>
            </a:r>
            <a:r>
              <a:rPr lang="en-US" sz="2800" b="1" dirty="0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)</a:t>
            </a:r>
          </a:p>
          <a:p>
            <a:pPr marL="266700" lvl="1" eaLnBrk="1" hangingPunct="1">
              <a:lnSpc>
                <a:spcPct val="90000"/>
              </a:lnSpc>
            </a:pPr>
            <a:r>
              <a:rPr lang="en-US" sz="2600" dirty="0" err="1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Dalam</a:t>
            </a:r>
            <a:r>
              <a:rPr lang="en-US" sz="2600" dirty="0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metode</a:t>
            </a:r>
            <a:r>
              <a:rPr lang="en-US" sz="2600" dirty="0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ini</a:t>
            </a:r>
            <a:r>
              <a:rPr lang="en-US" sz="2600" dirty="0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harga</a:t>
            </a:r>
            <a:r>
              <a:rPr lang="en-US" sz="2600" dirty="0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pokok</a:t>
            </a:r>
            <a:r>
              <a:rPr lang="en-US" sz="2600" dirty="0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persediaan</a:t>
            </a:r>
            <a:r>
              <a:rPr lang="en-US" sz="2600" dirty="0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akhir</a:t>
            </a:r>
            <a:r>
              <a:rPr lang="en-US" sz="2600" dirty="0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bahan</a:t>
            </a:r>
            <a:r>
              <a:rPr lang="en-US" sz="2600" dirty="0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baku</a:t>
            </a:r>
            <a:r>
              <a:rPr lang="en-US" sz="2600" dirty="0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langsung</a:t>
            </a:r>
            <a:r>
              <a:rPr lang="en-US" sz="2600" dirty="0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dinilai</a:t>
            </a:r>
            <a:r>
              <a:rPr lang="en-US" sz="2600" dirty="0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berdasarkan</a:t>
            </a:r>
            <a:r>
              <a:rPr lang="en-US" sz="2600" dirty="0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harga</a:t>
            </a:r>
            <a:r>
              <a:rPr lang="en-US" sz="2600" dirty="0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pokok</a:t>
            </a:r>
            <a:r>
              <a:rPr lang="en-US" sz="2600" dirty="0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 rata-rata</a:t>
            </a:r>
            <a:r>
              <a:rPr lang="en-US" sz="2600" dirty="0" smtClean="0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.</a:t>
            </a:r>
            <a:endParaRPr lang="en-US" sz="260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57158" y="2857496"/>
            <a:ext cx="1766854" cy="59053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0070C0"/>
              </a:buClr>
              <a:buSzPct val="10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HP rata-rata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0070C0"/>
              </a:buClr>
              <a:buSzPct val="10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			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Tx/>
              <a:buNone/>
              <a:tabLst/>
              <a:defRPr/>
            </a:pPr>
            <a:endParaRPr kumimoji="0" lang="id-ID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Calibri" pitchFamily="34" charset="0"/>
              <a:cs typeface="Calibri" pitchFamily="34" charset="0"/>
            </a:endParaRP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390524" y="3968313"/>
            <a:ext cx="8396318" cy="224676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Metode</a:t>
            </a:r>
            <a:r>
              <a:rPr lang="en-US" sz="2800" dirty="0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ini</a:t>
            </a:r>
            <a:r>
              <a:rPr lang="en-US" sz="2800" dirty="0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cocok</a:t>
            </a:r>
            <a:r>
              <a:rPr lang="en-US" sz="2800" dirty="0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diterapkan</a:t>
            </a:r>
            <a:r>
              <a:rPr lang="en-US" sz="2800" dirty="0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di</a:t>
            </a:r>
            <a:r>
              <a:rPr lang="en-US" sz="2800" dirty="0" smtClean="0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perusahaan</a:t>
            </a:r>
            <a:r>
              <a:rPr lang="en-US" sz="2800" dirty="0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 yang </a:t>
            </a:r>
            <a:r>
              <a:rPr lang="en-US" sz="2800" dirty="0" err="1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memiliki</a:t>
            </a:r>
            <a:r>
              <a:rPr lang="en-US" sz="2800" dirty="0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jenis</a:t>
            </a:r>
            <a:r>
              <a:rPr lang="en-US" sz="2800" dirty="0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bahan</a:t>
            </a:r>
            <a:r>
              <a:rPr lang="en-US" sz="2800" dirty="0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baku</a:t>
            </a:r>
            <a:r>
              <a:rPr lang="en-US" sz="2800" dirty="0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 yang </a:t>
            </a:r>
            <a:r>
              <a:rPr lang="en-US" sz="2800" dirty="0" err="1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jumlahnya</a:t>
            </a:r>
            <a:r>
              <a:rPr lang="en-US" sz="2800" dirty="0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banyak</a:t>
            </a:r>
            <a:r>
              <a:rPr lang="en-US" sz="2800" dirty="0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dan</a:t>
            </a:r>
            <a:r>
              <a:rPr lang="en-US" sz="2800" dirty="0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nilainya</a:t>
            </a:r>
            <a:r>
              <a:rPr lang="en-US" sz="2800" dirty="0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relatif</a:t>
            </a:r>
            <a:r>
              <a:rPr lang="en-US" sz="2800" dirty="0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kecil</a:t>
            </a:r>
            <a:r>
              <a:rPr lang="en-US" sz="2800" dirty="0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sehingga</a:t>
            </a:r>
            <a:r>
              <a:rPr lang="en-US" sz="2800" dirty="0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bila</a:t>
            </a:r>
            <a:r>
              <a:rPr lang="en-US" sz="2800" dirty="0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metode</a:t>
            </a:r>
            <a:r>
              <a:rPr lang="en-US" sz="2800" dirty="0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 MPKP </a:t>
            </a:r>
            <a:r>
              <a:rPr lang="en-US" sz="2800" dirty="0" err="1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atau</a:t>
            </a:r>
            <a:r>
              <a:rPr lang="en-US" sz="2800" dirty="0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 MTKP </a:t>
            </a:r>
            <a:r>
              <a:rPr lang="en-US" sz="2800" dirty="0" err="1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digunakan</a:t>
            </a:r>
            <a:r>
              <a:rPr lang="en-US" sz="2800" dirty="0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perhitungan</a:t>
            </a:r>
            <a:r>
              <a:rPr lang="en-US" sz="2800" dirty="0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harga</a:t>
            </a:r>
            <a:r>
              <a:rPr lang="en-US" sz="2800" dirty="0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pokok</a:t>
            </a:r>
            <a:r>
              <a:rPr lang="en-US" sz="2800" dirty="0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persediaan</a:t>
            </a:r>
            <a:r>
              <a:rPr lang="en-US" sz="2800" dirty="0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akhir</a:t>
            </a:r>
            <a:r>
              <a:rPr lang="en-US" sz="2800" dirty="0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bahan</a:t>
            </a:r>
            <a:r>
              <a:rPr lang="en-US" sz="2800" dirty="0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baku</a:t>
            </a:r>
            <a:r>
              <a:rPr lang="en-US" sz="2800" dirty="0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tidak</a:t>
            </a:r>
            <a:r>
              <a:rPr lang="en-US" sz="2800" dirty="0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praktis</a:t>
            </a:r>
            <a:r>
              <a:rPr lang="en-US" sz="2800" dirty="0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.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00364" y="2291716"/>
          <a:ext cx="5572164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721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 pitchFamily="34" charset="0"/>
                          <a:cs typeface="Calibri" pitchFamily="34" charset="0"/>
                        </a:rPr>
                        <a:t>Nilai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 pitchFamily="34" charset="0"/>
                          <a:cs typeface="Calibri" pitchFamily="34" charset="0"/>
                        </a:rPr>
                        <a:t> BBL 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 pitchFamily="34" charset="0"/>
                          <a:cs typeface="Calibri" pitchFamily="34" charset="0"/>
                        </a:rPr>
                        <a:t>tersedia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 pitchFamily="34" charset="0"/>
                          <a:cs typeface="Calibri" pitchFamily="34" charset="0"/>
                        </a:rPr>
                        <a:t>dipakai</a:t>
                      </a:r>
                      <a:endParaRPr kumimoji="0" 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algn="ctr"/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 pitchFamily="34" charset="0"/>
                          <a:cs typeface="Calibri" pitchFamily="34" charset="0"/>
                        </a:rPr>
                        <a:t>(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 pitchFamily="34" charset="0"/>
                          <a:cs typeface="Calibri" pitchFamily="34" charset="0"/>
                        </a:rPr>
                        <a:t>persediaan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 pitchFamily="34" charset="0"/>
                          <a:cs typeface="Calibri" pitchFamily="34" charset="0"/>
                        </a:rPr>
                        <a:t>awal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 pitchFamily="34" charset="0"/>
                          <a:cs typeface="Calibri" pitchFamily="34" charset="0"/>
                        </a:rPr>
                        <a:t> + 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 pitchFamily="34" charset="0"/>
                          <a:cs typeface="Calibri" pitchFamily="34" charset="0"/>
                        </a:rPr>
                        <a:t>pembelian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 pitchFamily="34" charset="0"/>
                          <a:cs typeface="Calibri" pitchFamily="34" charset="0"/>
                        </a:rPr>
                        <a:t>)</a:t>
                      </a:r>
                      <a:endParaRPr lang="en-US" sz="2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 pitchFamily="34" charset="0"/>
                          <a:cs typeface="Calibri" pitchFamily="34" charset="0"/>
                        </a:rPr>
                        <a:t>Total 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 pitchFamily="34" charset="0"/>
                          <a:cs typeface="Calibri" pitchFamily="34" charset="0"/>
                        </a:rPr>
                        <a:t>kuantitas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 pitchFamily="34" charset="0"/>
                          <a:cs typeface="Calibri" pitchFamily="34" charset="0"/>
                        </a:rPr>
                        <a:t> BBL 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 pitchFamily="34" charset="0"/>
                          <a:cs typeface="Calibri" pitchFamily="34" charset="0"/>
                        </a:rPr>
                        <a:t>tersedia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 pitchFamily="34" charset="0"/>
                          <a:cs typeface="Calibri" pitchFamily="34" charset="0"/>
                        </a:rPr>
                        <a:t>dipakai</a:t>
                      </a:r>
                      <a:endParaRPr lang="en-US" sz="2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5984" y="2857496"/>
            <a:ext cx="500066" cy="5905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0070C0"/>
              </a:buClr>
              <a:buSzPct val="10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=</a:t>
            </a:r>
            <a:endParaRPr kumimoji="0" lang="id-ID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1472" y="2000240"/>
            <a:ext cx="3030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GAMBAR 3.1 </a:t>
            </a:r>
            <a:r>
              <a:rPr lang="en-US" b="1" dirty="0" err="1" smtClean="0"/>
              <a:t>Proses</a:t>
            </a:r>
            <a:r>
              <a:rPr lang="en-US" b="1" dirty="0" smtClean="0"/>
              <a:t> </a:t>
            </a:r>
            <a:r>
              <a:rPr lang="en-US" b="1" dirty="0" err="1" smtClean="0"/>
              <a:t>Produksi</a:t>
            </a:r>
            <a:endParaRPr lang="en-US" dirty="0"/>
          </a:p>
        </p:txBody>
      </p:sp>
      <p:sp>
        <p:nvSpPr>
          <p:cNvPr id="6" name="Cube 5"/>
          <p:cNvSpPr/>
          <p:nvPr/>
        </p:nvSpPr>
        <p:spPr>
          <a:xfrm>
            <a:off x="857224" y="3717032"/>
            <a:ext cx="1656184" cy="1512168"/>
          </a:xfrm>
          <a:prstGeom prst="cub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Bahan</a:t>
            </a:r>
            <a:r>
              <a:rPr lang="en-US" dirty="0" smtClean="0"/>
              <a:t> Baku </a:t>
            </a:r>
            <a:r>
              <a:rPr lang="en-US" dirty="0" err="1" smtClean="0"/>
              <a:t>Langsung</a:t>
            </a:r>
            <a:endParaRPr lang="en-US" dirty="0"/>
          </a:p>
        </p:txBody>
      </p:sp>
      <p:sp>
        <p:nvSpPr>
          <p:cNvPr id="7" name="Cube 6"/>
          <p:cNvSpPr/>
          <p:nvPr/>
        </p:nvSpPr>
        <p:spPr>
          <a:xfrm>
            <a:off x="5897784" y="3501008"/>
            <a:ext cx="1547664" cy="1872208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Barang</a:t>
            </a:r>
            <a:r>
              <a:rPr lang="en-US" dirty="0" smtClean="0"/>
              <a:t> </a:t>
            </a:r>
            <a:r>
              <a:rPr lang="en-US" dirty="0" err="1" smtClean="0"/>
              <a:t>Jadi</a:t>
            </a:r>
            <a:endParaRPr lang="en-US" dirty="0"/>
          </a:p>
        </p:txBody>
      </p:sp>
      <p:sp>
        <p:nvSpPr>
          <p:cNvPr id="8" name="Cube 7"/>
          <p:cNvSpPr/>
          <p:nvPr/>
        </p:nvSpPr>
        <p:spPr>
          <a:xfrm>
            <a:off x="2873448" y="3212976"/>
            <a:ext cx="2664296" cy="2304256"/>
          </a:xfrm>
          <a:prstGeom prst="cub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Tenaga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, </a:t>
            </a:r>
            <a:r>
              <a:rPr lang="en-US" dirty="0" err="1" smtClean="0"/>
              <a:t>Tenaga</a:t>
            </a:r>
            <a:endParaRPr lang="en-US" dirty="0" smtClean="0"/>
          </a:p>
          <a:p>
            <a:pPr algn="ctr"/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,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Penolong</a:t>
            </a:r>
            <a:r>
              <a:rPr lang="en-US" dirty="0" smtClean="0"/>
              <a:t>, </a:t>
            </a:r>
            <a:r>
              <a:rPr lang="en-US" dirty="0" err="1" smtClean="0"/>
              <a:t>Fasilitas</a:t>
            </a:r>
            <a:r>
              <a:rPr lang="en-US" dirty="0" smtClean="0"/>
              <a:t> </a:t>
            </a:r>
            <a:r>
              <a:rPr lang="en-US" dirty="0" err="1" smtClean="0"/>
              <a:t>Pabrik</a:t>
            </a:r>
            <a:r>
              <a:rPr lang="id-ID" dirty="0" smtClean="0"/>
              <a:t> , energi, dll.</a:t>
            </a:r>
            <a:endParaRPr lang="en-US" dirty="0"/>
          </a:p>
        </p:txBody>
      </p:sp>
      <p:sp>
        <p:nvSpPr>
          <p:cNvPr id="9" name="Flowchart: Extract 8"/>
          <p:cNvSpPr/>
          <p:nvPr/>
        </p:nvSpPr>
        <p:spPr>
          <a:xfrm>
            <a:off x="2873448" y="2492896"/>
            <a:ext cx="2088232" cy="1296144"/>
          </a:xfrm>
          <a:prstGeom prst="flowChartExtra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Pabrik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6" idx="4"/>
            <a:endCxn id="8" idx="2"/>
          </p:cNvCxnSpPr>
          <p:nvPr/>
        </p:nvCxnSpPr>
        <p:spPr>
          <a:xfrm flipV="1">
            <a:off x="2135366" y="4653135"/>
            <a:ext cx="738082" cy="0"/>
          </a:xfrm>
          <a:prstGeom prst="straightConnector1">
            <a:avLst/>
          </a:prstGeom>
          <a:ln w="254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4"/>
            <a:endCxn id="7" idx="2"/>
          </p:cNvCxnSpPr>
          <p:nvPr/>
        </p:nvCxnSpPr>
        <p:spPr>
          <a:xfrm flipV="1">
            <a:off x="4961680" y="4630569"/>
            <a:ext cx="936104" cy="0"/>
          </a:xfrm>
          <a:prstGeom prst="straightConnector1">
            <a:avLst/>
          </a:prstGeom>
          <a:ln w="254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9" idx="0"/>
          </p:cNvCxnSpPr>
          <p:nvPr/>
        </p:nvCxnSpPr>
        <p:spPr>
          <a:xfrm rot="16200000" flipH="1">
            <a:off x="4357069" y="2053391"/>
            <a:ext cx="721790" cy="160080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1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3200" b="1" dirty="0" smtClean="0">
                <a:latin typeface="+mj-lt"/>
              </a:rPr>
              <a:t>BIAYA TENAGA KERJA </a:t>
            </a:r>
            <a:endParaRPr lang="en-US" sz="3200" b="1" dirty="0">
              <a:latin typeface="+mj-lt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>
          <a:xfrm>
            <a:off x="2362200" y="1752600"/>
            <a:ext cx="6567518" cy="403385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id-ID" sz="2800" dirty="0" smtClean="0">
                <a:latin typeface="+mj-lt"/>
              </a:rPr>
              <a:t>Biaya tenaga kerja terdiri dari biaya tenaga kerja langsung dan biaya tenaga kerja tidak langsung</a:t>
            </a:r>
          </a:p>
          <a:p>
            <a:r>
              <a:rPr lang="en-US" sz="2800" dirty="0" err="1" smtClean="0">
                <a:latin typeface="+mj-lt"/>
              </a:rPr>
              <a:t>Tenaga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kerja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langsung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adalah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tenaga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kerja</a:t>
            </a:r>
            <a:r>
              <a:rPr lang="en-US" sz="2800" dirty="0" smtClean="0">
                <a:latin typeface="+mj-lt"/>
              </a:rPr>
              <a:t> yang </a:t>
            </a:r>
            <a:r>
              <a:rPr lang="en-US" sz="2800" dirty="0" err="1" smtClean="0">
                <a:latin typeface="+mj-lt"/>
              </a:rPr>
              <a:t>terlibat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langsung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dalam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pembuatan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barang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jadi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dan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pembayaran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upahnya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berdasarkan</a:t>
            </a:r>
            <a:r>
              <a:rPr lang="en-US" sz="2800" dirty="0" smtClean="0">
                <a:latin typeface="+mj-lt"/>
              </a:rPr>
              <a:t> unit yang </a:t>
            </a:r>
            <a:r>
              <a:rPr lang="en-US" sz="2800" dirty="0" err="1" smtClean="0">
                <a:latin typeface="+mj-lt"/>
              </a:rPr>
              <a:t>dihasilkan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atau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berdasarkan</a:t>
            </a:r>
            <a:r>
              <a:rPr lang="en-US" sz="2800" dirty="0" smtClean="0">
                <a:latin typeface="+mj-lt"/>
              </a:rPr>
              <a:t> jam </a:t>
            </a:r>
            <a:r>
              <a:rPr lang="en-US" sz="2800" dirty="0" err="1" smtClean="0">
                <a:latin typeface="+mj-lt"/>
              </a:rPr>
              <a:t>kerja</a:t>
            </a:r>
            <a:r>
              <a:rPr lang="en-US" sz="2800" dirty="0" smtClean="0">
                <a:latin typeface="+mj-lt"/>
              </a:rPr>
              <a:t>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3890978"/>
          </a:xfrm>
        </p:spPr>
        <p:txBody>
          <a:bodyPr>
            <a:noAutofit/>
          </a:bodyPr>
          <a:lstStyle/>
          <a:p>
            <a:r>
              <a:rPr lang="en-US" sz="2400" b="1" dirty="0" err="1" smtClean="0">
                <a:latin typeface="+mj-lt"/>
              </a:rPr>
              <a:t>Tujuan</a:t>
            </a:r>
            <a:r>
              <a:rPr lang="en-US" sz="2400" b="1" dirty="0" smtClean="0">
                <a:latin typeface="+mj-lt"/>
              </a:rPr>
              <a:t> 3</a:t>
            </a:r>
          </a:p>
          <a:p>
            <a:r>
              <a:rPr lang="en-US" sz="2400" dirty="0" err="1" smtClean="0">
                <a:latin typeface="+mj-lt"/>
              </a:rPr>
              <a:t>Biaya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tenaga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kerja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dan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akuntansi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biaya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tenaga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kerja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langsung</a:t>
            </a:r>
            <a:r>
              <a:rPr lang="en-US" sz="2400" dirty="0" smtClean="0">
                <a:latin typeface="+mj-lt"/>
              </a:rPr>
              <a:t>.</a:t>
            </a:r>
            <a:endParaRPr lang="en-US" sz="2400" dirty="0">
              <a:latin typeface="+mj-lt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3890978"/>
          </a:xfrm>
        </p:spPr>
        <p:txBody>
          <a:bodyPr>
            <a:noAutofit/>
          </a:bodyPr>
          <a:lstStyle/>
          <a:p>
            <a:endParaRPr lang="en-US" sz="2400" dirty="0">
              <a:latin typeface="+mj-lt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2357422" y="1928802"/>
            <a:ext cx="6567518" cy="22479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Biaya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tenaga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kerja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langsung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adalah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biaya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tenaga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kerja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yang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dapat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secara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mudah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akurat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ditelusuri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produk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dalam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hal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upah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yang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dibayarkan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kepada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tenaga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kerja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langsung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695340" y="1619256"/>
            <a:ext cx="7948626" cy="316706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Tx/>
              <a:buNone/>
              <a:tabLst/>
              <a:defRPr/>
            </a:pPr>
            <a:r>
              <a:rPr kumimoji="0" lang="id-ID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Biaya t</a:t>
            </a:r>
            <a:r>
              <a:rPr kumimoji="0" lang="en-GB" sz="28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enaga</a:t>
            </a:r>
            <a:r>
              <a:rPr kumimoji="0" lang="en-GB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GB" sz="28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kerja</a:t>
            </a:r>
            <a:r>
              <a:rPr kumimoji="0" lang="id-ID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tidak</a:t>
            </a:r>
            <a:r>
              <a:rPr kumimoji="0" lang="en-GB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GB" sz="28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langsung</a:t>
            </a:r>
            <a:r>
              <a:rPr kumimoji="0" lang="en-GB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id-ID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(BTK-TL)</a:t>
            </a:r>
            <a:r>
              <a:rPr kumimoji="0" lang="id-ID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a</a:t>
            </a: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dalah</a:t>
            </a:r>
            <a:r>
              <a:rPr kumimoji="0" lang="id-ID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biaya tenaga kerja yang tidak dapat secara mudah dan akurat ditelusuri ke produk, yaitu tenaga kerja yang upahnya dibayar per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id-ID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hari </a:t>
            </a: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atau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id-ID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per bulan atau tenaga kerja yang tidak terlibat langsung dalam pembuatan produk jadi, seperti mandor, staf administrasi pabrik, dan manajer pabrik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2500298" y="5118099"/>
            <a:ext cx="6215074" cy="95410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latin typeface="+mj-lt"/>
                <a:ea typeface="Calibri" pitchFamily="34" charset="0"/>
                <a:cs typeface="Calibri" pitchFamily="34" charset="0"/>
              </a:rPr>
              <a:t>BTK-TL </a:t>
            </a:r>
            <a:r>
              <a:rPr lang="en-US" sz="2800" dirty="0" err="1">
                <a:latin typeface="+mj-lt"/>
                <a:ea typeface="Calibri" pitchFamily="34" charset="0"/>
                <a:cs typeface="Calibri" pitchFamily="34" charset="0"/>
              </a:rPr>
              <a:t>diklasifikasikan</a:t>
            </a:r>
            <a:r>
              <a:rPr lang="en-US" sz="2800" dirty="0"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+mj-lt"/>
                <a:ea typeface="Calibri" pitchFamily="34" charset="0"/>
                <a:cs typeface="Calibri" pitchFamily="34" charset="0"/>
              </a:rPr>
              <a:t>sebagai</a:t>
            </a:r>
            <a:r>
              <a:rPr lang="en-US" sz="2800" dirty="0"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+mj-lt"/>
                <a:ea typeface="Calibri" pitchFamily="34" charset="0"/>
                <a:cs typeface="Calibri" pitchFamily="34" charset="0"/>
              </a:rPr>
              <a:t>biaya</a:t>
            </a:r>
            <a:r>
              <a:rPr lang="en-US" sz="2800" dirty="0"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sz="2800" i="1" dirty="0">
                <a:latin typeface="+mj-lt"/>
                <a:ea typeface="Calibri" pitchFamily="34" charset="0"/>
                <a:cs typeface="Calibri" pitchFamily="34" charset="0"/>
              </a:rPr>
              <a:t>overhead </a:t>
            </a:r>
            <a:r>
              <a:rPr lang="en-US" sz="2800" dirty="0" err="1">
                <a:latin typeface="+mj-lt"/>
                <a:ea typeface="Calibri" pitchFamily="34" charset="0"/>
                <a:cs typeface="Calibri" pitchFamily="34" charset="0"/>
              </a:rPr>
              <a:t>pabrik</a:t>
            </a:r>
            <a:r>
              <a:rPr lang="en-US" sz="2800" dirty="0">
                <a:latin typeface="+mj-lt"/>
                <a:ea typeface="Calibri" pitchFamily="34" charset="0"/>
                <a:cs typeface="Calibri" pitchFamily="34" charset="0"/>
              </a:rPr>
              <a:t> (BOP</a:t>
            </a:r>
            <a:r>
              <a:rPr lang="en-US" sz="2800" dirty="0" smtClean="0">
                <a:latin typeface="+mj-lt"/>
                <a:ea typeface="Calibri" pitchFamily="34" charset="0"/>
                <a:cs typeface="Calibri" pitchFamily="34" charset="0"/>
              </a:rPr>
              <a:t>)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81038" y="1685932"/>
            <a:ext cx="6391292" cy="17430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Selain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upah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pokok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(</a:t>
            </a:r>
            <a:r>
              <a:rPr kumimoji="0" lang="en-GB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basic wages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), </a:t>
            </a: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pekerja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juga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menerima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tunjungan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</a:t>
            </a: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seperti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tunjangan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uang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makan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</a:t>
            </a: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uang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transpor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</a:t>
            </a: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tunjangan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pajak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</a:t>
            </a: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dan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lainnya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1190628" y="3896875"/>
            <a:ext cx="6953272" cy="181588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800" dirty="0" err="1">
                <a:latin typeface="+mj-lt"/>
              </a:rPr>
              <a:t>Dalam</a:t>
            </a:r>
            <a:r>
              <a:rPr lang="en-GB" sz="2800" dirty="0">
                <a:latin typeface="+mj-lt"/>
              </a:rPr>
              <a:t> </a:t>
            </a:r>
            <a:r>
              <a:rPr lang="en-GB" sz="2800" dirty="0" err="1">
                <a:latin typeface="+mj-lt"/>
              </a:rPr>
              <a:t>pembayaran</a:t>
            </a:r>
            <a:r>
              <a:rPr lang="en-GB" sz="2800" dirty="0">
                <a:latin typeface="+mj-lt"/>
              </a:rPr>
              <a:t> </a:t>
            </a:r>
            <a:r>
              <a:rPr lang="en-GB" sz="2800" dirty="0" err="1">
                <a:latin typeface="+mj-lt"/>
              </a:rPr>
              <a:t>upah</a:t>
            </a:r>
            <a:r>
              <a:rPr lang="en-GB" sz="2800" dirty="0">
                <a:latin typeface="+mj-lt"/>
              </a:rPr>
              <a:t> </a:t>
            </a:r>
            <a:r>
              <a:rPr lang="en-GB" sz="2800" dirty="0" err="1" smtClean="0">
                <a:latin typeface="+mj-lt"/>
              </a:rPr>
              <a:t>juga</a:t>
            </a:r>
            <a:r>
              <a:rPr lang="en-GB" sz="2800" dirty="0" smtClean="0">
                <a:latin typeface="+mj-lt"/>
              </a:rPr>
              <a:t> </a:t>
            </a:r>
            <a:r>
              <a:rPr lang="en-GB" sz="2800" dirty="0" err="1" smtClean="0">
                <a:latin typeface="+mj-lt"/>
              </a:rPr>
              <a:t>sering</a:t>
            </a:r>
            <a:r>
              <a:rPr lang="en-GB" sz="2800" dirty="0" smtClean="0">
                <a:latin typeface="+mj-lt"/>
              </a:rPr>
              <a:t> </a:t>
            </a:r>
            <a:r>
              <a:rPr lang="en-GB" sz="2800" dirty="0" err="1" smtClean="0">
                <a:latin typeface="+mj-lt"/>
              </a:rPr>
              <a:t>ada</a:t>
            </a:r>
            <a:r>
              <a:rPr lang="en-GB" sz="2800" dirty="0" smtClean="0">
                <a:latin typeface="+mj-lt"/>
              </a:rPr>
              <a:t> </a:t>
            </a:r>
            <a:r>
              <a:rPr lang="en-GB" sz="2800" dirty="0" err="1" smtClean="0">
                <a:latin typeface="+mj-lt"/>
              </a:rPr>
              <a:t>potongan</a:t>
            </a:r>
            <a:r>
              <a:rPr lang="en-GB" sz="2800" dirty="0" smtClean="0">
                <a:latin typeface="+mj-lt"/>
              </a:rPr>
              <a:t>, </a:t>
            </a:r>
            <a:r>
              <a:rPr lang="en-GB" sz="2800" dirty="0" err="1">
                <a:latin typeface="+mj-lt"/>
              </a:rPr>
              <a:t>seperti</a:t>
            </a:r>
            <a:r>
              <a:rPr lang="en-GB" sz="2800" dirty="0">
                <a:latin typeface="+mj-lt"/>
              </a:rPr>
              <a:t> </a:t>
            </a:r>
            <a:r>
              <a:rPr lang="en-GB" sz="2800" dirty="0" err="1">
                <a:latin typeface="+mj-lt"/>
              </a:rPr>
              <a:t>iuran</a:t>
            </a:r>
            <a:r>
              <a:rPr lang="en-GB" sz="2800" dirty="0">
                <a:latin typeface="+mj-lt"/>
              </a:rPr>
              <a:t> </a:t>
            </a:r>
            <a:r>
              <a:rPr lang="en-GB" sz="2800" dirty="0" err="1">
                <a:latin typeface="+mj-lt"/>
              </a:rPr>
              <a:t>serikat</a:t>
            </a:r>
            <a:r>
              <a:rPr lang="en-GB" sz="2800" dirty="0">
                <a:latin typeface="+mj-lt"/>
              </a:rPr>
              <a:t> </a:t>
            </a:r>
            <a:r>
              <a:rPr lang="en-GB" sz="2800" dirty="0" err="1">
                <a:latin typeface="+mj-lt"/>
              </a:rPr>
              <a:t>pekerja</a:t>
            </a:r>
            <a:r>
              <a:rPr lang="en-GB" sz="2800" dirty="0">
                <a:latin typeface="+mj-lt"/>
              </a:rPr>
              <a:t> </a:t>
            </a:r>
            <a:r>
              <a:rPr lang="en-GB" sz="2800" dirty="0" err="1">
                <a:latin typeface="+mj-lt"/>
              </a:rPr>
              <a:t>seluruh</a:t>
            </a:r>
            <a:r>
              <a:rPr lang="en-GB" sz="2800" dirty="0">
                <a:latin typeface="+mj-lt"/>
              </a:rPr>
              <a:t> Indonesia (SPSI), </a:t>
            </a:r>
            <a:r>
              <a:rPr lang="en-GB" sz="2800" dirty="0" err="1">
                <a:latin typeface="+mj-lt"/>
              </a:rPr>
              <a:t>iuran</a:t>
            </a:r>
            <a:r>
              <a:rPr lang="en-GB" sz="2800" dirty="0">
                <a:latin typeface="+mj-lt"/>
              </a:rPr>
              <a:t> </a:t>
            </a:r>
            <a:r>
              <a:rPr lang="id-ID" sz="2800" dirty="0">
                <a:latin typeface="+mj-lt"/>
              </a:rPr>
              <a:t>BPJS</a:t>
            </a:r>
            <a:r>
              <a:rPr lang="en-GB" sz="2800" dirty="0">
                <a:latin typeface="+mj-lt"/>
              </a:rPr>
              <a:t>, </a:t>
            </a:r>
            <a:r>
              <a:rPr lang="en-GB" sz="2800" dirty="0" err="1">
                <a:latin typeface="+mj-lt"/>
              </a:rPr>
              <a:t>pajak</a:t>
            </a:r>
            <a:r>
              <a:rPr lang="en-GB" sz="2800" dirty="0">
                <a:latin typeface="+mj-lt"/>
              </a:rPr>
              <a:t> </a:t>
            </a:r>
            <a:r>
              <a:rPr lang="en-GB" sz="2800" dirty="0" err="1">
                <a:latin typeface="+mj-lt"/>
              </a:rPr>
              <a:t>penghasilan</a:t>
            </a:r>
            <a:r>
              <a:rPr lang="en-GB" sz="2800" dirty="0">
                <a:latin typeface="+mj-lt"/>
              </a:rPr>
              <a:t> </a:t>
            </a:r>
            <a:r>
              <a:rPr lang="en-GB" sz="2800" dirty="0" err="1">
                <a:latin typeface="+mj-lt"/>
              </a:rPr>
              <a:t>orang</a:t>
            </a:r>
            <a:r>
              <a:rPr lang="en-GB" sz="2800" dirty="0">
                <a:latin typeface="+mj-lt"/>
              </a:rPr>
              <a:t> </a:t>
            </a:r>
            <a:r>
              <a:rPr lang="en-GB" sz="2800" dirty="0" err="1">
                <a:latin typeface="+mj-lt"/>
              </a:rPr>
              <a:t>pribadi</a:t>
            </a:r>
            <a:r>
              <a:rPr lang="en-GB" sz="2800" dirty="0">
                <a:latin typeface="+mj-lt"/>
              </a:rPr>
              <a:t> </a:t>
            </a:r>
            <a:r>
              <a:rPr lang="en-GB" sz="2800" dirty="0" smtClean="0">
                <a:latin typeface="+mj-lt"/>
              </a:rPr>
              <a:t>(</a:t>
            </a:r>
            <a:r>
              <a:rPr lang="en-GB" sz="2800" dirty="0" err="1" smtClean="0">
                <a:latin typeface="+mj-lt"/>
              </a:rPr>
              <a:t>PPh</a:t>
            </a:r>
            <a:r>
              <a:rPr lang="en-GB" sz="2800" dirty="0" smtClean="0">
                <a:latin typeface="+mj-lt"/>
              </a:rPr>
              <a:t> </a:t>
            </a:r>
            <a:r>
              <a:rPr lang="en-GB" sz="2800" dirty="0" err="1">
                <a:latin typeface="+mj-lt"/>
              </a:rPr>
              <a:t>pasal</a:t>
            </a:r>
            <a:r>
              <a:rPr lang="en-GB" sz="2800" dirty="0">
                <a:latin typeface="+mj-lt"/>
              </a:rPr>
              <a:t> </a:t>
            </a:r>
            <a:r>
              <a:rPr lang="en-GB" sz="2800" dirty="0" smtClean="0">
                <a:latin typeface="+mj-lt"/>
              </a:rPr>
              <a:t>21), </a:t>
            </a:r>
            <a:r>
              <a:rPr lang="en-GB" sz="2800" dirty="0" err="1">
                <a:latin typeface="+mj-lt"/>
              </a:rPr>
              <a:t>dan</a:t>
            </a:r>
            <a:r>
              <a:rPr lang="en-GB" sz="2800" dirty="0">
                <a:latin typeface="+mj-lt"/>
              </a:rPr>
              <a:t> </a:t>
            </a:r>
            <a:r>
              <a:rPr lang="en-GB" sz="2800" dirty="0" err="1">
                <a:latin typeface="+mj-lt"/>
              </a:rPr>
              <a:t>lainnya</a:t>
            </a:r>
            <a:endParaRPr lang="en-US" sz="2800" dirty="0">
              <a:latin typeface="+mj-lt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71472" y="4643446"/>
            <a:ext cx="22145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GAMBAR 3.5</a:t>
            </a:r>
          </a:p>
          <a:p>
            <a:r>
              <a:rPr lang="en-US" b="1" dirty="0" err="1" smtClean="0"/>
              <a:t>Proses</a:t>
            </a:r>
            <a:r>
              <a:rPr lang="en-US" b="1" dirty="0" smtClean="0"/>
              <a:t> </a:t>
            </a:r>
            <a:r>
              <a:rPr lang="en-US" b="1" dirty="0" err="1" smtClean="0"/>
              <a:t>Pembebanan</a:t>
            </a:r>
            <a:r>
              <a:rPr lang="en-US" b="1" dirty="0" smtClean="0"/>
              <a:t> </a:t>
            </a:r>
            <a:r>
              <a:rPr lang="en-US" b="1" dirty="0" err="1" smtClean="0"/>
              <a:t>Biaya</a:t>
            </a:r>
            <a:r>
              <a:rPr lang="en-US" b="1" dirty="0" smtClean="0"/>
              <a:t> </a:t>
            </a:r>
            <a:r>
              <a:rPr lang="en-US" b="1" dirty="0" err="1" smtClean="0"/>
              <a:t>Tenaga</a:t>
            </a:r>
            <a:r>
              <a:rPr lang="en-US" b="1" dirty="0" smtClean="0"/>
              <a:t> </a:t>
            </a:r>
            <a:r>
              <a:rPr lang="en-US" b="1" dirty="0" err="1" smtClean="0"/>
              <a:t>Kerja</a:t>
            </a:r>
            <a:r>
              <a:rPr lang="en-US" b="1" dirty="0" smtClean="0"/>
              <a:t> </a:t>
            </a:r>
            <a:r>
              <a:rPr lang="en-US" b="1" dirty="0" err="1" smtClean="0"/>
              <a:t>ke</a:t>
            </a:r>
            <a:r>
              <a:rPr lang="en-US" b="1" dirty="0" smtClean="0"/>
              <a:t> </a:t>
            </a:r>
            <a:r>
              <a:rPr lang="en-US" b="1" dirty="0" err="1" smtClean="0"/>
              <a:t>Produk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11760" y="3068960"/>
            <a:ext cx="2088000" cy="86409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Biaya</a:t>
            </a:r>
            <a:r>
              <a:rPr lang="en-US" sz="2400" dirty="0" smtClean="0"/>
              <a:t> </a:t>
            </a:r>
            <a:r>
              <a:rPr lang="en-US" sz="2400" dirty="0" err="1" smtClean="0"/>
              <a:t>Tenaga</a:t>
            </a:r>
            <a:endParaRPr lang="en-US" sz="2400" dirty="0" smtClean="0"/>
          </a:p>
          <a:p>
            <a:pPr algn="ctr"/>
            <a:r>
              <a:rPr lang="en-US" sz="2400" dirty="0" err="1" smtClean="0"/>
              <a:t>Kerja</a:t>
            </a:r>
            <a:r>
              <a:rPr lang="en-US" sz="2400" dirty="0" smtClean="0"/>
              <a:t> </a:t>
            </a:r>
            <a:r>
              <a:rPr lang="en-US" sz="2400" dirty="0" err="1" smtClean="0"/>
              <a:t>Langsung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4716016" y="1772816"/>
            <a:ext cx="1872000" cy="86409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Biaya</a:t>
            </a:r>
            <a:r>
              <a:rPr lang="en-US" sz="2400" dirty="0" smtClean="0"/>
              <a:t> </a:t>
            </a:r>
            <a:r>
              <a:rPr lang="en-US" sz="2400" dirty="0" err="1" smtClean="0"/>
              <a:t>Tenaga</a:t>
            </a:r>
            <a:r>
              <a:rPr lang="en-US" sz="2400" dirty="0" smtClean="0"/>
              <a:t> </a:t>
            </a:r>
            <a:r>
              <a:rPr lang="en-US" sz="2400" dirty="0" err="1" smtClean="0"/>
              <a:t>Kerja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4860032" y="5781894"/>
            <a:ext cx="1224136" cy="57606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Produk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6929454" y="2708920"/>
            <a:ext cx="1944000" cy="115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Biaya</a:t>
            </a:r>
            <a:r>
              <a:rPr lang="en-US" sz="2400" dirty="0" smtClean="0"/>
              <a:t> </a:t>
            </a:r>
            <a:r>
              <a:rPr lang="en-US" sz="2400" dirty="0" err="1" smtClean="0"/>
              <a:t>Tenaga</a:t>
            </a:r>
            <a:r>
              <a:rPr lang="en-US" sz="2400" dirty="0" smtClean="0"/>
              <a:t> </a:t>
            </a:r>
            <a:r>
              <a:rPr lang="en-US" sz="2400" dirty="0" err="1" smtClean="0"/>
              <a:t>Kerja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Langsung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7072330" y="4365104"/>
            <a:ext cx="1620000" cy="1116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Biaya</a:t>
            </a:r>
            <a:r>
              <a:rPr lang="en-US" sz="2400" dirty="0" smtClean="0"/>
              <a:t> </a:t>
            </a:r>
            <a:r>
              <a:rPr lang="en-US" sz="2400" i="1" dirty="0" smtClean="0"/>
              <a:t>Overhead </a:t>
            </a:r>
            <a:r>
              <a:rPr lang="en-US" sz="2400" dirty="0" err="1" smtClean="0"/>
              <a:t>Pabrik</a:t>
            </a:r>
            <a:endParaRPr lang="en-US" sz="2400" dirty="0"/>
          </a:p>
        </p:txBody>
      </p:sp>
      <p:cxnSp>
        <p:nvCxnSpPr>
          <p:cNvPr id="13" name="Shape 12"/>
          <p:cNvCxnSpPr>
            <a:stCxn id="8" idx="1"/>
            <a:endCxn id="7" idx="0"/>
          </p:cNvCxnSpPr>
          <p:nvPr/>
        </p:nvCxnSpPr>
        <p:spPr>
          <a:xfrm rot="10800000" flipV="1">
            <a:off x="3455760" y="2204864"/>
            <a:ext cx="1260256" cy="864096"/>
          </a:xfrm>
          <a:prstGeom prst="bentConnector2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hape 14"/>
          <p:cNvCxnSpPr>
            <a:stCxn id="8" idx="3"/>
            <a:endCxn id="10" idx="0"/>
          </p:cNvCxnSpPr>
          <p:nvPr/>
        </p:nvCxnSpPr>
        <p:spPr>
          <a:xfrm>
            <a:off x="6588016" y="2204864"/>
            <a:ext cx="1313438" cy="504056"/>
          </a:xfrm>
          <a:prstGeom prst="bentConnector2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hape 16"/>
          <p:cNvCxnSpPr>
            <a:stCxn id="7" idx="2"/>
            <a:endCxn id="9" idx="1"/>
          </p:cNvCxnSpPr>
          <p:nvPr/>
        </p:nvCxnSpPr>
        <p:spPr>
          <a:xfrm rot="16200000" flipH="1">
            <a:off x="3089461" y="4299355"/>
            <a:ext cx="2136870" cy="1404272"/>
          </a:xfrm>
          <a:prstGeom prst="bentConnector2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hape 18"/>
          <p:cNvCxnSpPr>
            <a:stCxn id="11" idx="2"/>
            <a:endCxn id="9" idx="3"/>
          </p:cNvCxnSpPr>
          <p:nvPr/>
        </p:nvCxnSpPr>
        <p:spPr>
          <a:xfrm rot="5400000">
            <a:off x="6688838" y="4876434"/>
            <a:ext cx="588822" cy="1798162"/>
          </a:xfrm>
          <a:prstGeom prst="bentConnector2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0" idx="2"/>
            <a:endCxn id="11" idx="0"/>
          </p:cNvCxnSpPr>
          <p:nvPr/>
        </p:nvCxnSpPr>
        <p:spPr>
          <a:xfrm rot="5400000">
            <a:off x="7639800" y="4103450"/>
            <a:ext cx="504184" cy="19124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400180" y="2357430"/>
            <a:ext cx="7172348" cy="40005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marR="0" lvl="0" indent="-32004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70C0"/>
              </a:buClr>
              <a:buSzPct val="10000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Upah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pokok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	</a:t>
            </a:r>
            <a:r>
              <a:rPr kumimoji="0" lang="id-I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 Model 707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	</a:t>
            </a:r>
            <a:r>
              <a:rPr kumimoji="0" lang="id-I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           Rp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500.000</a:t>
            </a:r>
            <a:endParaRPr kumimoji="0" lang="id-ID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Calibri" pitchFamily="34" charset="0"/>
              <a:cs typeface="Calibri" pitchFamily="34" charset="0"/>
            </a:endParaRPr>
          </a:p>
          <a:p>
            <a:pPr marL="0" marR="0" lvl="0" indent="-32004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70C0"/>
              </a:buClr>
              <a:buSzPct val="100000"/>
              <a:buFontTx/>
              <a:buNone/>
              <a:tabLst/>
              <a:defRPr/>
            </a:pPr>
            <a:r>
              <a:rPr lang="id-ID" sz="2800" dirty="0" smtClean="0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Upah pokok produk lainnya      Rp2.000.000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Calibri" pitchFamily="34" charset="0"/>
              <a:cs typeface="Calibri" pitchFamily="34" charset="0"/>
            </a:endParaRPr>
          </a:p>
          <a:p>
            <a:pPr marL="0" marR="0" lvl="0" indent="-32004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70C0"/>
              </a:buClr>
              <a:buSzPct val="10000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Tunjangan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	</a:t>
            </a:r>
            <a:r>
              <a:rPr kumimoji="0" lang="id-I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	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	</a:t>
            </a:r>
            <a:r>
              <a:rPr kumimoji="0" lang="id-I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            </a:t>
            </a: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Rp125.000</a:t>
            </a:r>
          </a:p>
          <a:p>
            <a:pPr marL="0" marR="0" lvl="0" indent="-32004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70C0"/>
              </a:buClr>
              <a:buSzPct val="10000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Penghasilan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kotor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		</a:t>
            </a:r>
            <a:r>
              <a:rPr kumimoji="0" lang="id-I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         Rp2.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625.000</a:t>
            </a:r>
          </a:p>
          <a:p>
            <a:pPr marL="0" marR="0" lvl="0" indent="-32004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70C0"/>
              </a:buClr>
              <a:buSzPct val="10000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Potongan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:</a:t>
            </a:r>
          </a:p>
          <a:p>
            <a:pPr marL="36195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70C0"/>
              </a:buClr>
              <a:buSzPct val="100000"/>
              <a:buFontTx/>
              <a:buNone/>
              <a:tabLst/>
              <a:defRPr/>
            </a:pPr>
            <a:r>
              <a:rPr kumimoji="0" lang="id-I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BPJS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: 	</a:t>
            </a:r>
            <a:r>
              <a:rPr kumimoji="0" lang="id-I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      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Rp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(</a:t>
            </a:r>
            <a:r>
              <a:rPr kumimoji="0" lang="id-I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1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25.000)</a:t>
            </a:r>
          </a:p>
          <a:p>
            <a:pPr marL="36195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70C0"/>
              </a:buClr>
              <a:buSzPct val="10000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PPh-21		</a:t>
            </a:r>
            <a:r>
              <a:rPr kumimoji="0" lang="id-I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Rp</a:t>
            </a: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(20.000)</a:t>
            </a:r>
            <a:endParaRPr kumimoji="0" lang="id-ID" sz="2800" b="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Calibri" pitchFamily="34" charset="0"/>
              <a:cs typeface="Calibri" pitchFamily="34" charset="0"/>
            </a:endParaRPr>
          </a:p>
          <a:p>
            <a:pPr marL="36195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70C0"/>
              </a:buClr>
              <a:buSzPct val="100000"/>
              <a:buFontTx/>
              <a:buNone/>
              <a:tabLst/>
              <a:defRPr/>
            </a:pPr>
            <a:r>
              <a:rPr lang="id-ID" sz="2800" dirty="0" smtClean="0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Total potongan                      </a:t>
            </a:r>
            <a:r>
              <a:rPr lang="id-ID" sz="2800" u="sng" dirty="0" smtClean="0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Rp(145.000)</a:t>
            </a:r>
            <a:endParaRPr kumimoji="0" lang="en-US" sz="28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Calibri" pitchFamily="34" charset="0"/>
              <a:cs typeface="Calibri" pitchFamily="34" charset="0"/>
            </a:endParaRPr>
          </a:p>
          <a:p>
            <a:pPr marL="36195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70C0"/>
              </a:buClr>
              <a:buSzPct val="10000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Penghasilan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bersih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	</a:t>
            </a:r>
            <a:r>
              <a:rPr kumimoji="0" lang="id-I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        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Rp</a:t>
            </a:r>
            <a:r>
              <a:rPr kumimoji="0" lang="id-I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2.4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80.000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571472" y="1643050"/>
            <a:ext cx="78581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d-ID" sz="2800" b="1" dirty="0" smtClean="0">
                <a:solidFill>
                  <a:srgbClr val="0070C0"/>
                </a:solidFill>
                <a:latin typeface="+mj-lt"/>
                <a:ea typeface="Calibri" pitchFamily="34" charset="0"/>
                <a:cs typeface="Calibri" pitchFamily="34" charset="0"/>
              </a:rPr>
              <a:t>Akuntansi biaya tenaga kerja l</a:t>
            </a:r>
            <a:r>
              <a:rPr lang="en-US" sz="2800" b="1" dirty="0" smtClean="0">
                <a:solidFill>
                  <a:srgbClr val="0070C0"/>
                </a:solidFill>
                <a:latin typeface="+mj-lt"/>
                <a:ea typeface="Calibri" pitchFamily="34" charset="0"/>
                <a:cs typeface="Calibri" pitchFamily="34" charset="0"/>
              </a:rPr>
              <a:t>a</a:t>
            </a:r>
            <a:r>
              <a:rPr lang="id-ID" sz="2800" b="1" dirty="0" smtClean="0">
                <a:solidFill>
                  <a:srgbClr val="0070C0"/>
                </a:solidFill>
                <a:latin typeface="+mj-lt"/>
                <a:ea typeface="Calibri" pitchFamily="34" charset="0"/>
                <a:cs typeface="Calibri" pitchFamily="34" charset="0"/>
              </a:rPr>
              <a:t>ngsung</a:t>
            </a:r>
            <a:endParaRPr lang="en-US" sz="2800" b="1" dirty="0">
              <a:solidFill>
                <a:srgbClr val="0070C0"/>
              </a:solidFill>
              <a:latin typeface="+mj-lt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87377"/>
            <a:ext cx="2814630" cy="698483"/>
          </a:xfrm>
        </p:spPr>
        <p:txBody>
          <a:bodyPr/>
          <a:lstStyle/>
          <a:p>
            <a:pPr eaLnBrk="1" hangingPunct="1"/>
            <a:r>
              <a:rPr lang="en-US" sz="3200" dirty="0" err="1" smtClean="0">
                <a:latin typeface="+mj-lt"/>
              </a:rPr>
              <a:t>Jurnal</a:t>
            </a:r>
            <a:r>
              <a:rPr lang="en-US" sz="3200" dirty="0" smtClean="0">
                <a:latin typeface="+mj-lt"/>
              </a:rPr>
              <a:t> BTKL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85790" y="1571612"/>
            <a:ext cx="7843862" cy="248126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361950" marR="0" lvl="0" indent="-361950" algn="l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Mencatat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terutangnya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gaji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dan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upah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(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setelah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disetujui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oleh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manajer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keuangan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)</a:t>
            </a:r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Biaya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Gaji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dan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Upah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(</a:t>
            </a:r>
            <a:r>
              <a:rPr kumimoji="0" lang="en-GB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Payroll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)	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Rp</a:t>
            </a:r>
            <a:r>
              <a:rPr kumimoji="0" 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2.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625.000</a:t>
            </a:r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	</a:t>
            </a:r>
            <a:r>
              <a:rPr kumimoji="0" 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U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tang 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Gaji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dan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Upah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	</a:t>
            </a:r>
            <a:r>
              <a:rPr kumimoji="0" 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               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Rp</a:t>
            </a:r>
            <a:r>
              <a:rPr kumimoji="0" 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</a:t>
            </a:r>
            <a:r>
              <a:rPr lang="id-ID" sz="2400" dirty="0" smtClean="0">
                <a:solidFill>
                  <a:schemeClr val="tx1"/>
                </a:solidFill>
                <a:latin typeface="+mj-lt"/>
              </a:rPr>
              <a:t>4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80.000</a:t>
            </a:r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	</a:t>
            </a:r>
            <a:r>
              <a:rPr kumimoji="0" 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U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tang </a:t>
            </a:r>
            <a:r>
              <a:rPr kumimoji="0" 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Asuransi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  		</a:t>
            </a:r>
            <a:r>
              <a:rPr kumimoji="0" 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                 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Rp</a:t>
            </a:r>
            <a:r>
              <a:rPr kumimoji="0" 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25.000</a:t>
            </a:r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	</a:t>
            </a:r>
            <a:r>
              <a:rPr kumimoji="0" 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U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tang PPh-21</a:t>
            </a:r>
            <a:r>
              <a:rPr kumimoji="0" 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	  	  </a:t>
            </a:r>
            <a:r>
              <a:rPr kumimoji="0" 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     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Rp20.000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514484" y="4143380"/>
            <a:ext cx="7415234" cy="248126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361950" marR="0" lvl="0" indent="-361950" algn="l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+mj-lt"/>
              <a:buAutoNum type="arabicPeriod" startAt="2"/>
              <a:defRPr/>
            </a:pPr>
            <a:r>
              <a:rPr lang="en-GB" sz="2400" dirty="0" err="1" smtClean="0">
                <a:solidFill>
                  <a:schemeClr val="tx1"/>
                </a:solidFill>
                <a:latin typeface="+mj-lt"/>
              </a:rPr>
              <a:t>Pembayaran</a:t>
            </a:r>
            <a:r>
              <a:rPr lang="en-GB" sz="2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+mj-lt"/>
              </a:rPr>
              <a:t>kepada</a:t>
            </a:r>
            <a:r>
              <a:rPr lang="en-GB" sz="2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+mj-lt"/>
              </a:rPr>
              <a:t>pihak-pihak</a:t>
            </a:r>
            <a:r>
              <a:rPr lang="en-GB" sz="2400" dirty="0" smtClean="0">
                <a:solidFill>
                  <a:schemeClr val="tx1"/>
                </a:solidFill>
                <a:latin typeface="+mj-lt"/>
              </a:rPr>
              <a:t> yang </a:t>
            </a:r>
            <a:r>
              <a:rPr lang="en-GB" sz="2400" dirty="0" err="1" smtClean="0">
                <a:solidFill>
                  <a:schemeClr val="tx1"/>
                </a:solidFill>
                <a:latin typeface="+mj-lt"/>
              </a:rPr>
              <a:t>terkait</a:t>
            </a:r>
            <a:r>
              <a:rPr lang="en-GB" sz="2400" dirty="0" smtClean="0">
                <a:solidFill>
                  <a:schemeClr val="tx1"/>
                </a:solidFill>
                <a:latin typeface="+mj-lt"/>
              </a:rPr>
              <a:t> (Anton, </a:t>
            </a:r>
            <a:r>
              <a:rPr lang="id-ID" sz="2400" dirty="0" smtClean="0">
                <a:solidFill>
                  <a:schemeClr val="tx1"/>
                </a:solidFill>
                <a:latin typeface="+mj-lt"/>
              </a:rPr>
              <a:t>BPJS</a:t>
            </a:r>
            <a:r>
              <a:rPr lang="en-GB" sz="2400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en-GB" sz="2400" dirty="0" err="1" smtClean="0">
                <a:solidFill>
                  <a:schemeClr val="tx1"/>
                </a:solidFill>
                <a:latin typeface="+mj-lt"/>
              </a:rPr>
              <a:t>dan</a:t>
            </a:r>
            <a:r>
              <a:rPr lang="en-GB" sz="2400" dirty="0" smtClean="0">
                <a:solidFill>
                  <a:schemeClr val="tx1"/>
                </a:solidFill>
                <a:latin typeface="+mj-lt"/>
              </a:rPr>
              <a:t> Kantor  </a:t>
            </a:r>
            <a:r>
              <a:rPr lang="en-GB" sz="2400" dirty="0" err="1" smtClean="0">
                <a:solidFill>
                  <a:schemeClr val="tx1"/>
                </a:solidFill>
                <a:latin typeface="+mj-lt"/>
              </a:rPr>
              <a:t>Pajak</a:t>
            </a:r>
            <a:r>
              <a:rPr lang="en-GB" sz="2400" dirty="0" smtClean="0">
                <a:solidFill>
                  <a:schemeClr val="tx1"/>
                </a:solidFill>
                <a:latin typeface="+mj-lt"/>
              </a:rPr>
              <a:t>).</a:t>
            </a:r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</a:t>
            </a:r>
            <a:r>
              <a:rPr kumimoji="0" 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U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tang 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Gaji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dan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Upah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</a:t>
            </a:r>
            <a:r>
              <a:rPr lang="id-ID" sz="2400" dirty="0" smtClean="0">
                <a:solidFill>
                  <a:schemeClr val="tx1"/>
                </a:solidFill>
                <a:latin typeface="+mj-lt"/>
              </a:rPr>
              <a:t>  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Rp</a:t>
            </a:r>
            <a:r>
              <a:rPr kumimoji="0" 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2.</a:t>
            </a:r>
            <a:r>
              <a:rPr lang="id-ID" sz="2400" dirty="0" smtClean="0">
                <a:solidFill>
                  <a:schemeClr val="tx1"/>
                </a:solidFill>
                <a:latin typeface="+mj-lt"/>
              </a:rPr>
              <a:t>4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80.000</a:t>
            </a:r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</a:t>
            </a:r>
            <a:r>
              <a:rPr kumimoji="0" 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U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tang </a:t>
            </a:r>
            <a:r>
              <a:rPr kumimoji="0" 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Asuransi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  </a:t>
            </a:r>
            <a:r>
              <a:rPr kumimoji="0" 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     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Rp</a:t>
            </a:r>
            <a:r>
              <a:rPr kumimoji="0" 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25.000</a:t>
            </a:r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</a:t>
            </a:r>
            <a:r>
              <a:rPr kumimoji="0" 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U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tang PPh-21		  </a:t>
            </a:r>
            <a:r>
              <a:rPr kumimoji="0" 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   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Rp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20.000</a:t>
            </a:r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	 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Kas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				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Rp</a:t>
            </a:r>
            <a:r>
              <a:rPr kumimoji="0" 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2.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625.000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752600"/>
            <a:ext cx="7772400" cy="21050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361950" marR="0" lvl="0" indent="-36195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+mj-lt"/>
              <a:buAutoNum type="arabicPeriod" startAt="3"/>
              <a:defRPr/>
            </a:pP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Mencatat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distribusi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gaji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dan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upah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Persediaan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B</a:t>
            </a:r>
            <a:r>
              <a:rPr kumimoji="0" 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DP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	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Rp</a:t>
            </a:r>
            <a:r>
              <a:rPr kumimoji="0" 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2.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500.000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Biaya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overhead 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pabrik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</a:t>
            </a:r>
            <a:r>
              <a:rPr kumimoji="0" 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Rp125.000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	     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Biaya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Gaji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dan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Upah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       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Rp</a:t>
            </a:r>
            <a:r>
              <a:rPr kumimoji="0" 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2.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625.000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1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3200" b="1" dirty="0" smtClean="0">
                <a:latin typeface="+mj-lt"/>
              </a:rPr>
              <a:t>BIAYA OVERHEAD PABRIK</a:t>
            </a:r>
            <a:endParaRPr lang="en-US" sz="3200" b="1" dirty="0">
              <a:latin typeface="+mj-lt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>
          <a:xfrm>
            <a:off x="500034" y="1752600"/>
            <a:ext cx="8501122" cy="217646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2600" dirty="0" err="1" smtClean="0">
                <a:latin typeface="+mj-lt"/>
              </a:rPr>
              <a:t>Tiga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komponen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biaya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produksi</a:t>
            </a:r>
            <a:r>
              <a:rPr lang="en-US" sz="2600" dirty="0" smtClean="0">
                <a:latin typeface="+mj-lt"/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err="1" smtClean="0">
                <a:latin typeface="+mj-lt"/>
              </a:rPr>
              <a:t>Biaya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bahan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baku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langsung</a:t>
            </a:r>
            <a:r>
              <a:rPr lang="en-US" sz="2600" dirty="0" smtClean="0">
                <a:latin typeface="+mj-lt"/>
              </a:rPr>
              <a:t>/BBBL (</a:t>
            </a:r>
            <a:r>
              <a:rPr lang="en-US" sz="2600" i="1" dirty="0" smtClean="0">
                <a:latin typeface="+mj-lt"/>
              </a:rPr>
              <a:t>direct raw material cost</a:t>
            </a:r>
            <a:r>
              <a:rPr lang="en-US" sz="2600" dirty="0" smtClean="0">
                <a:latin typeface="+mj-lt"/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err="1" smtClean="0">
                <a:latin typeface="+mj-lt"/>
              </a:rPr>
              <a:t>Biaya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tenaga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kerja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langsung</a:t>
            </a:r>
            <a:r>
              <a:rPr lang="en-US" sz="2600" dirty="0" smtClean="0">
                <a:latin typeface="+mj-lt"/>
              </a:rPr>
              <a:t>/BTKL (</a:t>
            </a:r>
            <a:r>
              <a:rPr lang="en-US" sz="2600" i="1" dirty="0" smtClean="0">
                <a:latin typeface="+mj-lt"/>
              </a:rPr>
              <a:t>direct labor cost</a:t>
            </a:r>
            <a:r>
              <a:rPr lang="en-US" sz="2600" dirty="0" smtClean="0">
                <a:latin typeface="+mj-lt"/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err="1" smtClean="0">
                <a:latin typeface="+mj-lt"/>
              </a:rPr>
              <a:t>Biaya</a:t>
            </a:r>
            <a:r>
              <a:rPr lang="en-US" sz="2600" dirty="0" smtClean="0">
                <a:latin typeface="+mj-lt"/>
              </a:rPr>
              <a:t> overhead </a:t>
            </a:r>
            <a:r>
              <a:rPr lang="en-US" sz="2600" dirty="0" err="1" smtClean="0">
                <a:latin typeface="+mj-lt"/>
              </a:rPr>
              <a:t>pabrik</a:t>
            </a:r>
            <a:r>
              <a:rPr lang="en-US" sz="2600" dirty="0" smtClean="0">
                <a:latin typeface="+mj-lt"/>
              </a:rPr>
              <a:t>/BOP (</a:t>
            </a:r>
            <a:r>
              <a:rPr lang="en-US" sz="2600" i="1" dirty="0" smtClean="0">
                <a:latin typeface="+mj-lt"/>
              </a:rPr>
              <a:t>factory overhead cost</a:t>
            </a:r>
            <a:r>
              <a:rPr lang="en-US" sz="2600" dirty="0" smtClean="0">
                <a:latin typeface="+mj-lt"/>
              </a:rPr>
              <a:t>)</a:t>
            </a:r>
            <a:endParaRPr lang="en-US" sz="2600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1538" y="5000636"/>
            <a:ext cx="7286676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/>
              <a:t>BBBL + BTKL = </a:t>
            </a:r>
            <a:r>
              <a:rPr lang="en-US" sz="2800" dirty="0" err="1" smtClean="0"/>
              <a:t>biaya</a:t>
            </a:r>
            <a:r>
              <a:rPr lang="en-US" sz="2800" dirty="0" smtClean="0"/>
              <a:t> </a:t>
            </a:r>
            <a:r>
              <a:rPr lang="en-US" sz="2800" dirty="0" err="1" smtClean="0"/>
              <a:t>utama</a:t>
            </a:r>
            <a:r>
              <a:rPr lang="en-US" sz="2800" dirty="0" smtClean="0"/>
              <a:t> (</a:t>
            </a:r>
            <a:r>
              <a:rPr lang="en-US" sz="2800" i="1" dirty="0" smtClean="0"/>
              <a:t>prime cost</a:t>
            </a:r>
            <a:r>
              <a:rPr lang="en-US" sz="2800" dirty="0" smtClean="0"/>
              <a:t>)</a:t>
            </a:r>
          </a:p>
          <a:p>
            <a:r>
              <a:rPr lang="it-IT" sz="2800" dirty="0" smtClean="0"/>
              <a:t>BTKL + BOP = biaya konversi (</a:t>
            </a:r>
            <a:r>
              <a:rPr lang="it-IT" sz="2800" i="1" dirty="0" smtClean="0"/>
              <a:t>conversion cost</a:t>
            </a:r>
            <a:r>
              <a:rPr lang="it-IT" sz="2800" dirty="0" smtClean="0"/>
              <a:t>)</a:t>
            </a:r>
            <a:endParaRPr lang="en-US" sz="2800" dirty="0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>
          <a:xfrm>
            <a:off x="1285852" y="1785926"/>
            <a:ext cx="6324600" cy="146208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en-US" sz="2800" dirty="0" err="1" smtClean="0">
                <a:latin typeface="+mj-lt"/>
              </a:rPr>
              <a:t>Biaya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i="1" dirty="0" smtClean="0">
                <a:latin typeface="+mj-lt"/>
              </a:rPr>
              <a:t>overhead </a:t>
            </a:r>
            <a:r>
              <a:rPr lang="en-US" sz="2800" dirty="0" err="1" smtClean="0">
                <a:latin typeface="+mj-lt"/>
              </a:rPr>
              <a:t>pabrik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adalah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biaya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produksi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selain</a:t>
            </a:r>
            <a:r>
              <a:rPr lang="en-US" sz="2800" dirty="0" smtClean="0">
                <a:latin typeface="+mj-lt"/>
              </a:rPr>
              <a:t> </a:t>
            </a:r>
            <a:r>
              <a:rPr lang="id-ID" sz="2800" dirty="0" smtClean="0">
                <a:latin typeface="+mj-lt"/>
              </a:rPr>
              <a:t>biaya </a:t>
            </a:r>
            <a:r>
              <a:rPr lang="en-US" sz="2800" dirty="0" err="1" smtClean="0">
                <a:latin typeface="+mj-lt"/>
              </a:rPr>
              <a:t>bahan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baku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langsung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dan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biaya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tenaga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kerja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langsung</a:t>
            </a:r>
            <a:r>
              <a:rPr lang="en-US" sz="2800" dirty="0" smtClean="0">
                <a:latin typeface="+mj-lt"/>
              </a:rPr>
              <a:t>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42910" y="3857628"/>
            <a:ext cx="2819400" cy="175432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 err="1">
                <a:latin typeface="+mj-lt"/>
                <a:ea typeface="Calibri" pitchFamily="34" charset="0"/>
                <a:cs typeface="Calibri" pitchFamily="34" charset="0"/>
              </a:rPr>
              <a:t>Biaya</a:t>
            </a:r>
            <a:r>
              <a:rPr lang="en-US" sz="2400" i="1" dirty="0">
                <a:latin typeface="+mj-lt"/>
                <a:ea typeface="Calibri" pitchFamily="34" charset="0"/>
                <a:cs typeface="Calibri" pitchFamily="34" charset="0"/>
              </a:rPr>
              <a:t> overhead </a:t>
            </a:r>
            <a:r>
              <a:rPr lang="en-US" sz="2400" dirty="0" err="1">
                <a:latin typeface="+mj-lt"/>
                <a:ea typeface="Calibri" pitchFamily="34" charset="0"/>
                <a:cs typeface="Calibri" pitchFamily="34" charset="0"/>
              </a:rPr>
              <a:t>pabrik</a:t>
            </a:r>
            <a:r>
              <a:rPr lang="en-US" sz="2400" dirty="0"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+mj-lt"/>
                <a:ea typeface="Calibri" pitchFamily="34" charset="0"/>
                <a:cs typeface="Calibri" pitchFamily="34" charset="0"/>
              </a:rPr>
              <a:t>merupakan</a:t>
            </a:r>
            <a:r>
              <a:rPr lang="en-US" sz="2400" dirty="0"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+mj-lt"/>
                <a:ea typeface="Calibri" pitchFamily="34" charset="0"/>
                <a:cs typeface="Calibri" pitchFamily="34" charset="0"/>
              </a:rPr>
              <a:t>biaya</a:t>
            </a:r>
            <a:r>
              <a:rPr lang="en-US" sz="2400" dirty="0"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+mj-lt"/>
                <a:ea typeface="Calibri" pitchFamily="34" charset="0"/>
                <a:cs typeface="Calibri" pitchFamily="34" charset="0"/>
              </a:rPr>
              <a:t>tidak</a:t>
            </a:r>
            <a:r>
              <a:rPr lang="en-US" sz="2400" dirty="0"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+mj-lt"/>
                <a:ea typeface="Calibri" pitchFamily="34" charset="0"/>
                <a:cs typeface="Calibri" pitchFamily="34" charset="0"/>
              </a:rPr>
              <a:t>langsung</a:t>
            </a:r>
            <a:r>
              <a:rPr lang="en-US" sz="2400" dirty="0"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+mj-lt"/>
                <a:ea typeface="Calibri" pitchFamily="34" charset="0"/>
                <a:cs typeface="Calibri" pitchFamily="34" charset="0"/>
              </a:rPr>
              <a:t>produk</a:t>
            </a:r>
            <a:r>
              <a:rPr lang="en-US" sz="2400" dirty="0">
                <a:latin typeface="+mj-lt"/>
                <a:ea typeface="Calibri" pitchFamily="34" charset="0"/>
                <a:cs typeface="Calibri" pitchFamily="34" charset="0"/>
              </a:rPr>
              <a:t> (</a:t>
            </a:r>
            <a:r>
              <a:rPr lang="en-US" sz="2400" i="1" dirty="0">
                <a:latin typeface="+mj-lt"/>
                <a:ea typeface="Calibri" pitchFamily="34" charset="0"/>
                <a:cs typeface="Calibri" pitchFamily="34" charset="0"/>
              </a:rPr>
              <a:t>indirect cost of product</a:t>
            </a:r>
            <a:r>
              <a:rPr lang="en-US" sz="2400" dirty="0" smtClean="0">
                <a:latin typeface="+mj-lt"/>
                <a:ea typeface="Calibri" pitchFamily="34" charset="0"/>
                <a:cs typeface="Calibri" pitchFamily="34" charset="0"/>
              </a:rPr>
              <a:t>).</a:t>
            </a:r>
            <a:endParaRPr lang="en-US" dirty="0">
              <a:latin typeface="+mj-lt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286248" y="3500438"/>
            <a:ext cx="4572000" cy="230832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Bila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dikaitkan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dengan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konsep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biaya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tidak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langsung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maka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biaya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 overhead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pabrik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adalah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semua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biaya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produksi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 yang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tidak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dapat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secara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mudah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dan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akurat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ditelusuri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ke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produk</a:t>
            </a:r>
            <a:r>
              <a:rPr lang="en-US" sz="2400" dirty="0" smtClean="0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814390" y="1981200"/>
            <a:ext cx="5543560" cy="3733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20040" marR="0" lvl="0" indent="-320040" algn="l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Contoh</a:t>
            </a:r>
            <a:r>
              <a:rPr kumimoji="0" lang="id-ID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BOP:</a:t>
            </a:r>
          </a:p>
          <a:p>
            <a:pPr marL="320040" marR="0" lvl="0" indent="-320040" algn="l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id-I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B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iaya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listrik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pabrik</a:t>
            </a:r>
            <a:endParaRPr kumimoji="0" lang="id-ID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Calibri" pitchFamily="34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id-I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B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iaya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penyusutan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mesin</a:t>
            </a:r>
            <a:endParaRPr kumimoji="0" lang="id-ID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Calibri" pitchFamily="34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id-I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B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iaya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asuransi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pabrik</a:t>
            </a:r>
            <a:endParaRPr kumimoji="0" lang="id-ID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Calibri" pitchFamily="34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id-I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B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iaya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bahan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bakar</a:t>
            </a:r>
            <a:endParaRPr kumimoji="0" lang="id-ID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Calibri" pitchFamily="34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id-I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B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iaya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bahan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baku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tidak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langsung</a:t>
            </a:r>
            <a:endParaRPr kumimoji="0" lang="id-ID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Calibri" pitchFamily="34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id-I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B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iaya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tenaga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kerja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tidak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langsung</a:t>
            </a:r>
            <a:endParaRPr kumimoji="0" lang="id-ID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Calibri" pitchFamily="34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id-I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P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ajak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bumi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dan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bangunan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pabrik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.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/>
        </p:nvSpPr>
        <p:spPr>
          <a:xfrm>
            <a:off x="1643042" y="2643182"/>
            <a:ext cx="6324600" cy="23193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Dalam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akuntansi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biaya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tradisional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pool </a:t>
            </a: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biaya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yang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digunakan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untuk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mengumpulkan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biaya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overhead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pabrik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adalah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pabrik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atau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departemen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produksi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3319474"/>
          </a:xfrm>
        </p:spPr>
        <p:txBody>
          <a:bodyPr>
            <a:noAutofit/>
          </a:bodyPr>
          <a:lstStyle/>
          <a:p>
            <a:r>
              <a:rPr lang="en-US" sz="2200" b="1" dirty="0" err="1" smtClean="0">
                <a:latin typeface="+mj-lt"/>
              </a:rPr>
              <a:t>Tujuan</a:t>
            </a:r>
            <a:r>
              <a:rPr lang="en-US" sz="2200" b="1" dirty="0" smtClean="0">
                <a:latin typeface="+mj-lt"/>
              </a:rPr>
              <a:t> 4</a:t>
            </a:r>
          </a:p>
          <a:p>
            <a:r>
              <a:rPr lang="en-US" sz="2200" dirty="0" err="1" smtClean="0">
                <a:latin typeface="+mj-lt"/>
              </a:rPr>
              <a:t>Biaya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i="1" dirty="0" smtClean="0">
                <a:latin typeface="+mj-lt"/>
              </a:rPr>
              <a:t>overhead </a:t>
            </a:r>
            <a:r>
              <a:rPr lang="en-US" sz="2200" i="1" dirty="0" err="1" smtClean="0">
                <a:latin typeface="+mj-lt"/>
              </a:rPr>
              <a:t>pabrik</a:t>
            </a:r>
            <a:r>
              <a:rPr lang="en-US" sz="2200" i="1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dan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akuntansi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biaya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i="1" dirty="0" smtClean="0">
                <a:latin typeface="+mj-lt"/>
              </a:rPr>
              <a:t>overhead </a:t>
            </a:r>
            <a:r>
              <a:rPr lang="en-US" sz="2200" dirty="0" err="1" smtClean="0">
                <a:latin typeface="+mj-lt"/>
              </a:rPr>
              <a:t>pabrik</a:t>
            </a:r>
            <a:r>
              <a:rPr lang="en-US" sz="2200" dirty="0" smtClean="0">
                <a:latin typeface="+mj-lt"/>
              </a:rPr>
              <a:t>.</a:t>
            </a:r>
            <a:endParaRPr lang="en-US" sz="2200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72264" y="1785926"/>
            <a:ext cx="22860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GAMBAR 3.6 </a:t>
            </a:r>
            <a:r>
              <a:rPr lang="en-US" b="1" dirty="0" err="1" smtClean="0"/>
              <a:t>Pembebanan</a:t>
            </a:r>
            <a:r>
              <a:rPr lang="en-US" b="1" dirty="0" smtClean="0"/>
              <a:t> </a:t>
            </a:r>
            <a:r>
              <a:rPr lang="en-US" b="1" dirty="0" err="1" smtClean="0"/>
              <a:t>Biaya</a:t>
            </a:r>
            <a:r>
              <a:rPr lang="en-US" b="1" dirty="0" smtClean="0"/>
              <a:t> </a:t>
            </a:r>
            <a:r>
              <a:rPr lang="en-US" b="1" i="1" dirty="0" smtClean="0"/>
              <a:t>Overhead </a:t>
            </a:r>
            <a:r>
              <a:rPr lang="en-US" b="1" i="1" dirty="0" err="1" smtClean="0"/>
              <a:t>Pabrik</a:t>
            </a:r>
            <a:r>
              <a:rPr lang="en-US" b="1" i="1" dirty="0" smtClean="0"/>
              <a:t> </a:t>
            </a:r>
            <a:r>
              <a:rPr lang="en-US" b="1" i="1" dirty="0" err="1" smtClean="0"/>
              <a:t>pada</a:t>
            </a:r>
            <a:r>
              <a:rPr lang="en-US" b="1" i="1" dirty="0" smtClean="0"/>
              <a:t>  </a:t>
            </a:r>
            <a:r>
              <a:rPr lang="en-US" b="1" i="1" dirty="0" err="1" smtClean="0"/>
              <a:t>Produk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3588290" y="1714488"/>
            <a:ext cx="2178486" cy="1085850"/>
            <a:chOff x="2073056" y="0"/>
            <a:chExt cx="2178486" cy="1085850"/>
          </a:xfrm>
        </p:grpSpPr>
        <p:sp>
          <p:nvSpPr>
            <p:cNvPr id="22" name="Rounded Rectangle 21"/>
            <p:cNvSpPr/>
            <p:nvPr/>
          </p:nvSpPr>
          <p:spPr>
            <a:xfrm>
              <a:off x="2073056" y="0"/>
              <a:ext cx="2178486" cy="1085850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sp>
        <p:sp>
          <p:nvSpPr>
            <p:cNvPr id="23" name="Rounded Rectangle 4"/>
            <p:cNvSpPr/>
            <p:nvPr/>
          </p:nvSpPr>
          <p:spPr>
            <a:xfrm>
              <a:off x="2104859" y="31803"/>
              <a:ext cx="2114880" cy="10222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err="1" smtClean="0"/>
                <a:t>Biaya</a:t>
              </a:r>
              <a:r>
                <a:rPr lang="en-US" sz="2400" kern="1200" dirty="0" smtClean="0"/>
                <a:t> </a:t>
              </a:r>
              <a:r>
                <a:rPr lang="en-US" sz="2400" i="1" kern="1200" dirty="0" smtClean="0"/>
                <a:t>Overhead </a:t>
              </a:r>
              <a:r>
                <a:rPr lang="en-US" sz="2400" kern="1200" dirty="0" err="1" smtClean="0"/>
                <a:t>Pabrik</a:t>
              </a:r>
              <a:endParaRPr lang="en-US" sz="2400" kern="1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433218" y="2953959"/>
            <a:ext cx="488632" cy="407193"/>
            <a:chOff x="2917984" y="1153715"/>
            <a:chExt cx="488632" cy="407193"/>
          </a:xfrm>
        </p:grpSpPr>
        <p:sp>
          <p:nvSpPr>
            <p:cNvPr id="20" name="Right Arrow 19"/>
            <p:cNvSpPr/>
            <p:nvPr/>
          </p:nvSpPr>
          <p:spPr>
            <a:xfrm rot="5400000">
              <a:off x="2958703" y="1112996"/>
              <a:ext cx="407193" cy="48863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sp>
        <p:sp>
          <p:nvSpPr>
            <p:cNvPr id="21" name="Right Arrow 6"/>
            <p:cNvSpPr/>
            <p:nvPr/>
          </p:nvSpPr>
          <p:spPr>
            <a:xfrm>
              <a:off x="3015710" y="1153715"/>
              <a:ext cx="293180" cy="2850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214678" y="3429000"/>
            <a:ext cx="2952000" cy="1224000"/>
            <a:chOff x="2073056" y="1628775"/>
            <a:chExt cx="2178486" cy="1085850"/>
          </a:xfrm>
        </p:grpSpPr>
        <p:sp>
          <p:nvSpPr>
            <p:cNvPr id="18" name="Rounded Rectangle 17"/>
            <p:cNvSpPr/>
            <p:nvPr/>
          </p:nvSpPr>
          <p:spPr>
            <a:xfrm>
              <a:off x="2073056" y="1628775"/>
              <a:ext cx="2178486" cy="1085850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19" name="Rounded Rectangle 8"/>
            <p:cNvSpPr/>
            <p:nvPr/>
          </p:nvSpPr>
          <p:spPr>
            <a:xfrm>
              <a:off x="2104859" y="1660578"/>
              <a:ext cx="2114880" cy="10222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Pool </a:t>
              </a:r>
              <a:r>
                <a:rPr lang="en-US" sz="2400" kern="1200" dirty="0" err="1" smtClean="0"/>
                <a:t>Biaya</a:t>
              </a:r>
              <a:r>
                <a:rPr lang="en-US" sz="2400" kern="1200" dirty="0" smtClean="0"/>
                <a:t>: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err="1" smtClean="0"/>
                <a:t>Pabrik</a:t>
              </a:r>
              <a:r>
                <a:rPr lang="en-US" sz="2400" kern="1200" dirty="0" smtClean="0"/>
                <a:t> </a:t>
              </a:r>
              <a:r>
                <a:rPr lang="en-US" sz="2400" kern="1200" dirty="0" err="1" smtClean="0"/>
                <a:t>atau</a:t>
              </a:r>
              <a:r>
                <a:rPr lang="en-US" sz="2400" kern="1200" dirty="0" smtClean="0"/>
                <a:t> </a:t>
              </a:r>
              <a:r>
                <a:rPr lang="en-US" sz="2400" kern="1200" dirty="0" err="1" smtClean="0"/>
                <a:t>Departemen</a:t>
              </a:r>
              <a:r>
                <a:rPr lang="en-US" sz="2400" kern="1200" dirty="0" smtClean="0"/>
                <a:t> </a:t>
              </a:r>
              <a:r>
                <a:rPr lang="en-US" sz="2400" kern="1200" dirty="0" err="1" smtClean="0"/>
                <a:t>Produksi</a:t>
              </a:r>
              <a:endParaRPr lang="en-US" sz="2400" kern="12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433218" y="4797048"/>
            <a:ext cx="488632" cy="407193"/>
            <a:chOff x="2917984" y="2782490"/>
            <a:chExt cx="488632" cy="407193"/>
          </a:xfrm>
        </p:grpSpPr>
        <p:sp>
          <p:nvSpPr>
            <p:cNvPr id="16" name="Right Arrow 15"/>
            <p:cNvSpPr/>
            <p:nvPr/>
          </p:nvSpPr>
          <p:spPr>
            <a:xfrm rot="5400000">
              <a:off x="2958703" y="2741771"/>
              <a:ext cx="407193" cy="48863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sp>
        <p:sp>
          <p:nvSpPr>
            <p:cNvPr id="17" name="Right Arrow 10"/>
            <p:cNvSpPr/>
            <p:nvPr/>
          </p:nvSpPr>
          <p:spPr>
            <a:xfrm>
              <a:off x="3015710" y="2782490"/>
              <a:ext cx="293180" cy="2850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588290" y="5272108"/>
            <a:ext cx="2178486" cy="648000"/>
            <a:chOff x="2073056" y="3257550"/>
            <a:chExt cx="2178486" cy="1085850"/>
          </a:xfrm>
        </p:grpSpPr>
        <p:sp>
          <p:nvSpPr>
            <p:cNvPr id="14" name="Rounded Rectangle 13"/>
            <p:cNvSpPr/>
            <p:nvPr/>
          </p:nvSpPr>
          <p:spPr>
            <a:xfrm>
              <a:off x="2073056" y="3257550"/>
              <a:ext cx="2178486" cy="1085850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sp>
        <p:sp>
          <p:nvSpPr>
            <p:cNvPr id="15" name="Rounded Rectangle 12"/>
            <p:cNvSpPr/>
            <p:nvPr/>
          </p:nvSpPr>
          <p:spPr>
            <a:xfrm>
              <a:off x="2104859" y="3289353"/>
              <a:ext cx="2114880" cy="10222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err="1" smtClean="0"/>
                <a:t>Produk</a:t>
              </a:r>
              <a:endParaRPr lang="en-US" sz="2400" kern="1200" dirty="0"/>
            </a:p>
          </p:txBody>
        </p:sp>
      </p:grp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42910" y="1785926"/>
            <a:ext cx="6386530" cy="15716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 err="1" smtClean="0">
                <a:solidFill>
                  <a:schemeClr val="tx1"/>
                </a:solidFill>
                <a:latin typeface="+mj-lt"/>
                <a:cs typeface="Calibri" pitchFamily="34" charset="0"/>
              </a:rPr>
              <a:t>Pada</a:t>
            </a:r>
            <a:r>
              <a:rPr lang="en-US" sz="2400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j-lt"/>
                <a:cs typeface="Calibri" pitchFamily="34" charset="0"/>
              </a:rPr>
              <a:t>perusahaan</a:t>
            </a:r>
            <a:r>
              <a:rPr lang="en-US" sz="2400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 yang </a:t>
            </a:r>
            <a:r>
              <a:rPr lang="en-US" sz="2400" dirty="0" err="1" smtClean="0">
                <a:solidFill>
                  <a:schemeClr val="tx1"/>
                </a:solidFill>
                <a:latin typeface="+mj-lt"/>
                <a:cs typeface="Calibri" pitchFamily="34" charset="0"/>
              </a:rPr>
              <a:t>berproduksi</a:t>
            </a:r>
            <a:r>
              <a:rPr lang="en-US" sz="2400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j-lt"/>
                <a:cs typeface="Calibri" pitchFamily="34" charset="0"/>
              </a:rPr>
              <a:t>berdasarkan</a:t>
            </a:r>
            <a:r>
              <a:rPr lang="en-US" sz="2400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j-lt"/>
                <a:cs typeface="Calibri" pitchFamily="34" charset="0"/>
              </a:rPr>
              <a:t>pesanan</a:t>
            </a:r>
            <a:r>
              <a:rPr lang="en-US" sz="2400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 (</a:t>
            </a:r>
            <a:r>
              <a:rPr lang="en-US" sz="2400" i="1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job shop companies</a:t>
            </a:r>
            <a:r>
              <a:rPr lang="en-US" sz="2400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), </a:t>
            </a:r>
            <a:r>
              <a:rPr lang="en-US" sz="2400" dirty="0" err="1" smtClean="0">
                <a:solidFill>
                  <a:schemeClr val="tx1"/>
                </a:solidFill>
                <a:latin typeface="+mj-lt"/>
                <a:cs typeface="Calibri" pitchFamily="34" charset="0"/>
              </a:rPr>
              <a:t>seperti</a:t>
            </a:r>
            <a:r>
              <a:rPr lang="en-US" sz="2400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j-lt"/>
                <a:cs typeface="Calibri" pitchFamily="34" charset="0"/>
              </a:rPr>
              <a:t>pembuat</a:t>
            </a:r>
            <a:r>
              <a:rPr lang="en-US" sz="2400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j-lt"/>
                <a:cs typeface="Calibri" pitchFamily="34" charset="0"/>
              </a:rPr>
              <a:t>perabot</a:t>
            </a:r>
            <a:r>
              <a:rPr lang="id-ID" sz="2400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,</a:t>
            </a:r>
            <a:r>
              <a:rPr lang="en-US" sz="2400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j-lt"/>
                <a:cs typeface="Calibri" pitchFamily="34" charset="0"/>
              </a:rPr>
              <a:t>biaya</a:t>
            </a:r>
            <a:r>
              <a:rPr lang="en-US" sz="2400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 </a:t>
            </a:r>
            <a:r>
              <a:rPr lang="en-US" sz="2400" i="1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overhead</a:t>
            </a:r>
            <a:r>
              <a:rPr lang="en-US" sz="2400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j-lt"/>
                <a:cs typeface="Calibri" pitchFamily="34" charset="0"/>
              </a:rPr>
              <a:t>pabrik</a:t>
            </a:r>
            <a:r>
              <a:rPr lang="en-US" sz="2400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j-lt"/>
                <a:cs typeface="Calibri" pitchFamily="34" charset="0"/>
              </a:rPr>
              <a:t>dibebankan</a:t>
            </a:r>
            <a:r>
              <a:rPr lang="en-US" sz="2400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j-lt"/>
                <a:cs typeface="Calibri" pitchFamily="34" charset="0"/>
              </a:rPr>
              <a:t>ke</a:t>
            </a:r>
            <a:r>
              <a:rPr lang="en-US" sz="2400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j-lt"/>
                <a:cs typeface="Calibri" pitchFamily="34" charset="0"/>
              </a:rPr>
              <a:t>produk</a:t>
            </a:r>
            <a:r>
              <a:rPr lang="en-US" sz="2400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j-lt"/>
                <a:cs typeface="Calibri" pitchFamily="34" charset="0"/>
              </a:rPr>
              <a:t>berdasarkan</a:t>
            </a:r>
            <a:r>
              <a:rPr lang="en-US" sz="2400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j-lt"/>
                <a:cs typeface="Calibri" pitchFamily="34" charset="0"/>
              </a:rPr>
              <a:t>tarif</a:t>
            </a:r>
            <a:r>
              <a:rPr lang="en-US" sz="2400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 yang </a:t>
            </a:r>
            <a:r>
              <a:rPr lang="en-US" sz="2400" dirty="0" err="1" smtClean="0">
                <a:solidFill>
                  <a:schemeClr val="tx1"/>
                </a:solidFill>
                <a:latin typeface="+mj-lt"/>
                <a:cs typeface="Calibri" pitchFamily="34" charset="0"/>
              </a:rPr>
              <a:t>ditentukan</a:t>
            </a:r>
            <a:r>
              <a:rPr lang="en-US" sz="2400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j-lt"/>
                <a:cs typeface="Calibri" pitchFamily="34" charset="0"/>
              </a:rPr>
              <a:t>di</a:t>
            </a:r>
            <a:r>
              <a:rPr lang="en-US" sz="2400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j-lt"/>
                <a:cs typeface="Calibri" pitchFamily="34" charset="0"/>
              </a:rPr>
              <a:t>muka</a:t>
            </a:r>
            <a:r>
              <a:rPr lang="en-US" sz="2400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 (</a:t>
            </a:r>
            <a:r>
              <a:rPr lang="en-US" sz="2400" i="1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predetermined rate</a:t>
            </a:r>
            <a:r>
              <a:rPr lang="en-US" sz="2400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).</a:t>
            </a:r>
            <a:endParaRPr lang="en-US" dirty="0" smtClean="0">
              <a:solidFill>
                <a:schemeClr val="tx1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071562" y="4143380"/>
            <a:ext cx="3429000" cy="15763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dirty="0" err="1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Bila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pabrik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dijadikan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 pool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biaya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maka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tarif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biaya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overheadnya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disebut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tarif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pabrik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  (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plant-wide rate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)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atau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tarif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tunggal</a:t>
            </a:r>
            <a:endParaRPr lang="en-US" sz="2400" dirty="0">
              <a:solidFill>
                <a:schemeClr val="tx1"/>
              </a:solidFill>
              <a:latin typeface="+mj-lt"/>
              <a:ea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0600" y="4000504"/>
            <a:ext cx="4114800" cy="19389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dirty="0" err="1">
                <a:solidFill>
                  <a:schemeClr val="tx1"/>
                </a:solidFill>
                <a:latin typeface="+mj-lt"/>
                <a:cs typeface="Calibri" pitchFamily="34" charset="0"/>
              </a:rPr>
              <a:t>Bila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Calibr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Calibri" pitchFamily="34" charset="0"/>
              </a:rPr>
              <a:t>departemen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Calibr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Calibri" pitchFamily="34" charset="0"/>
              </a:rPr>
              <a:t>produksi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Calibr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Calibri" pitchFamily="34" charset="0"/>
              </a:rPr>
              <a:t>dijadikan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Calibri" pitchFamily="34" charset="0"/>
              </a:rPr>
              <a:t> pool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Calibri" pitchFamily="34" charset="0"/>
              </a:rPr>
              <a:t>biaya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Calibri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Calibri" pitchFamily="34" charset="0"/>
              </a:rPr>
              <a:t>maka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Calibr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Calibri" pitchFamily="34" charset="0"/>
              </a:rPr>
              <a:t>tarif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Calibr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Calibri" pitchFamily="34" charset="0"/>
              </a:rPr>
              <a:t>biaya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Calibr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Calibri" pitchFamily="34" charset="0"/>
              </a:rPr>
              <a:t>overheadnya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Calibr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Calibri" pitchFamily="34" charset="0"/>
              </a:rPr>
              <a:t>disebut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Calibr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Calibri" pitchFamily="34" charset="0"/>
              </a:rPr>
              <a:t>tarif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Calibr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Calibri" pitchFamily="34" charset="0"/>
              </a:rPr>
              <a:t>departemen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Calibri" pitchFamily="34" charset="0"/>
              </a:rPr>
              <a:t> (</a:t>
            </a:r>
            <a:r>
              <a:rPr lang="en-US" sz="2400" i="1" dirty="0">
                <a:solidFill>
                  <a:schemeClr val="tx1"/>
                </a:solidFill>
                <a:latin typeface="+mj-lt"/>
                <a:cs typeface="Calibri" pitchFamily="34" charset="0"/>
              </a:rPr>
              <a:t>departmental rates</a:t>
            </a:r>
            <a:r>
              <a:rPr lang="en-US" sz="2400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)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71472" y="1571612"/>
            <a:ext cx="7643866" cy="642942"/>
          </a:xfrm>
          <a:prstGeom prst="rect">
            <a:avLst/>
          </a:prstGeom>
        </p:spPr>
        <p:txBody>
          <a:bodyPr/>
          <a:lstStyle/>
          <a:p>
            <a:pPr marL="320040" marR="0" lvl="0" indent="-320040" algn="l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Penentuan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tarif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 BOP (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Plant-Wide Rate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)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981076" y="2614610"/>
            <a:ext cx="2162164" cy="523220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flatTx/>
          </a:bodyPr>
          <a:lstStyle/>
          <a:p>
            <a:pPr algn="ctr" eaLnBrk="1" hangingPunct="1"/>
            <a:r>
              <a:rPr lang="id-ID" sz="2800" dirty="0" smtClean="0">
                <a:solidFill>
                  <a:sysClr val="windowText" lastClr="000000"/>
                </a:solidFill>
                <a:latin typeface="+mj-lt"/>
              </a:rPr>
              <a:t>Tarif BOP</a:t>
            </a:r>
            <a:endParaRPr lang="en-US" sz="2800" i="1" dirty="0">
              <a:solidFill>
                <a:sysClr val="windowText" lastClr="000000"/>
              </a:solidFill>
              <a:latin typeface="+mj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000232" y="3286124"/>
          <a:ext cx="6096000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en-US" sz="2600" b="1" kern="1200" dirty="0" err="1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Anggaran</a:t>
                      </a:r>
                      <a:r>
                        <a:rPr kumimoji="0" lang="en-US" sz="2600" b="1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BOP </a:t>
                      </a:r>
                      <a:r>
                        <a:rPr kumimoji="0" lang="en-US" sz="2600" b="1" kern="1200" dirty="0" err="1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selama</a:t>
                      </a:r>
                      <a:r>
                        <a:rPr kumimoji="0" lang="en-US" sz="2600" b="1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600" b="1" kern="1200" dirty="0" err="1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setahun</a:t>
                      </a:r>
                      <a:endParaRPr lang="en-US" sz="26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id-ID" sz="2600" b="1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Kapasitas Normal Unit </a:t>
                      </a:r>
                      <a:r>
                        <a:rPr kumimoji="0" lang="id-ID" sz="2600" b="1" i="1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Driver</a:t>
                      </a:r>
                      <a:endParaRPr lang="en-US" sz="26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204914" y="3571876"/>
            <a:ext cx="509566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flatTx/>
          </a:bodyPr>
          <a:lstStyle/>
          <a:p>
            <a:pPr algn="ctr" eaLnBrk="1" hangingPunct="1"/>
            <a:r>
              <a:rPr lang="id-ID" sz="2400" dirty="0" smtClean="0">
                <a:solidFill>
                  <a:sysClr val="windowText" lastClr="000000"/>
                </a:solidFill>
                <a:latin typeface="+mj-lt"/>
              </a:rPr>
              <a:t>= </a:t>
            </a:r>
            <a:endParaRPr lang="en-US" sz="2800" i="1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785786" y="4786322"/>
            <a:ext cx="7929618" cy="1428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Akuntansi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biaya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tradisional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membebankan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biaya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overhead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pabrik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produk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dengan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menggunakan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unit driver </a:t>
            </a:r>
            <a:r>
              <a:rPr kumimoji="0" lang="en-US" sz="2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saja</a:t>
            </a:r>
            <a:r>
              <a:rPr kumimoji="0" lang="en-US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14546" y="5282999"/>
            <a:ext cx="52149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GAMBAR 3.7</a:t>
            </a:r>
          </a:p>
          <a:p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Unit yang </a:t>
            </a:r>
            <a:r>
              <a:rPr lang="en-US" dirty="0" err="1" smtClean="0"/>
              <a:t>Dihasilkan</a:t>
            </a:r>
            <a:r>
              <a:rPr lang="en-US" dirty="0" smtClean="0"/>
              <a:t>, </a:t>
            </a:r>
            <a:r>
              <a:rPr lang="id-ID" i="1" dirty="0" smtClean="0"/>
              <a:t>Unit</a:t>
            </a:r>
            <a:r>
              <a:rPr lang="en-US" i="1" dirty="0" smtClean="0"/>
              <a:t> Driver,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i="1" dirty="0" smtClean="0"/>
              <a:t>Overhead </a:t>
            </a:r>
            <a:r>
              <a:rPr lang="en-US" i="1" dirty="0" err="1" smtClean="0"/>
              <a:t>Pabrik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714348" y="2556743"/>
            <a:ext cx="1661442" cy="1744514"/>
            <a:chOff x="5558" y="1299442"/>
            <a:chExt cx="1661442" cy="1744514"/>
          </a:xfrm>
        </p:grpSpPr>
        <p:sp>
          <p:nvSpPr>
            <p:cNvPr id="21" name="Rounded Rectangle 20"/>
            <p:cNvSpPr/>
            <p:nvPr/>
          </p:nvSpPr>
          <p:spPr>
            <a:xfrm>
              <a:off x="5558" y="1299442"/>
              <a:ext cx="1661442" cy="1744514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sp>
        <p:sp>
          <p:nvSpPr>
            <p:cNvPr id="22" name="Rounded Rectangle 4"/>
            <p:cNvSpPr/>
            <p:nvPr/>
          </p:nvSpPr>
          <p:spPr>
            <a:xfrm>
              <a:off x="54220" y="1348104"/>
              <a:ext cx="1564118" cy="16471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err="1" smtClean="0"/>
                <a:t>Jumlah</a:t>
              </a:r>
              <a:r>
                <a:rPr lang="en-US" sz="2400" kern="1200" dirty="0" smtClean="0"/>
                <a:t> Unit yang </a:t>
              </a:r>
              <a:r>
                <a:rPr lang="en-US" sz="2400" kern="1200" dirty="0" err="1" smtClean="0"/>
                <a:t>Dihasilkan</a:t>
              </a:r>
              <a:endParaRPr lang="en-US" sz="2400" kern="12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566678" y="3222982"/>
            <a:ext cx="648000" cy="412037"/>
            <a:chOff x="1833145" y="1965681"/>
            <a:chExt cx="352225" cy="412037"/>
          </a:xfrm>
        </p:grpSpPr>
        <p:sp>
          <p:nvSpPr>
            <p:cNvPr id="19" name="Right Arrow 18"/>
            <p:cNvSpPr/>
            <p:nvPr/>
          </p:nvSpPr>
          <p:spPr>
            <a:xfrm>
              <a:off x="1833145" y="1965681"/>
              <a:ext cx="352225" cy="41203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sp>
        <p:sp>
          <p:nvSpPr>
            <p:cNvPr id="20" name="Right Arrow 6"/>
            <p:cNvSpPr/>
            <p:nvPr/>
          </p:nvSpPr>
          <p:spPr>
            <a:xfrm>
              <a:off x="1833145" y="2048088"/>
              <a:ext cx="246558" cy="2472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643306" y="2000240"/>
            <a:ext cx="1944000" cy="2916000"/>
            <a:chOff x="2331578" y="1299442"/>
            <a:chExt cx="1661442" cy="1744514"/>
          </a:xfrm>
        </p:grpSpPr>
        <p:sp>
          <p:nvSpPr>
            <p:cNvPr id="17" name="Rounded Rectangle 16"/>
            <p:cNvSpPr/>
            <p:nvPr/>
          </p:nvSpPr>
          <p:spPr>
            <a:xfrm>
              <a:off x="2331578" y="1299442"/>
              <a:ext cx="1661442" cy="1744514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</p:sp>
        <p:sp>
          <p:nvSpPr>
            <p:cNvPr id="18" name="Rounded Rectangle 8"/>
            <p:cNvSpPr/>
            <p:nvPr/>
          </p:nvSpPr>
          <p:spPr>
            <a:xfrm>
              <a:off x="2380240" y="1348104"/>
              <a:ext cx="1564118" cy="16471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2400" dirty="0" smtClean="0"/>
                <a:t>Unit</a:t>
              </a:r>
              <a:r>
                <a:rPr lang="en-US" sz="2400" kern="1200" dirty="0" smtClean="0"/>
                <a:t> Driver: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JKL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JM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BBB </a:t>
              </a:r>
              <a:r>
                <a:rPr lang="en-US" sz="2400" kern="1200" dirty="0" err="1" smtClean="0"/>
                <a:t>Langsung</a:t>
              </a:r>
              <a:endParaRPr lang="en-US" sz="2400" kern="1200" dirty="0" smtClean="0"/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BTK</a:t>
              </a:r>
              <a:endParaRPr lang="en-US" sz="2400" kern="12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924264" y="3222982"/>
            <a:ext cx="648000" cy="412037"/>
            <a:chOff x="4159165" y="1965681"/>
            <a:chExt cx="352225" cy="412037"/>
          </a:xfrm>
        </p:grpSpPr>
        <p:sp>
          <p:nvSpPr>
            <p:cNvPr id="15" name="Right Arrow 14"/>
            <p:cNvSpPr/>
            <p:nvPr/>
          </p:nvSpPr>
          <p:spPr>
            <a:xfrm>
              <a:off x="4159165" y="1965681"/>
              <a:ext cx="352225" cy="41203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sp>
        <p:sp>
          <p:nvSpPr>
            <p:cNvPr id="16" name="Right Arrow 10"/>
            <p:cNvSpPr/>
            <p:nvPr/>
          </p:nvSpPr>
          <p:spPr>
            <a:xfrm>
              <a:off x="4159165" y="2048088"/>
              <a:ext cx="246558" cy="2472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911086" y="2556743"/>
            <a:ext cx="1661442" cy="1744514"/>
            <a:chOff x="4657598" y="1299442"/>
            <a:chExt cx="1661442" cy="1744514"/>
          </a:xfrm>
        </p:grpSpPr>
        <p:sp>
          <p:nvSpPr>
            <p:cNvPr id="13" name="Rounded Rectangle 12"/>
            <p:cNvSpPr/>
            <p:nvPr/>
          </p:nvSpPr>
          <p:spPr>
            <a:xfrm>
              <a:off x="4657598" y="1299442"/>
              <a:ext cx="1661442" cy="1744514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</p:sp>
        <p:sp>
          <p:nvSpPr>
            <p:cNvPr id="14" name="Rounded Rectangle 12"/>
            <p:cNvSpPr/>
            <p:nvPr/>
          </p:nvSpPr>
          <p:spPr>
            <a:xfrm>
              <a:off x="4706260" y="1348104"/>
              <a:ext cx="1564118" cy="16471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err="1" smtClean="0"/>
                <a:t>Biaya</a:t>
              </a:r>
              <a:r>
                <a:rPr lang="en-US" sz="2400" kern="1200" dirty="0" smtClean="0"/>
                <a:t> </a:t>
              </a:r>
              <a:r>
                <a:rPr lang="en-US" sz="2400" i="1" kern="1200" dirty="0" smtClean="0"/>
                <a:t>Overhead </a:t>
              </a:r>
              <a:r>
                <a:rPr lang="en-US" sz="2400" kern="1200" dirty="0" err="1" smtClean="0"/>
                <a:t>Pabrik</a:t>
              </a:r>
              <a:endParaRPr lang="en-US" sz="2400" kern="1200" dirty="0"/>
            </a:p>
          </p:txBody>
        </p:sp>
      </p:grp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85800" y="2033590"/>
            <a:ext cx="6815158" cy="21097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Tx/>
              <a:buNone/>
              <a:tabLst/>
              <a:defRPr/>
            </a:pPr>
            <a:r>
              <a:rPr kumimoji="0" lang="id-I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Tujuan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pembebanan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id-I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BOP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produk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menggunakan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tarif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id-I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tetentukan dimuka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adalah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id-I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agar semua BOP selama periode dapat didistribusikan secara merata ke semua produk yang dihasilkan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47720" y="1808184"/>
            <a:ext cx="6424610" cy="240663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Pe</a:t>
            </a:r>
            <a:r>
              <a:rPr kumimoji="0" lang="id-I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rhitungan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HPP</a:t>
            </a:r>
            <a:r>
              <a:rPr kumimoji="0" lang="id-I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dengan membebankan biaya sesungguhnya untuk BBBL dan BTKL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</a:t>
            </a:r>
            <a:r>
              <a:rPr kumimoji="0" lang="id-I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dan biaya dibebankan (</a:t>
            </a:r>
            <a:r>
              <a:rPr kumimoji="0" lang="id-ID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applied cost</a:t>
            </a:r>
            <a:r>
              <a:rPr kumimoji="0" lang="id-I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) untuk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biaya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overhead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pabrik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disebut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perhitungan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HP normal (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normal costing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). 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1500166" y="4714884"/>
            <a:ext cx="6072230" cy="95410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d-ID" sz="2800" dirty="0">
                <a:solidFill>
                  <a:srgbClr val="000000"/>
                </a:solidFill>
                <a:latin typeface="+mj-lt"/>
                <a:ea typeface="Calibri" pitchFamily="34" charset="0"/>
                <a:cs typeface="Calibri" pitchFamily="34" charset="0"/>
              </a:rPr>
              <a:t>BOP dibebankan (Applied FOH</a:t>
            </a:r>
            <a:r>
              <a:rPr lang="id-ID" sz="2800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Calibri" pitchFamily="34" charset="0"/>
              </a:rPr>
              <a:t>)</a:t>
            </a:r>
            <a:endParaRPr lang="en-US" sz="2800" dirty="0" smtClean="0">
              <a:solidFill>
                <a:srgbClr val="000000"/>
              </a:solidFill>
              <a:latin typeface="+mj-lt"/>
              <a:ea typeface="Calibri" pitchFamily="34" charset="0"/>
              <a:cs typeface="Calibri" pitchFamily="34" charset="0"/>
            </a:endParaRPr>
          </a:p>
          <a:p>
            <a:r>
              <a:rPr lang="id-ID" sz="2800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Calibri" pitchFamily="34" charset="0"/>
              </a:rPr>
              <a:t>= </a:t>
            </a:r>
            <a:r>
              <a:rPr lang="id-ID" sz="2800" dirty="0">
                <a:solidFill>
                  <a:srgbClr val="000000"/>
                </a:solidFill>
                <a:latin typeface="+mj-lt"/>
                <a:ea typeface="Calibri" pitchFamily="34" charset="0"/>
                <a:cs typeface="Calibri" pitchFamily="34" charset="0"/>
              </a:rPr>
              <a:t>Kapasitas Sessungguhnya </a:t>
            </a:r>
            <a:r>
              <a:rPr lang="id-ID" sz="2800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Calibri" pitchFamily="34" charset="0"/>
              </a:rPr>
              <a:t>× </a:t>
            </a:r>
            <a:r>
              <a:rPr lang="en-US" sz="2800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Calibri" pitchFamily="34" charset="0"/>
              </a:rPr>
              <a:t>T</a:t>
            </a:r>
            <a:r>
              <a:rPr lang="id-ID" sz="2800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Calibri" pitchFamily="34" charset="0"/>
              </a:rPr>
              <a:t>arif </a:t>
            </a:r>
            <a:r>
              <a:rPr lang="id-ID" sz="2800" dirty="0">
                <a:solidFill>
                  <a:srgbClr val="000000"/>
                </a:solidFill>
                <a:latin typeface="+mj-lt"/>
                <a:ea typeface="Calibri" pitchFamily="34" charset="0"/>
                <a:cs typeface="Calibri" pitchFamily="34" charset="0"/>
              </a:rPr>
              <a:t>BOP</a:t>
            </a:r>
            <a:endParaRPr lang="en-US" sz="2800" dirty="0">
              <a:solidFill>
                <a:srgbClr val="000000"/>
              </a:solidFill>
              <a:latin typeface="+mj-lt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42966" y="1982809"/>
            <a:ext cx="7786686" cy="14461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Contoh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3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Anggaran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BOP selama setahun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Rp1.000.000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Tx/>
              <a:buNone/>
              <a:tabLst/>
              <a:defRPr/>
            </a:pPr>
            <a:r>
              <a:rPr kumimoji="0" 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Kapsitas normal mesin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selama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setahun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 5.000 jam</a:t>
            </a:r>
            <a:r>
              <a:rPr kumimoji="0" 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mesin (JM)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Calibri" pitchFamily="34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				     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785786" y="3857628"/>
            <a:ext cx="5929354" cy="5355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200" dirty="0" err="1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Tarif</a:t>
            </a:r>
            <a:r>
              <a:rPr lang="en-US" sz="3200" dirty="0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biaya</a:t>
            </a:r>
            <a:r>
              <a:rPr lang="en-US" sz="3200" dirty="0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sz="3200" i="1" dirty="0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overhead</a:t>
            </a:r>
            <a:r>
              <a:rPr lang="en-US" sz="3200" dirty="0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pabrik</a:t>
            </a:r>
            <a:endParaRPr lang="en-US" sz="3200" dirty="0">
              <a:solidFill>
                <a:schemeClr val="tx1"/>
              </a:solidFill>
              <a:latin typeface="+mj-lt"/>
              <a:ea typeface="Calibri" pitchFamily="34" charset="0"/>
              <a:cs typeface="Calibri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357290" y="4572008"/>
          <a:ext cx="7286676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3338"/>
                <a:gridCol w="36433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en-US" sz="2600" b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 pitchFamily="34" charset="0"/>
                          <a:cs typeface="Calibri" pitchFamily="34" charset="0"/>
                        </a:rPr>
                        <a:t>Rp1.000.000</a:t>
                      </a:r>
                      <a:endParaRPr lang="en-US" sz="2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kumimoji="0" lang="en-US" sz="2600" b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 pitchFamily="34" charset="0"/>
                          <a:cs typeface="Calibri" pitchFamily="34" charset="0"/>
                        </a:rPr>
                        <a:t>= Rp200 per jam </a:t>
                      </a:r>
                      <a:r>
                        <a:rPr kumimoji="0" lang="en-US" sz="26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Calibri" pitchFamily="34" charset="0"/>
                          <a:cs typeface="Calibri" pitchFamily="34" charset="0"/>
                        </a:rPr>
                        <a:t>mesin</a:t>
                      </a:r>
                      <a:endParaRPr lang="en-US" sz="2600" dirty="0"/>
                    </a:p>
                  </a:txBody>
                  <a:tcPr anchor="ctr">
                    <a:lnL w="12700" cmpd="sng">
                      <a:noFill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en-US" sz="2600" kern="1200" dirty="0" smtClean="0">
                          <a:solidFill>
                            <a:schemeClr val="tx1"/>
                          </a:solidFill>
                          <a:latin typeface="+mn-lt"/>
                          <a:ea typeface="Calibri" pitchFamily="34" charset="0"/>
                          <a:cs typeface="Calibri" pitchFamily="34" charset="0"/>
                        </a:rPr>
                        <a:t>5.000 JM</a:t>
                      </a:r>
                      <a:endParaRPr lang="en-US" sz="2600" dirty="0"/>
                    </a:p>
                  </a:txBody>
                  <a:tcPr anchor="ctr">
                    <a:lnL w="12700" cmpd="sng">
                      <a:noFill/>
                    </a:lnL>
                    <a:lnR w="381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785818" y="4861656"/>
            <a:ext cx="500034" cy="4247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rPr>
              <a:t>=</a:t>
            </a:r>
            <a:endParaRPr lang="en-US" sz="2400" dirty="0">
              <a:solidFill>
                <a:schemeClr val="tx1"/>
              </a:solidFill>
              <a:latin typeface="+mj-lt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1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3200" b="1" dirty="0" smtClean="0">
                <a:latin typeface="+mj-lt"/>
              </a:rPr>
              <a:t>BIAYA BAHAN BAKU</a:t>
            </a:r>
            <a:endParaRPr lang="en-US" sz="3200" b="1" dirty="0">
              <a:latin typeface="+mj-lt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42910" y="1571612"/>
            <a:ext cx="6500858" cy="8667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K</a:t>
            </a:r>
            <a:r>
              <a:rPr kumimoji="0" lang="id-ID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enyataannya, BOP Dibebankan sering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kumimoji="0" lang="id-ID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kali berbeda dengan BOP Sesungguhnya.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Calibri" pitchFamily="34" charset="0"/>
              <a:cs typeface="Calibri" pitchFamily="34" charset="0"/>
            </a:endParaRP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928662" y="2643182"/>
            <a:ext cx="8001056" cy="181588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id-ID" sz="2800" dirty="0">
                <a:solidFill>
                  <a:sysClr val="windowText" lastClr="000000"/>
                </a:solidFill>
                <a:latin typeface="+mj-lt"/>
                <a:cs typeface="Calibri" pitchFamily="34" charset="0"/>
              </a:rPr>
              <a:t>Jika BOP Dibebankan</a:t>
            </a:r>
            <a:r>
              <a:rPr lang="en-US" sz="2800" dirty="0">
                <a:solidFill>
                  <a:sysClr val="windowText" lastClr="000000"/>
                </a:solidFill>
                <a:latin typeface="+mj-lt"/>
                <a:cs typeface="Calibri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+mj-lt"/>
                <a:cs typeface="Calibri" pitchFamily="34" charset="0"/>
              </a:rPr>
              <a:t>lebih</a:t>
            </a:r>
            <a:r>
              <a:rPr lang="en-US" sz="2800" dirty="0">
                <a:solidFill>
                  <a:sysClr val="windowText" lastClr="000000"/>
                </a:solidFill>
                <a:latin typeface="+mj-lt"/>
                <a:cs typeface="Calibri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+mj-lt"/>
                <a:cs typeface="Calibri" pitchFamily="34" charset="0"/>
              </a:rPr>
              <a:t>besar</a:t>
            </a:r>
            <a:r>
              <a:rPr lang="en-US" sz="2800" dirty="0">
                <a:solidFill>
                  <a:sysClr val="windowText" lastClr="000000"/>
                </a:solidFill>
                <a:latin typeface="+mj-lt"/>
                <a:cs typeface="Calibri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+mj-lt"/>
                <a:cs typeface="Calibri" pitchFamily="34" charset="0"/>
              </a:rPr>
              <a:t>dari</a:t>
            </a:r>
            <a:r>
              <a:rPr lang="en-US" sz="2800" dirty="0">
                <a:solidFill>
                  <a:sysClr val="windowText" lastClr="000000"/>
                </a:solidFill>
                <a:latin typeface="+mj-lt"/>
                <a:cs typeface="Calibri" pitchFamily="34" charset="0"/>
              </a:rPr>
              <a:t> </a:t>
            </a:r>
            <a:r>
              <a:rPr lang="id-ID" sz="2800" dirty="0">
                <a:solidFill>
                  <a:sysClr val="windowText" lastClr="000000"/>
                </a:solidFill>
                <a:latin typeface="+mj-lt"/>
                <a:cs typeface="Calibri" pitchFamily="34" charset="0"/>
              </a:rPr>
              <a:t>BOP Sesungguhnya,</a:t>
            </a:r>
            <a:r>
              <a:rPr lang="en-US" sz="2800" dirty="0">
                <a:solidFill>
                  <a:sysClr val="windowText" lastClr="000000"/>
                </a:solidFill>
                <a:latin typeface="+mj-lt"/>
                <a:cs typeface="Calibri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+mj-lt"/>
                <a:cs typeface="Calibri" pitchFamily="34" charset="0"/>
              </a:rPr>
              <a:t>maka</a:t>
            </a:r>
            <a:r>
              <a:rPr lang="en-US" sz="2800" dirty="0">
                <a:solidFill>
                  <a:sysClr val="windowText" lastClr="000000"/>
                </a:solidFill>
                <a:latin typeface="+mj-lt"/>
                <a:cs typeface="Calibri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+mj-lt"/>
                <a:cs typeface="Calibri" pitchFamily="34" charset="0"/>
              </a:rPr>
              <a:t>disebut</a:t>
            </a:r>
            <a:r>
              <a:rPr lang="en-US" sz="2800" dirty="0">
                <a:solidFill>
                  <a:sysClr val="windowText" lastClr="000000"/>
                </a:solidFill>
                <a:latin typeface="+mj-lt"/>
                <a:cs typeface="Calibri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+mj-lt"/>
                <a:cs typeface="Calibri" pitchFamily="34" charset="0"/>
              </a:rPr>
              <a:t>pembebanan</a:t>
            </a:r>
            <a:r>
              <a:rPr lang="en-US" sz="2800" dirty="0">
                <a:solidFill>
                  <a:sysClr val="windowText" lastClr="000000"/>
                </a:solidFill>
                <a:latin typeface="+mj-lt"/>
                <a:cs typeface="Calibri" pitchFamily="34" charset="0"/>
              </a:rPr>
              <a:t> </a:t>
            </a:r>
            <a:r>
              <a:rPr lang="id-ID" sz="2800" dirty="0">
                <a:solidFill>
                  <a:sysClr val="windowText" lastClr="000000"/>
                </a:solidFill>
                <a:latin typeface="+mj-lt"/>
                <a:cs typeface="Calibri" pitchFamily="34" charset="0"/>
              </a:rPr>
              <a:t>BOP </a:t>
            </a:r>
            <a:r>
              <a:rPr lang="en-US" sz="2800" dirty="0" err="1">
                <a:solidFill>
                  <a:sysClr val="windowText" lastClr="000000"/>
                </a:solidFill>
                <a:latin typeface="+mj-lt"/>
                <a:cs typeface="Calibri" pitchFamily="34" charset="0"/>
              </a:rPr>
              <a:t>terlalu</a:t>
            </a:r>
            <a:r>
              <a:rPr lang="en-US" sz="2800" dirty="0">
                <a:solidFill>
                  <a:sysClr val="windowText" lastClr="000000"/>
                </a:solidFill>
                <a:latin typeface="+mj-lt"/>
                <a:cs typeface="Calibri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+mj-lt"/>
                <a:cs typeface="Calibri" pitchFamily="34" charset="0"/>
              </a:rPr>
              <a:t>besar</a:t>
            </a:r>
            <a:r>
              <a:rPr lang="en-US" sz="2800" dirty="0">
                <a:solidFill>
                  <a:sysClr val="windowText" lastClr="000000"/>
                </a:solidFill>
                <a:latin typeface="+mj-lt"/>
                <a:cs typeface="Calibri" pitchFamily="34" charset="0"/>
              </a:rPr>
              <a:t> (</a:t>
            </a:r>
            <a:r>
              <a:rPr lang="en-US" sz="2800" i="1" dirty="0">
                <a:solidFill>
                  <a:sysClr val="windowText" lastClr="000000"/>
                </a:solidFill>
                <a:latin typeface="+mj-lt"/>
                <a:cs typeface="Calibri" pitchFamily="34" charset="0"/>
              </a:rPr>
              <a:t>over-applied overhead cost</a:t>
            </a:r>
            <a:r>
              <a:rPr lang="en-US" sz="2800" dirty="0">
                <a:solidFill>
                  <a:sysClr val="windowText" lastClr="000000"/>
                </a:solidFill>
                <a:latin typeface="+mj-lt"/>
                <a:cs typeface="Calibri" pitchFamily="34" charset="0"/>
              </a:rPr>
              <a:t>), </a:t>
            </a:r>
            <a:r>
              <a:rPr lang="en-US" sz="2800" dirty="0" err="1">
                <a:solidFill>
                  <a:sysClr val="windowText" lastClr="000000"/>
                </a:solidFill>
                <a:latin typeface="+mj-lt"/>
                <a:cs typeface="Calibri" pitchFamily="34" charset="0"/>
              </a:rPr>
              <a:t>dan</a:t>
            </a:r>
            <a:r>
              <a:rPr lang="en-US" sz="2800" dirty="0">
                <a:solidFill>
                  <a:sysClr val="windowText" lastClr="000000"/>
                </a:solidFill>
                <a:latin typeface="+mj-lt"/>
                <a:cs typeface="Calibri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+mj-lt"/>
                <a:cs typeface="Calibri" pitchFamily="34" charset="0"/>
              </a:rPr>
              <a:t>selisihnya</a:t>
            </a:r>
            <a:r>
              <a:rPr lang="en-US" sz="2800" dirty="0">
                <a:solidFill>
                  <a:sysClr val="windowText" lastClr="000000"/>
                </a:solidFill>
                <a:latin typeface="+mj-lt"/>
                <a:cs typeface="Calibri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+mj-lt"/>
                <a:cs typeface="Calibri" pitchFamily="34" charset="0"/>
              </a:rPr>
              <a:t>adalah</a:t>
            </a:r>
            <a:r>
              <a:rPr lang="en-US" sz="2800" dirty="0">
                <a:solidFill>
                  <a:sysClr val="windowText" lastClr="000000"/>
                </a:solidFill>
                <a:latin typeface="+mj-lt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+mj-lt"/>
                <a:cs typeface="Calibri" pitchFamily="34" charset="0"/>
              </a:rPr>
              <a:t>menguntungkan</a:t>
            </a:r>
            <a:r>
              <a:rPr lang="id-ID" sz="2800" dirty="0" smtClean="0">
                <a:solidFill>
                  <a:sysClr val="windowText" lastClr="000000"/>
                </a:solidFill>
                <a:latin typeface="+mj-lt"/>
                <a:cs typeface="Calibri" pitchFamily="34" charset="0"/>
              </a:rPr>
              <a:t>/laba </a:t>
            </a:r>
            <a:r>
              <a:rPr lang="en-US" sz="2800" dirty="0">
                <a:solidFill>
                  <a:sysClr val="windowText" lastClr="000000"/>
                </a:solidFill>
                <a:latin typeface="+mj-lt"/>
                <a:cs typeface="Calibri" pitchFamily="34" charset="0"/>
              </a:rPr>
              <a:t>(</a:t>
            </a:r>
            <a:r>
              <a:rPr lang="en-US" sz="2800" i="1" dirty="0">
                <a:solidFill>
                  <a:sysClr val="windowText" lastClr="000000"/>
                </a:solidFill>
                <a:latin typeface="+mj-lt"/>
                <a:cs typeface="Calibri" pitchFamily="34" charset="0"/>
              </a:rPr>
              <a:t>favorable</a:t>
            </a:r>
            <a:r>
              <a:rPr lang="id-ID" sz="2800" i="1" dirty="0">
                <a:solidFill>
                  <a:sysClr val="windowText" lastClr="000000"/>
                </a:solidFill>
                <a:latin typeface="+mj-lt"/>
                <a:cs typeface="Calibri" pitchFamily="34" charset="0"/>
              </a:rPr>
              <a:t> variance</a:t>
            </a:r>
            <a:r>
              <a:rPr lang="en-US" sz="2800" dirty="0">
                <a:solidFill>
                  <a:sysClr val="windowText" lastClr="000000"/>
                </a:solidFill>
                <a:latin typeface="+mj-lt"/>
                <a:cs typeface="Calibri" pitchFamily="34" charset="0"/>
              </a:rPr>
              <a:t>)</a:t>
            </a:r>
            <a:r>
              <a:rPr lang="id-ID" sz="2800" dirty="0" smtClean="0">
                <a:solidFill>
                  <a:sysClr val="windowText" lastClr="000000"/>
                </a:solidFill>
                <a:latin typeface="+mj-lt"/>
                <a:cs typeface="Calibri" pitchFamily="34" charset="0"/>
              </a:rPr>
              <a:t>.</a:t>
            </a:r>
            <a:endParaRPr lang="en-US" sz="2800" dirty="0" smtClean="0">
              <a:solidFill>
                <a:sysClr val="windowText" lastClr="000000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928662" y="4684952"/>
            <a:ext cx="7215238" cy="181588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id-ID" sz="2800" dirty="0" smtClean="0">
                <a:solidFill>
                  <a:sysClr val="windowText" lastClr="000000"/>
                </a:solidFill>
                <a:latin typeface="+mj-lt"/>
                <a:cs typeface="Calibri" pitchFamily="34" charset="0"/>
              </a:rPr>
              <a:t>Jika </a:t>
            </a:r>
            <a:r>
              <a:rPr lang="id-ID" sz="2800" dirty="0">
                <a:solidFill>
                  <a:sysClr val="windowText" lastClr="000000"/>
                </a:solidFill>
                <a:latin typeface="+mj-lt"/>
                <a:cs typeface="Calibri" pitchFamily="34" charset="0"/>
              </a:rPr>
              <a:t>BOP Dibebankan lebih kecil dari BOP Sesungguhnya, maka disebut pembebanan BOP terlalu kecil dan selisihnya disebut </a:t>
            </a:r>
            <a:r>
              <a:rPr lang="id-ID" sz="2800" dirty="0" smtClean="0">
                <a:solidFill>
                  <a:sysClr val="windowText" lastClr="000000"/>
                </a:solidFill>
                <a:latin typeface="+mj-lt"/>
                <a:cs typeface="Calibri" pitchFamily="34" charset="0"/>
              </a:rPr>
              <a:t>tidak</a:t>
            </a:r>
            <a:r>
              <a:rPr lang="en-US" sz="2800" dirty="0" smtClean="0">
                <a:solidFill>
                  <a:sysClr val="windowText" lastClr="000000"/>
                </a:solidFill>
                <a:latin typeface="+mj-lt"/>
                <a:cs typeface="Calibri" pitchFamily="34" charset="0"/>
              </a:rPr>
              <a:t> </a:t>
            </a:r>
            <a:r>
              <a:rPr lang="id-ID" sz="2800" dirty="0" smtClean="0">
                <a:solidFill>
                  <a:sysClr val="windowText" lastClr="000000"/>
                </a:solidFill>
                <a:latin typeface="+mj-lt"/>
                <a:cs typeface="Calibri" pitchFamily="34" charset="0"/>
              </a:rPr>
              <a:t>menguntungkan/rugi </a:t>
            </a:r>
            <a:r>
              <a:rPr lang="id-ID" sz="2800" dirty="0">
                <a:solidFill>
                  <a:sysClr val="windowText" lastClr="000000"/>
                </a:solidFill>
                <a:latin typeface="+mj-lt"/>
                <a:cs typeface="Calibri" pitchFamily="34" charset="0"/>
              </a:rPr>
              <a:t>(</a:t>
            </a:r>
            <a:r>
              <a:rPr lang="id-ID" sz="2800" i="1" dirty="0">
                <a:solidFill>
                  <a:sysClr val="windowText" lastClr="000000"/>
                </a:solidFill>
                <a:latin typeface="+mj-lt"/>
                <a:cs typeface="Calibri" pitchFamily="34" charset="0"/>
              </a:rPr>
              <a:t>unfavorable variance</a:t>
            </a:r>
            <a:r>
              <a:rPr lang="id-ID" sz="2800" dirty="0" smtClean="0">
                <a:solidFill>
                  <a:sysClr val="windowText" lastClr="000000"/>
                </a:solidFill>
                <a:latin typeface="+mj-lt"/>
                <a:cs typeface="Calibri" pitchFamily="34" charset="0"/>
              </a:rPr>
              <a:t>)</a:t>
            </a:r>
            <a:r>
              <a:rPr lang="en-US" sz="2800" dirty="0" smtClean="0">
                <a:solidFill>
                  <a:sysClr val="windowText" lastClr="000000"/>
                </a:solidFill>
                <a:latin typeface="+mj-lt"/>
                <a:cs typeface="Calibri" pitchFamily="34" charset="0"/>
              </a:rPr>
              <a:t>.</a:t>
            </a:r>
            <a:endParaRPr lang="en-US" dirty="0">
              <a:solidFill>
                <a:sysClr val="windowText" lastClr="000000"/>
              </a:solidFill>
              <a:latin typeface="+mj-lt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95314" y="1758253"/>
            <a:ext cx="8262966" cy="19288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Jika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selisih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biaya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overhead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pabrik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adalah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signifikan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maka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selisih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biaya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overhead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pabrik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distribusikan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ke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persediaan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barang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dalam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proses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persediaan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barang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jadi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dan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harga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pokok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penjualan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1472" y="3972831"/>
            <a:ext cx="7715304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 err="1">
                <a:latin typeface="+mj-lt"/>
                <a:cs typeface="Calibri" pitchFamily="34" charset="0"/>
              </a:rPr>
              <a:t>Jika</a:t>
            </a:r>
            <a:r>
              <a:rPr lang="en-US" sz="2800" dirty="0">
                <a:latin typeface="+mj-lt"/>
                <a:cs typeface="Calibri" pitchFamily="34" charset="0"/>
              </a:rPr>
              <a:t> </a:t>
            </a:r>
            <a:r>
              <a:rPr lang="en-US" sz="2800" dirty="0" err="1">
                <a:latin typeface="+mj-lt"/>
                <a:cs typeface="Calibri" pitchFamily="34" charset="0"/>
              </a:rPr>
              <a:t>selisih</a:t>
            </a:r>
            <a:r>
              <a:rPr lang="en-US" sz="2800" dirty="0">
                <a:latin typeface="+mj-lt"/>
                <a:cs typeface="Calibri" pitchFamily="34" charset="0"/>
              </a:rPr>
              <a:t> </a:t>
            </a:r>
            <a:r>
              <a:rPr lang="en-US" sz="2800" dirty="0" err="1">
                <a:latin typeface="+mj-lt"/>
                <a:cs typeface="Calibri" pitchFamily="34" charset="0"/>
              </a:rPr>
              <a:t>biaya</a:t>
            </a:r>
            <a:r>
              <a:rPr lang="en-US" sz="2800" dirty="0">
                <a:latin typeface="+mj-lt"/>
                <a:cs typeface="Calibri" pitchFamily="34" charset="0"/>
              </a:rPr>
              <a:t> </a:t>
            </a:r>
            <a:r>
              <a:rPr lang="en-US" sz="2800" i="1" dirty="0">
                <a:latin typeface="+mj-lt"/>
                <a:cs typeface="Calibri" pitchFamily="34" charset="0"/>
              </a:rPr>
              <a:t>overhead</a:t>
            </a:r>
            <a:r>
              <a:rPr lang="en-US" sz="2800" dirty="0">
                <a:latin typeface="+mj-lt"/>
                <a:cs typeface="Calibri" pitchFamily="34" charset="0"/>
              </a:rPr>
              <a:t> </a:t>
            </a:r>
            <a:r>
              <a:rPr lang="en-US" sz="2800" dirty="0" err="1">
                <a:latin typeface="+mj-lt"/>
                <a:cs typeface="Calibri" pitchFamily="34" charset="0"/>
              </a:rPr>
              <a:t>pabrik</a:t>
            </a:r>
            <a:r>
              <a:rPr lang="en-US" sz="2800" dirty="0">
                <a:latin typeface="+mj-lt"/>
                <a:cs typeface="Calibri" pitchFamily="34" charset="0"/>
              </a:rPr>
              <a:t> </a:t>
            </a:r>
            <a:r>
              <a:rPr lang="en-US" sz="2800" dirty="0" err="1">
                <a:latin typeface="+mj-lt"/>
                <a:cs typeface="Calibri" pitchFamily="34" charset="0"/>
              </a:rPr>
              <a:t>tidak</a:t>
            </a:r>
            <a:r>
              <a:rPr lang="en-US" sz="2800" dirty="0">
                <a:latin typeface="+mj-lt"/>
                <a:cs typeface="Calibri" pitchFamily="34" charset="0"/>
              </a:rPr>
              <a:t> </a:t>
            </a:r>
            <a:r>
              <a:rPr lang="en-US" sz="2800" dirty="0" err="1">
                <a:latin typeface="+mj-lt"/>
                <a:cs typeface="Calibri" pitchFamily="34" charset="0"/>
              </a:rPr>
              <a:t>signifikan</a:t>
            </a:r>
            <a:r>
              <a:rPr lang="en-US" sz="2800" dirty="0">
                <a:latin typeface="+mj-lt"/>
                <a:cs typeface="Calibri" pitchFamily="34" charset="0"/>
              </a:rPr>
              <a:t>, </a:t>
            </a:r>
            <a:r>
              <a:rPr lang="en-US" sz="2800" dirty="0" err="1">
                <a:latin typeface="+mj-lt"/>
                <a:cs typeface="Calibri" pitchFamily="34" charset="0"/>
              </a:rPr>
              <a:t>maka</a:t>
            </a:r>
            <a:r>
              <a:rPr lang="en-US" sz="2800" dirty="0">
                <a:latin typeface="+mj-lt"/>
                <a:cs typeface="Calibri" pitchFamily="34" charset="0"/>
              </a:rPr>
              <a:t> </a:t>
            </a:r>
            <a:r>
              <a:rPr lang="en-US" sz="2800" dirty="0" err="1">
                <a:latin typeface="+mj-lt"/>
                <a:cs typeface="Calibri" pitchFamily="34" charset="0"/>
              </a:rPr>
              <a:t>selisih</a:t>
            </a:r>
            <a:r>
              <a:rPr lang="en-US" sz="2800" dirty="0">
                <a:latin typeface="+mj-lt"/>
                <a:cs typeface="Calibri" pitchFamily="34" charset="0"/>
              </a:rPr>
              <a:t> </a:t>
            </a:r>
            <a:r>
              <a:rPr lang="en-US" sz="2800" dirty="0" err="1">
                <a:latin typeface="+mj-lt"/>
                <a:cs typeface="Calibri" pitchFamily="34" charset="0"/>
              </a:rPr>
              <a:t>biaya</a:t>
            </a:r>
            <a:r>
              <a:rPr lang="en-US" sz="2800" dirty="0">
                <a:latin typeface="+mj-lt"/>
                <a:cs typeface="Calibri" pitchFamily="34" charset="0"/>
              </a:rPr>
              <a:t> </a:t>
            </a:r>
            <a:r>
              <a:rPr lang="en-US" sz="2800" i="1" dirty="0">
                <a:latin typeface="+mj-lt"/>
                <a:cs typeface="Calibri" pitchFamily="34" charset="0"/>
              </a:rPr>
              <a:t>overhead</a:t>
            </a:r>
            <a:r>
              <a:rPr lang="en-US" sz="2800" dirty="0">
                <a:latin typeface="+mj-lt"/>
                <a:cs typeface="Calibri" pitchFamily="34" charset="0"/>
              </a:rPr>
              <a:t> </a:t>
            </a:r>
            <a:r>
              <a:rPr lang="en-US" sz="2800" dirty="0" err="1">
                <a:latin typeface="+mj-lt"/>
                <a:cs typeface="Calibri" pitchFamily="34" charset="0"/>
              </a:rPr>
              <a:t>pabrik</a:t>
            </a:r>
            <a:r>
              <a:rPr lang="en-US" sz="2800" dirty="0">
                <a:latin typeface="+mj-lt"/>
                <a:cs typeface="Calibri" pitchFamily="34" charset="0"/>
              </a:rPr>
              <a:t> </a:t>
            </a:r>
            <a:r>
              <a:rPr lang="en-US" sz="2800" dirty="0" err="1">
                <a:latin typeface="+mj-lt"/>
                <a:cs typeface="Calibri" pitchFamily="34" charset="0"/>
              </a:rPr>
              <a:t>dapat</a:t>
            </a:r>
            <a:r>
              <a:rPr lang="en-US" sz="2800" dirty="0">
                <a:latin typeface="+mj-lt"/>
                <a:cs typeface="Calibri" pitchFamily="34" charset="0"/>
              </a:rPr>
              <a:t> </a:t>
            </a:r>
            <a:r>
              <a:rPr lang="en-US" sz="2800" dirty="0" err="1">
                <a:latin typeface="+mj-lt"/>
                <a:cs typeface="Calibri" pitchFamily="34" charset="0"/>
              </a:rPr>
              <a:t>ditutup</a:t>
            </a:r>
            <a:r>
              <a:rPr lang="en-US" sz="2800" dirty="0">
                <a:latin typeface="+mj-lt"/>
                <a:cs typeface="Calibri" pitchFamily="34" charset="0"/>
              </a:rPr>
              <a:t> </a:t>
            </a:r>
            <a:r>
              <a:rPr lang="en-US" sz="2800" dirty="0" err="1">
                <a:latin typeface="+mj-lt"/>
                <a:cs typeface="Calibri" pitchFamily="34" charset="0"/>
              </a:rPr>
              <a:t>langsung</a:t>
            </a:r>
            <a:r>
              <a:rPr lang="en-US" sz="2800" dirty="0">
                <a:latin typeface="+mj-lt"/>
                <a:cs typeface="Calibri" pitchFamily="34" charset="0"/>
              </a:rPr>
              <a:t> </a:t>
            </a:r>
            <a:r>
              <a:rPr lang="en-US" sz="2800" dirty="0" err="1">
                <a:latin typeface="+mj-lt"/>
                <a:cs typeface="Calibri" pitchFamily="34" charset="0"/>
              </a:rPr>
              <a:t>ke</a:t>
            </a:r>
            <a:r>
              <a:rPr lang="en-US" sz="2800" dirty="0">
                <a:latin typeface="+mj-lt"/>
                <a:cs typeface="Calibri" pitchFamily="34" charset="0"/>
              </a:rPr>
              <a:t> </a:t>
            </a:r>
            <a:r>
              <a:rPr lang="en-US" sz="2800" dirty="0" err="1">
                <a:latin typeface="+mj-lt"/>
                <a:cs typeface="Calibri" pitchFamily="34" charset="0"/>
              </a:rPr>
              <a:t>harga</a:t>
            </a:r>
            <a:r>
              <a:rPr lang="en-US" sz="2800" dirty="0">
                <a:latin typeface="+mj-lt"/>
                <a:cs typeface="Calibri" pitchFamily="34" charset="0"/>
              </a:rPr>
              <a:t> </a:t>
            </a:r>
            <a:r>
              <a:rPr lang="en-US" sz="2800" dirty="0" err="1">
                <a:latin typeface="+mj-lt"/>
                <a:cs typeface="Calibri" pitchFamily="34" charset="0"/>
              </a:rPr>
              <a:t>pokok</a:t>
            </a:r>
            <a:r>
              <a:rPr lang="en-US" sz="2800" dirty="0">
                <a:latin typeface="+mj-lt"/>
                <a:cs typeface="Calibri" pitchFamily="34" charset="0"/>
              </a:rPr>
              <a:t> </a:t>
            </a:r>
            <a:r>
              <a:rPr lang="en-US" sz="2800" dirty="0" err="1">
                <a:latin typeface="+mj-lt"/>
                <a:cs typeface="Calibri" pitchFamily="34" charset="0"/>
              </a:rPr>
              <a:t>penjualan</a:t>
            </a:r>
            <a:r>
              <a:rPr lang="en-US" sz="2800" dirty="0" smtClean="0">
                <a:latin typeface="+mj-lt"/>
                <a:cs typeface="Calibri" pitchFamily="34" charset="0"/>
              </a:rPr>
              <a:t>.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85800" y="1614494"/>
            <a:ext cx="7315224" cy="224313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Misalkan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berdasarkan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contoh</a:t>
            </a:r>
            <a:r>
              <a:rPr kumimoji="0" lang="id-I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3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atas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</a:t>
            </a:r>
            <a:endParaRPr kumimoji="0" lang="id-ID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id-I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Produksi sesungguhnya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100 unit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produk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A</a:t>
            </a:r>
            <a:endParaRPr kumimoji="0" lang="id-ID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id-I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Kapasitas sesungguhnya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500 jam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mesin</a:t>
            </a:r>
            <a:endParaRPr kumimoji="0" lang="id-ID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id-I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BOP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sesungguhnya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Rp80.000</a:t>
            </a:r>
            <a:endParaRPr kumimoji="0" lang="id-ID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85800" y="4143380"/>
            <a:ext cx="7458100" cy="27146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61950" marR="0" lvl="0" indent="-36195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+mj-lt"/>
              <a:buAutoNum type="alphaLcPeriod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Mencatat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BOP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sesungguhnya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Biaya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Overhead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Pabrik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(BOP)</a:t>
            </a:r>
            <a:r>
              <a:rPr kumimoji="0" lang="id-I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Rp80</a:t>
            </a:r>
            <a:r>
              <a:rPr kumimoji="0" lang="id-I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000</a:t>
            </a:r>
            <a:endParaRPr kumimoji="0" lang="en-US" sz="2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	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Berbagai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akun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dikredit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       (</a:t>
            </a:r>
            <a:r>
              <a:rPr kumimoji="0" lang="id-I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beban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penyusutan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</a:t>
            </a:r>
            <a:r>
              <a:rPr kumimoji="0" lang="id-I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beban 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Tx/>
              <a:buNone/>
              <a:tabLst/>
              <a:defRPr/>
            </a:pPr>
            <a:r>
              <a:rPr kumimoji="0" lang="id-I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       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asuransi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BBBTL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dll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)  </a:t>
            </a:r>
            <a:r>
              <a:rPr kumimoji="0" lang="id-I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                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Rp80</a:t>
            </a:r>
            <a:r>
              <a:rPr kumimoji="0" lang="id-I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000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85800" y="2005026"/>
            <a:ext cx="7772400" cy="26384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+mj-lt"/>
              <a:buAutoNum type="alphaLcPeriod" startAt="2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Mencatat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pembebanan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biaya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overhead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pabrik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produk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Persediaan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BDP</a:t>
            </a:r>
            <a:r>
              <a:rPr kumimoji="0" lang="id-I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 Rp100</a:t>
            </a:r>
            <a:r>
              <a:rPr kumimoji="0" lang="id-I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000</a:t>
            </a:r>
            <a:endParaRPr kumimoji="0" lang="en-US" sz="2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	BOP</a:t>
            </a:r>
            <a:r>
              <a:rPr kumimoji="0" lang="id-I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	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	</a:t>
            </a:r>
            <a:r>
              <a:rPr kumimoji="0" lang="id-I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      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Rp100.000 </a:t>
            </a:r>
            <a:endParaRPr kumimoji="0" lang="id-ID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Tx/>
              <a:buNone/>
              <a:tabLst/>
              <a:defRPr/>
            </a:pPr>
            <a:r>
              <a:rPr kumimoji="0" lang="id-I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    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(500 jam × Rp200 = Rp100.000)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428728" y="4143380"/>
            <a:ext cx="6643734" cy="1384995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/>
            <a:r>
              <a:rPr lang="en-US" sz="2800" dirty="0">
                <a:latin typeface="+mj-lt"/>
              </a:rPr>
              <a:t>BOP </a:t>
            </a:r>
            <a:r>
              <a:rPr lang="en-US" sz="2800" dirty="0" err="1">
                <a:latin typeface="+mj-lt"/>
              </a:rPr>
              <a:t>dibebankan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smtClean="0">
                <a:latin typeface="+mj-lt"/>
              </a:rPr>
              <a:t>		Rp100.000</a:t>
            </a:r>
            <a:endParaRPr lang="en-US" sz="2800" dirty="0">
              <a:latin typeface="+mj-lt"/>
            </a:endParaRPr>
          </a:p>
          <a:p>
            <a:pPr marL="457200" indent="-457200"/>
            <a:r>
              <a:rPr lang="en-US" sz="2800" dirty="0">
                <a:latin typeface="+mj-lt"/>
              </a:rPr>
              <a:t>BOP </a:t>
            </a:r>
            <a:r>
              <a:rPr lang="en-US" sz="2800" dirty="0" err="1" smtClean="0">
                <a:latin typeface="+mj-lt"/>
              </a:rPr>
              <a:t>sesungguhnya</a:t>
            </a:r>
            <a:r>
              <a:rPr lang="en-US" sz="2800" dirty="0" smtClean="0">
                <a:latin typeface="+mj-lt"/>
              </a:rPr>
              <a:t>		</a:t>
            </a:r>
            <a:r>
              <a:rPr lang="en-US" sz="2800" u="sng" dirty="0" err="1" smtClean="0">
                <a:latin typeface="+mj-lt"/>
              </a:rPr>
              <a:t>Rp</a:t>
            </a:r>
            <a:r>
              <a:rPr lang="en-US" sz="2800" u="sng" dirty="0" smtClean="0">
                <a:latin typeface="+mj-lt"/>
              </a:rPr>
              <a:t>  80.000</a:t>
            </a:r>
            <a:endParaRPr lang="en-US" sz="2800" u="sng" dirty="0">
              <a:latin typeface="+mj-lt"/>
            </a:endParaRPr>
          </a:p>
          <a:p>
            <a:pPr marL="457200" indent="-457200"/>
            <a:r>
              <a:rPr lang="en-US" sz="2800" dirty="0" err="1">
                <a:latin typeface="+mj-lt"/>
              </a:rPr>
              <a:t>Selisih</a:t>
            </a:r>
            <a:r>
              <a:rPr lang="en-US" sz="2800" dirty="0">
                <a:latin typeface="+mj-lt"/>
              </a:rPr>
              <a:t> BOP (</a:t>
            </a:r>
            <a:r>
              <a:rPr lang="en-US" sz="2800" dirty="0" err="1">
                <a:latin typeface="+mj-lt"/>
              </a:rPr>
              <a:t>laba</a:t>
            </a:r>
            <a:r>
              <a:rPr lang="en-US" sz="2800" dirty="0" smtClean="0">
                <a:latin typeface="+mj-lt"/>
              </a:rPr>
              <a:t>)		</a:t>
            </a:r>
            <a:r>
              <a:rPr lang="en-US" sz="2800" u="sng" dirty="0" err="1" smtClean="0">
                <a:latin typeface="+mj-lt"/>
              </a:rPr>
              <a:t>Rp</a:t>
            </a:r>
            <a:r>
              <a:rPr lang="en-US" sz="2800" u="sng" dirty="0" smtClean="0">
                <a:latin typeface="+mj-lt"/>
              </a:rPr>
              <a:t>  20.000 </a:t>
            </a:r>
            <a:endParaRPr lang="id-ID" sz="2800" u="sng" dirty="0">
              <a:latin typeface="+mj-lt"/>
            </a:endParaRPr>
          </a:p>
        </p:txBody>
      </p:sp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642910" y="2143116"/>
            <a:ext cx="7643866" cy="1384995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>
              <a:buFont typeface="+mj-lt"/>
              <a:buAutoNum type="alphaLcPeriod" startAt="3"/>
            </a:pPr>
            <a:r>
              <a:rPr lang="en-US" sz="2800" dirty="0" err="1" smtClean="0">
                <a:latin typeface="+mj-lt"/>
              </a:rPr>
              <a:t>Menutup</a:t>
            </a:r>
            <a:r>
              <a:rPr lang="en-US" sz="2800" dirty="0" smtClean="0">
                <a:latin typeface="+mj-lt"/>
              </a:rPr>
              <a:t> </a:t>
            </a:r>
            <a:r>
              <a:rPr lang="id-ID" sz="2800" dirty="0">
                <a:latin typeface="+mj-lt"/>
              </a:rPr>
              <a:t>BOP </a:t>
            </a:r>
            <a:r>
              <a:rPr lang="en-US" sz="2800" dirty="0" err="1">
                <a:latin typeface="+mj-lt"/>
              </a:rPr>
              <a:t>dengan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selisih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menguntungkan</a:t>
            </a:r>
            <a:endParaRPr lang="en-US" sz="2800" dirty="0" smtClean="0">
              <a:latin typeface="+mj-lt"/>
            </a:endParaRPr>
          </a:p>
          <a:p>
            <a:pPr marL="514350" indent="-514350"/>
            <a:r>
              <a:rPr lang="en-US" sz="2800" dirty="0" smtClean="0">
                <a:latin typeface="+mj-lt"/>
              </a:rPr>
              <a:t>	BOP</a:t>
            </a:r>
            <a:r>
              <a:rPr lang="en-US" sz="2800" dirty="0">
                <a:latin typeface="+mj-lt"/>
              </a:rPr>
              <a:t>			</a:t>
            </a:r>
            <a:r>
              <a:rPr lang="en-US" sz="2800" dirty="0" smtClean="0">
                <a:latin typeface="+mj-lt"/>
              </a:rPr>
              <a:t>Rp20.000</a:t>
            </a:r>
            <a:endParaRPr lang="en-US" sz="2800" dirty="0">
              <a:latin typeface="+mj-lt"/>
            </a:endParaRPr>
          </a:p>
          <a:p>
            <a:pPr marL="457200" indent="-457200"/>
            <a:r>
              <a:rPr lang="en-US" sz="2800" dirty="0">
                <a:latin typeface="+mj-lt"/>
              </a:rPr>
              <a:t>	</a:t>
            </a:r>
            <a:r>
              <a:rPr lang="id-ID" sz="2800" dirty="0">
                <a:latin typeface="+mj-lt"/>
              </a:rPr>
              <a:t>	  </a:t>
            </a:r>
            <a:r>
              <a:rPr lang="en-US" sz="2800" dirty="0" err="1">
                <a:latin typeface="+mj-lt"/>
              </a:rPr>
              <a:t>Selisih</a:t>
            </a:r>
            <a:r>
              <a:rPr lang="en-US" sz="2800" dirty="0">
                <a:latin typeface="+mj-lt"/>
              </a:rPr>
              <a:t> BOP		</a:t>
            </a:r>
            <a:r>
              <a:rPr lang="id-ID" sz="2800" dirty="0">
                <a:latin typeface="+mj-lt"/>
              </a:rPr>
              <a:t>	</a:t>
            </a:r>
            <a:r>
              <a:rPr lang="en-US" sz="2800" dirty="0" smtClean="0">
                <a:latin typeface="+mj-lt"/>
              </a:rPr>
              <a:t>Rp20.000</a:t>
            </a:r>
            <a:endParaRPr lang="en-US" sz="2800" dirty="0">
              <a:latin typeface="+mj-lt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85800" y="2000240"/>
            <a:ext cx="7772400" cy="292895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Tx/>
              <a:buNone/>
              <a:tabLst/>
              <a:defRPr/>
            </a:pPr>
            <a:r>
              <a:rPr kumimoji="0" lang="id-I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d.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Menutup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selisih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biaya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overhead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pabrik</a:t>
            </a:r>
            <a:endParaRPr kumimoji="0" lang="id-ID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Tx/>
              <a:buNone/>
              <a:tabLst/>
              <a:defRPr/>
            </a:pPr>
            <a:r>
              <a:rPr kumimoji="0" lang="id-I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 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(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diasumsikan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selisihnya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tidak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signifikan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)</a:t>
            </a:r>
            <a:endParaRPr kumimoji="0" lang="id-ID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Selisih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BOP			Rp20.000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	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Harga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Pokok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Penjualan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	Rp20.000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Tx/>
              <a:buNone/>
              <a:tabLst/>
              <a:defRPr/>
            </a:pPr>
            <a:endParaRPr kumimoji="0" lang="id-ID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Tx/>
              <a:buNone/>
              <a:tabLst/>
              <a:defRPr/>
            </a:pPr>
            <a:r>
              <a:rPr kumimoji="0" lang="id-I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571472" y="1647828"/>
            <a:ext cx="8143932" cy="24955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0070C0"/>
              </a:buClr>
              <a:buSzPct val="100000"/>
              <a:buFontTx/>
              <a:buNone/>
              <a:tabLst/>
              <a:defRPr/>
            </a:pPr>
            <a:r>
              <a:rPr kumimoji="0" lang="id-ID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Jika diasumsikan selisihnya signifikan, maka alokasi selisih BOP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sebagai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berikut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</a:t>
            </a:r>
            <a:endParaRPr kumimoji="0" lang="id-ID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0070C0"/>
              </a:buClr>
              <a:buSzPct val="100000"/>
              <a:buFontTx/>
              <a:buNone/>
              <a:tabLst/>
              <a:defRPr/>
            </a:pPr>
            <a:r>
              <a:rPr kumimoji="0" lang="id-ID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Persediaan BDP: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Rp</a:t>
            </a:r>
            <a:r>
              <a:rPr kumimoji="0" lang="id-ID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 jt/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Rp</a:t>
            </a:r>
            <a:r>
              <a:rPr kumimoji="0" lang="id-ID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10 jt × Rp20.000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</a:t>
            </a:r>
            <a:r>
              <a:rPr kumimoji="0" lang="id-ID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Rp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</a:t>
            </a:r>
            <a:r>
              <a:rPr kumimoji="0" lang="id-ID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2.000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0070C0"/>
              </a:buClr>
              <a:buSzPct val="100000"/>
              <a:buFontTx/>
              <a:buNone/>
              <a:tabLst/>
              <a:defRPr/>
            </a:pPr>
            <a:r>
              <a:rPr kumimoji="0" lang="id-ID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Persediaan BJ: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Rp</a:t>
            </a:r>
            <a:r>
              <a:rPr kumimoji="0" lang="id-ID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3 jt/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Rp</a:t>
            </a:r>
            <a:r>
              <a:rPr kumimoji="0" lang="id-ID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10 jt × Rp20.000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Rp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</a:t>
            </a:r>
            <a:r>
              <a:rPr kumimoji="0" lang="id-ID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6.000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0070C0"/>
              </a:buClr>
              <a:buSzPct val="100000"/>
              <a:buFontTx/>
              <a:buNone/>
              <a:tabLst/>
              <a:defRPr/>
            </a:pPr>
            <a:r>
              <a:rPr kumimoji="0" lang="id-ID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HPP: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Rp</a:t>
            </a:r>
            <a:r>
              <a:rPr kumimoji="0" lang="id-ID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6 jt/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Rp</a:t>
            </a:r>
            <a:r>
              <a:rPr kumimoji="0" lang="id-ID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10 jt × Rp20.000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		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Rp</a:t>
            </a:r>
            <a:r>
              <a:rPr kumimoji="0" lang="id-ID" sz="26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12.000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0070C0"/>
              </a:buClr>
              <a:buSzPct val="100000"/>
              <a:buFontTx/>
              <a:buNone/>
              <a:tabLst/>
              <a:defRPr/>
            </a:pPr>
            <a:r>
              <a:rPr kumimoji="0" lang="id-ID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   Total			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		</a:t>
            </a:r>
            <a:r>
              <a:rPr kumimoji="0" lang="id-ID" sz="26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Rp 20.000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71538" y="4357694"/>
            <a:ext cx="7143800" cy="21431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buClr>
                <a:srgbClr val="0070C0"/>
              </a:buClr>
              <a:buSzPct val="100000"/>
              <a:buFontTx/>
              <a:buNone/>
              <a:tabLst/>
              <a:defRPr/>
            </a:pPr>
            <a:r>
              <a:rPr kumimoji="0" lang="id-ID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Ayat jurnal untuk menutup selisih BOP: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buClr>
                <a:srgbClr val="0070C0"/>
              </a:buClr>
              <a:buSzPct val="100000"/>
              <a:buFontTx/>
              <a:buNone/>
              <a:tabLst/>
              <a:defRPr/>
            </a:pPr>
            <a:r>
              <a:rPr kumimoji="0" lang="id-ID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Selisih BOP			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Rp</a:t>
            </a:r>
            <a:r>
              <a:rPr kumimoji="0" lang="id-ID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20.000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buClr>
                <a:srgbClr val="0070C0"/>
              </a:buClr>
              <a:buSzPct val="100000"/>
              <a:buFontTx/>
              <a:buNone/>
              <a:tabLst/>
              <a:defRPr/>
            </a:pPr>
            <a:r>
              <a:rPr kumimoji="0" lang="id-ID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 Persediaan BDP				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Rp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</a:t>
            </a:r>
            <a:r>
              <a:rPr kumimoji="0" lang="id-ID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2.000</a:t>
            </a:r>
          </a:p>
          <a:p>
            <a:pPr marL="609600" lvl="0" indent="-609600">
              <a:buClr>
                <a:srgbClr val="0070C0"/>
              </a:buClr>
              <a:buSzPct val="100000"/>
              <a:defRPr/>
            </a:pPr>
            <a:r>
              <a:rPr kumimoji="0" lang="id-ID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 Persediaan Barang Jadi			</a:t>
            </a:r>
            <a:r>
              <a:rPr lang="en-US" sz="2600" dirty="0" err="1" smtClean="0">
                <a:solidFill>
                  <a:schemeClr val="tx1"/>
                </a:solidFill>
              </a:rPr>
              <a:t>Rp</a:t>
            </a:r>
            <a:r>
              <a:rPr lang="en-US" sz="2600" dirty="0" smtClean="0">
                <a:solidFill>
                  <a:schemeClr val="tx1"/>
                </a:solidFill>
              </a:rPr>
              <a:t>  </a:t>
            </a:r>
            <a:r>
              <a:rPr kumimoji="0" lang="id-ID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6.000</a:t>
            </a:r>
          </a:p>
          <a:p>
            <a:pPr marL="609600" lvl="0" indent="-609600">
              <a:buClr>
                <a:srgbClr val="0070C0"/>
              </a:buClr>
              <a:buSzPct val="100000"/>
              <a:defRPr/>
            </a:pPr>
            <a:r>
              <a:rPr kumimoji="0" lang="id-ID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 Harga Pokok Penjualan			</a:t>
            </a:r>
            <a:r>
              <a:rPr lang="en-US" sz="2600" dirty="0" err="1" smtClean="0">
                <a:solidFill>
                  <a:schemeClr val="tx1"/>
                </a:solidFill>
              </a:rPr>
              <a:t>Rp</a:t>
            </a:r>
            <a:r>
              <a:rPr kumimoji="0" lang="id-ID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12.000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2890846"/>
          </a:xfrm>
        </p:spPr>
        <p:txBody>
          <a:bodyPr>
            <a:noAutofit/>
          </a:bodyPr>
          <a:lstStyle/>
          <a:p>
            <a:r>
              <a:rPr lang="en-US" sz="2000" b="1" dirty="0" err="1" smtClean="0">
                <a:latin typeface="+mj-lt"/>
              </a:rPr>
              <a:t>Tujuan</a:t>
            </a:r>
            <a:r>
              <a:rPr lang="en-US" sz="2000" b="1" dirty="0" smtClean="0">
                <a:latin typeface="+mj-lt"/>
              </a:rPr>
              <a:t> 5</a:t>
            </a:r>
          </a:p>
          <a:p>
            <a:r>
              <a:rPr lang="en-US" sz="2000" dirty="0" err="1" smtClean="0">
                <a:latin typeface="+mj-lt"/>
              </a:rPr>
              <a:t>Menjelaskan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akuntansi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untuk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barang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jadi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dan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harga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pokok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penjualan</a:t>
            </a:r>
            <a:r>
              <a:rPr lang="en-US" sz="2000" dirty="0" smtClean="0">
                <a:latin typeface="+mj-lt"/>
              </a:rPr>
              <a:t>.</a:t>
            </a:r>
            <a:endParaRPr lang="en-US" sz="2000" dirty="0">
              <a:latin typeface="+mj-lt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4294967295"/>
          </p:nvPr>
        </p:nvSpPr>
        <p:spPr>
          <a:xfrm>
            <a:off x="2428860" y="1857364"/>
            <a:ext cx="6324600" cy="15001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d-ID" sz="2800" dirty="0" smtClean="0">
                <a:solidFill>
                  <a:sysClr val="windowText" lastClr="000000"/>
                </a:solidFill>
                <a:latin typeface="+mj-lt"/>
                <a:ea typeface="Calibri" pitchFamily="34" charset="0"/>
                <a:cs typeface="Calibri" pitchFamily="34" charset="0"/>
              </a:rPr>
              <a:t>Mencatat Barang Jadi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id-ID" sz="2800" dirty="0" smtClean="0">
                <a:solidFill>
                  <a:sysClr val="windowText" lastClr="000000"/>
                </a:solidFill>
                <a:latin typeface="+mj-lt"/>
                <a:ea typeface="Calibri" pitchFamily="34" charset="0"/>
                <a:cs typeface="Calibri" pitchFamily="34" charset="0"/>
              </a:rPr>
              <a:t>	Persediaan Barang Jadi</a:t>
            </a:r>
            <a:r>
              <a:rPr lang="en-US" sz="2800" dirty="0" smtClean="0">
                <a:solidFill>
                  <a:sysClr val="windowText" lastClr="000000"/>
                </a:solidFill>
                <a:latin typeface="+mj-lt"/>
                <a:ea typeface="Calibri" pitchFamily="34" charset="0"/>
                <a:cs typeface="Calibri" pitchFamily="34" charset="0"/>
              </a:rPr>
              <a:t>	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+mj-lt"/>
                <a:ea typeface="Calibri" pitchFamily="34" charset="0"/>
                <a:cs typeface="Calibri" pitchFamily="34" charset="0"/>
              </a:rPr>
              <a:t>Rp</a:t>
            </a:r>
            <a:r>
              <a:rPr lang="id-ID" sz="2800" dirty="0" smtClean="0">
                <a:solidFill>
                  <a:sysClr val="windowText" lastClr="000000"/>
                </a:solidFill>
                <a:latin typeface="+mj-lt"/>
                <a:ea typeface="Calibri" pitchFamily="34" charset="0"/>
                <a:cs typeface="Calibri" pitchFamily="34" charset="0"/>
              </a:rPr>
              <a:t>xx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id-ID" sz="2800" dirty="0" smtClean="0">
                <a:solidFill>
                  <a:sysClr val="windowText" lastClr="000000"/>
                </a:solidFill>
                <a:latin typeface="+mj-lt"/>
                <a:ea typeface="Calibri" pitchFamily="34" charset="0"/>
                <a:cs typeface="Calibri" pitchFamily="34" charset="0"/>
              </a:rPr>
              <a:t>         Persediaan BDP		 </a:t>
            </a:r>
            <a:r>
              <a:rPr lang="en-US" sz="2800" dirty="0" smtClean="0">
                <a:solidFill>
                  <a:sysClr val="windowText" lastClr="000000"/>
                </a:solidFill>
                <a:latin typeface="+mj-lt"/>
                <a:ea typeface="Calibri" pitchFamily="34" charset="0"/>
                <a:cs typeface="Calibri" pitchFamily="34" charset="0"/>
              </a:rPr>
              <a:t>     </a:t>
            </a:r>
            <a:r>
              <a:rPr lang="en-US" sz="2800" dirty="0" err="1" smtClean="0">
                <a:solidFill>
                  <a:sysClr val="windowText" lastClr="000000"/>
                </a:solidFill>
                <a:ea typeface="Calibri" pitchFamily="34" charset="0"/>
                <a:cs typeface="Calibri" pitchFamily="34" charset="0"/>
              </a:rPr>
              <a:t>Rp</a:t>
            </a:r>
            <a:r>
              <a:rPr lang="en-US" sz="2800" dirty="0" smtClean="0">
                <a:solidFill>
                  <a:sysClr val="windowText" lastClr="000000"/>
                </a:solidFill>
                <a:ea typeface="Calibri" pitchFamily="34" charset="0"/>
                <a:cs typeface="Calibri" pitchFamily="34" charset="0"/>
              </a:rPr>
              <a:t> </a:t>
            </a:r>
            <a:r>
              <a:rPr lang="id-ID" sz="2800" dirty="0" smtClean="0">
                <a:solidFill>
                  <a:sysClr val="windowText" lastClr="000000"/>
                </a:solidFill>
                <a:latin typeface="+mj-lt"/>
                <a:ea typeface="Calibri" pitchFamily="34" charset="0"/>
                <a:cs typeface="Calibri" pitchFamily="34" charset="0"/>
              </a:rPr>
              <a:t>xx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2428860" y="3571876"/>
            <a:ext cx="6324600" cy="22860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d-ID" sz="2800" dirty="0" smtClean="0">
                <a:solidFill>
                  <a:sysClr val="windowText" lastClr="000000"/>
                </a:solidFill>
                <a:latin typeface="+mj-lt"/>
                <a:ea typeface="Calibri" pitchFamily="34" charset="0"/>
                <a:cs typeface="Calibri" pitchFamily="34" charset="0"/>
              </a:rPr>
              <a:t>Mencatat Penjualan dan </a:t>
            </a:r>
            <a:r>
              <a:rPr lang="en-US" sz="2800" dirty="0" smtClean="0">
                <a:solidFill>
                  <a:sysClr val="windowText" lastClr="000000"/>
                </a:solidFill>
                <a:latin typeface="+mj-lt"/>
                <a:ea typeface="Calibri" pitchFamily="34" charset="0"/>
                <a:cs typeface="Calibri" pitchFamily="34" charset="0"/>
              </a:rPr>
              <a:t>HP</a:t>
            </a:r>
            <a:r>
              <a:rPr lang="id-ID" sz="2800" dirty="0" smtClean="0">
                <a:solidFill>
                  <a:sysClr val="windowText" lastClr="000000"/>
                </a:solidFill>
                <a:latin typeface="+mj-lt"/>
                <a:ea typeface="Calibri" pitchFamily="34" charset="0"/>
                <a:cs typeface="Calibri" pitchFamily="34" charset="0"/>
              </a:rPr>
              <a:t> Penjualan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id-ID" sz="2800" dirty="0" smtClean="0">
                <a:solidFill>
                  <a:sysClr val="windowText" lastClr="000000"/>
                </a:solidFill>
                <a:latin typeface="+mj-lt"/>
                <a:ea typeface="Calibri" pitchFamily="34" charset="0"/>
                <a:cs typeface="Calibri" pitchFamily="34" charset="0"/>
              </a:rPr>
              <a:t>    Kas 		</a:t>
            </a:r>
            <a:r>
              <a:rPr lang="en-US" sz="2800" dirty="0" smtClean="0">
                <a:solidFill>
                  <a:sysClr val="windowText" lastClr="000000"/>
                </a:solidFill>
                <a:latin typeface="+mj-lt"/>
                <a:ea typeface="Calibri" pitchFamily="34" charset="0"/>
                <a:cs typeface="Calibri" pitchFamily="34" charset="0"/>
              </a:rPr>
              <a:t>		</a:t>
            </a:r>
            <a:r>
              <a:rPr lang="en-US" sz="2800" dirty="0" err="1" smtClean="0">
                <a:solidFill>
                  <a:sysClr val="windowText" lastClr="000000"/>
                </a:solidFill>
                <a:ea typeface="Calibri" pitchFamily="34" charset="0"/>
                <a:cs typeface="Calibri" pitchFamily="34" charset="0"/>
              </a:rPr>
              <a:t>Rp</a:t>
            </a:r>
            <a:r>
              <a:rPr lang="id-ID" sz="2800" dirty="0" smtClean="0">
                <a:solidFill>
                  <a:sysClr val="windowText" lastClr="000000"/>
                </a:solidFill>
                <a:latin typeface="+mj-lt"/>
                <a:ea typeface="Calibri" pitchFamily="34" charset="0"/>
                <a:cs typeface="Calibri" pitchFamily="34" charset="0"/>
              </a:rPr>
              <a:t>xx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id-ID" sz="2800" dirty="0" smtClean="0">
                <a:solidFill>
                  <a:sysClr val="windowText" lastClr="000000"/>
                </a:solidFill>
                <a:latin typeface="+mj-lt"/>
                <a:ea typeface="Calibri" pitchFamily="34" charset="0"/>
                <a:cs typeface="Calibri" pitchFamily="34" charset="0"/>
              </a:rPr>
              <a:t>         Penjualan	  	 </a:t>
            </a:r>
            <a:r>
              <a:rPr lang="en-US" sz="2800" dirty="0" smtClean="0">
                <a:solidFill>
                  <a:sysClr val="windowText" lastClr="000000"/>
                </a:solidFill>
                <a:latin typeface="+mj-lt"/>
                <a:ea typeface="Calibri" pitchFamily="34" charset="0"/>
                <a:cs typeface="Calibri" pitchFamily="34" charset="0"/>
              </a:rPr>
              <a:t>	       </a:t>
            </a:r>
            <a:r>
              <a:rPr lang="en-US" sz="2800" dirty="0" err="1" smtClean="0">
                <a:solidFill>
                  <a:sysClr val="windowText" lastClr="000000"/>
                </a:solidFill>
                <a:ea typeface="Calibri" pitchFamily="34" charset="0"/>
                <a:cs typeface="Calibri" pitchFamily="34" charset="0"/>
              </a:rPr>
              <a:t>Rp</a:t>
            </a:r>
            <a:r>
              <a:rPr lang="id-ID" sz="2800" dirty="0" smtClean="0">
                <a:solidFill>
                  <a:sysClr val="windowText" lastClr="000000"/>
                </a:solidFill>
                <a:latin typeface="+mj-lt"/>
                <a:ea typeface="Calibri" pitchFamily="34" charset="0"/>
                <a:cs typeface="Calibri" pitchFamily="34" charset="0"/>
              </a:rPr>
              <a:t>xx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id-ID" sz="2800" dirty="0" smtClean="0">
                <a:solidFill>
                  <a:sysClr val="windowText" lastClr="000000"/>
                </a:solidFill>
                <a:latin typeface="+mj-lt"/>
                <a:ea typeface="Calibri" pitchFamily="34" charset="0"/>
                <a:cs typeface="Calibri" pitchFamily="34" charset="0"/>
              </a:rPr>
              <a:t>    Harga Pokok Penjualan</a:t>
            </a:r>
            <a:r>
              <a:rPr lang="en-US" sz="2800" dirty="0" smtClean="0">
                <a:solidFill>
                  <a:sysClr val="windowText" lastClr="000000"/>
                </a:solidFill>
                <a:latin typeface="+mj-lt"/>
                <a:ea typeface="Calibri" pitchFamily="34" charset="0"/>
                <a:cs typeface="Calibri" pitchFamily="34" charset="0"/>
              </a:rPr>
              <a:t>	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+mj-lt"/>
                <a:ea typeface="Calibri" pitchFamily="34" charset="0"/>
                <a:cs typeface="Calibri" pitchFamily="34" charset="0"/>
              </a:rPr>
              <a:t>Rp</a:t>
            </a:r>
            <a:r>
              <a:rPr lang="id-ID" sz="2800" dirty="0" smtClean="0">
                <a:solidFill>
                  <a:sysClr val="windowText" lastClr="000000"/>
                </a:solidFill>
                <a:latin typeface="+mj-lt"/>
                <a:ea typeface="Calibri" pitchFamily="34" charset="0"/>
                <a:cs typeface="Calibri" pitchFamily="34" charset="0"/>
              </a:rPr>
              <a:t>xx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id-ID" sz="2800" dirty="0" smtClean="0">
                <a:solidFill>
                  <a:sysClr val="windowText" lastClr="000000"/>
                </a:solidFill>
                <a:latin typeface="+mj-lt"/>
                <a:ea typeface="Calibri" pitchFamily="34" charset="0"/>
                <a:cs typeface="Calibri" pitchFamily="34" charset="0"/>
              </a:rPr>
              <a:t>         Persediaan Barang Jadi	      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+mj-lt"/>
                <a:ea typeface="Calibri" pitchFamily="34" charset="0"/>
                <a:cs typeface="Calibri" pitchFamily="34" charset="0"/>
              </a:rPr>
              <a:t>Rp</a:t>
            </a:r>
            <a:r>
              <a:rPr lang="id-ID" sz="2800" dirty="0" smtClean="0">
                <a:solidFill>
                  <a:sysClr val="windowText" lastClr="000000"/>
                </a:solidFill>
                <a:latin typeface="+mj-lt"/>
                <a:ea typeface="Calibri" pitchFamily="34" charset="0"/>
                <a:cs typeface="Calibri" pitchFamily="34" charset="0"/>
              </a:rPr>
              <a:t>xx</a:t>
            </a:r>
            <a:endParaRPr lang="en-US" sz="2800" dirty="0" smtClean="0">
              <a:solidFill>
                <a:sysClr val="windowText" lastClr="000000"/>
              </a:solidFill>
              <a:latin typeface="+mj-lt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762148" y="1785926"/>
            <a:ext cx="6096000" cy="1384300"/>
          </a:xfrm>
          <a:prstGeom prst="rect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sz="2800" b="1" dirty="0" smtClean="0">
                <a:latin typeface="+mj-lt"/>
                <a:ea typeface="Calibri" pitchFamily="34" charset="0"/>
                <a:cs typeface="Calibri" pitchFamily="34" charset="0"/>
              </a:rPr>
              <a:t>PT X</a:t>
            </a:r>
          </a:p>
          <a:p>
            <a:pPr algn="ctr"/>
            <a:r>
              <a:rPr lang="en-US" sz="2800" b="1" dirty="0" smtClean="0">
                <a:latin typeface="+mj-lt"/>
                <a:ea typeface="Calibri" pitchFamily="34" charset="0"/>
                <a:cs typeface="Calibri" pitchFamily="34" charset="0"/>
              </a:rPr>
              <a:t>LAPORAN LABA RUGI</a:t>
            </a:r>
          </a:p>
          <a:p>
            <a:pPr algn="ctr"/>
            <a:r>
              <a:rPr lang="en-US" sz="2800" b="1" dirty="0" smtClean="0">
                <a:latin typeface="+mj-lt"/>
                <a:ea typeface="Calibri" pitchFamily="34" charset="0"/>
                <a:cs typeface="Calibri" pitchFamily="34" charset="0"/>
              </a:rPr>
              <a:t>TAHUN 2015</a:t>
            </a:r>
            <a:endParaRPr lang="en-US" sz="2800" b="1" dirty="0">
              <a:latin typeface="+mj-lt"/>
              <a:ea typeface="Calibri" pitchFamily="34" charset="0"/>
              <a:cs typeface="Calibri" pitchFamily="34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762148" y="3157526"/>
            <a:ext cx="6096000" cy="2677656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2800" dirty="0" err="1">
                <a:latin typeface="+mj-lt"/>
                <a:ea typeface="Calibri" pitchFamily="34" charset="0"/>
                <a:cs typeface="Calibri" pitchFamily="34" charset="0"/>
              </a:rPr>
              <a:t>Penjualan</a:t>
            </a:r>
            <a:r>
              <a:rPr lang="en-US" sz="2800" dirty="0">
                <a:latin typeface="+mj-lt"/>
                <a:ea typeface="Calibri" pitchFamily="34" charset="0"/>
                <a:cs typeface="Calibri" pitchFamily="34" charset="0"/>
              </a:rPr>
              <a:t>			</a:t>
            </a:r>
            <a:r>
              <a:rPr lang="en-US" sz="2800" dirty="0" smtClean="0">
                <a:latin typeface="+mj-lt"/>
                <a:ea typeface="Calibri" pitchFamily="34" charset="0"/>
                <a:cs typeface="Calibri" pitchFamily="34" charset="0"/>
              </a:rPr>
              <a:t>	</a:t>
            </a:r>
            <a:r>
              <a:rPr lang="en-US" sz="2800" dirty="0" err="1" smtClean="0">
                <a:latin typeface="+mj-lt"/>
                <a:ea typeface="Calibri" pitchFamily="34" charset="0"/>
                <a:cs typeface="Calibri" pitchFamily="34" charset="0"/>
              </a:rPr>
              <a:t>Rp</a:t>
            </a:r>
            <a:r>
              <a:rPr lang="en-US" sz="2800" dirty="0" smtClean="0">
                <a:latin typeface="+mj-lt"/>
                <a:ea typeface="Calibri" pitchFamily="34" charset="0"/>
                <a:cs typeface="Calibri" pitchFamily="34" charset="0"/>
              </a:rPr>
              <a:t> xx</a:t>
            </a:r>
          </a:p>
          <a:p>
            <a:r>
              <a:rPr lang="en-US" sz="2800" dirty="0" smtClean="0">
                <a:latin typeface="+mj-lt"/>
                <a:ea typeface="Calibri" pitchFamily="34" charset="0"/>
                <a:cs typeface="Calibri" pitchFamily="34" charset="0"/>
              </a:rPr>
              <a:t>HP </a:t>
            </a:r>
            <a:r>
              <a:rPr lang="en-US" sz="2800" dirty="0" err="1" smtClean="0">
                <a:latin typeface="+mj-lt"/>
                <a:ea typeface="Calibri" pitchFamily="34" charset="0"/>
                <a:cs typeface="Calibri" pitchFamily="34" charset="0"/>
              </a:rPr>
              <a:t>penjualan</a:t>
            </a:r>
            <a:r>
              <a:rPr lang="id-ID" sz="2800" dirty="0" smtClean="0">
                <a:latin typeface="+mj-lt"/>
                <a:ea typeface="Calibri" pitchFamily="34" charset="0"/>
                <a:cs typeface="Calibri" pitchFamily="34" charset="0"/>
              </a:rPr>
              <a:t> (HPP)</a:t>
            </a:r>
            <a:r>
              <a:rPr lang="en-US" sz="2800" dirty="0" smtClean="0">
                <a:latin typeface="+mj-lt"/>
                <a:ea typeface="Calibri" pitchFamily="34" charset="0"/>
                <a:cs typeface="Calibri" pitchFamily="34" charset="0"/>
              </a:rPr>
              <a:t>	 	</a:t>
            </a:r>
            <a:r>
              <a:rPr lang="en-US" sz="2800" dirty="0" err="1" smtClean="0">
                <a:latin typeface="+mj-lt"/>
                <a:ea typeface="Calibri" pitchFamily="34" charset="0"/>
                <a:cs typeface="Calibri" pitchFamily="34" charset="0"/>
              </a:rPr>
              <a:t>Rp</a:t>
            </a:r>
            <a:r>
              <a:rPr lang="en-US" sz="2800" dirty="0" smtClean="0">
                <a:latin typeface="+mj-lt"/>
                <a:ea typeface="Calibri" pitchFamily="34" charset="0"/>
                <a:cs typeface="Calibri" pitchFamily="34" charset="0"/>
              </a:rPr>
              <a:t>(xx)</a:t>
            </a:r>
          </a:p>
          <a:p>
            <a:r>
              <a:rPr lang="en-US" sz="2800" dirty="0" err="1" smtClean="0">
                <a:latin typeface="+mj-lt"/>
                <a:ea typeface="Calibri" pitchFamily="34" charset="0"/>
                <a:cs typeface="Calibri" pitchFamily="34" charset="0"/>
              </a:rPr>
              <a:t>Penyesuaian</a:t>
            </a:r>
            <a:r>
              <a:rPr lang="en-US" sz="2800" dirty="0">
                <a:latin typeface="+mj-lt"/>
                <a:ea typeface="Calibri" pitchFamily="34" charset="0"/>
                <a:cs typeface="Calibri" pitchFamily="34" charset="0"/>
              </a:rPr>
              <a:t>:</a:t>
            </a:r>
          </a:p>
          <a:p>
            <a:r>
              <a:rPr lang="en-US" sz="2800" dirty="0">
                <a:latin typeface="+mj-lt"/>
                <a:ea typeface="Calibri" pitchFamily="34" charset="0"/>
                <a:cs typeface="Calibri" pitchFamily="34" charset="0"/>
              </a:rPr>
              <a:t>  </a:t>
            </a:r>
            <a:r>
              <a:rPr lang="en-US" sz="2800" dirty="0" err="1">
                <a:latin typeface="+mj-lt"/>
                <a:ea typeface="Calibri" pitchFamily="34" charset="0"/>
                <a:cs typeface="Calibri" pitchFamily="34" charset="0"/>
              </a:rPr>
              <a:t>Selisih</a:t>
            </a:r>
            <a:r>
              <a:rPr lang="en-US" sz="2800" dirty="0">
                <a:latin typeface="+mj-lt"/>
                <a:ea typeface="Calibri" pitchFamily="34" charset="0"/>
                <a:cs typeface="Calibri" pitchFamily="34" charset="0"/>
              </a:rPr>
              <a:t> BOP (</a:t>
            </a:r>
            <a:r>
              <a:rPr lang="en-US" sz="2800" dirty="0" err="1">
                <a:latin typeface="+mj-lt"/>
                <a:ea typeface="Calibri" pitchFamily="34" charset="0"/>
                <a:cs typeface="Calibri" pitchFamily="34" charset="0"/>
              </a:rPr>
              <a:t>menguntungkan</a:t>
            </a:r>
            <a:r>
              <a:rPr lang="en-US" sz="2800" dirty="0" smtClean="0">
                <a:latin typeface="+mj-lt"/>
                <a:ea typeface="Calibri" pitchFamily="34" charset="0"/>
                <a:cs typeface="Calibri" pitchFamily="34" charset="0"/>
              </a:rPr>
              <a:t>)	</a:t>
            </a:r>
            <a:r>
              <a:rPr lang="en-US" sz="2800" dirty="0" err="1" smtClean="0">
                <a:latin typeface="+mj-lt"/>
                <a:ea typeface="Calibri" pitchFamily="34" charset="0"/>
                <a:cs typeface="Calibri" pitchFamily="34" charset="0"/>
              </a:rPr>
              <a:t>Rp</a:t>
            </a:r>
            <a:r>
              <a:rPr lang="en-US" sz="2800" dirty="0" smtClean="0"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sz="2800" u="sng" dirty="0" smtClean="0">
                <a:latin typeface="+mj-lt"/>
                <a:ea typeface="Calibri" pitchFamily="34" charset="0"/>
                <a:cs typeface="Calibri" pitchFamily="34" charset="0"/>
              </a:rPr>
              <a:t>xx</a:t>
            </a:r>
            <a:endParaRPr lang="en-US" sz="2800" u="sng" dirty="0">
              <a:latin typeface="+mj-lt"/>
              <a:ea typeface="Calibri" pitchFamily="34" charset="0"/>
              <a:cs typeface="Calibri" pitchFamily="34" charset="0"/>
            </a:endParaRPr>
          </a:p>
          <a:p>
            <a:r>
              <a:rPr lang="en-US" sz="2800" dirty="0">
                <a:latin typeface="+mj-lt"/>
                <a:ea typeface="Calibri" pitchFamily="34" charset="0"/>
                <a:cs typeface="Calibri" pitchFamily="34" charset="0"/>
              </a:rPr>
              <a:t>HPP </a:t>
            </a:r>
            <a:r>
              <a:rPr lang="en-US" sz="2800" dirty="0" err="1" smtClean="0">
                <a:latin typeface="+mj-lt"/>
                <a:ea typeface="Calibri" pitchFamily="34" charset="0"/>
                <a:cs typeface="Calibri" pitchFamily="34" charset="0"/>
              </a:rPr>
              <a:t>disesuaikan</a:t>
            </a:r>
            <a:r>
              <a:rPr lang="en-US" sz="2800" dirty="0" smtClean="0">
                <a:latin typeface="+mj-lt"/>
                <a:ea typeface="Calibri" pitchFamily="34" charset="0"/>
                <a:cs typeface="Calibri" pitchFamily="34" charset="0"/>
              </a:rPr>
              <a:t>			</a:t>
            </a:r>
            <a:r>
              <a:rPr lang="en-US" sz="2800" u="sng" dirty="0" err="1" smtClean="0">
                <a:latin typeface="+mj-lt"/>
                <a:ea typeface="Calibri" pitchFamily="34" charset="0"/>
                <a:cs typeface="Calibri" pitchFamily="34" charset="0"/>
              </a:rPr>
              <a:t>Rp</a:t>
            </a:r>
            <a:r>
              <a:rPr lang="en-US" sz="2800" u="sng" dirty="0" smtClean="0">
                <a:latin typeface="+mj-lt"/>
                <a:ea typeface="Calibri" pitchFamily="34" charset="0"/>
                <a:cs typeface="Calibri" pitchFamily="34" charset="0"/>
              </a:rPr>
              <a:t>(xx</a:t>
            </a:r>
            <a:r>
              <a:rPr lang="en-US" sz="2800" u="sng" dirty="0">
                <a:latin typeface="+mj-lt"/>
                <a:ea typeface="Calibri" pitchFamily="34" charset="0"/>
                <a:cs typeface="Calibri" pitchFamily="34" charset="0"/>
              </a:rPr>
              <a:t>)</a:t>
            </a:r>
          </a:p>
          <a:p>
            <a:r>
              <a:rPr lang="en-US" sz="2800" dirty="0" err="1">
                <a:latin typeface="+mj-lt"/>
                <a:ea typeface="Calibri" pitchFamily="34" charset="0"/>
                <a:cs typeface="Calibri" pitchFamily="34" charset="0"/>
              </a:rPr>
              <a:t>Laba</a:t>
            </a:r>
            <a:r>
              <a:rPr lang="en-US" sz="2800" dirty="0"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+mj-lt"/>
                <a:ea typeface="Calibri" pitchFamily="34" charset="0"/>
                <a:cs typeface="Calibri" pitchFamily="34" charset="0"/>
              </a:rPr>
              <a:t>Kotor</a:t>
            </a:r>
            <a:r>
              <a:rPr lang="en-US" sz="2800" dirty="0" smtClean="0">
                <a:latin typeface="+mj-lt"/>
                <a:ea typeface="Calibri" pitchFamily="34" charset="0"/>
                <a:cs typeface="Calibri" pitchFamily="34" charset="0"/>
              </a:rPr>
              <a:t>				</a:t>
            </a:r>
            <a:r>
              <a:rPr lang="en-US" sz="2800" u="sng" dirty="0" err="1" smtClean="0">
                <a:latin typeface="+mj-lt"/>
                <a:ea typeface="Calibri" pitchFamily="34" charset="0"/>
                <a:cs typeface="Calibri" pitchFamily="34" charset="0"/>
              </a:rPr>
              <a:t>Rp</a:t>
            </a:r>
            <a:r>
              <a:rPr lang="en-US" sz="2800" u="sng" dirty="0" smtClean="0">
                <a:latin typeface="+mj-lt"/>
                <a:ea typeface="Calibri" pitchFamily="34" charset="0"/>
                <a:cs typeface="Calibri" pitchFamily="34" charset="0"/>
              </a:rPr>
              <a:t> xx</a:t>
            </a:r>
            <a:endParaRPr lang="en-US" sz="2800" u="sng" dirty="0">
              <a:latin typeface="+mj-lt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71472" y="323838"/>
            <a:ext cx="6324600" cy="962022"/>
          </a:xfrm>
        </p:spPr>
        <p:txBody>
          <a:bodyPr>
            <a:normAutofit fontScale="90000"/>
          </a:bodyPr>
          <a:lstStyle/>
          <a:p>
            <a:r>
              <a:rPr lang="id-ID" sz="3200" b="1" dirty="0" smtClean="0">
                <a:latin typeface="+mj-lt"/>
                <a:ea typeface="Calibri" pitchFamily="34" charset="0"/>
                <a:cs typeface="Calibri" pitchFamily="34" charset="0"/>
              </a:rPr>
              <a:t>ALTERNATIF PENCATATAN BARANG </a:t>
            </a:r>
            <a:br>
              <a:rPr lang="id-ID" sz="3200" b="1" dirty="0" smtClean="0">
                <a:latin typeface="+mj-lt"/>
                <a:ea typeface="Calibri" pitchFamily="34" charset="0"/>
                <a:cs typeface="Calibri" pitchFamily="34" charset="0"/>
              </a:rPr>
            </a:br>
            <a:r>
              <a:rPr lang="id-ID" sz="3200" b="1" dirty="0" smtClean="0">
                <a:latin typeface="+mj-lt"/>
                <a:ea typeface="Calibri" pitchFamily="34" charset="0"/>
                <a:cs typeface="Calibri" pitchFamily="34" charset="0"/>
              </a:rPr>
              <a:t>DALAM PROSES (BDP)</a:t>
            </a:r>
            <a:endParaRPr lang="en-US" sz="3200" b="1" dirty="0" smtClean="0">
              <a:latin typeface="+mj-lt"/>
              <a:ea typeface="Calibri" pitchFamily="34" charset="0"/>
              <a:cs typeface="Calibri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16" y="1981200"/>
            <a:ext cx="6324600" cy="21621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556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id-I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BDP mula-mula dicatat sebagai aset</a:t>
            </a:r>
          </a:p>
          <a:p>
            <a:pPr marL="355600" marR="0" lvl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Tx/>
              <a:buNone/>
              <a:tabLst/>
              <a:defRPr/>
            </a:pPr>
            <a:r>
              <a:rPr kumimoji="0" lang="id-I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Pencatatan biaya produksi sebelumnya menggunakan alternatif ini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.</a:t>
            </a:r>
            <a:endParaRPr kumimoji="0" lang="id-ID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Calibri" pitchFamily="34" charset="0"/>
            </a:endParaRPr>
          </a:p>
          <a:p>
            <a:pPr marL="3556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id-I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BDP mula-mula dicatat sebagai beban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571736" y="4800600"/>
            <a:ext cx="5562600" cy="138499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id-ID" sz="2800" dirty="0">
                <a:solidFill>
                  <a:sysClr val="windowText" lastClr="000000"/>
                </a:solidFill>
                <a:latin typeface="+mj-lt"/>
                <a:ea typeface="Calibri" pitchFamily="34" charset="0"/>
                <a:cs typeface="Calibri" pitchFamily="34" charset="0"/>
              </a:rPr>
              <a:t>Untuk pembahasan berikutnya, alternatif I yang digunakan untuk pencatatan BDP karena lebih </a:t>
            </a:r>
            <a:r>
              <a:rPr lang="id-ID" sz="2800" dirty="0" smtClean="0">
                <a:solidFill>
                  <a:sysClr val="windowText" lastClr="000000"/>
                </a:solidFill>
                <a:latin typeface="+mj-lt"/>
                <a:ea typeface="Calibri" pitchFamily="34" charset="0"/>
                <a:cs typeface="Calibri" pitchFamily="34" charset="0"/>
              </a:rPr>
              <a:t>praktis</a:t>
            </a:r>
            <a:r>
              <a:rPr lang="en-US" sz="2800" dirty="0" smtClean="0">
                <a:solidFill>
                  <a:sysClr val="windowText" lastClr="000000"/>
                </a:solidFill>
                <a:latin typeface="+mj-lt"/>
                <a:ea typeface="Calibri" pitchFamily="34" charset="0"/>
                <a:cs typeface="Calibri" pitchFamily="34" charset="0"/>
              </a:rPr>
              <a:t>.</a:t>
            </a:r>
            <a:endParaRPr lang="en-US" dirty="0">
              <a:solidFill>
                <a:sysClr val="windowText" lastClr="000000"/>
              </a:solidFill>
              <a:latin typeface="+mj-lt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2890846"/>
          </a:xfrm>
        </p:spPr>
        <p:txBody>
          <a:bodyPr>
            <a:normAutofit/>
          </a:bodyPr>
          <a:lstStyle/>
          <a:p>
            <a:r>
              <a:rPr lang="en-US" sz="2000" b="1" dirty="0" err="1" smtClean="0">
                <a:latin typeface="+mj-lt"/>
              </a:rPr>
              <a:t>Tujuan</a:t>
            </a:r>
            <a:r>
              <a:rPr lang="en-US" sz="2000" b="1" dirty="0" smtClean="0">
                <a:latin typeface="+mj-lt"/>
              </a:rPr>
              <a:t> 2</a:t>
            </a:r>
          </a:p>
          <a:p>
            <a:r>
              <a:rPr lang="en-US" sz="2000" dirty="0" err="1" smtClean="0">
                <a:latin typeface="+mj-lt"/>
              </a:rPr>
              <a:t>Biaya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bahan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baku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dan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akuntansi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biaya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bahan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baku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langsung</a:t>
            </a:r>
            <a:r>
              <a:rPr lang="en-US" sz="2000" dirty="0" smtClean="0">
                <a:latin typeface="+mj-lt"/>
              </a:rPr>
              <a:t>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>
          <a:xfrm>
            <a:off x="2362200" y="1752600"/>
            <a:ext cx="6324600" cy="367666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id-ID" sz="2600" dirty="0" smtClean="0">
                <a:latin typeface="+mj-lt"/>
              </a:rPr>
              <a:t>Biaya bahan baku terdiri dari biaya bahan baku langsung dan biaya bahan baku tidak langsung</a:t>
            </a:r>
          </a:p>
          <a:p>
            <a:r>
              <a:rPr lang="en-US" sz="2600" dirty="0" err="1" smtClean="0">
                <a:latin typeface="+mj-lt"/>
              </a:rPr>
              <a:t>Biaya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bahan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baku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langsung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adalah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biaya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untuk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bahan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baku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langsung</a:t>
            </a:r>
            <a:r>
              <a:rPr lang="en-US" sz="2600" dirty="0" smtClean="0">
                <a:latin typeface="+mj-lt"/>
              </a:rPr>
              <a:t> yang </a:t>
            </a:r>
            <a:r>
              <a:rPr lang="en-US" sz="2600" dirty="0" err="1" smtClean="0">
                <a:latin typeface="+mj-lt"/>
              </a:rPr>
              <a:t>dipakai</a:t>
            </a:r>
            <a:r>
              <a:rPr lang="en-US" sz="2600" dirty="0" smtClean="0">
                <a:latin typeface="+mj-lt"/>
              </a:rPr>
              <a:t>.</a:t>
            </a:r>
            <a:r>
              <a:rPr lang="id-ID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Bahan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baku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langsung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adalah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bahan</a:t>
            </a:r>
            <a:r>
              <a:rPr lang="en-US" sz="2600" dirty="0" smtClean="0">
                <a:latin typeface="+mj-lt"/>
              </a:rPr>
              <a:t> yang </a:t>
            </a:r>
            <a:r>
              <a:rPr lang="en-US" sz="2600" dirty="0" err="1" smtClean="0">
                <a:latin typeface="+mj-lt"/>
              </a:rPr>
              <a:t>dapat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secara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mudah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dan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akurat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ditelusuri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ke</a:t>
            </a:r>
            <a:r>
              <a:rPr lang="en-US" sz="2600" dirty="0" smtClean="0">
                <a:latin typeface="+mj-lt"/>
              </a:rPr>
              <a:t> </a:t>
            </a:r>
            <a:r>
              <a:rPr lang="id-ID" sz="2600" dirty="0" smtClean="0">
                <a:latin typeface="+mj-lt"/>
              </a:rPr>
              <a:t>barang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jadi</a:t>
            </a:r>
            <a:r>
              <a:rPr lang="en-US" sz="2600" dirty="0" smtClean="0">
                <a:latin typeface="+mj-lt"/>
              </a:rPr>
              <a:t>. </a:t>
            </a:r>
            <a:endParaRPr lang="en-US" sz="2600" dirty="0">
              <a:latin typeface="+mj-lt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85800" y="357166"/>
            <a:ext cx="7772400" cy="1049357"/>
          </a:xfrm>
        </p:spPr>
        <p:txBody>
          <a:bodyPr>
            <a:normAutofit/>
          </a:bodyPr>
          <a:lstStyle/>
          <a:p>
            <a:r>
              <a:rPr lang="id-ID" sz="2400" b="1" dirty="0" smtClean="0">
                <a:latin typeface="+mj-lt"/>
                <a:ea typeface="Calibri" pitchFamily="34" charset="0"/>
                <a:cs typeface="Calibri" pitchFamily="34" charset="0"/>
              </a:rPr>
              <a:t>Tabel 3.6</a:t>
            </a:r>
            <a:br>
              <a:rPr lang="id-ID" sz="2400" b="1" dirty="0" smtClean="0">
                <a:latin typeface="+mj-lt"/>
                <a:ea typeface="Calibri" pitchFamily="34" charset="0"/>
                <a:cs typeface="Calibri" pitchFamily="34" charset="0"/>
              </a:rPr>
            </a:br>
            <a:r>
              <a:rPr lang="id-ID" sz="2400" b="1" dirty="0" smtClean="0">
                <a:latin typeface="+mj-lt"/>
                <a:ea typeface="Calibri" pitchFamily="34" charset="0"/>
                <a:cs typeface="Calibri" pitchFamily="34" charset="0"/>
              </a:rPr>
              <a:t>Dua Alternatif Pencatatan Biaya Produksi</a:t>
            </a:r>
            <a:endParaRPr lang="en-US" sz="2400" b="1" dirty="0" smtClean="0">
              <a:latin typeface="+mj-lt"/>
              <a:ea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1752600"/>
          <a:ext cx="9144000" cy="4211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15396"/>
                <a:gridCol w="3278038"/>
                <a:gridCol w="3450566"/>
              </a:tblGrid>
              <a:tr h="370840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2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Alt.</a:t>
                      </a:r>
                      <a:r>
                        <a:rPr lang="id-ID" sz="1800" baseline="0" dirty="0" smtClean="0"/>
                        <a:t> I: </a:t>
                      </a:r>
                      <a:r>
                        <a:rPr lang="id-ID" sz="1800" dirty="0" smtClean="0"/>
                        <a:t>BDP Dicatat</a:t>
                      </a:r>
                      <a:r>
                        <a:rPr lang="id-ID" sz="1800" baseline="0" dirty="0" smtClean="0"/>
                        <a:t> Sbg Aset</a:t>
                      </a:r>
                      <a:endParaRPr lang="en-US" sz="1800" dirty="0">
                        <a:solidFill>
                          <a:schemeClr val="tx2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Alt. II: BDP Dicatat Sbg</a:t>
                      </a:r>
                      <a:r>
                        <a:rPr lang="id-ID" sz="1800" baseline="0" dirty="0" smtClean="0"/>
                        <a:t> Beban</a:t>
                      </a:r>
                      <a:endParaRPr lang="en-US" sz="1800" dirty="0">
                        <a:solidFill>
                          <a:schemeClr val="tx2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Mencatat Pembelian</a:t>
                      </a:r>
                      <a:r>
                        <a:rPr lang="id-ID" sz="1800" baseline="0" dirty="0" smtClean="0"/>
                        <a:t> BBL</a:t>
                      </a:r>
                      <a:endParaRPr lang="en-US" sz="1800" dirty="0">
                        <a:solidFill>
                          <a:schemeClr val="tx2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Persediaan BBL          xx</a:t>
                      </a:r>
                    </a:p>
                    <a:p>
                      <a:r>
                        <a:rPr lang="id-ID" sz="1800" dirty="0" smtClean="0"/>
                        <a:t>   Kas</a:t>
                      </a:r>
                      <a:r>
                        <a:rPr lang="id-ID" sz="1800" baseline="0" dirty="0" smtClean="0"/>
                        <a:t>/Utang Dagang        </a:t>
                      </a:r>
                      <a:r>
                        <a:rPr lang="en-US" sz="1800" baseline="0" dirty="0" smtClean="0"/>
                        <a:t>  </a:t>
                      </a:r>
                      <a:r>
                        <a:rPr lang="id-ID" sz="1800" baseline="0" dirty="0" smtClean="0"/>
                        <a:t> xx</a:t>
                      </a:r>
                      <a:endParaRPr lang="en-US" sz="1800" dirty="0">
                        <a:solidFill>
                          <a:schemeClr val="tx2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Persediaan BBL        </a:t>
                      </a:r>
                      <a:r>
                        <a:rPr lang="en-US" sz="1800" dirty="0" smtClean="0"/>
                        <a:t>     </a:t>
                      </a:r>
                      <a:r>
                        <a:rPr lang="id-ID" sz="1800" dirty="0" smtClean="0"/>
                        <a:t> xx</a:t>
                      </a:r>
                    </a:p>
                    <a:p>
                      <a:r>
                        <a:rPr lang="id-ID" sz="1800" dirty="0" smtClean="0"/>
                        <a:t>   Kas</a:t>
                      </a:r>
                      <a:r>
                        <a:rPr lang="id-ID" sz="1800" baseline="0" dirty="0" smtClean="0"/>
                        <a:t>/Utang Dagang     </a:t>
                      </a:r>
                      <a:r>
                        <a:rPr lang="en-US" sz="1800" baseline="0" dirty="0" smtClean="0"/>
                        <a:t>  </a:t>
                      </a:r>
                      <a:r>
                        <a:rPr lang="id-ID" sz="1800" baseline="0" dirty="0" smtClean="0"/>
                        <a:t>    xx</a:t>
                      </a:r>
                      <a:endParaRPr lang="en-US" sz="1800" dirty="0">
                        <a:solidFill>
                          <a:schemeClr val="tx2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Mencatat pemakaian</a:t>
                      </a:r>
                      <a:r>
                        <a:rPr lang="id-ID" sz="1800" baseline="0" dirty="0" smtClean="0"/>
                        <a:t> BBL</a:t>
                      </a:r>
                      <a:endParaRPr lang="en-US" sz="1800" dirty="0">
                        <a:solidFill>
                          <a:schemeClr val="tx2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Persediaan BDP         xx</a:t>
                      </a:r>
                    </a:p>
                    <a:p>
                      <a:r>
                        <a:rPr lang="id-ID" sz="1800" dirty="0" smtClean="0"/>
                        <a:t>   Persediaan</a:t>
                      </a:r>
                      <a:r>
                        <a:rPr lang="id-ID" sz="1800" baseline="0" dirty="0" smtClean="0"/>
                        <a:t> BBL                 xx</a:t>
                      </a:r>
                      <a:endParaRPr lang="en-US" sz="1800" dirty="0">
                        <a:solidFill>
                          <a:schemeClr val="tx2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BDP-BBBL</a:t>
                      </a:r>
                      <a:r>
                        <a:rPr lang="id-ID" sz="1800" baseline="0" dirty="0" smtClean="0"/>
                        <a:t>             </a:t>
                      </a:r>
                      <a:r>
                        <a:rPr lang="en-US" sz="1800" baseline="0" dirty="0" smtClean="0"/>
                        <a:t>   </a:t>
                      </a:r>
                      <a:r>
                        <a:rPr lang="id-ID" sz="1800" baseline="0" dirty="0" smtClean="0"/>
                        <a:t>      xx</a:t>
                      </a:r>
                    </a:p>
                    <a:p>
                      <a:r>
                        <a:rPr lang="id-ID" sz="1800" baseline="0" dirty="0" smtClean="0"/>
                        <a:t>  Persediaan BBL                  xx</a:t>
                      </a:r>
                      <a:endParaRPr lang="en-US" sz="1800" dirty="0">
                        <a:solidFill>
                          <a:schemeClr val="tx2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Mencatat</a:t>
                      </a:r>
                      <a:r>
                        <a:rPr lang="id-ID" sz="1800" baseline="0" dirty="0" smtClean="0"/>
                        <a:t> BTKL terutang</a:t>
                      </a:r>
                      <a:endParaRPr lang="en-US" sz="1800" dirty="0">
                        <a:solidFill>
                          <a:schemeClr val="tx2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Biaya</a:t>
                      </a:r>
                      <a:r>
                        <a:rPr lang="id-ID" sz="1800" baseline="0" dirty="0" smtClean="0"/>
                        <a:t> Gaji &amp; Upah     xx</a:t>
                      </a:r>
                    </a:p>
                    <a:p>
                      <a:r>
                        <a:rPr lang="id-ID" sz="1800" baseline="0" dirty="0" smtClean="0"/>
                        <a:t>   Utang Gaji &amp; Upah        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id-ID" sz="1800" baseline="0" dirty="0" smtClean="0"/>
                        <a:t>  xx </a:t>
                      </a:r>
                      <a:endParaRPr lang="en-US" sz="1800" dirty="0">
                        <a:solidFill>
                          <a:schemeClr val="tx2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Biaya</a:t>
                      </a:r>
                      <a:r>
                        <a:rPr lang="id-ID" sz="1800" baseline="0" dirty="0" smtClean="0"/>
                        <a:t> Gaji &amp; Upah    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id-ID" sz="1800" baseline="0" dirty="0" smtClean="0"/>
                        <a:t>   xx</a:t>
                      </a:r>
                    </a:p>
                    <a:p>
                      <a:r>
                        <a:rPr lang="id-ID" sz="1800" baseline="0" dirty="0" smtClean="0"/>
                        <a:t>   Utang Gaji &amp; Upah    </a:t>
                      </a:r>
                      <a:r>
                        <a:rPr lang="en-US" sz="1800" baseline="0" dirty="0" smtClean="0"/>
                        <a:t>  </a:t>
                      </a:r>
                      <a:r>
                        <a:rPr lang="id-ID" sz="1800" baseline="0" dirty="0" smtClean="0"/>
                        <a:t>     xx</a:t>
                      </a:r>
                      <a:endParaRPr lang="en-US" sz="1800" dirty="0">
                        <a:solidFill>
                          <a:schemeClr val="tx2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Mencatat pembebanan BTKL</a:t>
                      </a:r>
                      <a:endParaRPr lang="en-US" sz="1800" dirty="0">
                        <a:solidFill>
                          <a:schemeClr val="tx2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Persediaan BDP          xx</a:t>
                      </a:r>
                    </a:p>
                    <a:p>
                      <a:r>
                        <a:rPr lang="id-ID" sz="1800" baseline="0" dirty="0" smtClean="0"/>
                        <a:t>   Biaya Gaji &amp; Upah            xx</a:t>
                      </a:r>
                      <a:endParaRPr lang="en-US" sz="1800" dirty="0">
                        <a:solidFill>
                          <a:schemeClr val="tx2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BDP-BTKL                 </a:t>
                      </a:r>
                      <a:r>
                        <a:rPr lang="en-US" sz="1800" dirty="0" smtClean="0"/>
                        <a:t> </a:t>
                      </a:r>
                      <a:r>
                        <a:rPr lang="id-ID" sz="1800" dirty="0" smtClean="0"/>
                        <a:t>    xx</a:t>
                      </a:r>
                    </a:p>
                    <a:p>
                      <a:r>
                        <a:rPr lang="id-ID" sz="1800" dirty="0" smtClean="0"/>
                        <a:t>    Biaya Gaji &amp; Upah          xx</a:t>
                      </a:r>
                      <a:endParaRPr lang="en-US" sz="1800" dirty="0">
                        <a:solidFill>
                          <a:schemeClr val="tx2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Mencatat BOP sesungguhnya</a:t>
                      </a:r>
                      <a:endParaRPr lang="en-US" sz="1800" dirty="0">
                        <a:solidFill>
                          <a:schemeClr val="tx2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BOP                          xx</a:t>
                      </a:r>
                    </a:p>
                    <a:p>
                      <a:r>
                        <a:rPr lang="id-ID" sz="1800" dirty="0" smtClean="0"/>
                        <a:t>   Berbagai Akun Dikredit    </a:t>
                      </a:r>
                      <a:r>
                        <a:rPr lang="en-US" sz="1800" dirty="0" smtClean="0"/>
                        <a:t>   </a:t>
                      </a:r>
                      <a:r>
                        <a:rPr lang="id-ID" sz="1800" dirty="0" smtClean="0"/>
                        <a:t>xx</a:t>
                      </a:r>
                      <a:endParaRPr lang="en-US" sz="1800" dirty="0">
                        <a:solidFill>
                          <a:schemeClr val="tx2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BOP Sesungguhnya  </a:t>
                      </a:r>
                      <a:r>
                        <a:rPr lang="en-US" sz="1800" dirty="0" smtClean="0"/>
                        <a:t>     </a:t>
                      </a:r>
                      <a:r>
                        <a:rPr lang="id-ID" sz="1800" dirty="0" smtClean="0"/>
                        <a:t> xx</a:t>
                      </a:r>
                    </a:p>
                    <a:p>
                      <a:r>
                        <a:rPr lang="id-ID" sz="1800" dirty="0" smtClean="0"/>
                        <a:t>   Berbagai Akun. Dikredit </a:t>
                      </a:r>
                      <a:r>
                        <a:rPr lang="en-US" sz="1800" dirty="0" smtClean="0"/>
                        <a:t>  </a:t>
                      </a:r>
                      <a:r>
                        <a:rPr lang="id-ID" sz="1800" dirty="0" smtClean="0"/>
                        <a:t>   xx</a:t>
                      </a:r>
                      <a:endParaRPr lang="en-US" sz="1800" dirty="0" smtClean="0">
                        <a:solidFill>
                          <a:schemeClr val="tx2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Mencatat pembebanan BOP</a:t>
                      </a:r>
                      <a:endParaRPr lang="en-US" sz="1800" dirty="0">
                        <a:solidFill>
                          <a:schemeClr val="tx2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Persediaan BDP       </a:t>
                      </a:r>
                      <a:r>
                        <a:rPr lang="en-US" sz="1800" dirty="0" smtClean="0"/>
                        <a:t> </a:t>
                      </a:r>
                      <a:r>
                        <a:rPr lang="id-ID" sz="1800" dirty="0" smtClean="0"/>
                        <a:t>  xx</a:t>
                      </a:r>
                    </a:p>
                    <a:p>
                      <a:r>
                        <a:rPr lang="id-ID" sz="1800" baseline="0" dirty="0" smtClean="0"/>
                        <a:t>    BOP                                xx</a:t>
                      </a:r>
                      <a:endParaRPr lang="en-US" sz="1800" dirty="0">
                        <a:solidFill>
                          <a:schemeClr val="tx2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BDP-BOP                      xx</a:t>
                      </a:r>
                    </a:p>
                    <a:p>
                      <a:r>
                        <a:rPr lang="id-ID" sz="1800" dirty="0" smtClean="0"/>
                        <a:t>      BOP Dibebankan           xx</a:t>
                      </a:r>
                      <a:endParaRPr lang="en-US" sz="1800" dirty="0">
                        <a:solidFill>
                          <a:schemeClr val="tx2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306406"/>
          <a:ext cx="9144000" cy="6040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15396"/>
                <a:gridCol w="3278038"/>
                <a:gridCol w="3450566"/>
              </a:tblGrid>
              <a:tr h="370840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Alt.</a:t>
                      </a:r>
                      <a:r>
                        <a:rPr lang="id-ID" sz="1800" baseline="0" dirty="0" smtClean="0"/>
                        <a:t> I: </a:t>
                      </a:r>
                      <a:r>
                        <a:rPr lang="id-ID" sz="1800" dirty="0" smtClean="0"/>
                        <a:t>BDP Dicatat</a:t>
                      </a:r>
                      <a:r>
                        <a:rPr lang="id-ID" sz="1800" baseline="0" dirty="0" smtClean="0"/>
                        <a:t> Sbg Aset</a:t>
                      </a:r>
                      <a:endParaRPr lang="en-US" sz="180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Alt. II: BDP Dicatat Sbg</a:t>
                      </a:r>
                      <a:r>
                        <a:rPr lang="id-ID" sz="1800" baseline="0" dirty="0" smtClean="0"/>
                        <a:t> Beban</a:t>
                      </a:r>
                      <a:endParaRPr lang="en-US" sz="180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Menutup</a:t>
                      </a:r>
                      <a:r>
                        <a:rPr lang="id-ID" sz="1800" baseline="0" dirty="0" smtClean="0"/>
                        <a:t> BOP</a:t>
                      </a:r>
                      <a:endParaRPr lang="en-US" sz="1800" dirty="0">
                        <a:solidFill>
                          <a:schemeClr val="tx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BOP</a:t>
                      </a:r>
                      <a:r>
                        <a:rPr lang="id-ID" sz="1800" baseline="0" dirty="0" smtClean="0"/>
                        <a:t>                     </a:t>
                      </a:r>
                      <a:r>
                        <a:rPr lang="id-ID" sz="1800" dirty="0" smtClean="0"/>
                        <a:t>     xx</a:t>
                      </a:r>
                    </a:p>
                    <a:p>
                      <a:r>
                        <a:rPr lang="id-ID" sz="1800" dirty="0" smtClean="0"/>
                        <a:t>   Selisih</a:t>
                      </a:r>
                      <a:r>
                        <a:rPr lang="id-ID" sz="1800" baseline="0" dirty="0" smtClean="0"/>
                        <a:t> BOP (laba)       </a:t>
                      </a:r>
                      <a:r>
                        <a:rPr lang="en-US" sz="1800" baseline="0" dirty="0" smtClean="0"/>
                        <a:t>  </a:t>
                      </a:r>
                      <a:r>
                        <a:rPr lang="id-ID" sz="1800" baseline="0" dirty="0" smtClean="0"/>
                        <a:t>  xx</a:t>
                      </a:r>
                      <a:endParaRPr lang="en-US" sz="1800" dirty="0">
                        <a:solidFill>
                          <a:schemeClr val="tx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BOP</a:t>
                      </a:r>
                      <a:r>
                        <a:rPr lang="id-ID" sz="1800" baseline="0" dirty="0" smtClean="0"/>
                        <a:t> Dibebankan</a:t>
                      </a:r>
                      <a:r>
                        <a:rPr lang="id-ID" sz="1800" dirty="0" smtClean="0"/>
                        <a:t>       xx</a:t>
                      </a:r>
                    </a:p>
                    <a:p>
                      <a:r>
                        <a:rPr lang="id-ID" sz="1800" dirty="0" smtClean="0"/>
                        <a:t>   BOP</a:t>
                      </a:r>
                      <a:r>
                        <a:rPr lang="id-ID" sz="1800" baseline="0" dirty="0" smtClean="0"/>
                        <a:t> Sesungguhnya        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id-ID" sz="1800" baseline="0" dirty="0" smtClean="0"/>
                        <a:t>  xx</a:t>
                      </a:r>
                    </a:p>
                    <a:p>
                      <a:r>
                        <a:rPr lang="id-ID" sz="1800" baseline="0" dirty="0" smtClean="0"/>
                        <a:t>   Selisih BOP (laba)             xx</a:t>
                      </a:r>
                      <a:endParaRPr lang="en-US" sz="1800" dirty="0">
                        <a:solidFill>
                          <a:schemeClr val="tx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Menutup</a:t>
                      </a:r>
                      <a:r>
                        <a:rPr lang="id-ID" sz="1800" baseline="0" dirty="0" smtClean="0"/>
                        <a:t> selisih BOP</a:t>
                      </a:r>
                      <a:endParaRPr lang="en-US" sz="1800" dirty="0">
                        <a:solidFill>
                          <a:schemeClr val="tx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Selisih</a:t>
                      </a:r>
                      <a:r>
                        <a:rPr lang="id-ID" sz="1800" baseline="0" dirty="0" smtClean="0"/>
                        <a:t> BOP      </a:t>
                      </a:r>
                      <a:r>
                        <a:rPr lang="id-ID" sz="1800" dirty="0" smtClean="0"/>
                        <a:t>          xx</a:t>
                      </a:r>
                    </a:p>
                    <a:p>
                      <a:r>
                        <a:rPr lang="id-ID" sz="1800" dirty="0" smtClean="0"/>
                        <a:t>   Harga</a:t>
                      </a:r>
                      <a:r>
                        <a:rPr lang="id-ID" sz="1800" baseline="0" dirty="0" smtClean="0"/>
                        <a:t> Pokok Penj.           xx</a:t>
                      </a:r>
                      <a:endParaRPr lang="en-US" sz="1800" dirty="0">
                        <a:solidFill>
                          <a:schemeClr val="tx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Selisih</a:t>
                      </a:r>
                      <a:r>
                        <a:rPr lang="id-ID" sz="1800" baseline="0" dirty="0" smtClean="0"/>
                        <a:t> BOP      </a:t>
                      </a:r>
                      <a:r>
                        <a:rPr lang="id-ID" sz="1800" dirty="0" smtClean="0"/>
                        <a:t>          xx</a:t>
                      </a:r>
                    </a:p>
                    <a:p>
                      <a:r>
                        <a:rPr lang="id-ID" sz="1800" dirty="0" smtClean="0"/>
                        <a:t>   Harga</a:t>
                      </a:r>
                      <a:r>
                        <a:rPr lang="id-ID" sz="1800" baseline="0" dirty="0" smtClean="0"/>
                        <a:t> Pokok Penj.          </a:t>
                      </a:r>
                      <a:r>
                        <a:rPr lang="en-US" sz="1800" baseline="0" dirty="0" smtClean="0"/>
                        <a:t>  </a:t>
                      </a:r>
                      <a:r>
                        <a:rPr lang="id-ID" sz="1800" baseline="0" dirty="0" smtClean="0"/>
                        <a:t> xx</a:t>
                      </a:r>
                      <a:endParaRPr lang="en-US" sz="1800" dirty="0">
                        <a:solidFill>
                          <a:schemeClr val="tx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Mencatat</a:t>
                      </a:r>
                      <a:r>
                        <a:rPr lang="id-ID" sz="1800" baseline="0" dirty="0" smtClean="0"/>
                        <a:t> barang jadi</a:t>
                      </a:r>
                      <a:endParaRPr lang="en-US" sz="1800" dirty="0">
                        <a:solidFill>
                          <a:schemeClr val="tx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baseline="0" dirty="0" smtClean="0"/>
                        <a:t>Persediaan Brg Jadi   xx</a:t>
                      </a:r>
                    </a:p>
                    <a:p>
                      <a:r>
                        <a:rPr lang="id-ID" sz="1800" baseline="0" dirty="0" smtClean="0"/>
                        <a:t>   Persediaan BDP               xx </a:t>
                      </a:r>
                      <a:endParaRPr lang="en-US" sz="1800" dirty="0">
                        <a:solidFill>
                          <a:schemeClr val="tx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baseline="0" dirty="0" smtClean="0"/>
                        <a:t>Persediaan Brg Jadi  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id-ID" sz="1800" baseline="0" dirty="0" smtClean="0"/>
                        <a:t>xx</a:t>
                      </a:r>
                    </a:p>
                    <a:p>
                      <a:r>
                        <a:rPr lang="id-ID" sz="1800" baseline="0" dirty="0" smtClean="0"/>
                        <a:t>   BDP-BBBL                          xx</a:t>
                      </a:r>
                    </a:p>
                    <a:p>
                      <a:r>
                        <a:rPr lang="id-ID" sz="1800" baseline="0" dirty="0" smtClean="0"/>
                        <a:t>   BDP-BTKL                          xx</a:t>
                      </a:r>
                    </a:p>
                    <a:p>
                      <a:r>
                        <a:rPr lang="id-ID" sz="1800" baseline="0" dirty="0" smtClean="0"/>
                        <a:t>   BDP-BOP                          xx</a:t>
                      </a:r>
                      <a:endParaRPr lang="en-US" sz="1800" dirty="0">
                        <a:solidFill>
                          <a:schemeClr val="tx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Mencatat persediaan</a:t>
                      </a:r>
                      <a:r>
                        <a:rPr lang="id-ID" sz="1800" baseline="0" dirty="0" smtClean="0"/>
                        <a:t> BDP akhir</a:t>
                      </a:r>
                      <a:endParaRPr lang="en-US" sz="1800" dirty="0">
                        <a:solidFill>
                          <a:schemeClr val="tx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Tidak</a:t>
                      </a:r>
                      <a:r>
                        <a:rPr lang="id-ID" sz="1800" baseline="0" dirty="0" smtClean="0"/>
                        <a:t> ada ayat jurnal</a:t>
                      </a:r>
                      <a:endParaRPr lang="id-ID" sz="1800" dirty="0" smtClean="0">
                        <a:solidFill>
                          <a:schemeClr val="tx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baseline="0" dirty="0" smtClean="0"/>
                        <a:t>Persediaan BDP        xx</a:t>
                      </a:r>
                    </a:p>
                    <a:p>
                      <a:r>
                        <a:rPr lang="id-ID" sz="1800" baseline="0" dirty="0" smtClean="0"/>
                        <a:t>   BDP-BBBL                   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id-ID" sz="1800" baseline="0" dirty="0" smtClean="0"/>
                        <a:t>      xx</a:t>
                      </a:r>
                    </a:p>
                    <a:p>
                      <a:r>
                        <a:rPr lang="id-ID" sz="1800" baseline="0" dirty="0" smtClean="0"/>
                        <a:t>   BDP-BTKL                          xx</a:t>
                      </a:r>
                    </a:p>
                    <a:p>
                      <a:r>
                        <a:rPr lang="id-ID" sz="1800" baseline="0" dirty="0" smtClean="0"/>
                        <a:t>   BDP-BOP                    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id-ID" sz="1800" baseline="0" dirty="0" smtClean="0"/>
                        <a:t>     xx</a:t>
                      </a:r>
                      <a:endParaRPr lang="en-US" sz="1800" dirty="0">
                        <a:solidFill>
                          <a:schemeClr val="tx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Mencatat Penjualan</a:t>
                      </a:r>
                      <a:r>
                        <a:rPr lang="id-ID" sz="1800" baseline="0" dirty="0" smtClean="0"/>
                        <a:t> dan harga pokok penjualan</a:t>
                      </a:r>
                      <a:endParaRPr lang="en-US" sz="1800" dirty="0">
                        <a:solidFill>
                          <a:schemeClr val="tx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Kas / Piutang Dagang   xx</a:t>
                      </a:r>
                    </a:p>
                    <a:p>
                      <a:r>
                        <a:rPr lang="id-ID" sz="1800" dirty="0" smtClean="0"/>
                        <a:t>   Penjualan                          xx</a:t>
                      </a:r>
                    </a:p>
                    <a:p>
                      <a:endParaRPr lang="id-ID" sz="1800" dirty="0" smtClean="0"/>
                    </a:p>
                    <a:p>
                      <a:r>
                        <a:rPr lang="id-ID" sz="1800" dirty="0" smtClean="0"/>
                        <a:t>Harga</a:t>
                      </a:r>
                      <a:r>
                        <a:rPr lang="id-ID" sz="1800" baseline="0" dirty="0" smtClean="0"/>
                        <a:t> Pokok Penjualan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id-ID" sz="1800" baseline="0" dirty="0" smtClean="0"/>
                        <a:t> xx</a:t>
                      </a:r>
                    </a:p>
                    <a:p>
                      <a:r>
                        <a:rPr lang="id-ID" sz="1800" baseline="0" dirty="0" smtClean="0"/>
                        <a:t>   Persediaan Barang Jadi  </a:t>
                      </a:r>
                      <a:r>
                        <a:rPr lang="en-US" sz="1800" baseline="0" dirty="0" smtClean="0"/>
                        <a:t>  </a:t>
                      </a:r>
                      <a:r>
                        <a:rPr lang="id-ID" sz="1800" baseline="0" dirty="0" smtClean="0"/>
                        <a:t> xx</a:t>
                      </a:r>
                      <a:endParaRPr lang="en-US" sz="1800" dirty="0">
                        <a:solidFill>
                          <a:schemeClr val="tx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Kas / Piutang Dagang   xx</a:t>
                      </a:r>
                    </a:p>
                    <a:p>
                      <a:r>
                        <a:rPr lang="id-ID" sz="1800" dirty="0" smtClean="0"/>
                        <a:t>   Penjualan                          xx</a:t>
                      </a:r>
                      <a:endParaRPr lang="en-US" sz="1800" dirty="0" smtClean="0"/>
                    </a:p>
                    <a:p>
                      <a:r>
                        <a:rPr lang="id-ID" sz="1800" dirty="0" smtClean="0"/>
                        <a:t>   </a:t>
                      </a:r>
                    </a:p>
                    <a:p>
                      <a:r>
                        <a:rPr lang="id-ID" sz="1800" dirty="0" smtClean="0"/>
                        <a:t>Harga</a:t>
                      </a:r>
                      <a:r>
                        <a:rPr lang="id-ID" sz="1800" baseline="0" dirty="0" smtClean="0"/>
                        <a:t> Pokok Penjualan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id-ID" sz="1800" baseline="0" dirty="0" smtClean="0"/>
                        <a:t> xx</a:t>
                      </a:r>
                    </a:p>
                    <a:p>
                      <a:r>
                        <a:rPr lang="id-ID" sz="1800" baseline="0" dirty="0" smtClean="0"/>
                        <a:t>   Persediaan Barang Jadi  </a:t>
                      </a:r>
                      <a:r>
                        <a:rPr lang="en-US" sz="1800" baseline="0" dirty="0" smtClean="0"/>
                        <a:t>  </a:t>
                      </a:r>
                      <a:r>
                        <a:rPr lang="id-ID" sz="1800" baseline="0" dirty="0" smtClean="0"/>
                        <a:t> xx</a:t>
                      </a:r>
                      <a:endParaRPr lang="en-US" sz="1800" dirty="0" smtClean="0">
                        <a:solidFill>
                          <a:schemeClr val="tx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endParaRPr lang="en-US" sz="1800" dirty="0" smtClean="0">
                        <a:solidFill>
                          <a:schemeClr val="tx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2133600"/>
          <a:ext cx="9144000" cy="1833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15396"/>
                <a:gridCol w="3278038"/>
                <a:gridCol w="3450566"/>
              </a:tblGrid>
              <a:tr h="370840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2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Alt.</a:t>
                      </a:r>
                      <a:r>
                        <a:rPr lang="id-ID" sz="1800" baseline="0" dirty="0" smtClean="0"/>
                        <a:t> I: </a:t>
                      </a:r>
                      <a:r>
                        <a:rPr lang="id-ID" sz="1800" dirty="0" smtClean="0"/>
                        <a:t>BDP Dicatat</a:t>
                      </a:r>
                      <a:r>
                        <a:rPr lang="id-ID" sz="1800" baseline="0" dirty="0" smtClean="0"/>
                        <a:t> Sbg Aset</a:t>
                      </a:r>
                      <a:endParaRPr lang="en-US" sz="1800" dirty="0">
                        <a:solidFill>
                          <a:schemeClr val="tx2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Alt. II: BDP Dicatat Sbg</a:t>
                      </a:r>
                      <a:r>
                        <a:rPr lang="id-ID" sz="1800" baseline="0" dirty="0" smtClean="0"/>
                        <a:t> Beban</a:t>
                      </a:r>
                      <a:endParaRPr lang="en-US" sz="1800" dirty="0">
                        <a:solidFill>
                          <a:schemeClr val="tx2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Membuat jurnal balik pada awal periode akuntansi untuk persediaan barang</a:t>
                      </a:r>
                      <a:r>
                        <a:rPr lang="id-ID" sz="1800" baseline="0" dirty="0" smtClean="0"/>
                        <a:t> dalam proses (BDP)</a:t>
                      </a:r>
                      <a:endParaRPr lang="en-US" sz="1800" dirty="0">
                        <a:solidFill>
                          <a:schemeClr val="tx2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Tidak ada ayat jurnal</a:t>
                      </a:r>
                      <a:endParaRPr lang="en-US" sz="1800" dirty="0">
                        <a:solidFill>
                          <a:schemeClr val="tx2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BDP-BBBL                      xx</a:t>
                      </a:r>
                    </a:p>
                    <a:p>
                      <a:r>
                        <a:rPr lang="id-ID" sz="1800" dirty="0" smtClean="0"/>
                        <a:t>BDP-BTKL                      </a:t>
                      </a:r>
                      <a:r>
                        <a:rPr lang="id-ID" sz="1800" baseline="0" dirty="0" smtClean="0"/>
                        <a:t> xx</a:t>
                      </a:r>
                    </a:p>
                    <a:p>
                      <a:r>
                        <a:rPr lang="id-ID" sz="1800" baseline="0" dirty="0" smtClean="0"/>
                        <a:t>BDP-BOP                        xx</a:t>
                      </a:r>
                    </a:p>
                    <a:p>
                      <a:r>
                        <a:rPr lang="id-ID" sz="1800" baseline="0" dirty="0" smtClean="0"/>
                        <a:t>    Persediaan BDP               xx</a:t>
                      </a:r>
                      <a:endParaRPr lang="en-US" sz="1800" dirty="0" smtClean="0">
                        <a:solidFill>
                          <a:schemeClr val="tx2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1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3200" b="1" dirty="0" smtClean="0">
                <a:latin typeface="+mj-lt"/>
              </a:rPr>
              <a:t>ARUS BIAYA PRODUKSI</a:t>
            </a:r>
            <a:endParaRPr lang="en-US" sz="3200" b="1" dirty="0">
              <a:latin typeface="+mj-lt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14546" y="6021288"/>
            <a:ext cx="6768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 smtClean="0"/>
              <a:t>GAMBAR 3.8 </a:t>
            </a:r>
            <a:r>
              <a:rPr lang="sv-SE" dirty="0" smtClean="0"/>
              <a:t>Arus Biaya Produksi dengan Pencatatan Alternatif I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26391" t="20703" r="24194" b="13867"/>
          <a:stretch>
            <a:fillRect/>
          </a:stretch>
        </p:blipFill>
        <p:spPr bwMode="auto">
          <a:xfrm>
            <a:off x="2428860" y="1000108"/>
            <a:ext cx="642942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Placeholder 2"/>
          <p:cNvSpPr>
            <a:spLocks noGrp="1"/>
          </p:cNvSpPr>
          <p:nvPr>
            <p:ph type="body" idx="2"/>
          </p:nvPr>
        </p:nvSpPr>
        <p:spPr>
          <a:xfrm>
            <a:off x="357158" y="1500174"/>
            <a:ext cx="1600200" cy="1962152"/>
          </a:xfrm>
        </p:spPr>
        <p:txBody>
          <a:bodyPr>
            <a:noAutofit/>
          </a:bodyPr>
          <a:lstStyle/>
          <a:p>
            <a:r>
              <a:rPr lang="en-US" sz="2000" b="1" dirty="0" err="1" smtClean="0">
                <a:latin typeface="+mj-lt"/>
              </a:rPr>
              <a:t>Tujuan</a:t>
            </a:r>
            <a:r>
              <a:rPr lang="en-US" sz="2000" b="1" dirty="0" smtClean="0">
                <a:latin typeface="+mj-lt"/>
              </a:rPr>
              <a:t> 6</a:t>
            </a:r>
          </a:p>
          <a:p>
            <a:r>
              <a:rPr lang="en-US" sz="2000" dirty="0" smtClean="0">
                <a:latin typeface="+mj-lt"/>
              </a:rPr>
              <a:t>Diagram </a:t>
            </a:r>
            <a:r>
              <a:rPr lang="en-US" sz="2000" dirty="0" err="1" smtClean="0">
                <a:latin typeface="+mj-lt"/>
              </a:rPr>
              <a:t>arus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biaya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produksi</a:t>
            </a:r>
            <a:r>
              <a:rPr lang="en-US" sz="2000" dirty="0" smtClean="0">
                <a:latin typeface="+mj-lt"/>
              </a:rPr>
              <a:t>.</a:t>
            </a:r>
            <a:endParaRPr lang="en-US" sz="2000" dirty="0">
              <a:latin typeface="+mj-lt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99592" y="6211669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 smtClean="0"/>
              <a:t>Gambar 3.9 Arus Biaya Produksi dengan Pencatatan Alternatif II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6903" t="13672" r="24780" b="5273"/>
          <a:stretch>
            <a:fillRect/>
          </a:stretch>
        </p:blipFill>
        <p:spPr bwMode="auto">
          <a:xfrm>
            <a:off x="1357290" y="214314"/>
            <a:ext cx="6286544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1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3200" b="1" dirty="0" smtClean="0">
                <a:latin typeface="+mj-lt"/>
              </a:rPr>
              <a:t>LAPORAN HP. PRODUKSI DAN HUBUNGANNYA DENGAN LAPORAN LABA RUGI</a:t>
            </a:r>
            <a:endParaRPr lang="en-US" sz="3200" b="1" dirty="0">
              <a:latin typeface="+mj-lt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>
          <a:xfrm>
            <a:off x="2500298" y="3143248"/>
            <a:ext cx="6324600" cy="16049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dirty="0" err="1" smtClean="0">
                <a:latin typeface="+mj-lt"/>
              </a:rPr>
              <a:t>Laporan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harga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pokok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produksi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hanya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dibuat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untuk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perusahaan</a:t>
            </a:r>
            <a:r>
              <a:rPr lang="en-US" sz="2800" dirty="0" smtClean="0">
                <a:latin typeface="+mj-lt"/>
              </a:rPr>
              <a:t> yang </a:t>
            </a:r>
            <a:r>
              <a:rPr lang="en-US" sz="2800" dirty="0" err="1" smtClean="0">
                <a:latin typeface="+mj-lt"/>
              </a:rPr>
              <a:t>menggunakan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sistem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fisik</a:t>
            </a:r>
            <a:r>
              <a:rPr lang="en-US" sz="2800" dirty="0" smtClean="0">
                <a:latin typeface="+mj-lt"/>
              </a:rPr>
              <a:t>.</a:t>
            </a:r>
            <a:endParaRPr lang="en-US" sz="2800" dirty="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91044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en-US" sz="2000" b="1" dirty="0" err="1" smtClean="0">
                <a:latin typeface="+mj-lt"/>
              </a:rPr>
              <a:t>Tujuan</a:t>
            </a:r>
            <a:r>
              <a:rPr lang="en-US" sz="2000" b="1" dirty="0" smtClean="0">
                <a:latin typeface="+mj-lt"/>
              </a:rPr>
              <a:t> 7</a:t>
            </a:r>
          </a:p>
          <a:p>
            <a:pPr>
              <a:spcAft>
                <a:spcPts val="0"/>
              </a:spcAft>
            </a:pPr>
            <a:r>
              <a:rPr lang="en-US" sz="2000" dirty="0" err="1" smtClean="0">
                <a:latin typeface="+mj-lt"/>
              </a:rPr>
              <a:t>Laporan</a:t>
            </a:r>
            <a:r>
              <a:rPr lang="en-US" sz="2000" dirty="0" smtClean="0">
                <a:latin typeface="+mj-lt"/>
              </a:rPr>
              <a:t> HPP (</a:t>
            </a:r>
            <a:r>
              <a:rPr lang="en-US" sz="2000" i="1" dirty="0" smtClean="0">
                <a:latin typeface="+mj-lt"/>
              </a:rPr>
              <a:t>cost of goods manufactured statement) </a:t>
            </a:r>
            <a:r>
              <a:rPr lang="en-US" sz="2000" i="1" dirty="0" err="1" smtClean="0">
                <a:latin typeface="+mj-lt"/>
              </a:rPr>
              <a:t>dan</a:t>
            </a:r>
            <a:r>
              <a:rPr lang="en-US" sz="2000" i="1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laporan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laba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rugi</a:t>
            </a:r>
            <a:r>
              <a:rPr lang="en-US" sz="2000" dirty="0" smtClean="0">
                <a:latin typeface="+mj-lt"/>
              </a:rPr>
              <a:t> (</a:t>
            </a:r>
            <a:r>
              <a:rPr lang="en-US" sz="2000" i="1" dirty="0" smtClean="0">
                <a:latin typeface="+mj-lt"/>
              </a:rPr>
              <a:t>income statement) </a:t>
            </a:r>
            <a:r>
              <a:rPr lang="en-US" sz="2000" dirty="0" err="1" smtClean="0">
                <a:latin typeface="+mj-lt"/>
              </a:rPr>
              <a:t>untuk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perusahaan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manufaktur</a:t>
            </a:r>
            <a:r>
              <a:rPr lang="en-US" sz="2000" dirty="0" smtClean="0">
                <a:latin typeface="+mj-lt"/>
              </a:rPr>
              <a:t>.</a:t>
            </a:r>
            <a:endParaRPr lang="en-US" sz="2000" dirty="0">
              <a:latin typeface="+mj-lt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>
            <a:off x="3581400" y="6324600"/>
            <a:ext cx="533400" cy="0"/>
          </a:xfrm>
          <a:prstGeom prst="line">
            <a:avLst/>
          </a:prstGeom>
          <a:noFill/>
          <a:ln w="38100" cap="sq" cmpd="dbl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152400" y="6143644"/>
            <a:ext cx="8991600" cy="369332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 smtClean="0">
                <a:solidFill>
                  <a:sysClr val="windowText" lastClr="000000"/>
                </a:solidFill>
                <a:latin typeface="+mj-lt"/>
              </a:rPr>
              <a:t>Tabel</a:t>
            </a:r>
            <a:r>
              <a:rPr lang="en-US" b="1" dirty="0" smtClean="0">
                <a:solidFill>
                  <a:sysClr val="windowText" lastClr="000000"/>
                </a:solidFill>
                <a:latin typeface="+mj-lt"/>
              </a:rPr>
              <a:t> 3.8 </a:t>
            </a:r>
            <a:r>
              <a:rPr lang="en-US" b="1" dirty="0" err="1" smtClean="0">
                <a:solidFill>
                  <a:sysClr val="windowText" lastClr="000000"/>
                </a:solidFill>
                <a:latin typeface="+mj-lt"/>
              </a:rPr>
              <a:t>Laporan</a:t>
            </a:r>
            <a:r>
              <a:rPr lang="en-US" b="1" dirty="0" smtClean="0">
                <a:solidFill>
                  <a:sysClr val="windowText" lastClr="000000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ysClr val="windowText" lastClr="000000"/>
                </a:solidFill>
                <a:latin typeface="+mj-lt"/>
              </a:rPr>
              <a:t>Harga</a:t>
            </a:r>
            <a:r>
              <a:rPr lang="en-US" b="1" dirty="0" smtClean="0">
                <a:solidFill>
                  <a:sysClr val="windowText" lastClr="000000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ysClr val="windowText" lastClr="000000"/>
                </a:solidFill>
                <a:latin typeface="+mj-lt"/>
              </a:rPr>
              <a:t>Pokok</a:t>
            </a:r>
            <a:r>
              <a:rPr lang="en-US" b="1" dirty="0" smtClean="0">
                <a:solidFill>
                  <a:sysClr val="windowText" lastClr="000000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ysClr val="windowText" lastClr="000000"/>
                </a:solidFill>
                <a:latin typeface="+mj-lt"/>
              </a:rPr>
              <a:t>Produksi</a:t>
            </a:r>
            <a:r>
              <a:rPr lang="en-US" b="1" dirty="0" smtClean="0">
                <a:solidFill>
                  <a:sysClr val="windowText" lastClr="000000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ysClr val="windowText" lastClr="000000"/>
                </a:solidFill>
                <a:latin typeface="+mj-lt"/>
              </a:rPr>
              <a:t>dan</a:t>
            </a:r>
            <a:r>
              <a:rPr lang="en-US" b="1" dirty="0" smtClean="0">
                <a:solidFill>
                  <a:sysClr val="windowText" lastClr="000000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ysClr val="windowText" lastClr="000000"/>
                </a:solidFill>
                <a:latin typeface="+mj-lt"/>
              </a:rPr>
              <a:t>Hubungannya</a:t>
            </a:r>
            <a:r>
              <a:rPr lang="en-US" b="1" dirty="0" smtClean="0">
                <a:solidFill>
                  <a:sysClr val="windowText" lastClr="000000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ysClr val="windowText" lastClr="000000"/>
                </a:solidFill>
                <a:latin typeface="+mj-lt"/>
              </a:rPr>
              <a:t>dengan</a:t>
            </a:r>
            <a:r>
              <a:rPr lang="en-US" b="1" dirty="0" smtClean="0">
                <a:solidFill>
                  <a:sysClr val="windowText" lastClr="000000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ysClr val="windowText" lastClr="000000"/>
                </a:solidFill>
                <a:latin typeface="+mj-lt"/>
              </a:rPr>
              <a:t>Laporan</a:t>
            </a:r>
            <a:r>
              <a:rPr lang="en-US" b="1" dirty="0" smtClean="0">
                <a:solidFill>
                  <a:sysClr val="windowText" lastClr="000000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ysClr val="windowText" lastClr="000000"/>
                </a:solidFill>
                <a:latin typeface="+mj-lt"/>
              </a:rPr>
              <a:t>Laba</a:t>
            </a:r>
            <a:r>
              <a:rPr lang="en-US" b="1" dirty="0" smtClean="0">
                <a:solidFill>
                  <a:sysClr val="windowText" lastClr="000000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ysClr val="windowText" lastClr="000000"/>
                </a:solidFill>
                <a:latin typeface="+mj-lt"/>
              </a:rPr>
              <a:t>Rugi</a:t>
            </a:r>
            <a:endParaRPr lang="en-US" b="1" dirty="0">
              <a:solidFill>
                <a:sysClr val="windowText" lastClr="000000"/>
              </a:solidFill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35139" t="12695" r="24231" b="6250"/>
          <a:stretch>
            <a:fillRect/>
          </a:stretch>
        </p:blipFill>
        <p:spPr bwMode="auto">
          <a:xfrm>
            <a:off x="2000232" y="142852"/>
            <a:ext cx="5286412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1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3200" b="1" dirty="0" smtClean="0">
                <a:latin typeface="+mj-lt"/>
              </a:rPr>
              <a:t>RANGKUMAN</a:t>
            </a:r>
            <a:endParaRPr lang="en-US" sz="3200" b="1" dirty="0">
              <a:latin typeface="+mj-lt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endParaRPr lang="id-ID" dirty="0" smtClean="0"/>
          </a:p>
          <a:p>
            <a:r>
              <a:rPr lang="id-ID" dirty="0" smtClean="0"/>
              <a:t>Bahan baku yang dapat  secara mudah dan akurat ditelusuri ke barang jadi adalah komponen utama barang jadi, seperti </a:t>
            </a:r>
            <a:r>
              <a:rPr lang="en-US" dirty="0" err="1" smtClean="0"/>
              <a:t>kayu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pembuatan</a:t>
            </a:r>
            <a:r>
              <a:rPr lang="en-US" dirty="0" smtClean="0"/>
              <a:t> </a:t>
            </a:r>
            <a:r>
              <a:rPr lang="en-US" dirty="0" err="1" smtClean="0"/>
              <a:t>perabot</a:t>
            </a:r>
            <a:r>
              <a:rPr lang="en-US" dirty="0" smtClean="0"/>
              <a:t>, </a:t>
            </a:r>
            <a:r>
              <a:rPr lang="en-US" dirty="0" err="1" smtClean="0"/>
              <a:t>kain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pembuatan</a:t>
            </a:r>
            <a:r>
              <a:rPr lang="en-US" dirty="0" smtClean="0"/>
              <a:t> </a:t>
            </a:r>
            <a:r>
              <a:rPr lang="en-US" dirty="0" err="1" smtClean="0"/>
              <a:t>baju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kulit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pembuatan</a:t>
            </a:r>
            <a:r>
              <a:rPr lang="en-US" dirty="0" smtClean="0"/>
              <a:t> </a:t>
            </a:r>
            <a:r>
              <a:rPr lang="en-US" dirty="0" err="1" smtClean="0"/>
              <a:t>sepatu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>
          <a:xfrm>
            <a:off x="500034" y="1571636"/>
            <a:ext cx="8429684" cy="500063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err="1" smtClean="0">
                <a:latin typeface="+mj-lt"/>
              </a:rPr>
              <a:t>Biaya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produksi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adalah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biaya</a:t>
            </a:r>
            <a:r>
              <a:rPr lang="en-US" dirty="0" smtClean="0">
                <a:latin typeface="+mj-lt"/>
              </a:rPr>
              <a:t> yang </a:t>
            </a:r>
            <a:r>
              <a:rPr lang="en-US" dirty="0" err="1" smtClean="0">
                <a:latin typeface="+mj-lt"/>
              </a:rPr>
              <a:t>terjadi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fungsi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produksi</a:t>
            </a:r>
            <a:r>
              <a:rPr lang="en-US" dirty="0" smtClean="0">
                <a:latin typeface="+mj-lt"/>
              </a:rPr>
              <a:t>. </a:t>
            </a:r>
            <a:r>
              <a:rPr lang="en-US" dirty="0" err="1" smtClean="0">
                <a:latin typeface="+mj-lt"/>
              </a:rPr>
              <a:t>Biaya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produksi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terdiri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atas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tiga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komponen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yaitu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biaya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bahan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baku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langsung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biaya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tenaga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kerja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langsung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dan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biaya</a:t>
            </a:r>
            <a:r>
              <a:rPr lang="en-US" dirty="0" smtClean="0">
                <a:latin typeface="+mj-lt"/>
              </a:rPr>
              <a:t> </a:t>
            </a:r>
            <a:r>
              <a:rPr lang="en-US" i="1" dirty="0" smtClean="0">
                <a:latin typeface="+mj-lt"/>
              </a:rPr>
              <a:t>overhead </a:t>
            </a:r>
            <a:r>
              <a:rPr lang="en-US" i="1" dirty="0" err="1" smtClean="0">
                <a:latin typeface="+mj-lt"/>
              </a:rPr>
              <a:t>pabrik</a:t>
            </a:r>
            <a:r>
              <a:rPr lang="en-US" i="1" dirty="0" smtClean="0">
                <a:latin typeface="+mj-lt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>
                <a:latin typeface="+mj-lt"/>
              </a:rPr>
              <a:t>Biaya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bahan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baku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langsung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adalah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biaya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untuk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bahan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baku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langsung</a:t>
            </a:r>
            <a:r>
              <a:rPr lang="en-US" dirty="0" smtClean="0">
                <a:latin typeface="+mj-lt"/>
              </a:rPr>
              <a:t> yang </a:t>
            </a:r>
            <a:r>
              <a:rPr lang="en-US" dirty="0" err="1" smtClean="0">
                <a:latin typeface="+mj-lt"/>
              </a:rPr>
              <a:t>dipakai</a:t>
            </a:r>
            <a:r>
              <a:rPr lang="en-US" dirty="0" smtClean="0">
                <a:latin typeface="+mj-lt"/>
              </a:rPr>
              <a:t>. </a:t>
            </a:r>
            <a:r>
              <a:rPr lang="en-US" dirty="0" err="1" smtClean="0">
                <a:latin typeface="+mj-lt"/>
              </a:rPr>
              <a:t>Bahan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baku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langsung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adalah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bahan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baku</a:t>
            </a:r>
            <a:r>
              <a:rPr lang="en-US" dirty="0" smtClean="0">
                <a:latin typeface="+mj-lt"/>
              </a:rPr>
              <a:t> yang </a:t>
            </a:r>
            <a:r>
              <a:rPr lang="en-US" dirty="0" err="1" smtClean="0">
                <a:latin typeface="+mj-lt"/>
              </a:rPr>
              <a:t>dapat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secara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mudah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akurat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ditelusuri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ke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produk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yaitu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bahan</a:t>
            </a:r>
            <a:r>
              <a:rPr lang="en-US" dirty="0" smtClean="0">
                <a:latin typeface="+mj-lt"/>
              </a:rPr>
              <a:t> </a:t>
            </a:r>
            <a:r>
              <a:rPr lang="sv-SE" dirty="0" smtClean="0">
                <a:latin typeface="+mj-lt"/>
              </a:rPr>
              <a:t>baku yang menjadi komponen utama barang jadi.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>
                <a:latin typeface="+mj-lt"/>
              </a:rPr>
              <a:t>Biaya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tenaga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kerja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langsung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adalah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upah</a:t>
            </a:r>
            <a:r>
              <a:rPr lang="en-US" dirty="0" smtClean="0">
                <a:latin typeface="+mj-lt"/>
              </a:rPr>
              <a:t> yang </a:t>
            </a:r>
            <a:r>
              <a:rPr lang="en-US" dirty="0" err="1" smtClean="0">
                <a:latin typeface="+mj-lt"/>
              </a:rPr>
              <a:t>dibayarkan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kepada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tenaga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kerja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langsung</a:t>
            </a:r>
            <a:r>
              <a:rPr lang="en-US" dirty="0" smtClean="0">
                <a:latin typeface="+mj-lt"/>
              </a:rPr>
              <a:t>. </a:t>
            </a:r>
            <a:r>
              <a:rPr lang="en-US" dirty="0" err="1" smtClean="0">
                <a:latin typeface="+mj-lt"/>
              </a:rPr>
              <a:t>Tenaga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kerja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langsung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adalah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tenaga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kerja</a:t>
            </a:r>
            <a:r>
              <a:rPr lang="en-US" dirty="0" smtClean="0">
                <a:latin typeface="+mj-lt"/>
              </a:rPr>
              <a:t> yang </a:t>
            </a:r>
            <a:r>
              <a:rPr lang="en-US" dirty="0" err="1" smtClean="0">
                <a:latin typeface="+mj-lt"/>
              </a:rPr>
              <a:t>terlibat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secara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langsung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dalam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pembuatan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barang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jadi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upahnya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dibayar</a:t>
            </a:r>
            <a:r>
              <a:rPr lang="en-US" dirty="0" smtClean="0">
                <a:latin typeface="+mj-lt"/>
              </a:rPr>
              <a:t> per </a:t>
            </a:r>
            <a:r>
              <a:rPr lang="en-US" dirty="0" err="1" smtClean="0">
                <a:latin typeface="+mj-lt"/>
              </a:rPr>
              <a:t>satuan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atau</a:t>
            </a:r>
            <a:r>
              <a:rPr lang="en-US" dirty="0" smtClean="0">
                <a:latin typeface="+mj-lt"/>
              </a:rPr>
              <a:t> per jam.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>
          <a:xfrm>
            <a:off x="571472" y="1752600"/>
            <a:ext cx="8115328" cy="4343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n-US" sz="2800" dirty="0" err="1" smtClean="0">
                <a:latin typeface="+mj-lt"/>
              </a:rPr>
              <a:t>Biaya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i="1" dirty="0" smtClean="0">
                <a:latin typeface="+mj-lt"/>
              </a:rPr>
              <a:t>overhead </a:t>
            </a:r>
            <a:r>
              <a:rPr lang="en-US" sz="2800" i="1" dirty="0" err="1" smtClean="0">
                <a:latin typeface="+mj-lt"/>
              </a:rPr>
              <a:t>pabrik</a:t>
            </a:r>
            <a:r>
              <a:rPr lang="en-US" sz="2800" i="1" dirty="0" smtClean="0">
                <a:latin typeface="+mj-lt"/>
              </a:rPr>
              <a:t> </a:t>
            </a:r>
            <a:r>
              <a:rPr lang="en-US" sz="2800" i="1" dirty="0" err="1" smtClean="0">
                <a:latin typeface="+mj-lt"/>
              </a:rPr>
              <a:t>adalah</a:t>
            </a:r>
            <a:r>
              <a:rPr lang="en-US" sz="2800" i="1" dirty="0" smtClean="0">
                <a:latin typeface="+mj-lt"/>
              </a:rPr>
              <a:t> </a:t>
            </a:r>
            <a:r>
              <a:rPr lang="en-US" sz="2800" i="1" dirty="0" err="1" smtClean="0">
                <a:latin typeface="+mj-lt"/>
              </a:rPr>
              <a:t>biaya</a:t>
            </a:r>
            <a:r>
              <a:rPr lang="en-US" sz="2800" i="1" dirty="0" smtClean="0">
                <a:latin typeface="+mj-lt"/>
              </a:rPr>
              <a:t> yang </a:t>
            </a:r>
            <a:r>
              <a:rPr lang="en-US" sz="2800" i="1" dirty="0" err="1" smtClean="0">
                <a:latin typeface="+mj-lt"/>
              </a:rPr>
              <a:t>tidak</a:t>
            </a:r>
            <a:r>
              <a:rPr lang="en-US" sz="2800" i="1" dirty="0" smtClean="0">
                <a:latin typeface="+mj-lt"/>
              </a:rPr>
              <a:t> </a:t>
            </a:r>
            <a:r>
              <a:rPr lang="en-US" sz="2800" i="1" dirty="0" err="1" smtClean="0">
                <a:latin typeface="+mj-lt"/>
              </a:rPr>
              <a:t>dapat</a:t>
            </a:r>
            <a:r>
              <a:rPr lang="en-US" sz="2800" i="1" dirty="0" smtClean="0">
                <a:latin typeface="+mj-lt"/>
              </a:rPr>
              <a:t> </a:t>
            </a:r>
            <a:r>
              <a:rPr lang="en-US" sz="2800" i="1" dirty="0" err="1" smtClean="0">
                <a:latin typeface="+mj-lt"/>
              </a:rPr>
              <a:t>secara</a:t>
            </a:r>
            <a:r>
              <a:rPr lang="en-US" sz="2800" i="1" dirty="0" smtClean="0">
                <a:latin typeface="+mj-lt"/>
              </a:rPr>
              <a:t> </a:t>
            </a:r>
            <a:r>
              <a:rPr lang="en-US" sz="2800" i="1" dirty="0" err="1" smtClean="0">
                <a:latin typeface="+mj-lt"/>
              </a:rPr>
              <a:t>mudah</a:t>
            </a:r>
            <a:r>
              <a:rPr lang="en-US" sz="2800" i="1" dirty="0" smtClean="0">
                <a:latin typeface="+mj-lt"/>
              </a:rPr>
              <a:t> </a:t>
            </a:r>
            <a:r>
              <a:rPr lang="en-US" sz="2800" i="1" dirty="0" err="1" smtClean="0">
                <a:latin typeface="+mj-lt"/>
              </a:rPr>
              <a:t>dan</a:t>
            </a:r>
            <a:r>
              <a:rPr lang="en-US" sz="2800" i="1" dirty="0" smtClean="0">
                <a:latin typeface="+mj-lt"/>
              </a:rPr>
              <a:t> </a:t>
            </a:r>
            <a:r>
              <a:rPr lang="en-US" sz="2800" i="1" dirty="0" err="1" smtClean="0">
                <a:latin typeface="+mj-lt"/>
              </a:rPr>
              <a:t>akurat</a:t>
            </a:r>
            <a:r>
              <a:rPr lang="en-US" sz="2800" i="1" dirty="0" smtClean="0">
                <a:latin typeface="+mj-lt"/>
              </a:rPr>
              <a:t> </a:t>
            </a:r>
            <a:r>
              <a:rPr lang="en-US" sz="2800" i="1" dirty="0" err="1" smtClean="0">
                <a:latin typeface="+mj-lt"/>
              </a:rPr>
              <a:t>ditelusuri</a:t>
            </a:r>
            <a:r>
              <a:rPr lang="en-US" sz="2800" i="1" dirty="0" smtClean="0">
                <a:latin typeface="+mj-lt"/>
              </a:rPr>
              <a:t> </a:t>
            </a:r>
            <a:r>
              <a:rPr lang="en-US" sz="2800" i="1" dirty="0" err="1" smtClean="0">
                <a:latin typeface="+mj-lt"/>
              </a:rPr>
              <a:t>ke</a:t>
            </a:r>
            <a:r>
              <a:rPr lang="en-US" sz="2800" i="1" dirty="0" smtClean="0">
                <a:latin typeface="+mj-lt"/>
              </a:rPr>
              <a:t> </a:t>
            </a:r>
            <a:r>
              <a:rPr lang="en-US" sz="2800" i="1" dirty="0" err="1" smtClean="0">
                <a:latin typeface="+mj-lt"/>
              </a:rPr>
              <a:t>produk</a:t>
            </a:r>
            <a:r>
              <a:rPr lang="en-US" sz="2800" i="1" dirty="0" smtClean="0">
                <a:latin typeface="+mj-lt"/>
              </a:rPr>
              <a:t>, </a:t>
            </a:r>
            <a:r>
              <a:rPr lang="en-US" sz="2800" dirty="0" err="1" smtClean="0">
                <a:latin typeface="+mj-lt"/>
              </a:rPr>
              <a:t>yaitu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biaya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produksi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selain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biaya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bahan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baku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langsung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dan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biaya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tenaga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kerja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langsung</a:t>
            </a:r>
            <a:r>
              <a:rPr lang="en-US" sz="2800" dirty="0" smtClean="0">
                <a:latin typeface="+mj-lt"/>
              </a:rPr>
              <a:t>.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sz="2800" dirty="0" err="1" smtClean="0">
                <a:latin typeface="+mj-lt"/>
              </a:rPr>
              <a:t>Biaya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bahan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baku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langsung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ditambah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biaya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tenaga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kerja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langsung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disebut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biaya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utama</a:t>
            </a:r>
            <a:r>
              <a:rPr lang="en-US" sz="2800" dirty="0" smtClean="0">
                <a:latin typeface="+mj-lt"/>
              </a:rPr>
              <a:t> (</a:t>
            </a:r>
            <a:r>
              <a:rPr lang="en-US" sz="2800" i="1" dirty="0" smtClean="0">
                <a:latin typeface="+mj-lt"/>
              </a:rPr>
              <a:t>prime cost), </a:t>
            </a:r>
            <a:r>
              <a:rPr lang="en-US" sz="2800" dirty="0" err="1" smtClean="0">
                <a:latin typeface="+mj-lt"/>
              </a:rPr>
              <a:t>sementara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biaya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tenaga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kerja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langsung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ditambah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biaya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i="1" dirty="0" smtClean="0">
                <a:latin typeface="+mj-lt"/>
              </a:rPr>
              <a:t>overhead </a:t>
            </a:r>
            <a:r>
              <a:rPr lang="en-US" sz="2800" i="1" dirty="0" err="1" smtClean="0">
                <a:latin typeface="+mj-lt"/>
              </a:rPr>
              <a:t>pabrik</a:t>
            </a:r>
            <a:r>
              <a:rPr lang="en-US" sz="2800" i="1" dirty="0" smtClean="0">
                <a:latin typeface="+mj-lt"/>
              </a:rPr>
              <a:t> </a:t>
            </a:r>
            <a:r>
              <a:rPr lang="en-US" sz="2800" i="1" dirty="0" err="1" smtClean="0">
                <a:latin typeface="+mj-lt"/>
              </a:rPr>
              <a:t>disebut</a:t>
            </a:r>
            <a:r>
              <a:rPr lang="en-US" sz="2800" i="1" dirty="0" smtClean="0">
                <a:latin typeface="+mj-lt"/>
              </a:rPr>
              <a:t> </a:t>
            </a:r>
            <a:r>
              <a:rPr lang="en-US" sz="2800" i="1" dirty="0" err="1" smtClean="0">
                <a:latin typeface="+mj-lt"/>
              </a:rPr>
              <a:t>biaya</a:t>
            </a:r>
            <a:r>
              <a:rPr lang="en-US" sz="2800" i="1" dirty="0" smtClean="0">
                <a:latin typeface="+mj-lt"/>
              </a:rPr>
              <a:t> </a:t>
            </a:r>
            <a:r>
              <a:rPr lang="en-US" sz="2800" i="1" dirty="0" err="1" smtClean="0">
                <a:latin typeface="+mj-lt"/>
              </a:rPr>
              <a:t>konversi</a:t>
            </a:r>
            <a:r>
              <a:rPr lang="en-US" sz="2800" i="1" dirty="0" smtClean="0">
                <a:latin typeface="+mj-lt"/>
              </a:rPr>
              <a:t> </a:t>
            </a:r>
            <a:r>
              <a:rPr lang="en-US" sz="2800" dirty="0" smtClean="0">
                <a:latin typeface="+mj-lt"/>
              </a:rPr>
              <a:t>(</a:t>
            </a:r>
            <a:r>
              <a:rPr lang="en-US" sz="2800" i="1" dirty="0" smtClean="0">
                <a:latin typeface="+mj-lt"/>
              </a:rPr>
              <a:t>conversion cost).</a:t>
            </a:r>
            <a:endParaRPr lang="en-US" sz="2800" dirty="0">
              <a:latin typeface="+mj-lt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Pt-Template_S4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PPt-Template_S4</Template>
  <TotalTime>1705</TotalTime>
  <Words>3707</Words>
  <Application>Microsoft Office PowerPoint</Application>
  <PresentationFormat>On-screen Show (4:3)</PresentationFormat>
  <Paragraphs>679</Paragraphs>
  <Slides>92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92</vt:i4>
      </vt:variant>
    </vt:vector>
  </HeadingPairs>
  <TitlesOfParts>
    <vt:vector size="101" baseType="lpstr">
      <vt:lpstr>Arial</vt:lpstr>
      <vt:lpstr>Calibri</vt:lpstr>
      <vt:lpstr>Myriad Pro</vt:lpstr>
      <vt:lpstr>Myriad Pro Light</vt:lpstr>
      <vt:lpstr>Symbol</vt:lpstr>
      <vt:lpstr>Times New Roman</vt:lpstr>
      <vt:lpstr>Tw Cen MT</vt:lpstr>
      <vt:lpstr>Wingdings</vt:lpstr>
      <vt:lpstr>PPt-Template_S4</vt:lpstr>
      <vt:lpstr>BIAYA PRODUKSI DAN LAPORAN HARGA POKOK PRODUKSI</vt:lpstr>
      <vt:lpstr>TUJUAN PEMBELAJARAN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contoh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Jurnal BTKL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ALTERNATIF PENCATATAN BARANG  DALAM PROSES (BDP)</vt:lpstr>
      <vt:lpstr>Tabel 3.6 Dua Alternatif Pencatatan Biaya Produksi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produksi01</dc:creator>
  <cp:lastModifiedBy>Lenovo</cp:lastModifiedBy>
  <cp:revision>799</cp:revision>
  <dcterms:created xsi:type="dcterms:W3CDTF">2016-09-06T06:15:01Z</dcterms:created>
  <dcterms:modified xsi:type="dcterms:W3CDTF">2019-10-01T14:39:57Z</dcterms:modified>
</cp:coreProperties>
</file>