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14289-CC43-4EEC-B9BD-BC694286A6A2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1FC03-C202-4226-9A77-DB3ED9872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607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74E0-3A1B-47CF-84D1-A3E912C8B5F2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7013E-2153-42AA-89CC-D01E0FC25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30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74E0-3A1B-47CF-84D1-A3E912C8B5F2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7013E-2153-42AA-89CC-D01E0FC25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27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74E0-3A1B-47CF-84D1-A3E912C8B5F2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7013E-2153-42AA-89CC-D01E0FC25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57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74E0-3A1B-47CF-84D1-A3E912C8B5F2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7013E-2153-42AA-89CC-D01E0FC25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807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74E0-3A1B-47CF-84D1-A3E912C8B5F2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7013E-2153-42AA-89CC-D01E0FC25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47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74E0-3A1B-47CF-84D1-A3E912C8B5F2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7013E-2153-42AA-89CC-D01E0FC25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44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74E0-3A1B-47CF-84D1-A3E912C8B5F2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7013E-2153-42AA-89CC-D01E0FC25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91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74E0-3A1B-47CF-84D1-A3E912C8B5F2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7013E-2153-42AA-89CC-D01E0FC25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96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74E0-3A1B-47CF-84D1-A3E912C8B5F2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7013E-2153-42AA-89CC-D01E0FC25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47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74E0-3A1B-47CF-84D1-A3E912C8B5F2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7013E-2153-42AA-89CC-D01E0FC25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916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74E0-3A1B-47CF-84D1-A3E912C8B5F2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7013E-2153-42AA-89CC-D01E0FC25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276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274E0-3A1B-47CF-84D1-A3E912C8B5F2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7013E-2153-42AA-89CC-D01E0FC25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69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../../Sentra%20HKI/PATEN%20PEMOLES%20ROTI/Pengajuan%20Paten/Form%20Permohonan%20Paten.docx" TargetMode="External"/><Relationship Id="rId2" Type="http://schemas.openxmlformats.org/officeDocument/2006/relationships/hyperlink" Target="../../Sentra%20HKI/PATEN%20PEMOLES%20ROTI/Pengajuan%20Paten/Deskripsi%20mesin%20pemoles%20kue%20(1).do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Rockwell" panose="02060603020205020403" pitchFamily="18" charset="0"/>
              </a:rPr>
              <a:t>CARA MENGAJUKAN PERMOHONAN PATEN</a:t>
            </a:r>
            <a:endParaRPr lang="en-GB" sz="4000" dirty="0">
              <a:solidFill>
                <a:schemeClr val="accent2">
                  <a:lumMod val="75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05000" y="2286000"/>
            <a:ext cx="4114800" cy="3429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 err="1"/>
              <a:t>Tanggal</a:t>
            </a:r>
            <a:r>
              <a:rPr lang="en-US" sz="2400" dirty="0"/>
              <a:t>, </a:t>
            </a:r>
            <a:r>
              <a:rPr lang="en-US" sz="2400" dirty="0" err="1"/>
              <a:t>bulan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tahun</a:t>
            </a:r>
            <a:r>
              <a:rPr lang="en-US" sz="2400" dirty="0"/>
              <a:t> </a:t>
            </a:r>
            <a:r>
              <a:rPr lang="en-US" sz="2400" dirty="0" err="1"/>
              <a:t>permohonan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err="1"/>
              <a:t>Alamat</a:t>
            </a:r>
            <a:r>
              <a:rPr lang="en-US" sz="2400" dirty="0"/>
              <a:t> </a:t>
            </a:r>
            <a:r>
              <a:rPr lang="en-US" sz="2400" dirty="0" err="1"/>
              <a:t>lengkap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alamat</a:t>
            </a:r>
            <a:r>
              <a:rPr lang="en-US" sz="2400" dirty="0"/>
              <a:t> </a:t>
            </a:r>
            <a:r>
              <a:rPr lang="en-US" sz="2400" dirty="0" err="1"/>
              <a:t>jelas</a:t>
            </a:r>
            <a:r>
              <a:rPr lang="en-US" sz="2400" dirty="0"/>
              <a:t> </a:t>
            </a:r>
            <a:r>
              <a:rPr lang="en-US" sz="2400" dirty="0" err="1"/>
              <a:t>pemohon</a:t>
            </a:r>
            <a:r>
              <a:rPr lang="en-US" sz="2400" dirty="0"/>
              <a:t> paten</a:t>
            </a:r>
          </a:p>
          <a:p>
            <a:pPr>
              <a:lnSpc>
                <a:spcPct val="90000"/>
              </a:lnSpc>
            </a:pPr>
            <a:r>
              <a:rPr lang="en-US" sz="2400" dirty="0" err="1"/>
              <a:t>Nama</a:t>
            </a:r>
            <a:r>
              <a:rPr lang="en-US" sz="2400" dirty="0"/>
              <a:t> </a:t>
            </a:r>
            <a:r>
              <a:rPr lang="en-US" sz="2400" dirty="0" err="1"/>
              <a:t>lengkap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nama</a:t>
            </a:r>
            <a:r>
              <a:rPr lang="en-US" sz="2400" dirty="0"/>
              <a:t> inventor</a:t>
            </a:r>
          </a:p>
          <a:p>
            <a:pPr>
              <a:lnSpc>
                <a:spcPct val="90000"/>
              </a:lnSpc>
            </a:pPr>
            <a:r>
              <a:rPr lang="en-US" sz="2400" dirty="0" err="1"/>
              <a:t>Nama</a:t>
            </a:r>
            <a:r>
              <a:rPr lang="en-US" sz="2400" dirty="0"/>
              <a:t> </a:t>
            </a:r>
            <a:r>
              <a:rPr lang="en-US" sz="2400" dirty="0" err="1"/>
              <a:t>lengkap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alamat</a:t>
            </a:r>
            <a:r>
              <a:rPr lang="en-US" sz="2400" dirty="0"/>
              <a:t> </a:t>
            </a:r>
            <a:r>
              <a:rPr lang="en-US" sz="2400" dirty="0" err="1"/>
              <a:t>kuasa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err="1"/>
              <a:t>Surat</a:t>
            </a:r>
            <a:r>
              <a:rPr lang="en-US" sz="2400" dirty="0"/>
              <a:t> </a:t>
            </a:r>
            <a:r>
              <a:rPr lang="en-US" sz="2400" dirty="0" err="1"/>
              <a:t>kuasa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err="1"/>
              <a:t>Pernyataan</a:t>
            </a:r>
            <a:r>
              <a:rPr lang="en-US" sz="2400" dirty="0"/>
              <a:t> </a:t>
            </a:r>
            <a:r>
              <a:rPr lang="en-US" sz="2400" dirty="0" err="1"/>
              <a:t>permohonan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diberi</a:t>
            </a:r>
            <a:r>
              <a:rPr lang="en-US" sz="2400" dirty="0"/>
              <a:t> paten</a:t>
            </a:r>
          </a:p>
          <a:p>
            <a:pPr>
              <a:lnSpc>
                <a:spcPct val="90000"/>
              </a:lnSpc>
            </a:pPr>
            <a:endParaRPr lang="en-GB" sz="2400" dirty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2362200"/>
            <a:ext cx="4191000" cy="3429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400"/>
              <a:t>Judul invensi</a:t>
            </a:r>
          </a:p>
          <a:p>
            <a:pPr>
              <a:lnSpc>
                <a:spcPct val="90000"/>
              </a:lnSpc>
            </a:pPr>
            <a:r>
              <a:rPr lang="en-US" sz="2400"/>
              <a:t>Klaim yang terkandung dalam invensi</a:t>
            </a:r>
          </a:p>
          <a:p>
            <a:pPr>
              <a:lnSpc>
                <a:spcPct val="90000"/>
              </a:lnSpc>
            </a:pPr>
            <a:r>
              <a:rPr lang="en-US" sz="2400"/>
              <a:t>Deskripsi tentng invensi (memuat keterangan cara melaksanakan invensi)</a:t>
            </a:r>
          </a:p>
          <a:p>
            <a:pPr>
              <a:lnSpc>
                <a:spcPct val="90000"/>
              </a:lnSpc>
            </a:pPr>
            <a:r>
              <a:rPr lang="en-US" sz="2400"/>
              <a:t>Gambar (untuk memperjelas invensi, jika ada)</a:t>
            </a:r>
          </a:p>
          <a:p>
            <a:pPr>
              <a:lnSpc>
                <a:spcPct val="90000"/>
              </a:lnSpc>
            </a:pPr>
            <a:r>
              <a:rPr lang="en-US" sz="2400"/>
              <a:t>Abstrak invensi (dokumen deskripsi, klaim, abstrak, gambar=spesifikasi paten)</a:t>
            </a:r>
            <a:endParaRPr lang="en-GB" sz="2400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438400" y="1265238"/>
            <a:ext cx="7162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</a:rPr>
              <a:t>Tertulis (dlm bahasa indonesia) ke Dirjen HaKI dengan menggunakan formulir permohonan paten yang memuat</a:t>
            </a:r>
            <a:endParaRPr lang="en-GB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912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  <p:bldP spid="19459" grpId="0" build="p" autoUpdateAnimBg="0" advAuto="0"/>
      <p:bldP spid="19460" grpId="0" build="p" autoUpdateAnimBg="0" advAuto="0"/>
      <p:bldP spid="1946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TAHAP YANG HARUS DILALUI</a:t>
            </a:r>
            <a:endParaRPr lang="en-GB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1"/>
                </a:solidFill>
              </a:rPr>
              <a:t>Mengajukan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permohonan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 err="1">
                <a:solidFill>
                  <a:schemeClr val="accent1"/>
                </a:solidFill>
              </a:rPr>
              <a:t>Pemeriksaan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administratif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 err="1">
                <a:solidFill>
                  <a:schemeClr val="accent1"/>
                </a:solidFill>
              </a:rPr>
              <a:t>Pengumuman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permohonan</a:t>
            </a:r>
            <a:r>
              <a:rPr lang="en-US" dirty="0">
                <a:solidFill>
                  <a:schemeClr val="accent1"/>
                </a:solidFill>
              </a:rPr>
              <a:t> paten</a:t>
            </a:r>
          </a:p>
          <a:p>
            <a:r>
              <a:rPr lang="en-US" dirty="0" err="1">
                <a:solidFill>
                  <a:schemeClr val="accent1"/>
                </a:solidFill>
              </a:rPr>
              <a:t>Pemeriksaan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subtantif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 err="1">
                <a:solidFill>
                  <a:schemeClr val="accent1"/>
                </a:solidFill>
              </a:rPr>
              <a:t>Pemberian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atau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penolakan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5122" name="Picture 2" descr="Image result for hak pat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0" y="3361678"/>
            <a:ext cx="4044950" cy="283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278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5" grpId="0" build="p" autoUpdateAnimBg="0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DESKRIPSI INVENSI</a:t>
            </a:r>
            <a:endParaRPr lang="en-GB">
              <a:solidFill>
                <a:srgbClr val="FF000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1"/>
                </a:solidFill>
              </a:rPr>
              <a:t>Uraian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lengkap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tentang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invensi</a:t>
            </a:r>
            <a:r>
              <a:rPr lang="en-US" sz="2400" dirty="0">
                <a:solidFill>
                  <a:schemeClr val="accent1"/>
                </a:solidFill>
              </a:rPr>
              <a:t> yang </a:t>
            </a:r>
            <a:r>
              <a:rPr lang="en-US" sz="2400" dirty="0" err="1">
                <a:solidFill>
                  <a:schemeClr val="accent1"/>
                </a:solidFill>
              </a:rPr>
              <a:t>dimintakan</a:t>
            </a:r>
            <a:r>
              <a:rPr lang="en-US" sz="2400" dirty="0">
                <a:solidFill>
                  <a:schemeClr val="accent1"/>
                </a:solidFill>
              </a:rPr>
              <a:t> paten</a:t>
            </a:r>
          </a:p>
          <a:p>
            <a:r>
              <a:rPr lang="en-US" sz="2400" dirty="0" err="1">
                <a:solidFill>
                  <a:schemeClr val="accent1"/>
                </a:solidFill>
              </a:rPr>
              <a:t>Uraian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dapat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dimengerti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oleh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seorang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ahli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dalam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bidangnya</a:t>
            </a:r>
            <a:endParaRPr lang="en-US" sz="2400" dirty="0">
              <a:solidFill>
                <a:schemeClr val="accent1"/>
              </a:solidFill>
            </a:endParaRPr>
          </a:p>
          <a:p>
            <a:r>
              <a:rPr lang="en-US" sz="2400" dirty="0" err="1">
                <a:solidFill>
                  <a:schemeClr val="accent1"/>
                </a:solidFill>
              </a:rPr>
              <a:t>Uraian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ditulis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dalam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bahasa</a:t>
            </a:r>
            <a:r>
              <a:rPr lang="en-US" sz="2400" dirty="0">
                <a:solidFill>
                  <a:schemeClr val="accent1"/>
                </a:solidFill>
              </a:rPr>
              <a:t> Indonesia </a:t>
            </a:r>
            <a:r>
              <a:rPr lang="en-US" sz="2400" dirty="0" err="1">
                <a:solidFill>
                  <a:schemeClr val="accent1"/>
                </a:solidFill>
              </a:rPr>
              <a:t>dengan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istilah</a:t>
            </a:r>
            <a:r>
              <a:rPr lang="en-US" sz="2400" dirty="0">
                <a:solidFill>
                  <a:schemeClr val="accent1"/>
                </a:solidFill>
              </a:rPr>
              <a:t> yang </a:t>
            </a:r>
            <a:r>
              <a:rPr lang="en-US" sz="2400" dirty="0" err="1">
                <a:solidFill>
                  <a:schemeClr val="accent1"/>
                </a:solidFill>
              </a:rPr>
              <a:t>tepat</a:t>
            </a:r>
            <a:endParaRPr lang="en-GB" sz="2400" dirty="0">
              <a:solidFill>
                <a:schemeClr val="accent1"/>
              </a:solidFill>
            </a:endParaRP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1"/>
                </a:solidFill>
              </a:rPr>
              <a:t>Uraian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memuat</a:t>
            </a:r>
            <a:r>
              <a:rPr lang="en-US" sz="2400" dirty="0">
                <a:solidFill>
                  <a:schemeClr val="accent1"/>
                </a:solidFill>
              </a:rPr>
              <a:t>:</a:t>
            </a:r>
          </a:p>
          <a:p>
            <a:pPr lvl="1">
              <a:buClr>
                <a:srgbClr val="FFFFCC"/>
              </a:buClr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accent1"/>
                </a:solidFill>
              </a:rPr>
              <a:t>Judul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invensi</a:t>
            </a:r>
            <a:endParaRPr lang="en-US" dirty="0">
              <a:solidFill>
                <a:schemeClr val="accent1"/>
              </a:solidFill>
            </a:endParaRPr>
          </a:p>
          <a:p>
            <a:pPr lvl="1">
              <a:buClr>
                <a:srgbClr val="FFFFCC"/>
              </a:buClr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accent1"/>
                </a:solidFill>
              </a:rPr>
              <a:t>Bidang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teknik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invensi</a:t>
            </a:r>
            <a:endParaRPr lang="en-US" dirty="0">
              <a:solidFill>
                <a:schemeClr val="accent1"/>
              </a:solidFill>
            </a:endParaRPr>
          </a:p>
          <a:p>
            <a:pPr lvl="1">
              <a:buClr>
                <a:srgbClr val="FFFFCC"/>
              </a:buClr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accent1"/>
                </a:solidFill>
              </a:rPr>
              <a:t>Latar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belakang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invensi</a:t>
            </a:r>
            <a:endParaRPr lang="en-US" dirty="0">
              <a:solidFill>
                <a:schemeClr val="accent1"/>
              </a:solidFill>
            </a:endParaRPr>
          </a:p>
          <a:p>
            <a:pPr lvl="1">
              <a:buClr>
                <a:srgbClr val="FFFFCC"/>
              </a:buClr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accent1"/>
                </a:solidFill>
              </a:rPr>
              <a:t>Uraian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singkat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invensi</a:t>
            </a:r>
            <a:endParaRPr lang="en-US" dirty="0">
              <a:solidFill>
                <a:schemeClr val="accent1"/>
              </a:solidFill>
            </a:endParaRPr>
          </a:p>
          <a:p>
            <a:pPr lvl="1">
              <a:buClr>
                <a:srgbClr val="FFFFCC"/>
              </a:buClr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accent1"/>
                </a:solidFill>
              </a:rPr>
              <a:t>Uraian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singkat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gambar</a:t>
            </a:r>
            <a:endParaRPr lang="en-US" dirty="0">
              <a:solidFill>
                <a:schemeClr val="accent1"/>
              </a:solidFill>
            </a:endParaRPr>
          </a:p>
          <a:p>
            <a:pPr lvl="1">
              <a:buClr>
                <a:srgbClr val="FFFFCC"/>
              </a:buClr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accent1"/>
                </a:solidFill>
              </a:rPr>
              <a:t>Uraian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lengkap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invensi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209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utoUpdateAnimBg="0"/>
      <p:bldP spid="21507" grpId="0" build="p" autoUpdateAnimBg="0" advAuto="0"/>
      <p:bldP spid="21508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495300"/>
            <a:ext cx="7772400" cy="6477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 smtClean="0">
                <a:solidFill>
                  <a:srgbClr val="663300"/>
                </a:solidFill>
              </a:rPr>
              <a:t>Klaim</a:t>
            </a:r>
            <a:endParaRPr lang="en-US" dirty="0" smtClean="0">
              <a:solidFill>
                <a:srgbClr val="66330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092325" y="1524000"/>
            <a:ext cx="8083550" cy="430530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id-ID" dirty="0" smtClean="0"/>
              <a:t>bagian terpenting dari suatu invensi </a:t>
            </a:r>
            <a:r>
              <a:rPr lang="en-US" dirty="0" smtClean="0"/>
              <a:t>(</a:t>
            </a:r>
            <a:r>
              <a:rPr lang="id-ID" dirty="0" smtClean="0"/>
              <a:t>penemuan) yang dimintakan perlindungan, dan di dalam klaim diungkap</a:t>
            </a:r>
            <a:r>
              <a:rPr lang="en-US" dirty="0" smtClean="0"/>
              <a:t>k</a:t>
            </a:r>
            <a:r>
              <a:rPr lang="id-ID" dirty="0" smtClean="0"/>
              <a:t>an semua kelebihan teknik dari invensi tersebut.</a:t>
            </a:r>
            <a:endParaRPr lang="en-US" dirty="0" smtClean="0"/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dirty="0" smtClean="0">
                <a:hlinkClick r:id="rId2" action="ppaction://hlinkfile"/>
              </a:rPr>
              <a:t>..\..\Sentra HKI\PATEN PEMOLES ROTI\</a:t>
            </a:r>
            <a:r>
              <a:rPr lang="en-US" dirty="0" err="1" smtClean="0">
                <a:hlinkClick r:id="rId2" action="ppaction://hlinkfile"/>
              </a:rPr>
              <a:t>Pengajuan</a:t>
            </a:r>
            <a:r>
              <a:rPr lang="en-US" dirty="0" smtClean="0">
                <a:hlinkClick r:id="rId2" action="ppaction://hlinkfile"/>
              </a:rPr>
              <a:t> Paten\</a:t>
            </a:r>
            <a:r>
              <a:rPr lang="en-US" dirty="0" err="1" smtClean="0">
                <a:hlinkClick r:id="rId2" action="ppaction://hlinkfile"/>
              </a:rPr>
              <a:t>Deskripsi</a:t>
            </a:r>
            <a:r>
              <a:rPr lang="en-US" dirty="0" smtClean="0">
                <a:hlinkClick r:id="rId2" action="ppaction://hlinkfile"/>
              </a:rPr>
              <a:t> </a:t>
            </a:r>
            <a:r>
              <a:rPr lang="en-US" dirty="0" err="1" smtClean="0">
                <a:hlinkClick r:id="rId2" action="ppaction://hlinkfile"/>
              </a:rPr>
              <a:t>mesin</a:t>
            </a:r>
            <a:r>
              <a:rPr lang="en-US" dirty="0" smtClean="0">
                <a:hlinkClick r:id="rId2" action="ppaction://hlinkfile"/>
              </a:rPr>
              <a:t> </a:t>
            </a:r>
            <a:r>
              <a:rPr lang="en-US" dirty="0" err="1" smtClean="0">
                <a:hlinkClick r:id="rId2" action="ppaction://hlinkfile"/>
              </a:rPr>
              <a:t>pemoles</a:t>
            </a:r>
            <a:r>
              <a:rPr lang="en-US" dirty="0" smtClean="0">
                <a:hlinkClick r:id="rId2" action="ppaction://hlinkfile"/>
              </a:rPr>
              <a:t> </a:t>
            </a:r>
            <a:r>
              <a:rPr lang="en-US" dirty="0" err="1" smtClean="0">
                <a:hlinkClick r:id="rId2" action="ppaction://hlinkfile"/>
              </a:rPr>
              <a:t>kue</a:t>
            </a:r>
            <a:r>
              <a:rPr lang="en-US" dirty="0" smtClean="0">
                <a:hlinkClick r:id="rId2" action="ppaction://hlinkfile"/>
              </a:rPr>
              <a:t> (1).doc</a:t>
            </a:r>
            <a:endParaRPr lang="en-US" dirty="0" smtClean="0"/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dirty="0" smtClean="0">
                <a:hlinkClick r:id="rId3" action="ppaction://hlinkfile"/>
              </a:rPr>
              <a:t>..\..\Sentra HKI\PATEN PEMOLES ROTI\</a:t>
            </a:r>
            <a:r>
              <a:rPr lang="en-US" dirty="0" err="1" smtClean="0">
                <a:hlinkClick r:id="rId3" action="ppaction://hlinkfile"/>
              </a:rPr>
              <a:t>Pengajuan</a:t>
            </a:r>
            <a:r>
              <a:rPr lang="en-US" dirty="0" smtClean="0">
                <a:hlinkClick r:id="rId3" action="ppaction://hlinkfile"/>
              </a:rPr>
              <a:t> Paten\Form </a:t>
            </a:r>
            <a:r>
              <a:rPr lang="en-US" dirty="0" err="1" smtClean="0">
                <a:hlinkClick r:id="rId3" action="ppaction://hlinkfile"/>
              </a:rPr>
              <a:t>Permohonan</a:t>
            </a:r>
            <a:r>
              <a:rPr lang="en-US" dirty="0" smtClean="0">
                <a:hlinkClick r:id="rId3" action="ppaction://hlinkfile"/>
              </a:rPr>
              <a:t> Paten.docx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1" y="4700588"/>
            <a:ext cx="2876549" cy="215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9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81175" y="152401"/>
            <a:ext cx="7467600" cy="5000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d-ID" dirty="0" smtClean="0"/>
              <a:t>Contoh Dokumen Paten</a:t>
            </a:r>
            <a:endParaRPr lang="id-ID" dirty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6" y="812800"/>
            <a:ext cx="4225925" cy="604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74700"/>
            <a:ext cx="4395788" cy="608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8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203</Words>
  <Application>Microsoft Office PowerPoint</Application>
  <PresentationFormat>Widescreen</PresentationFormat>
  <Paragraphs>35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Rockwell</vt:lpstr>
      <vt:lpstr>Wingdings</vt:lpstr>
      <vt:lpstr>Office Theme</vt:lpstr>
      <vt:lpstr>CARA MENGAJUKAN PERMOHONAN PATEN</vt:lpstr>
      <vt:lpstr>TAHAP YANG HARUS DILALUI</vt:lpstr>
      <vt:lpstr>DESKRIPSI INVENSI</vt:lpstr>
      <vt:lpstr>Klaim</vt:lpstr>
      <vt:lpstr>Contoh Dokumen Paten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 MENGAJUKAN PERMOHONAN PATEN</dc:title>
  <dc:creator>User</dc:creator>
  <cp:lastModifiedBy>User</cp:lastModifiedBy>
  <cp:revision>1</cp:revision>
  <dcterms:created xsi:type="dcterms:W3CDTF">2020-04-30T12:21:36Z</dcterms:created>
  <dcterms:modified xsi:type="dcterms:W3CDTF">2020-04-30T12:22:45Z</dcterms:modified>
</cp:coreProperties>
</file>