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6"/>
  </p:notesMasterIdLst>
  <p:sldIdLst>
    <p:sldId id="256" r:id="rId2"/>
    <p:sldId id="483" r:id="rId3"/>
    <p:sldId id="257" r:id="rId4"/>
    <p:sldId id="259" r:id="rId5"/>
    <p:sldId id="476" r:id="rId6"/>
    <p:sldId id="500" r:id="rId7"/>
    <p:sldId id="501" r:id="rId8"/>
    <p:sldId id="260" r:id="rId9"/>
    <p:sldId id="484" r:id="rId10"/>
    <p:sldId id="485" r:id="rId11"/>
    <p:sldId id="486" r:id="rId12"/>
    <p:sldId id="487" r:id="rId13"/>
    <p:sldId id="489" r:id="rId14"/>
    <p:sldId id="488" r:id="rId15"/>
    <p:sldId id="386" r:id="rId16"/>
    <p:sldId id="490" r:id="rId17"/>
    <p:sldId id="491" r:id="rId18"/>
    <p:sldId id="492" r:id="rId19"/>
    <p:sldId id="494" r:id="rId20"/>
    <p:sldId id="495" r:id="rId21"/>
    <p:sldId id="497" r:id="rId22"/>
    <p:sldId id="496" r:id="rId23"/>
    <p:sldId id="493" r:id="rId24"/>
    <p:sldId id="498" r:id="rId25"/>
    <p:sldId id="502" r:id="rId26"/>
    <p:sldId id="504" r:id="rId27"/>
    <p:sldId id="503" r:id="rId28"/>
    <p:sldId id="505" r:id="rId29"/>
    <p:sldId id="506" r:id="rId30"/>
    <p:sldId id="507" r:id="rId31"/>
    <p:sldId id="508" r:id="rId32"/>
    <p:sldId id="509" r:id="rId33"/>
    <p:sldId id="499" r:id="rId34"/>
    <p:sldId id="25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A787D-4D38-4C92-A9C7-7004B3C9CA49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B29E7062-B320-436D-99A4-7822F332706F}">
      <dgm:prSet custT="1"/>
      <dgm:spPr/>
      <dgm:t>
        <a:bodyPr/>
        <a:lstStyle/>
        <a:p>
          <a:r>
            <a:rPr lang="en-US" sz="2000" dirty="0"/>
            <a:t>Realism</a:t>
          </a:r>
          <a:endParaRPr lang="id-ID" sz="2000" dirty="0"/>
        </a:p>
      </dgm:t>
    </dgm:pt>
    <dgm:pt modelId="{C77ABF0A-4E81-4C44-B878-7051EBE32AF9}" type="parTrans" cxnId="{B99F81A8-1F22-4BBD-94D6-E6D918F427E9}">
      <dgm:prSet/>
      <dgm:spPr/>
      <dgm:t>
        <a:bodyPr/>
        <a:lstStyle/>
        <a:p>
          <a:endParaRPr lang="id-ID"/>
        </a:p>
      </dgm:t>
    </dgm:pt>
    <dgm:pt modelId="{8010E8CD-D93A-477D-8657-77A5F9CC8E33}" type="sibTrans" cxnId="{B99F81A8-1F22-4BBD-94D6-E6D918F427E9}">
      <dgm:prSet/>
      <dgm:spPr/>
      <dgm:t>
        <a:bodyPr/>
        <a:lstStyle/>
        <a:p>
          <a:endParaRPr lang="id-ID"/>
        </a:p>
      </dgm:t>
    </dgm:pt>
    <dgm:pt modelId="{094551BA-9FC2-4D7A-9363-691697886860}">
      <dgm:prSet custT="1"/>
      <dgm:spPr/>
      <dgm:t>
        <a:bodyPr/>
        <a:lstStyle/>
        <a:p>
          <a:r>
            <a:rPr lang="id-ID" sz="1800" b="0" i="0" dirty="0"/>
            <a:t>Capability</a:t>
          </a:r>
          <a:endParaRPr lang="id-ID" sz="1800" dirty="0"/>
        </a:p>
      </dgm:t>
    </dgm:pt>
    <dgm:pt modelId="{DFD54065-C6A3-4671-85D9-934CF9461AD7}" type="parTrans" cxnId="{DCD0661A-004D-48D7-A3C3-F560272875E5}">
      <dgm:prSet/>
      <dgm:spPr/>
      <dgm:t>
        <a:bodyPr/>
        <a:lstStyle/>
        <a:p>
          <a:endParaRPr lang="id-ID"/>
        </a:p>
      </dgm:t>
    </dgm:pt>
    <dgm:pt modelId="{5BDDF4BA-1261-442D-8F2A-C605E55285CE}" type="sibTrans" cxnId="{DCD0661A-004D-48D7-A3C3-F560272875E5}">
      <dgm:prSet/>
      <dgm:spPr/>
      <dgm:t>
        <a:bodyPr/>
        <a:lstStyle/>
        <a:p>
          <a:endParaRPr lang="id-ID"/>
        </a:p>
      </dgm:t>
    </dgm:pt>
    <dgm:pt modelId="{74CB78F2-EED6-4258-9E14-2398B6895177}">
      <dgm:prSet custT="1"/>
      <dgm:spPr/>
      <dgm:t>
        <a:bodyPr/>
        <a:lstStyle/>
        <a:p>
          <a:r>
            <a:rPr lang="id-ID" sz="1800" b="0" i="0" dirty="0"/>
            <a:t>Ease of use</a:t>
          </a:r>
          <a:endParaRPr lang="id-ID" sz="1800" dirty="0"/>
        </a:p>
      </dgm:t>
    </dgm:pt>
    <dgm:pt modelId="{BC79BB39-676D-4354-887D-BFDA1D10C831}" type="parTrans" cxnId="{4D29AC0E-B5F2-4C2C-9338-662B50F7F3B4}">
      <dgm:prSet/>
      <dgm:spPr/>
      <dgm:t>
        <a:bodyPr/>
        <a:lstStyle/>
        <a:p>
          <a:endParaRPr lang="id-ID"/>
        </a:p>
      </dgm:t>
    </dgm:pt>
    <dgm:pt modelId="{020C92A6-2EAF-4822-9351-2A4EDBD01FA7}" type="sibTrans" cxnId="{4D29AC0E-B5F2-4C2C-9338-662B50F7F3B4}">
      <dgm:prSet/>
      <dgm:spPr/>
      <dgm:t>
        <a:bodyPr/>
        <a:lstStyle/>
        <a:p>
          <a:endParaRPr lang="id-ID"/>
        </a:p>
      </dgm:t>
    </dgm:pt>
    <dgm:pt modelId="{27A77ADA-D550-4859-BDCC-554CEB9E21E6}">
      <dgm:prSet custT="1"/>
      <dgm:spPr/>
      <dgm:t>
        <a:bodyPr/>
        <a:lstStyle/>
        <a:p>
          <a:r>
            <a:rPr lang="id-ID" sz="1800" b="0" i="0" dirty="0"/>
            <a:t>Cost effective</a:t>
          </a:r>
          <a:r>
            <a:rPr lang="en-US" sz="1800" b="0" i="0" dirty="0"/>
            <a:t>-</a:t>
          </a:r>
          <a:r>
            <a:rPr lang="id-ID" sz="1800" b="0" i="0" dirty="0"/>
            <a:t>ness</a:t>
          </a:r>
          <a:endParaRPr lang="id-ID" sz="1800" dirty="0"/>
        </a:p>
      </dgm:t>
    </dgm:pt>
    <dgm:pt modelId="{A985C256-5607-455B-A392-C9377FD5BFA8}" type="parTrans" cxnId="{294F4D83-B783-484B-A7D4-9368230282ED}">
      <dgm:prSet/>
      <dgm:spPr/>
      <dgm:t>
        <a:bodyPr/>
        <a:lstStyle/>
        <a:p>
          <a:endParaRPr lang="id-ID"/>
        </a:p>
      </dgm:t>
    </dgm:pt>
    <dgm:pt modelId="{14A857EC-5767-4107-B895-ED5B291C6BA0}" type="sibTrans" cxnId="{294F4D83-B783-484B-A7D4-9368230282ED}">
      <dgm:prSet/>
      <dgm:spPr/>
      <dgm:t>
        <a:bodyPr/>
        <a:lstStyle/>
        <a:p>
          <a:endParaRPr lang="id-ID"/>
        </a:p>
      </dgm:t>
    </dgm:pt>
    <dgm:pt modelId="{04E3FECB-CB52-480F-BE7B-26D2E89D95BC}">
      <dgm:prSet/>
      <dgm:spPr/>
      <dgm:t>
        <a:bodyPr/>
        <a:lstStyle/>
        <a:p>
          <a:r>
            <a:rPr lang="id-ID" b="0" i="0" dirty="0"/>
            <a:t>Comparability</a:t>
          </a:r>
          <a:endParaRPr lang="id-ID" dirty="0"/>
        </a:p>
      </dgm:t>
    </dgm:pt>
    <dgm:pt modelId="{29CFF589-9D04-4E08-8960-9D03150F2FA8}" type="parTrans" cxnId="{BD2C1CBA-8784-4774-B33A-ECB05698B8EE}">
      <dgm:prSet/>
      <dgm:spPr/>
      <dgm:t>
        <a:bodyPr/>
        <a:lstStyle/>
        <a:p>
          <a:endParaRPr lang="id-ID"/>
        </a:p>
      </dgm:t>
    </dgm:pt>
    <dgm:pt modelId="{4B4D96B4-8B28-49DD-BA85-F8A24210B8BB}" type="sibTrans" cxnId="{BD2C1CBA-8784-4774-B33A-ECB05698B8EE}">
      <dgm:prSet/>
      <dgm:spPr/>
      <dgm:t>
        <a:bodyPr/>
        <a:lstStyle/>
        <a:p>
          <a:endParaRPr lang="id-ID"/>
        </a:p>
      </dgm:t>
    </dgm:pt>
    <dgm:pt modelId="{188D218B-D0C0-43B5-954A-E666F6CA590F}">
      <dgm:prSet custT="1"/>
      <dgm:spPr/>
      <dgm:t>
        <a:bodyPr/>
        <a:lstStyle/>
        <a:p>
          <a:r>
            <a:rPr lang="id-ID" sz="2000" b="0" i="0" dirty="0"/>
            <a:t>Flexibility</a:t>
          </a:r>
          <a:endParaRPr lang="id-ID" sz="2000" dirty="0"/>
        </a:p>
      </dgm:t>
    </dgm:pt>
    <dgm:pt modelId="{9820D3E0-4CE1-4690-AA61-4A468B4AFEFA}" type="parTrans" cxnId="{6A9D31DD-BAC4-4DB8-B3E0-93B9828AD9EE}">
      <dgm:prSet/>
      <dgm:spPr/>
      <dgm:t>
        <a:bodyPr/>
        <a:lstStyle/>
        <a:p>
          <a:endParaRPr lang="id-ID"/>
        </a:p>
      </dgm:t>
    </dgm:pt>
    <dgm:pt modelId="{E5354298-C765-495E-9DB5-1D49BA6C2AE8}" type="sibTrans" cxnId="{6A9D31DD-BAC4-4DB8-B3E0-93B9828AD9EE}">
      <dgm:prSet/>
      <dgm:spPr/>
      <dgm:t>
        <a:bodyPr/>
        <a:lstStyle/>
        <a:p>
          <a:endParaRPr lang="id-ID"/>
        </a:p>
      </dgm:t>
    </dgm:pt>
    <dgm:pt modelId="{F067A333-38F2-4001-AB60-A2A3D47DBABC}" type="pres">
      <dgm:prSet presAssocID="{05CA787D-4D38-4C92-A9C7-7004B3C9CA49}" presName="Name0" presStyleCnt="0">
        <dgm:presLayoutVars>
          <dgm:dir/>
          <dgm:resizeHandles val="exact"/>
        </dgm:presLayoutVars>
      </dgm:prSet>
      <dgm:spPr/>
    </dgm:pt>
    <dgm:pt modelId="{5997EC97-33B5-4EF4-B14D-7E46FC47F349}" type="pres">
      <dgm:prSet presAssocID="{B29E7062-B320-436D-99A4-7822F332706F}" presName="node" presStyleLbl="node1" presStyleIdx="0" presStyleCnt="6">
        <dgm:presLayoutVars>
          <dgm:bulletEnabled val="1"/>
        </dgm:presLayoutVars>
      </dgm:prSet>
      <dgm:spPr/>
    </dgm:pt>
    <dgm:pt modelId="{56E37DD8-C6B9-40E4-B953-C65B64A9A34F}" type="pres">
      <dgm:prSet presAssocID="{8010E8CD-D93A-477D-8657-77A5F9CC8E33}" presName="sibTrans" presStyleCnt="0"/>
      <dgm:spPr/>
    </dgm:pt>
    <dgm:pt modelId="{047ADC0B-56FE-4242-8EC3-F667C4B49898}" type="pres">
      <dgm:prSet presAssocID="{094551BA-9FC2-4D7A-9363-691697886860}" presName="node" presStyleLbl="node1" presStyleIdx="1" presStyleCnt="6">
        <dgm:presLayoutVars>
          <dgm:bulletEnabled val="1"/>
        </dgm:presLayoutVars>
      </dgm:prSet>
      <dgm:spPr/>
    </dgm:pt>
    <dgm:pt modelId="{58F05857-037D-45CA-B4C7-0D8C4C01A456}" type="pres">
      <dgm:prSet presAssocID="{5BDDF4BA-1261-442D-8F2A-C605E55285CE}" presName="sibTrans" presStyleCnt="0"/>
      <dgm:spPr/>
    </dgm:pt>
    <dgm:pt modelId="{3DEB67ED-EF91-48B6-B928-7D8239BE002C}" type="pres">
      <dgm:prSet presAssocID="{188D218B-D0C0-43B5-954A-E666F6CA590F}" presName="node" presStyleLbl="node1" presStyleIdx="2" presStyleCnt="6">
        <dgm:presLayoutVars>
          <dgm:bulletEnabled val="1"/>
        </dgm:presLayoutVars>
      </dgm:prSet>
      <dgm:spPr/>
    </dgm:pt>
    <dgm:pt modelId="{A94C4321-3044-4A1A-8CCB-FECC263EFA60}" type="pres">
      <dgm:prSet presAssocID="{E5354298-C765-495E-9DB5-1D49BA6C2AE8}" presName="sibTrans" presStyleCnt="0"/>
      <dgm:spPr/>
    </dgm:pt>
    <dgm:pt modelId="{BA5ADF1E-32AA-4FA3-83F7-7DE09A41F0A8}" type="pres">
      <dgm:prSet presAssocID="{74CB78F2-EED6-4258-9E14-2398B6895177}" presName="node" presStyleLbl="node1" presStyleIdx="3" presStyleCnt="6">
        <dgm:presLayoutVars>
          <dgm:bulletEnabled val="1"/>
        </dgm:presLayoutVars>
      </dgm:prSet>
      <dgm:spPr/>
    </dgm:pt>
    <dgm:pt modelId="{9B505D60-19DC-4B47-BD1E-8E11DCCD96E4}" type="pres">
      <dgm:prSet presAssocID="{020C92A6-2EAF-4822-9351-2A4EDBD01FA7}" presName="sibTrans" presStyleCnt="0"/>
      <dgm:spPr/>
    </dgm:pt>
    <dgm:pt modelId="{2E8CB13E-85B3-4464-8C85-91DFE6EE1DFA}" type="pres">
      <dgm:prSet presAssocID="{27A77ADA-D550-4859-BDCC-554CEB9E21E6}" presName="node" presStyleLbl="node1" presStyleIdx="4" presStyleCnt="6">
        <dgm:presLayoutVars>
          <dgm:bulletEnabled val="1"/>
        </dgm:presLayoutVars>
      </dgm:prSet>
      <dgm:spPr/>
    </dgm:pt>
    <dgm:pt modelId="{F651978A-C3F9-41D4-85EA-0E7174F379FD}" type="pres">
      <dgm:prSet presAssocID="{14A857EC-5767-4107-B895-ED5B291C6BA0}" presName="sibTrans" presStyleCnt="0"/>
      <dgm:spPr/>
    </dgm:pt>
    <dgm:pt modelId="{B4D34307-58D1-4CEE-A0A1-DE76A6551673}" type="pres">
      <dgm:prSet presAssocID="{04E3FECB-CB52-480F-BE7B-26D2E89D95BC}" presName="node" presStyleLbl="node1" presStyleIdx="5" presStyleCnt="6">
        <dgm:presLayoutVars>
          <dgm:bulletEnabled val="1"/>
        </dgm:presLayoutVars>
      </dgm:prSet>
      <dgm:spPr/>
    </dgm:pt>
  </dgm:ptLst>
  <dgm:cxnLst>
    <dgm:cxn modelId="{4D29AC0E-B5F2-4C2C-9338-662B50F7F3B4}" srcId="{05CA787D-4D38-4C92-A9C7-7004B3C9CA49}" destId="{74CB78F2-EED6-4258-9E14-2398B6895177}" srcOrd="3" destOrd="0" parTransId="{BC79BB39-676D-4354-887D-BFDA1D10C831}" sibTransId="{020C92A6-2EAF-4822-9351-2A4EDBD01FA7}"/>
    <dgm:cxn modelId="{DCD0661A-004D-48D7-A3C3-F560272875E5}" srcId="{05CA787D-4D38-4C92-A9C7-7004B3C9CA49}" destId="{094551BA-9FC2-4D7A-9363-691697886860}" srcOrd="1" destOrd="0" parTransId="{DFD54065-C6A3-4671-85D9-934CF9461AD7}" sibTransId="{5BDDF4BA-1261-442D-8F2A-C605E55285CE}"/>
    <dgm:cxn modelId="{C837275E-73B1-43D9-A339-1A6623140FFE}" type="presOf" srcId="{74CB78F2-EED6-4258-9E14-2398B6895177}" destId="{BA5ADF1E-32AA-4FA3-83F7-7DE09A41F0A8}" srcOrd="0" destOrd="0" presId="urn:microsoft.com/office/officeart/2005/8/layout/hList6"/>
    <dgm:cxn modelId="{08A07744-E1C7-4417-80BC-E22C745C4026}" type="presOf" srcId="{094551BA-9FC2-4D7A-9363-691697886860}" destId="{047ADC0B-56FE-4242-8EC3-F667C4B49898}" srcOrd="0" destOrd="0" presId="urn:microsoft.com/office/officeart/2005/8/layout/hList6"/>
    <dgm:cxn modelId="{11A39174-269F-44C9-B4E5-24AF5EF6B265}" type="presOf" srcId="{04E3FECB-CB52-480F-BE7B-26D2E89D95BC}" destId="{B4D34307-58D1-4CEE-A0A1-DE76A6551673}" srcOrd="0" destOrd="0" presId="urn:microsoft.com/office/officeart/2005/8/layout/hList6"/>
    <dgm:cxn modelId="{08D35D57-069B-4492-8435-8EDB575DF59C}" type="presOf" srcId="{188D218B-D0C0-43B5-954A-E666F6CA590F}" destId="{3DEB67ED-EF91-48B6-B928-7D8239BE002C}" srcOrd="0" destOrd="0" presId="urn:microsoft.com/office/officeart/2005/8/layout/hList6"/>
    <dgm:cxn modelId="{294F4D83-B783-484B-A7D4-9368230282ED}" srcId="{05CA787D-4D38-4C92-A9C7-7004B3C9CA49}" destId="{27A77ADA-D550-4859-BDCC-554CEB9E21E6}" srcOrd="4" destOrd="0" parTransId="{A985C256-5607-455B-A392-C9377FD5BFA8}" sibTransId="{14A857EC-5767-4107-B895-ED5B291C6BA0}"/>
    <dgm:cxn modelId="{54E2C0A6-4C0A-47A6-8FE9-94FBCD2CBC4F}" type="presOf" srcId="{27A77ADA-D550-4859-BDCC-554CEB9E21E6}" destId="{2E8CB13E-85B3-4464-8C85-91DFE6EE1DFA}" srcOrd="0" destOrd="0" presId="urn:microsoft.com/office/officeart/2005/8/layout/hList6"/>
    <dgm:cxn modelId="{B99F81A8-1F22-4BBD-94D6-E6D918F427E9}" srcId="{05CA787D-4D38-4C92-A9C7-7004B3C9CA49}" destId="{B29E7062-B320-436D-99A4-7822F332706F}" srcOrd="0" destOrd="0" parTransId="{C77ABF0A-4E81-4C44-B878-7051EBE32AF9}" sibTransId="{8010E8CD-D93A-477D-8657-77A5F9CC8E33}"/>
    <dgm:cxn modelId="{BD2C1CBA-8784-4774-B33A-ECB05698B8EE}" srcId="{05CA787D-4D38-4C92-A9C7-7004B3C9CA49}" destId="{04E3FECB-CB52-480F-BE7B-26D2E89D95BC}" srcOrd="5" destOrd="0" parTransId="{29CFF589-9D04-4E08-8960-9D03150F2FA8}" sibTransId="{4B4D96B4-8B28-49DD-BA85-F8A24210B8BB}"/>
    <dgm:cxn modelId="{6A9D31DD-BAC4-4DB8-B3E0-93B9828AD9EE}" srcId="{05CA787D-4D38-4C92-A9C7-7004B3C9CA49}" destId="{188D218B-D0C0-43B5-954A-E666F6CA590F}" srcOrd="2" destOrd="0" parTransId="{9820D3E0-4CE1-4690-AA61-4A468B4AFEFA}" sibTransId="{E5354298-C765-495E-9DB5-1D49BA6C2AE8}"/>
    <dgm:cxn modelId="{08F878E1-315F-4B60-9DF8-322BA7CA27CE}" type="presOf" srcId="{05CA787D-4D38-4C92-A9C7-7004B3C9CA49}" destId="{F067A333-38F2-4001-AB60-A2A3D47DBABC}" srcOrd="0" destOrd="0" presId="urn:microsoft.com/office/officeart/2005/8/layout/hList6"/>
    <dgm:cxn modelId="{0726B8E4-4FD6-4BF0-806F-D672D457AD31}" type="presOf" srcId="{B29E7062-B320-436D-99A4-7822F332706F}" destId="{5997EC97-33B5-4EF4-B14D-7E46FC47F349}" srcOrd="0" destOrd="0" presId="urn:microsoft.com/office/officeart/2005/8/layout/hList6"/>
    <dgm:cxn modelId="{B8C00109-7113-4397-8168-693591C6457B}" type="presParOf" srcId="{F067A333-38F2-4001-AB60-A2A3D47DBABC}" destId="{5997EC97-33B5-4EF4-B14D-7E46FC47F349}" srcOrd="0" destOrd="0" presId="urn:microsoft.com/office/officeart/2005/8/layout/hList6"/>
    <dgm:cxn modelId="{27EE9E39-1FB0-4B07-A6DC-CE60642191EF}" type="presParOf" srcId="{F067A333-38F2-4001-AB60-A2A3D47DBABC}" destId="{56E37DD8-C6B9-40E4-B953-C65B64A9A34F}" srcOrd="1" destOrd="0" presId="urn:microsoft.com/office/officeart/2005/8/layout/hList6"/>
    <dgm:cxn modelId="{01BF734C-83BD-481B-8959-6FBFB15151B7}" type="presParOf" srcId="{F067A333-38F2-4001-AB60-A2A3D47DBABC}" destId="{047ADC0B-56FE-4242-8EC3-F667C4B49898}" srcOrd="2" destOrd="0" presId="urn:microsoft.com/office/officeart/2005/8/layout/hList6"/>
    <dgm:cxn modelId="{91EC7366-D284-4845-8CD4-059239BBFAD7}" type="presParOf" srcId="{F067A333-38F2-4001-AB60-A2A3D47DBABC}" destId="{58F05857-037D-45CA-B4C7-0D8C4C01A456}" srcOrd="3" destOrd="0" presId="urn:microsoft.com/office/officeart/2005/8/layout/hList6"/>
    <dgm:cxn modelId="{F3D71E6F-9721-4C23-9193-4D2D096EB3B5}" type="presParOf" srcId="{F067A333-38F2-4001-AB60-A2A3D47DBABC}" destId="{3DEB67ED-EF91-48B6-B928-7D8239BE002C}" srcOrd="4" destOrd="0" presId="urn:microsoft.com/office/officeart/2005/8/layout/hList6"/>
    <dgm:cxn modelId="{E074986E-75A5-4E83-9D2C-E2D4D62032AE}" type="presParOf" srcId="{F067A333-38F2-4001-AB60-A2A3D47DBABC}" destId="{A94C4321-3044-4A1A-8CCB-FECC263EFA60}" srcOrd="5" destOrd="0" presId="urn:microsoft.com/office/officeart/2005/8/layout/hList6"/>
    <dgm:cxn modelId="{0703073F-190A-420A-B6B6-0B6947FC4C24}" type="presParOf" srcId="{F067A333-38F2-4001-AB60-A2A3D47DBABC}" destId="{BA5ADF1E-32AA-4FA3-83F7-7DE09A41F0A8}" srcOrd="6" destOrd="0" presId="urn:microsoft.com/office/officeart/2005/8/layout/hList6"/>
    <dgm:cxn modelId="{E319B23A-EC69-440A-886D-F30C456142EB}" type="presParOf" srcId="{F067A333-38F2-4001-AB60-A2A3D47DBABC}" destId="{9B505D60-19DC-4B47-BD1E-8E11DCCD96E4}" srcOrd="7" destOrd="0" presId="urn:microsoft.com/office/officeart/2005/8/layout/hList6"/>
    <dgm:cxn modelId="{54C6DC68-3E94-442E-8743-B171C9D18250}" type="presParOf" srcId="{F067A333-38F2-4001-AB60-A2A3D47DBABC}" destId="{2E8CB13E-85B3-4464-8C85-91DFE6EE1DFA}" srcOrd="8" destOrd="0" presId="urn:microsoft.com/office/officeart/2005/8/layout/hList6"/>
    <dgm:cxn modelId="{38D5D441-8C40-42ED-9435-1AFED8B50394}" type="presParOf" srcId="{F067A333-38F2-4001-AB60-A2A3D47DBABC}" destId="{F651978A-C3F9-41D4-85EA-0E7174F379FD}" srcOrd="9" destOrd="0" presId="urn:microsoft.com/office/officeart/2005/8/layout/hList6"/>
    <dgm:cxn modelId="{C2BB432E-86FF-4404-A49D-82A78D006A76}" type="presParOf" srcId="{F067A333-38F2-4001-AB60-A2A3D47DBABC}" destId="{B4D34307-58D1-4CEE-A0A1-DE76A6551673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4EFAB-EF58-42F6-928A-5611D73033E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CD0CF4F-78F9-41EC-9951-A15581EB9BA9}">
      <dgm:prSet/>
      <dgm:spPr/>
      <dgm:t>
        <a:bodyPr/>
        <a:lstStyle/>
        <a:p>
          <a:r>
            <a:rPr lang="id-ID"/>
            <a:t>Checklist Model</a:t>
          </a:r>
        </a:p>
      </dgm:t>
    </dgm:pt>
    <dgm:pt modelId="{BFEF9ABD-B7A3-45D0-BF94-8CB47B98C290}" type="parTrans" cxnId="{B1BEAACF-6B1B-40E9-AD8D-2A1BC39B1680}">
      <dgm:prSet/>
      <dgm:spPr/>
      <dgm:t>
        <a:bodyPr/>
        <a:lstStyle/>
        <a:p>
          <a:endParaRPr lang="id-ID"/>
        </a:p>
      </dgm:t>
    </dgm:pt>
    <dgm:pt modelId="{0017AB69-2528-4FC6-AC64-845EACBCA17F}" type="sibTrans" cxnId="{B1BEAACF-6B1B-40E9-AD8D-2A1BC39B1680}">
      <dgm:prSet/>
      <dgm:spPr/>
      <dgm:t>
        <a:bodyPr/>
        <a:lstStyle/>
        <a:p>
          <a:endParaRPr lang="id-ID"/>
        </a:p>
      </dgm:t>
    </dgm:pt>
    <dgm:pt modelId="{F4532A72-39B2-4F52-9688-C17533B1C228}">
      <dgm:prSet/>
      <dgm:spPr/>
      <dgm:t>
        <a:bodyPr/>
        <a:lstStyle/>
        <a:p>
          <a:r>
            <a:rPr lang="id-ID"/>
            <a:t>Simplified Scoring Models</a:t>
          </a:r>
        </a:p>
      </dgm:t>
    </dgm:pt>
    <dgm:pt modelId="{DC4004C6-A263-45CC-8E49-FFFE845D3E50}" type="parTrans" cxnId="{BF0EDD36-AB7A-4A8D-850F-010688677F66}">
      <dgm:prSet/>
      <dgm:spPr/>
      <dgm:t>
        <a:bodyPr/>
        <a:lstStyle/>
        <a:p>
          <a:endParaRPr lang="id-ID"/>
        </a:p>
      </dgm:t>
    </dgm:pt>
    <dgm:pt modelId="{A834B843-868A-4C97-BB9B-441751AD722A}" type="sibTrans" cxnId="{BF0EDD36-AB7A-4A8D-850F-010688677F66}">
      <dgm:prSet/>
      <dgm:spPr/>
      <dgm:t>
        <a:bodyPr/>
        <a:lstStyle/>
        <a:p>
          <a:endParaRPr lang="id-ID"/>
        </a:p>
      </dgm:t>
    </dgm:pt>
    <dgm:pt modelId="{C55DD002-4449-45BF-AAEE-4FCCBB4E19C2}">
      <dgm:prSet/>
      <dgm:spPr/>
      <dgm:t>
        <a:bodyPr/>
        <a:lstStyle/>
        <a:p>
          <a:r>
            <a:rPr lang="id-ID" dirty="0"/>
            <a:t>The Analytical Hierarchy Process</a:t>
          </a:r>
        </a:p>
      </dgm:t>
    </dgm:pt>
    <dgm:pt modelId="{9209CF99-D4A2-4331-80F1-9D7058A98747}" type="parTrans" cxnId="{C714580E-8359-4D40-8BBC-F25511729CA6}">
      <dgm:prSet/>
      <dgm:spPr/>
      <dgm:t>
        <a:bodyPr/>
        <a:lstStyle/>
        <a:p>
          <a:endParaRPr lang="id-ID"/>
        </a:p>
      </dgm:t>
    </dgm:pt>
    <dgm:pt modelId="{A3A6DE3F-D5A8-44AD-9B89-04D7DD793489}" type="sibTrans" cxnId="{C714580E-8359-4D40-8BBC-F25511729CA6}">
      <dgm:prSet/>
      <dgm:spPr/>
      <dgm:t>
        <a:bodyPr/>
        <a:lstStyle/>
        <a:p>
          <a:endParaRPr lang="id-ID"/>
        </a:p>
      </dgm:t>
    </dgm:pt>
    <dgm:pt modelId="{C9858EA4-6027-4ECC-8250-ABB8A2D75D14}">
      <dgm:prSet/>
      <dgm:spPr/>
      <dgm:t>
        <a:bodyPr/>
        <a:lstStyle/>
        <a:p>
          <a:r>
            <a:rPr lang="id-ID"/>
            <a:t>Profile Models</a:t>
          </a:r>
        </a:p>
      </dgm:t>
    </dgm:pt>
    <dgm:pt modelId="{58A41A25-49A0-491F-A44D-96E754FA9DB8}" type="parTrans" cxnId="{810DF1CC-3A4C-4274-ABC9-B59A42F62C5A}">
      <dgm:prSet/>
      <dgm:spPr/>
      <dgm:t>
        <a:bodyPr/>
        <a:lstStyle/>
        <a:p>
          <a:endParaRPr lang="id-ID"/>
        </a:p>
      </dgm:t>
    </dgm:pt>
    <dgm:pt modelId="{73809FB1-B0AD-4B17-A5F3-98E11A14894B}" type="sibTrans" cxnId="{810DF1CC-3A4C-4274-ABC9-B59A42F62C5A}">
      <dgm:prSet/>
      <dgm:spPr/>
      <dgm:t>
        <a:bodyPr/>
        <a:lstStyle/>
        <a:p>
          <a:endParaRPr lang="id-ID"/>
        </a:p>
      </dgm:t>
    </dgm:pt>
    <dgm:pt modelId="{21A93FCF-C79B-4341-A31D-6AB7DF89EAF4}" type="pres">
      <dgm:prSet presAssocID="{C564EFAB-EF58-42F6-928A-5611D73033E9}" presName="linearFlow" presStyleCnt="0">
        <dgm:presLayoutVars>
          <dgm:dir/>
          <dgm:resizeHandles val="exact"/>
        </dgm:presLayoutVars>
      </dgm:prSet>
      <dgm:spPr/>
    </dgm:pt>
    <dgm:pt modelId="{BCA76772-9BAC-49CD-96BD-D9AB3E3525DB}" type="pres">
      <dgm:prSet presAssocID="{ECD0CF4F-78F9-41EC-9951-A15581EB9BA9}" presName="composite" presStyleCnt="0"/>
      <dgm:spPr/>
    </dgm:pt>
    <dgm:pt modelId="{67775A3E-3A71-449F-8739-3E7C953C2229}" type="pres">
      <dgm:prSet presAssocID="{ECD0CF4F-78F9-41EC-9951-A15581EB9BA9}" presName="imgShp" presStyleLbl="fgImgPlace1" presStyleIdx="0" presStyleCnt="4"/>
      <dgm:spPr/>
    </dgm:pt>
    <dgm:pt modelId="{A2F137E7-E43F-42E2-9C54-30BE72744994}" type="pres">
      <dgm:prSet presAssocID="{ECD0CF4F-78F9-41EC-9951-A15581EB9BA9}" presName="txShp" presStyleLbl="node1" presStyleIdx="0" presStyleCnt="4">
        <dgm:presLayoutVars>
          <dgm:bulletEnabled val="1"/>
        </dgm:presLayoutVars>
      </dgm:prSet>
      <dgm:spPr/>
    </dgm:pt>
    <dgm:pt modelId="{2684A652-1917-44CE-AF99-6F8E0DEC195E}" type="pres">
      <dgm:prSet presAssocID="{0017AB69-2528-4FC6-AC64-845EACBCA17F}" presName="spacing" presStyleCnt="0"/>
      <dgm:spPr/>
    </dgm:pt>
    <dgm:pt modelId="{7F0A848E-2A3D-499C-AD89-4C784CEE67CB}" type="pres">
      <dgm:prSet presAssocID="{F4532A72-39B2-4F52-9688-C17533B1C228}" presName="composite" presStyleCnt="0"/>
      <dgm:spPr/>
    </dgm:pt>
    <dgm:pt modelId="{1D2B935C-267D-4C78-9BD4-0DC4CFAD229B}" type="pres">
      <dgm:prSet presAssocID="{F4532A72-39B2-4F52-9688-C17533B1C228}" presName="imgShp" presStyleLbl="fgImgPlace1" presStyleIdx="1" presStyleCnt="4"/>
      <dgm:spPr/>
    </dgm:pt>
    <dgm:pt modelId="{3F84C2DD-5EC0-45F6-BF90-980CB712FC8A}" type="pres">
      <dgm:prSet presAssocID="{F4532A72-39B2-4F52-9688-C17533B1C228}" presName="txShp" presStyleLbl="node1" presStyleIdx="1" presStyleCnt="4">
        <dgm:presLayoutVars>
          <dgm:bulletEnabled val="1"/>
        </dgm:presLayoutVars>
      </dgm:prSet>
      <dgm:spPr/>
    </dgm:pt>
    <dgm:pt modelId="{2C343297-0960-4E71-9116-EF639553F698}" type="pres">
      <dgm:prSet presAssocID="{A834B843-868A-4C97-BB9B-441751AD722A}" presName="spacing" presStyleCnt="0"/>
      <dgm:spPr/>
    </dgm:pt>
    <dgm:pt modelId="{47646E1B-4CB5-446F-8137-3D8DD13A8676}" type="pres">
      <dgm:prSet presAssocID="{C55DD002-4449-45BF-AAEE-4FCCBB4E19C2}" presName="composite" presStyleCnt="0"/>
      <dgm:spPr/>
    </dgm:pt>
    <dgm:pt modelId="{47E8993A-31F0-4169-A061-6AB41CA10D6A}" type="pres">
      <dgm:prSet presAssocID="{C55DD002-4449-45BF-AAEE-4FCCBB4E19C2}" presName="imgShp" presStyleLbl="fgImgPlace1" presStyleIdx="2" presStyleCnt="4"/>
      <dgm:spPr/>
    </dgm:pt>
    <dgm:pt modelId="{21A13CE2-2C43-4D37-9B98-BA09DE4D5F0A}" type="pres">
      <dgm:prSet presAssocID="{C55DD002-4449-45BF-AAEE-4FCCBB4E19C2}" presName="txShp" presStyleLbl="node1" presStyleIdx="2" presStyleCnt="4">
        <dgm:presLayoutVars>
          <dgm:bulletEnabled val="1"/>
        </dgm:presLayoutVars>
      </dgm:prSet>
      <dgm:spPr/>
    </dgm:pt>
    <dgm:pt modelId="{25316FF8-4132-41BB-B620-FB8380B4BFB7}" type="pres">
      <dgm:prSet presAssocID="{A3A6DE3F-D5A8-44AD-9B89-04D7DD793489}" presName="spacing" presStyleCnt="0"/>
      <dgm:spPr/>
    </dgm:pt>
    <dgm:pt modelId="{FBB7F438-8DA0-4FE3-A0B7-674F6BCB3342}" type="pres">
      <dgm:prSet presAssocID="{C9858EA4-6027-4ECC-8250-ABB8A2D75D14}" presName="composite" presStyleCnt="0"/>
      <dgm:spPr/>
    </dgm:pt>
    <dgm:pt modelId="{618E843F-A6FC-4910-A1BE-3246118A7D5D}" type="pres">
      <dgm:prSet presAssocID="{C9858EA4-6027-4ECC-8250-ABB8A2D75D14}" presName="imgShp" presStyleLbl="fgImgPlace1" presStyleIdx="3" presStyleCnt="4"/>
      <dgm:spPr/>
    </dgm:pt>
    <dgm:pt modelId="{1EE1AFA3-088A-41BC-AD90-E0602FDEF911}" type="pres">
      <dgm:prSet presAssocID="{C9858EA4-6027-4ECC-8250-ABB8A2D75D14}" presName="txShp" presStyleLbl="node1" presStyleIdx="3" presStyleCnt="4">
        <dgm:presLayoutVars>
          <dgm:bulletEnabled val="1"/>
        </dgm:presLayoutVars>
      </dgm:prSet>
      <dgm:spPr/>
    </dgm:pt>
  </dgm:ptLst>
  <dgm:cxnLst>
    <dgm:cxn modelId="{DE8D3F06-2123-4E98-A805-CBB1EDE963AD}" type="presOf" srcId="{C9858EA4-6027-4ECC-8250-ABB8A2D75D14}" destId="{1EE1AFA3-088A-41BC-AD90-E0602FDEF911}" srcOrd="0" destOrd="0" presId="urn:microsoft.com/office/officeart/2005/8/layout/vList3"/>
    <dgm:cxn modelId="{ABC40409-A5EF-4EE4-9360-326537659C04}" type="presOf" srcId="{C564EFAB-EF58-42F6-928A-5611D73033E9}" destId="{21A93FCF-C79B-4341-A31D-6AB7DF89EAF4}" srcOrd="0" destOrd="0" presId="urn:microsoft.com/office/officeart/2005/8/layout/vList3"/>
    <dgm:cxn modelId="{C714580E-8359-4D40-8BBC-F25511729CA6}" srcId="{C564EFAB-EF58-42F6-928A-5611D73033E9}" destId="{C55DD002-4449-45BF-AAEE-4FCCBB4E19C2}" srcOrd="2" destOrd="0" parTransId="{9209CF99-D4A2-4331-80F1-9D7058A98747}" sibTransId="{A3A6DE3F-D5A8-44AD-9B89-04D7DD793489}"/>
    <dgm:cxn modelId="{BF0EDD36-AB7A-4A8D-850F-010688677F66}" srcId="{C564EFAB-EF58-42F6-928A-5611D73033E9}" destId="{F4532A72-39B2-4F52-9688-C17533B1C228}" srcOrd="1" destOrd="0" parTransId="{DC4004C6-A263-45CC-8E49-FFFE845D3E50}" sibTransId="{A834B843-868A-4C97-BB9B-441751AD722A}"/>
    <dgm:cxn modelId="{9BC05E6D-77A9-493A-B758-FC633E475FB1}" type="presOf" srcId="{F4532A72-39B2-4F52-9688-C17533B1C228}" destId="{3F84C2DD-5EC0-45F6-BF90-980CB712FC8A}" srcOrd="0" destOrd="0" presId="urn:microsoft.com/office/officeart/2005/8/layout/vList3"/>
    <dgm:cxn modelId="{810DF1CC-3A4C-4274-ABC9-B59A42F62C5A}" srcId="{C564EFAB-EF58-42F6-928A-5611D73033E9}" destId="{C9858EA4-6027-4ECC-8250-ABB8A2D75D14}" srcOrd="3" destOrd="0" parTransId="{58A41A25-49A0-491F-A44D-96E754FA9DB8}" sibTransId="{73809FB1-B0AD-4B17-A5F3-98E11A14894B}"/>
    <dgm:cxn modelId="{B1BEAACF-6B1B-40E9-AD8D-2A1BC39B1680}" srcId="{C564EFAB-EF58-42F6-928A-5611D73033E9}" destId="{ECD0CF4F-78F9-41EC-9951-A15581EB9BA9}" srcOrd="0" destOrd="0" parTransId="{BFEF9ABD-B7A3-45D0-BF94-8CB47B98C290}" sibTransId="{0017AB69-2528-4FC6-AC64-845EACBCA17F}"/>
    <dgm:cxn modelId="{B2B298F9-D3D6-44B3-9FB2-5C58B264067E}" type="presOf" srcId="{ECD0CF4F-78F9-41EC-9951-A15581EB9BA9}" destId="{A2F137E7-E43F-42E2-9C54-30BE72744994}" srcOrd="0" destOrd="0" presId="urn:microsoft.com/office/officeart/2005/8/layout/vList3"/>
    <dgm:cxn modelId="{91C0A9FE-F8D4-4430-91B5-13E538998389}" type="presOf" srcId="{C55DD002-4449-45BF-AAEE-4FCCBB4E19C2}" destId="{21A13CE2-2C43-4D37-9B98-BA09DE4D5F0A}" srcOrd="0" destOrd="0" presId="urn:microsoft.com/office/officeart/2005/8/layout/vList3"/>
    <dgm:cxn modelId="{3C2CB2B3-9990-4BFA-ADF5-49A0E46C9C55}" type="presParOf" srcId="{21A93FCF-C79B-4341-A31D-6AB7DF89EAF4}" destId="{BCA76772-9BAC-49CD-96BD-D9AB3E3525DB}" srcOrd="0" destOrd="0" presId="urn:microsoft.com/office/officeart/2005/8/layout/vList3"/>
    <dgm:cxn modelId="{150A9EDF-D36A-4EEF-8C6D-6B06CCE21F94}" type="presParOf" srcId="{BCA76772-9BAC-49CD-96BD-D9AB3E3525DB}" destId="{67775A3E-3A71-449F-8739-3E7C953C2229}" srcOrd="0" destOrd="0" presId="urn:microsoft.com/office/officeart/2005/8/layout/vList3"/>
    <dgm:cxn modelId="{6882E27F-1722-494C-8262-7C25CF506A35}" type="presParOf" srcId="{BCA76772-9BAC-49CD-96BD-D9AB3E3525DB}" destId="{A2F137E7-E43F-42E2-9C54-30BE72744994}" srcOrd="1" destOrd="0" presId="urn:microsoft.com/office/officeart/2005/8/layout/vList3"/>
    <dgm:cxn modelId="{5860C6C3-D542-44E0-AFE9-585522B947AD}" type="presParOf" srcId="{21A93FCF-C79B-4341-A31D-6AB7DF89EAF4}" destId="{2684A652-1917-44CE-AF99-6F8E0DEC195E}" srcOrd="1" destOrd="0" presId="urn:microsoft.com/office/officeart/2005/8/layout/vList3"/>
    <dgm:cxn modelId="{533872B4-B0D2-424E-AB5D-47951D06B60F}" type="presParOf" srcId="{21A93FCF-C79B-4341-A31D-6AB7DF89EAF4}" destId="{7F0A848E-2A3D-499C-AD89-4C784CEE67CB}" srcOrd="2" destOrd="0" presId="urn:microsoft.com/office/officeart/2005/8/layout/vList3"/>
    <dgm:cxn modelId="{34CAE382-6236-48C7-890C-B1E257CB681B}" type="presParOf" srcId="{7F0A848E-2A3D-499C-AD89-4C784CEE67CB}" destId="{1D2B935C-267D-4C78-9BD4-0DC4CFAD229B}" srcOrd="0" destOrd="0" presId="urn:microsoft.com/office/officeart/2005/8/layout/vList3"/>
    <dgm:cxn modelId="{4FAD8A6C-671B-4B39-9FB8-B231AD48B013}" type="presParOf" srcId="{7F0A848E-2A3D-499C-AD89-4C784CEE67CB}" destId="{3F84C2DD-5EC0-45F6-BF90-980CB712FC8A}" srcOrd="1" destOrd="0" presId="urn:microsoft.com/office/officeart/2005/8/layout/vList3"/>
    <dgm:cxn modelId="{7B0FFDCE-4629-4782-86BC-33B675397723}" type="presParOf" srcId="{21A93FCF-C79B-4341-A31D-6AB7DF89EAF4}" destId="{2C343297-0960-4E71-9116-EF639553F698}" srcOrd="3" destOrd="0" presId="urn:microsoft.com/office/officeart/2005/8/layout/vList3"/>
    <dgm:cxn modelId="{5E343AD9-0004-4453-BA3E-FA08607A4CA7}" type="presParOf" srcId="{21A93FCF-C79B-4341-A31D-6AB7DF89EAF4}" destId="{47646E1B-4CB5-446F-8137-3D8DD13A8676}" srcOrd="4" destOrd="0" presId="urn:microsoft.com/office/officeart/2005/8/layout/vList3"/>
    <dgm:cxn modelId="{466DC998-DCEA-406D-BAD6-D066AF1D9708}" type="presParOf" srcId="{47646E1B-4CB5-446F-8137-3D8DD13A8676}" destId="{47E8993A-31F0-4169-A061-6AB41CA10D6A}" srcOrd="0" destOrd="0" presId="urn:microsoft.com/office/officeart/2005/8/layout/vList3"/>
    <dgm:cxn modelId="{42ED7367-E442-463D-8C4C-8EB4514ED7EB}" type="presParOf" srcId="{47646E1B-4CB5-446F-8137-3D8DD13A8676}" destId="{21A13CE2-2C43-4D37-9B98-BA09DE4D5F0A}" srcOrd="1" destOrd="0" presId="urn:microsoft.com/office/officeart/2005/8/layout/vList3"/>
    <dgm:cxn modelId="{C40E8357-AB09-4A11-B61B-7DC2B718B419}" type="presParOf" srcId="{21A93FCF-C79B-4341-A31D-6AB7DF89EAF4}" destId="{25316FF8-4132-41BB-B620-FB8380B4BFB7}" srcOrd="5" destOrd="0" presId="urn:microsoft.com/office/officeart/2005/8/layout/vList3"/>
    <dgm:cxn modelId="{49FA0AA9-5341-4AA1-A37F-5AC62C13C278}" type="presParOf" srcId="{21A93FCF-C79B-4341-A31D-6AB7DF89EAF4}" destId="{FBB7F438-8DA0-4FE3-A0B7-674F6BCB3342}" srcOrd="6" destOrd="0" presId="urn:microsoft.com/office/officeart/2005/8/layout/vList3"/>
    <dgm:cxn modelId="{E5D4453A-0E34-4C39-90FF-F141E71C48AC}" type="presParOf" srcId="{FBB7F438-8DA0-4FE3-A0B7-674F6BCB3342}" destId="{618E843F-A6FC-4910-A1BE-3246118A7D5D}" srcOrd="0" destOrd="0" presId="urn:microsoft.com/office/officeart/2005/8/layout/vList3"/>
    <dgm:cxn modelId="{CB180DB4-2594-4CF6-AA75-C6D180180D08}" type="presParOf" srcId="{FBB7F438-8DA0-4FE3-A0B7-674F6BCB3342}" destId="{1EE1AFA3-088A-41BC-AD90-E0602FDEF91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EC97-33B5-4EF4-B14D-7E46FC47F349}">
      <dsp:nvSpPr>
        <dsp:cNvPr id="0" name=""/>
        <dsp:cNvSpPr/>
      </dsp:nvSpPr>
      <dsp:spPr>
        <a:xfrm rot="16200000">
          <a:off x="-940080" y="943206"/>
          <a:ext cx="3121367" cy="123495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Realism</a:t>
          </a:r>
          <a:endParaRPr lang="id-ID" sz="2000" kern="1200" dirty="0"/>
        </a:p>
      </dsp:txBody>
      <dsp:txXfrm rot="5400000">
        <a:off x="3127" y="624272"/>
        <a:ext cx="1234953" cy="1872821"/>
      </dsp:txXfrm>
    </dsp:sp>
    <dsp:sp modelId="{047ADC0B-56FE-4242-8EC3-F667C4B49898}">
      <dsp:nvSpPr>
        <dsp:cNvPr id="0" name=""/>
        <dsp:cNvSpPr/>
      </dsp:nvSpPr>
      <dsp:spPr>
        <a:xfrm rot="16200000">
          <a:off x="387494" y="943206"/>
          <a:ext cx="3121367" cy="1234953"/>
        </a:xfrm>
        <a:prstGeom prst="flowChartManualOperation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0" i="0" kern="1200" dirty="0"/>
            <a:t>Capability</a:t>
          </a:r>
          <a:endParaRPr lang="id-ID" sz="1800" kern="1200" dirty="0"/>
        </a:p>
      </dsp:txBody>
      <dsp:txXfrm rot="5400000">
        <a:off x="1330701" y="624272"/>
        <a:ext cx="1234953" cy="1872821"/>
      </dsp:txXfrm>
    </dsp:sp>
    <dsp:sp modelId="{3DEB67ED-EF91-48B6-B928-7D8239BE002C}">
      <dsp:nvSpPr>
        <dsp:cNvPr id="0" name=""/>
        <dsp:cNvSpPr/>
      </dsp:nvSpPr>
      <dsp:spPr>
        <a:xfrm rot="16200000">
          <a:off x="1715069" y="943206"/>
          <a:ext cx="3121367" cy="1234953"/>
        </a:xfrm>
        <a:prstGeom prst="flowChartManualOperation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i="0" kern="1200" dirty="0"/>
            <a:t>Flexibility</a:t>
          </a:r>
          <a:endParaRPr lang="id-ID" sz="2000" kern="1200" dirty="0"/>
        </a:p>
      </dsp:txBody>
      <dsp:txXfrm rot="5400000">
        <a:off x="2658276" y="624272"/>
        <a:ext cx="1234953" cy="1872821"/>
      </dsp:txXfrm>
    </dsp:sp>
    <dsp:sp modelId="{BA5ADF1E-32AA-4FA3-83F7-7DE09A41F0A8}">
      <dsp:nvSpPr>
        <dsp:cNvPr id="0" name=""/>
        <dsp:cNvSpPr/>
      </dsp:nvSpPr>
      <dsp:spPr>
        <a:xfrm rot="16200000">
          <a:off x="3042643" y="943206"/>
          <a:ext cx="3121367" cy="1234953"/>
        </a:xfrm>
        <a:prstGeom prst="flowChartManualOperation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0" i="0" kern="1200" dirty="0"/>
            <a:t>Ease of use</a:t>
          </a:r>
          <a:endParaRPr lang="id-ID" sz="1800" kern="1200" dirty="0"/>
        </a:p>
      </dsp:txBody>
      <dsp:txXfrm rot="5400000">
        <a:off x="3985850" y="624272"/>
        <a:ext cx="1234953" cy="1872821"/>
      </dsp:txXfrm>
    </dsp:sp>
    <dsp:sp modelId="{2E8CB13E-85B3-4464-8C85-91DFE6EE1DFA}">
      <dsp:nvSpPr>
        <dsp:cNvPr id="0" name=""/>
        <dsp:cNvSpPr/>
      </dsp:nvSpPr>
      <dsp:spPr>
        <a:xfrm rot="16200000">
          <a:off x="4370218" y="943206"/>
          <a:ext cx="3121367" cy="1234953"/>
        </a:xfrm>
        <a:prstGeom prst="flowChartManualOperation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0" i="0" kern="1200" dirty="0"/>
            <a:t>Cost effective</a:t>
          </a:r>
          <a:r>
            <a:rPr lang="en-US" sz="1800" b="0" i="0" kern="1200" dirty="0"/>
            <a:t>-</a:t>
          </a:r>
          <a:r>
            <a:rPr lang="id-ID" sz="1800" b="0" i="0" kern="1200" dirty="0"/>
            <a:t>ness</a:t>
          </a:r>
          <a:endParaRPr lang="id-ID" sz="1800" kern="1200" dirty="0"/>
        </a:p>
      </dsp:txBody>
      <dsp:txXfrm rot="5400000">
        <a:off x="5313425" y="624272"/>
        <a:ext cx="1234953" cy="1872821"/>
      </dsp:txXfrm>
    </dsp:sp>
    <dsp:sp modelId="{B4D34307-58D1-4CEE-A0A1-DE76A6551673}">
      <dsp:nvSpPr>
        <dsp:cNvPr id="0" name=""/>
        <dsp:cNvSpPr/>
      </dsp:nvSpPr>
      <dsp:spPr>
        <a:xfrm rot="16200000">
          <a:off x="5697793" y="943206"/>
          <a:ext cx="3121367" cy="1234953"/>
        </a:xfrm>
        <a:prstGeom prst="flowChartManualOperati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281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i="0" kern="1200" dirty="0"/>
            <a:t>Comparability</a:t>
          </a:r>
          <a:endParaRPr lang="id-ID" sz="1400" kern="1200" dirty="0"/>
        </a:p>
      </dsp:txBody>
      <dsp:txXfrm rot="5400000">
        <a:off x="6641000" y="624272"/>
        <a:ext cx="1234953" cy="1872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137E7-E43F-42E2-9C54-30BE72744994}">
      <dsp:nvSpPr>
        <dsp:cNvPr id="0" name=""/>
        <dsp:cNvSpPr/>
      </dsp:nvSpPr>
      <dsp:spPr>
        <a:xfrm rot="10800000">
          <a:off x="1558075" y="52"/>
          <a:ext cx="5320665" cy="8716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66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/>
            <a:t>Checklist Model</a:t>
          </a:r>
        </a:p>
      </dsp:txBody>
      <dsp:txXfrm rot="10800000">
        <a:off x="1775983" y="52"/>
        <a:ext cx="5102757" cy="871632"/>
      </dsp:txXfrm>
    </dsp:sp>
    <dsp:sp modelId="{67775A3E-3A71-449F-8739-3E7C953C2229}">
      <dsp:nvSpPr>
        <dsp:cNvPr id="0" name=""/>
        <dsp:cNvSpPr/>
      </dsp:nvSpPr>
      <dsp:spPr>
        <a:xfrm>
          <a:off x="1122259" y="52"/>
          <a:ext cx="871632" cy="8716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4C2DD-5EC0-45F6-BF90-980CB712FC8A}">
      <dsp:nvSpPr>
        <dsp:cNvPr id="0" name=""/>
        <dsp:cNvSpPr/>
      </dsp:nvSpPr>
      <dsp:spPr>
        <a:xfrm rot="10800000">
          <a:off x="1558075" y="1131873"/>
          <a:ext cx="5320665" cy="8716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66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/>
            <a:t>Simplified Scoring Models</a:t>
          </a:r>
        </a:p>
      </dsp:txBody>
      <dsp:txXfrm rot="10800000">
        <a:off x="1775983" y="1131873"/>
        <a:ext cx="5102757" cy="871632"/>
      </dsp:txXfrm>
    </dsp:sp>
    <dsp:sp modelId="{1D2B935C-267D-4C78-9BD4-0DC4CFAD229B}">
      <dsp:nvSpPr>
        <dsp:cNvPr id="0" name=""/>
        <dsp:cNvSpPr/>
      </dsp:nvSpPr>
      <dsp:spPr>
        <a:xfrm>
          <a:off x="1122259" y="1131873"/>
          <a:ext cx="871632" cy="8716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13CE2-2C43-4D37-9B98-BA09DE4D5F0A}">
      <dsp:nvSpPr>
        <dsp:cNvPr id="0" name=""/>
        <dsp:cNvSpPr/>
      </dsp:nvSpPr>
      <dsp:spPr>
        <a:xfrm rot="10800000">
          <a:off x="1558075" y="2263694"/>
          <a:ext cx="5320665" cy="8716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66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/>
            <a:t>The Analytical Hierarchy Process</a:t>
          </a:r>
        </a:p>
      </dsp:txBody>
      <dsp:txXfrm rot="10800000">
        <a:off x="1775983" y="2263694"/>
        <a:ext cx="5102757" cy="871632"/>
      </dsp:txXfrm>
    </dsp:sp>
    <dsp:sp modelId="{47E8993A-31F0-4169-A061-6AB41CA10D6A}">
      <dsp:nvSpPr>
        <dsp:cNvPr id="0" name=""/>
        <dsp:cNvSpPr/>
      </dsp:nvSpPr>
      <dsp:spPr>
        <a:xfrm>
          <a:off x="1122259" y="2263694"/>
          <a:ext cx="871632" cy="8716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1AFA3-088A-41BC-AD90-E0602FDEF911}">
      <dsp:nvSpPr>
        <dsp:cNvPr id="0" name=""/>
        <dsp:cNvSpPr/>
      </dsp:nvSpPr>
      <dsp:spPr>
        <a:xfrm rot="10800000">
          <a:off x="1558075" y="3395515"/>
          <a:ext cx="5320665" cy="8716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66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/>
            <a:t>Profile Models</a:t>
          </a:r>
        </a:p>
      </dsp:txBody>
      <dsp:txXfrm rot="10800000">
        <a:off x="1775983" y="3395515"/>
        <a:ext cx="5102757" cy="871632"/>
      </dsp:txXfrm>
    </dsp:sp>
    <dsp:sp modelId="{618E843F-A6FC-4910-A1BE-3246118A7D5D}">
      <dsp:nvSpPr>
        <dsp:cNvPr id="0" name=""/>
        <dsp:cNvSpPr/>
      </dsp:nvSpPr>
      <dsp:spPr>
        <a:xfrm>
          <a:off x="1122259" y="3395515"/>
          <a:ext cx="871632" cy="8716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2C2EB-8F54-4CD8-AF0A-A635CEA337BA}" type="datetimeFigureOut">
              <a:rPr lang="id-ID" smtClean="0"/>
              <a:pPr/>
              <a:t>02/09/2021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A89C8-E506-4085-9975-BF182D395BF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18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0363-45ED-4DD0-8C94-E21E9DFE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232" y="243988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9EDAC-F747-4041-992F-314ED2031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8232" y="491956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9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B57C-CA10-4C31-97E9-4A8C3CDE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E1664-152E-42CA-A540-224C040CC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8FC4-606F-4259-A8D9-14F6DC08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3A214-7704-4CF8-A53D-7B4987CF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D593-9AE8-4CB2-9542-43933079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6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DCA92-B428-4636-8738-DA66F3AF0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540CC-EED3-48BA-8BAE-F1228932D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C0B1F-B0B8-4E31-A5ED-123A8551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65E11-0993-4A3E-8430-B2B598C2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EBE3-575F-4238-BCD5-B2ECA0BD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3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&lt;&lt;Sub Topic&gt;&gt;</a:t>
            </a:r>
          </a:p>
        </p:txBody>
      </p:sp>
    </p:spTree>
    <p:extLst>
      <p:ext uri="{BB962C8B-B14F-4D97-AF65-F5344CB8AC3E}">
        <p14:creationId xmlns:p14="http://schemas.microsoft.com/office/powerpoint/2010/main" val="190214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2133601"/>
            <a:ext cx="4673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2133601"/>
            <a:ext cx="4673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673600" y="914400"/>
            <a:ext cx="751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&lt;&lt;Title&gt;&gt;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2438400" y="3886200"/>
            <a:ext cx="9550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8000" b="1" baseline="0">
                <a:solidFill>
                  <a:schemeClr val="bg1"/>
                </a:solidFill>
                <a:latin typeface="Edwardian Script ITC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dwardian Script ITC" pitchFamily="66" charset="0"/>
                <a:ea typeface="+mn-ea"/>
                <a:cs typeface="+mn-cs"/>
              </a:rPr>
              <a:t>Thank You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1532-AF48-414B-A963-F4A12474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38" y="502777"/>
            <a:ext cx="857127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B1AA-2233-41C5-B5B7-1E59CD9E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1963277"/>
            <a:ext cx="105377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0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45E24-87D2-46EC-8A98-46C43CF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52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DAB0-CE46-48B1-ABEB-7E7B691D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E3421-634B-4ABF-A9B2-3A90194EB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18F25-105A-44DE-925A-AF8BCE15D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9CF8-2D2D-42A9-9AAA-D2D66A5E8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03782-3950-4695-9B5C-417ED1358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52B2D-ABCF-4584-BAF3-2983B409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74D21-95D3-4D1C-BFA8-E7008768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BB799-668A-45FD-A53D-D4956BC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0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9799-07FC-4722-AE81-64FF5AE4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B5744-58C4-455E-A8C6-D07E1ACC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2A5B0-CC21-44B3-A1B5-ED7335E6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068A6-E7BA-40D3-92DD-90B22796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4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1100D-2FD0-4A45-85B8-DFA8CE0A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7674A-28C9-4AB0-8703-7077A016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B1D73-86A3-4C56-861A-E1465732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841C0-A433-41DB-AAC5-2D6F764397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32BAC8A-D549-46D2-B105-0E565BD429DC}"/>
              </a:ext>
            </a:extLst>
          </p:cNvPr>
          <p:cNvSpPr txBox="1">
            <a:spLocks/>
          </p:cNvSpPr>
          <p:nvPr userDrawn="1"/>
        </p:nvSpPr>
        <p:spPr>
          <a:xfrm>
            <a:off x="2438400" y="3886200"/>
            <a:ext cx="9550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8000" b="1" baseline="0">
                <a:solidFill>
                  <a:schemeClr val="bg1"/>
                </a:solidFill>
                <a:latin typeface="Edwardian Script ITC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dwardian Script ITC" pitchFamily="66" charset="0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8248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BE6E-4121-481F-8BEB-5716622D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776D-FE5E-453C-804D-BBDC60FC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2C1AA-DDB6-4C8F-8FC7-33E44721B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A75F5-867B-40F3-BB3A-5D75580C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D0EA8-8A48-4042-BF10-A77BAA34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05754-91F2-45E0-8EB0-5015C68C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9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D07F-3190-47F8-B256-171A635A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A1511-2006-49D9-93DD-9C8DFDD2A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C8C73-F7F9-4C02-B861-F937FD72E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6D88D-C29F-4A64-82F3-EE86395F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D3F0D-978C-4BED-B35B-3B072B1D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18C6A-EE80-4A43-AF12-DB9ECFD7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2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DB61B-9C03-436E-86C7-709FD947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9009F-A83D-4C9F-AD2B-0F85DB2E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8D3C-A53B-44AB-93A8-D04BB2626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C163-E42D-4AA5-8C16-88D9548B439F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0925-F5D3-4685-B21A-7C04545E2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F875D-54AA-4DB7-94B8-883666CF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996D7-6F96-4026-B535-E97C22BC9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9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52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438400"/>
            <a:ext cx="8849032" cy="608115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tabLst>
                <a:tab pos="1320800" algn="l"/>
                <a:tab pos="2054225" algn="l"/>
              </a:tabLst>
            </a:pPr>
            <a:r>
              <a:rPr lang="en-US" sz="2400" dirty="0">
                <a:solidFill>
                  <a:schemeClr val="bg1"/>
                </a:solidFill>
                <a:latin typeface="Open Sans"/>
              </a:rPr>
              <a:t>Project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581400"/>
            <a:ext cx="8849032" cy="3048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Topic 5</a:t>
            </a:r>
            <a:r>
              <a:rPr lang="id-ID" b="1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1. </a:t>
            </a:r>
            <a:r>
              <a:rPr lang="id-ID" dirty="0">
                <a:solidFill>
                  <a:schemeClr val="bg1"/>
                </a:solidFill>
              </a:rPr>
              <a:t>Project Selection and Portfolio</a:t>
            </a:r>
          </a:p>
          <a:p>
            <a:r>
              <a:rPr lang="id-ID" dirty="0">
                <a:solidFill>
                  <a:schemeClr val="bg1"/>
                </a:solidFill>
              </a:rPr>
              <a:t>Management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2. Leadership And The Project Manager</a:t>
            </a:r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762000"/>
            <a:ext cx="6172200" cy="1143000"/>
          </a:xfrm>
        </p:spPr>
        <p:txBody>
          <a:bodyPr/>
          <a:lstStyle/>
          <a:p>
            <a:pPr lvl="2" algn="r" rtl="0">
              <a:spcBef>
                <a:spcPct val="0"/>
              </a:spcBef>
            </a:pPr>
            <a:r>
              <a:rPr lang="id-ID" sz="4000" b="1" dirty="0">
                <a:latin typeface="+mn-lt"/>
              </a:rPr>
              <a:t>Discounted Payback</a:t>
            </a:r>
            <a:r>
              <a:rPr lang="en-US" sz="4000" b="1" dirty="0">
                <a:latin typeface="+mn-lt"/>
              </a:rPr>
              <a:t> Period</a:t>
            </a:r>
            <a:r>
              <a:rPr lang="id-ID" sz="4000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discounted payback period is a measure of how long it takes until the cumulated discounted net cash flows offset the initial investment in an asset or a project.</a:t>
            </a:r>
          </a:p>
          <a:p>
            <a:r>
              <a:rPr lang="en-US" dirty="0"/>
              <a:t>Formula :  </a:t>
            </a:r>
            <a:r>
              <a:rPr lang="id-ID" b="1" dirty="0"/>
              <a:t>DPP = y + abs(n) / p,</a:t>
            </a:r>
            <a:endParaRPr lang="en-US" dirty="0"/>
          </a:p>
          <a:p>
            <a:pPr marL="354013" indent="0">
              <a:buNone/>
            </a:pPr>
            <a:r>
              <a:rPr lang="en-US" sz="2400" dirty="0"/>
              <a:t>where</a:t>
            </a:r>
            <a:br>
              <a:rPr lang="en-US" sz="2400" dirty="0"/>
            </a:br>
            <a:r>
              <a:rPr lang="en-US" sz="2400" dirty="0"/>
              <a:t>y = the period preceding the period in which the cumulative cash flow turns positive,</a:t>
            </a:r>
            <a:br>
              <a:rPr lang="en-US" sz="2400" dirty="0"/>
            </a:br>
            <a:r>
              <a:rPr lang="en-US" sz="2400" dirty="0"/>
              <a:t>p = discounted value of the cash flow of the period in which the cumulative cash flow is =&gt; 0,</a:t>
            </a:r>
            <a:br>
              <a:rPr lang="en-US" sz="2400" dirty="0"/>
            </a:br>
            <a:r>
              <a:rPr lang="en-US" sz="2400" dirty="0"/>
              <a:t>abs(n) = absolute value of the cumulative discounted cash flow in period y.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83704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Rate of Return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project must meet a minimum rate of return before it is worthy of consideration.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719138" indent="0">
              <a:buNone/>
            </a:pPr>
            <a:r>
              <a:rPr lang="id-ID" dirty="0"/>
              <a:t>where</a:t>
            </a:r>
          </a:p>
          <a:p>
            <a:pPr marL="719138" indent="0">
              <a:buNone/>
            </a:pPr>
            <a:r>
              <a:rPr lang="en-US" i="1" dirty="0" err="1"/>
              <a:t>ACF</a:t>
            </a:r>
            <a:r>
              <a:rPr lang="en-US" i="1" baseline="30000" dirty="0" err="1"/>
              <a:t>t</a:t>
            </a:r>
            <a:r>
              <a:rPr lang="en-US" i="1" dirty="0"/>
              <a:t> </a:t>
            </a:r>
            <a:r>
              <a:rPr lang="en-US" dirty="0"/>
              <a:t>= annual after-tax cash flow for time period </a:t>
            </a:r>
            <a:r>
              <a:rPr lang="en-US" i="1" dirty="0"/>
              <a:t>t</a:t>
            </a:r>
          </a:p>
          <a:p>
            <a:pPr marL="719138" indent="0">
              <a:buNone/>
            </a:pPr>
            <a:r>
              <a:rPr lang="id-ID" i="1" dirty="0"/>
              <a:t>IO </a:t>
            </a:r>
            <a:r>
              <a:rPr lang="id-ID" dirty="0"/>
              <a:t>= initial cash outlay</a:t>
            </a:r>
          </a:p>
          <a:p>
            <a:pPr marL="719138" indent="0">
              <a:buNone/>
            </a:pPr>
            <a:r>
              <a:rPr lang="id-ID" i="1" dirty="0"/>
              <a:t>n </a:t>
            </a:r>
            <a:r>
              <a:rPr lang="id-ID" dirty="0"/>
              <a:t>= project’s expected life</a:t>
            </a:r>
          </a:p>
          <a:p>
            <a:pPr marL="719138" indent="0">
              <a:buNone/>
            </a:pPr>
            <a:r>
              <a:rPr lang="en-US" i="1" dirty="0"/>
              <a:t>IRR </a:t>
            </a:r>
            <a:r>
              <a:rPr lang="en-US" dirty="0"/>
              <a:t>= project’s internal rate of return</a:t>
            </a:r>
          </a:p>
          <a:p>
            <a:r>
              <a:rPr lang="en-US" dirty="0"/>
              <a:t>Higher IRR values are better!</a:t>
            </a:r>
            <a:endParaRPr lang="id-ID" dirty="0"/>
          </a:p>
        </p:txBody>
      </p:sp>
      <p:pic>
        <p:nvPicPr>
          <p:cNvPr id="4" name="Picture 3" descr="G:\Atin\BINUS OL\BOL 27_2021\IPD\BAHAN\Capture5_7.JPG"/>
          <p:cNvPicPr/>
          <p:nvPr/>
        </p:nvPicPr>
        <p:blipFill>
          <a:blip r:embed="rId2" cstate="print"/>
          <a:srcRect t="8333"/>
          <a:stretch>
            <a:fillRect/>
          </a:stretch>
        </p:blipFill>
        <p:spPr bwMode="auto">
          <a:xfrm>
            <a:off x="3810000" y="2590800"/>
            <a:ext cx="281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91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a project required an initial cash investment of $5,000 and was expected to generate inflows of $2,500, $2,000, and $2,000 for the next three years. Further, assume that our company’s required rate of return for new projects is 10%. The question is, is this </a:t>
            </a:r>
            <a:r>
              <a:rPr lang="id-ID" dirty="0"/>
              <a:t>project worth funding?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250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905000"/>
            <a:ext cx="80010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2000" dirty="0"/>
              <a:t>Cash investment = $5,000</a:t>
            </a:r>
          </a:p>
          <a:p>
            <a:pPr marL="0" indent="0">
              <a:buNone/>
            </a:pPr>
            <a:r>
              <a:rPr lang="id-ID" sz="2000" dirty="0"/>
              <a:t>Year 1 inflow = $2,500</a:t>
            </a:r>
          </a:p>
          <a:p>
            <a:pPr marL="0" indent="0">
              <a:buNone/>
            </a:pPr>
            <a:r>
              <a:rPr lang="id-ID" sz="2000" dirty="0"/>
              <a:t>Year 2 inflow = $2,000</a:t>
            </a:r>
          </a:p>
          <a:p>
            <a:pPr marL="0" indent="0">
              <a:buNone/>
            </a:pPr>
            <a:r>
              <a:rPr lang="id-ID" sz="2000" dirty="0"/>
              <a:t>Year 3 inflow = $2,000</a:t>
            </a:r>
          </a:p>
          <a:p>
            <a:pPr marL="0" indent="0">
              <a:buNone/>
            </a:pPr>
            <a:r>
              <a:rPr lang="en-US" sz="2000" dirty="0"/>
              <a:t>Required rate of return = 10%</a:t>
            </a:r>
          </a:p>
          <a:p>
            <a:pPr marL="0" indent="0">
              <a:buNone/>
            </a:pPr>
            <a:r>
              <a:rPr lang="id-ID" sz="2000" b="1" dirty="0"/>
              <a:t>Step One: Try 12%.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Decision</a:t>
            </a:r>
            <a:r>
              <a:rPr lang="en-US" sz="2000" dirty="0"/>
              <a:t>: Present value difference at 12% is 250.50, which is too high. Try a higher discount rate.</a:t>
            </a:r>
            <a:endParaRPr lang="id-ID" sz="2000" dirty="0"/>
          </a:p>
        </p:txBody>
      </p:sp>
      <p:pic>
        <p:nvPicPr>
          <p:cNvPr id="4" name="Picture 3" descr="G:\Atin\BINUS OL\BOL 27_2021\IPD\BAHAN\Capture5_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1" y="4114800"/>
            <a:ext cx="5732145" cy="17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83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b="1" dirty="0"/>
              <a:t>Step </a:t>
            </a:r>
            <a:r>
              <a:rPr lang="en-US" sz="2000" b="1" dirty="0"/>
              <a:t>Two</a:t>
            </a:r>
            <a:r>
              <a:rPr lang="id-ID" sz="2000" b="1" dirty="0"/>
              <a:t>: Try 1</a:t>
            </a:r>
            <a:r>
              <a:rPr lang="en-US" sz="2000" b="1" dirty="0"/>
              <a:t>5</a:t>
            </a:r>
            <a:r>
              <a:rPr lang="id-ID" sz="2000" b="1" dirty="0"/>
              <a:t>%.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Decision: </a:t>
            </a:r>
            <a:r>
              <a:rPr lang="en-US" sz="2000" dirty="0"/>
              <a:t>Present value difference at 15% is $3, which suggests that 15% is a close approximation </a:t>
            </a:r>
            <a:r>
              <a:rPr lang="id-ID" sz="2000" dirty="0"/>
              <a:t>of the IRR.</a:t>
            </a:r>
          </a:p>
        </p:txBody>
      </p:sp>
      <p:pic>
        <p:nvPicPr>
          <p:cNvPr id="5" name="Picture 4" descr="G:\Atin\BINUS OL\BOL 27_2021\IPD\BAHAN\Capture5_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1" y="2667000"/>
            <a:ext cx="6295073" cy="226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249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dirty="0"/>
              <a:t>Project Portfolio</a:t>
            </a:r>
            <a:r>
              <a:rPr lang="en-US" dirty="0"/>
              <a:t> </a:t>
            </a:r>
            <a:r>
              <a:rPr lang="id-ID" dirty="0"/>
              <a:t>Management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762000"/>
            <a:ext cx="6781800" cy="1143000"/>
          </a:xfrm>
        </p:spPr>
        <p:txBody>
          <a:bodyPr/>
          <a:lstStyle/>
          <a:p>
            <a:r>
              <a:rPr lang="id-ID" sz="3600" dirty="0"/>
              <a:t>Project Portfolio</a:t>
            </a:r>
            <a:r>
              <a:rPr lang="en-US" sz="3600" dirty="0"/>
              <a:t> </a:t>
            </a:r>
            <a:r>
              <a:rPr lang="id-ID" sz="3600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systematic process of selecting, supporting, and managing the firm’s collection of projects.</a:t>
            </a:r>
          </a:p>
          <a:p>
            <a:r>
              <a:rPr lang="en-US" dirty="0"/>
              <a:t>Project portfolio management should have four goals: </a:t>
            </a:r>
          </a:p>
          <a:p>
            <a:pPr marL="719138" indent="-365125">
              <a:buAutoNum type="arabicPeriod"/>
            </a:pPr>
            <a:r>
              <a:rPr lang="en-US" dirty="0"/>
              <a:t>maximizing the value of the portfolio—the goal is to ensure that the total worth of projects in the pipeline yields maximum value to the company, </a:t>
            </a:r>
          </a:p>
          <a:p>
            <a:pPr marL="719138" indent="-365125">
              <a:buAutoNum type="arabicPeriod"/>
            </a:pPr>
            <a:r>
              <a:rPr lang="en-US" dirty="0"/>
              <a:t>achieving the right balance of projects in the portfolio—there should be a balance between high-risk and low-risk, short-term and long-term, genuine new products and product improvement projects, </a:t>
            </a:r>
          </a:p>
          <a:p>
            <a:pPr marL="719138" indent="-365125">
              <a:buAutoNum type="arabicPeriod"/>
            </a:pPr>
            <a:r>
              <a:rPr lang="en-US" dirty="0"/>
              <a:t>achieving a strategically-aligned portfolio—leading companies have a clear product innovation strategy that directs their R&amp;D project investments, </a:t>
            </a:r>
          </a:p>
          <a:p>
            <a:pPr marL="719138" indent="-365125">
              <a:buAutoNum type="arabicPeriod"/>
            </a:pPr>
            <a:r>
              <a:rPr lang="en-US" dirty="0"/>
              <a:t>resource balancing—having the right number of projects in the portfolio is critical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411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Objectives And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Portfolio management, therefore, entails decision making, prioritization, review, realignment, and reprioritization of a firm’s projects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8161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62000"/>
            <a:ext cx="7315200" cy="1143000"/>
          </a:xfrm>
        </p:spPr>
        <p:txBody>
          <a:bodyPr/>
          <a:lstStyle/>
          <a:p>
            <a:r>
              <a:rPr lang="id-ID" sz="3400" dirty="0"/>
              <a:t>Developing A Proactive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8001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/>
              <a:t>Three factors</a:t>
            </a:r>
            <a:r>
              <a:rPr lang="en-US" sz="2800" dirty="0"/>
              <a:t> determined that successfully managed project portfolios : </a:t>
            </a:r>
          </a:p>
          <a:p>
            <a:r>
              <a:rPr lang="en-US" sz="2800" dirty="0"/>
              <a:t>Flexible structure and freedom of communication</a:t>
            </a:r>
          </a:p>
          <a:p>
            <a:r>
              <a:rPr lang="id-ID" sz="2800" dirty="0"/>
              <a:t>Low-cost environmental scanning</a:t>
            </a:r>
            <a:endParaRPr lang="en-US" sz="2800" dirty="0"/>
          </a:p>
          <a:p>
            <a:r>
              <a:rPr lang="id-ID" sz="2800" dirty="0"/>
              <a:t>Time-paced transition</a:t>
            </a:r>
          </a:p>
        </p:txBody>
      </p:sp>
    </p:spTree>
    <p:extLst>
      <p:ext uri="{BB962C8B-B14F-4D97-AF65-F5344CB8AC3E}">
        <p14:creationId xmlns:p14="http://schemas.microsoft.com/office/powerpoint/2010/main" val="1130872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dirty="0"/>
              <a:t>Leaders Versus Managers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8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8001000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After completing this chapter, you should be able to:</a:t>
            </a:r>
          </a:p>
          <a:p>
            <a:r>
              <a:rPr lang="en-US" dirty="0"/>
              <a:t>Explain six criteria for a useful project selection/ screening model.</a:t>
            </a:r>
          </a:p>
          <a:p>
            <a:r>
              <a:rPr lang="en-US" dirty="0"/>
              <a:t>Learn how to use financial concepts, such as the efficient frontier and risk/return models.</a:t>
            </a:r>
          </a:p>
          <a:p>
            <a:r>
              <a:rPr lang="en-US" dirty="0"/>
              <a:t>Identify the elements in the project portfolio selection process and discuss how they work in </a:t>
            </a:r>
            <a:r>
              <a:rPr lang="id-ID" dirty="0"/>
              <a:t>a logical sequence to maximize a portfolio.</a:t>
            </a:r>
            <a:endParaRPr lang="en-US" dirty="0"/>
          </a:p>
          <a:p>
            <a:r>
              <a:rPr lang="en-US" dirty="0"/>
              <a:t>Understand how project management is a “leader-intensive” profession.</a:t>
            </a:r>
          </a:p>
          <a:p>
            <a:r>
              <a:rPr lang="en-US" dirty="0"/>
              <a:t>Distinguish between the role of a manager and the characteristics of a leader.</a:t>
            </a:r>
          </a:p>
          <a:p>
            <a:r>
              <a:rPr lang="en-US" dirty="0"/>
              <a:t>Understand the key behaviors in which project leaders engage to support their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57083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62000"/>
            <a:ext cx="7315200" cy="1143000"/>
          </a:xfrm>
        </p:spPr>
        <p:txBody>
          <a:bodyPr/>
          <a:lstStyle/>
          <a:p>
            <a:r>
              <a:rPr lang="en-US" sz="3400" dirty="0"/>
              <a:t>Leadership</a:t>
            </a:r>
            <a:endParaRPr lang="id-ID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8001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Leadership is a difficult concept to examine because we all have our own definition of leadership, our own examples of leaders in action, and our own beliefs about what makes leaders work.</a:t>
            </a:r>
          </a:p>
          <a:p>
            <a:pPr marL="0" indent="0">
              <a:buNone/>
            </a:pPr>
            <a:r>
              <a:rPr lang="en-US" sz="2800" dirty="0"/>
              <a:t>Project management has been viewed as one of the most leader-intensive undertakings within an organization.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873715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Idea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Four things</a:t>
            </a:r>
            <a:r>
              <a:rPr lang="en-US" dirty="0"/>
              <a:t> are necessary to promote the partnership idea between the project manager and the team:</a:t>
            </a:r>
          </a:p>
          <a:p>
            <a:r>
              <a:rPr lang="id-ID" b="1" i="1" dirty="0"/>
              <a:t>Exchange of purpose</a:t>
            </a:r>
            <a:endParaRPr lang="en-US" b="1" i="1" dirty="0"/>
          </a:p>
          <a:p>
            <a:r>
              <a:rPr lang="en-US" b="1" i="1" dirty="0"/>
              <a:t>A right to say no</a:t>
            </a:r>
          </a:p>
          <a:p>
            <a:r>
              <a:rPr lang="id-ID" b="1" i="1" dirty="0"/>
              <a:t>Joint accountability</a:t>
            </a:r>
            <a:endParaRPr lang="en-US" b="1" i="1" dirty="0"/>
          </a:p>
          <a:p>
            <a:r>
              <a:rPr lang="id-ID" b="1" i="1" dirty="0"/>
              <a:t>Absolute honesty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72651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0" dirty="0"/>
              <a:t>Leaders Versus Managers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1981200"/>
            <a:ext cx="7086599" cy="4267200"/>
          </a:xfrm>
        </p:spPr>
      </p:pic>
    </p:spTree>
    <p:extLst>
      <p:ext uri="{BB962C8B-B14F-4D97-AF65-F5344CB8AC3E}">
        <p14:creationId xmlns:p14="http://schemas.microsoft.com/office/powerpoint/2010/main" val="1827175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How the Project Manager Leads</a:t>
            </a:r>
          </a:p>
        </p:txBody>
      </p:sp>
    </p:spTree>
    <p:extLst>
      <p:ext uri="{BB962C8B-B14F-4D97-AF65-F5344CB8AC3E}">
        <p14:creationId xmlns:p14="http://schemas.microsoft.com/office/powerpoint/2010/main" val="3280132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0" dirty="0"/>
              <a:t>How the Project Manager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Acquiring Project</a:t>
            </a:r>
            <a:r>
              <a:rPr lang="en-US" dirty="0"/>
              <a:t> Resources</a:t>
            </a:r>
          </a:p>
          <a:p>
            <a:r>
              <a:rPr lang="id-ID" dirty="0"/>
              <a:t>Motivating </a:t>
            </a:r>
            <a:r>
              <a:rPr lang="en-US" dirty="0"/>
              <a:t>a</a:t>
            </a:r>
            <a:r>
              <a:rPr lang="id-ID" dirty="0"/>
              <a:t>nd Building Teams</a:t>
            </a:r>
            <a:endParaRPr lang="en-US" dirty="0"/>
          </a:p>
          <a:p>
            <a:r>
              <a:rPr lang="en-US" dirty="0"/>
              <a:t>Having a Vision and Fighting Fires</a:t>
            </a:r>
          </a:p>
          <a:p>
            <a:r>
              <a:rPr lang="en-US" dirty="0"/>
              <a:t>Communicating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9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Traits of Effective Project Leaders</a:t>
            </a:r>
          </a:p>
        </p:txBody>
      </p:sp>
    </p:spTree>
    <p:extLst>
      <p:ext uri="{BB962C8B-B14F-4D97-AF65-F5344CB8AC3E}">
        <p14:creationId xmlns:p14="http://schemas.microsoft.com/office/powerpoint/2010/main" val="891280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7620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Five Characteristics Closely Associated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Five characteristics closely associated with effective project </a:t>
            </a:r>
            <a:r>
              <a:rPr lang="id-ID" dirty="0"/>
              <a:t>team leaders:</a:t>
            </a:r>
          </a:p>
          <a:p>
            <a:r>
              <a:rPr lang="en-US" b="1" i="1" dirty="0"/>
              <a:t>Credibility </a:t>
            </a:r>
            <a:endParaRPr lang="en-US" dirty="0"/>
          </a:p>
          <a:p>
            <a:r>
              <a:rPr lang="en-US" b="1" i="1" dirty="0"/>
              <a:t>Creative problem-solver</a:t>
            </a:r>
            <a:endParaRPr lang="en-US" dirty="0"/>
          </a:p>
          <a:p>
            <a:r>
              <a:rPr lang="en-US" b="1" i="1" dirty="0"/>
              <a:t>Tolerance for ambiguity </a:t>
            </a:r>
            <a:endParaRPr lang="en-US" dirty="0"/>
          </a:p>
          <a:p>
            <a:r>
              <a:rPr lang="en-US" b="1" i="1" dirty="0"/>
              <a:t>Flexible management style </a:t>
            </a:r>
            <a:endParaRPr lang="en-US" dirty="0"/>
          </a:p>
          <a:p>
            <a:r>
              <a:rPr lang="en-US" b="1" i="1" dirty="0"/>
              <a:t>Effective communication skills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14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dirty="0"/>
              <a:t>Project Champions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92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6200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Make A Champion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And Encourage The Emergence Of Champions</a:t>
            </a:r>
          </a:p>
          <a:p>
            <a:r>
              <a:rPr lang="en-US" dirty="0"/>
              <a:t>Encourage And Reward Risk Takers</a:t>
            </a:r>
          </a:p>
          <a:p>
            <a:r>
              <a:rPr lang="en-US" dirty="0"/>
              <a:t>Remember That Champions Are Connected Emotionally To Their Projects</a:t>
            </a:r>
          </a:p>
          <a:p>
            <a:r>
              <a:rPr lang="en-US" dirty="0"/>
              <a:t>Don’t Tie Champions Too Tightly To Traditional Project Management </a:t>
            </a:r>
            <a:r>
              <a:rPr lang="en-US" dirty="0" err="1"/>
              <a:t>DutieS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55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dirty="0"/>
              <a:t>The New Project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4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6934200" cy="1219200"/>
          </a:xfrm>
        </p:spPr>
        <p:txBody>
          <a:bodyPr/>
          <a:lstStyle/>
          <a:p>
            <a:r>
              <a:rPr lang="id-ID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133600"/>
            <a:ext cx="7696200" cy="4267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Project Selection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Approaches to Project Screening and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Financial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Project Portfolio Management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Leadership </a:t>
            </a:r>
            <a:r>
              <a:rPr lang="en-US" sz="2800" dirty="0" err="1"/>
              <a:t>vs</a:t>
            </a:r>
            <a:r>
              <a:rPr lang="en-US" sz="2800" dirty="0"/>
              <a:t> manager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the Project Manager Leads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Traits of Effective Project Leaders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Project Champions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The New Project Leadership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Project Management Professionalism</a:t>
            </a:r>
            <a:endParaRPr lang="en-US" sz="2800" dirty="0"/>
          </a:p>
          <a:p>
            <a:pPr lvl="0"/>
            <a:endParaRPr lang="id-ID" sz="2800" dirty="0"/>
          </a:p>
          <a:p>
            <a:endParaRPr lang="id-ID" dirty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competencies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Four competencies that determine our success as project leaders</a:t>
            </a:r>
          </a:p>
          <a:p>
            <a:r>
              <a:rPr lang="en-US" b="1" i="1" dirty="0"/>
              <a:t>The new leader understands and practices the power of appreciation. These project leaders are connoisseurs of talent, more curators than creators</a:t>
            </a:r>
          </a:p>
          <a:p>
            <a:r>
              <a:rPr lang="en-US" b="1" i="1" dirty="0"/>
              <a:t>The new leader keeps reminding people of what’s important</a:t>
            </a:r>
          </a:p>
          <a:p>
            <a:r>
              <a:rPr lang="en-US" b="1" i="1" dirty="0"/>
              <a:t>The new leader generates and sustains trust</a:t>
            </a:r>
          </a:p>
          <a:p>
            <a:r>
              <a:rPr lang="en-US" b="1" i="1" dirty="0"/>
              <a:t>The new leader and the led are intimate allies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96752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dirty="0"/>
              <a:t>Project Management Professionalism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47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id-ID" dirty="0"/>
              <a:t>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Growing</a:t>
            </a:r>
            <a:r>
              <a:rPr lang="en-US" dirty="0"/>
              <a:t> </a:t>
            </a:r>
            <a:r>
              <a:rPr lang="id-ID" b="1" dirty="0"/>
              <a:t>professionalism</a:t>
            </a:r>
            <a:r>
              <a:rPr lang="en-US" b="1" dirty="0"/>
              <a:t> </a:t>
            </a:r>
            <a:r>
              <a:rPr lang="en-US" dirty="0"/>
              <a:t>of the project management discipline</a:t>
            </a:r>
          </a:p>
          <a:p>
            <a:r>
              <a:rPr lang="en-US" dirty="0"/>
              <a:t>First, for more and more organizations, project work is becoming the standard</a:t>
            </a:r>
          </a:p>
          <a:p>
            <a:r>
              <a:rPr lang="en-US" dirty="0"/>
              <a:t>Second, there is a critical need to upgrade the skills of those doing project work</a:t>
            </a:r>
          </a:p>
          <a:p>
            <a:r>
              <a:rPr lang="en-US" dirty="0"/>
              <a:t>Third, project management professionalism recognizes the need to create a clear career path for those who serve as project managers and support personnel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3331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Jeffrey Pinto, 2021, </a:t>
            </a:r>
            <a:r>
              <a:rPr lang="en-ID" i="1" dirty="0"/>
              <a:t>Project Management Achieving Competitive Advantage, </a:t>
            </a:r>
            <a:r>
              <a:rPr lang="en-ID" dirty="0"/>
              <a:t>Fifth Edition, </a:t>
            </a:r>
            <a:r>
              <a:rPr lang="id-ID" dirty="0"/>
              <a:t>Pearson Education Limited</a:t>
            </a:r>
            <a:r>
              <a:rPr lang="en-US" dirty="0"/>
              <a:t>, </a:t>
            </a:r>
            <a:r>
              <a:rPr lang="id-ID" dirty="0"/>
              <a:t>United Kingdom</a:t>
            </a:r>
            <a:r>
              <a:rPr lang="en-US" dirty="0"/>
              <a:t>, ISBN </a:t>
            </a:r>
            <a:r>
              <a:rPr lang="id-ID" dirty="0"/>
              <a:t>978-1-292-26914-6</a:t>
            </a:r>
            <a:r>
              <a:rPr lang="en-US" dirty="0"/>
              <a:t>.</a:t>
            </a:r>
            <a:r>
              <a:rPr lang="en-ID" i="1" dirty="0"/>
              <a:t> </a:t>
            </a:r>
            <a:r>
              <a:rPr lang="en-ID" dirty="0"/>
              <a:t>Chapter 3 and 4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23841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Project Selection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1CCD-3992-4587-9C42-D6A0ABD7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762000"/>
            <a:ext cx="6096000" cy="1143000"/>
          </a:xfrm>
        </p:spPr>
        <p:txBody>
          <a:bodyPr/>
          <a:lstStyle/>
          <a:p>
            <a:r>
              <a:rPr lang="en-US" dirty="0"/>
              <a:t>Screening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6A593-7EEF-4779-B2AD-6F5D23191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Screening models help managers pick winners from a pool of projects.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444754233"/>
              </p:ext>
            </p:extLst>
          </p:nvPr>
        </p:nvGraphicFramePr>
        <p:xfrm>
          <a:off x="2484120" y="3200401"/>
          <a:ext cx="7879080" cy="312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058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Project Screening and Selection</a:t>
            </a:r>
          </a:p>
        </p:txBody>
      </p:sp>
    </p:spTree>
    <p:extLst>
      <p:ext uri="{BB962C8B-B14F-4D97-AF65-F5344CB8AC3E}">
        <p14:creationId xmlns:p14="http://schemas.microsoft.com/office/powerpoint/2010/main" val="55758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Selection</a:t>
            </a:r>
            <a:endParaRPr lang="id-ID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354996"/>
              </p:ext>
            </p:extLst>
          </p:nvPr>
        </p:nvGraphicFramePr>
        <p:xfrm>
          <a:off x="2514600" y="1981200"/>
          <a:ext cx="8001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0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Financial Models</a:t>
            </a:r>
            <a:br>
              <a:rPr lang="en-US" sz="5400" dirty="0"/>
            </a:br>
            <a:endParaRPr lang="id-ID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Net Present Value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the change in the firm’s stock value if a project is undertaken.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Higher NPV values are better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0"/>
            <a:ext cx="4445394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3992880"/>
            <a:ext cx="3896269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7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Baru 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Baru 2021</Template>
  <TotalTime>2737</TotalTime>
  <Words>1054</Words>
  <Application>Microsoft Office PowerPoint</Application>
  <PresentationFormat>Widescreen</PresentationFormat>
  <Paragraphs>150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Edwardian Script ITC</vt:lpstr>
      <vt:lpstr>Open Sans</vt:lpstr>
      <vt:lpstr>Template Baru 2021</vt:lpstr>
      <vt:lpstr>Project Management</vt:lpstr>
      <vt:lpstr>LEARNING OUTCOMES</vt:lpstr>
      <vt:lpstr>Outline</vt:lpstr>
      <vt:lpstr>Project Selection </vt:lpstr>
      <vt:lpstr>Screening Models</vt:lpstr>
      <vt:lpstr>Approaches to Project Screening and Selection</vt:lpstr>
      <vt:lpstr>Method of Selection</vt:lpstr>
      <vt:lpstr>Financial Models </vt:lpstr>
      <vt:lpstr>Net Present Value </vt:lpstr>
      <vt:lpstr>Discounted Payback Period </vt:lpstr>
      <vt:lpstr>Internal Rate of Return</vt:lpstr>
      <vt:lpstr>example</vt:lpstr>
      <vt:lpstr>example</vt:lpstr>
      <vt:lpstr>example</vt:lpstr>
      <vt:lpstr>Project Portfolio Management</vt:lpstr>
      <vt:lpstr>Project Portfolio Management</vt:lpstr>
      <vt:lpstr>Objectives And Initiatives</vt:lpstr>
      <vt:lpstr>Developing A Proactive Portfolio</vt:lpstr>
      <vt:lpstr>Leaders Versus Managers</vt:lpstr>
      <vt:lpstr>Leadership</vt:lpstr>
      <vt:lpstr>Partnership Idea</vt:lpstr>
      <vt:lpstr>Leaders Versus Managers</vt:lpstr>
      <vt:lpstr>How the Project Manager Leads</vt:lpstr>
      <vt:lpstr>How the Project Manager</vt:lpstr>
      <vt:lpstr>Traits of Effective Project Leaders</vt:lpstr>
      <vt:lpstr>Five Characteristics Closely Associated</vt:lpstr>
      <vt:lpstr>Project Champions</vt:lpstr>
      <vt:lpstr>How To Make A Champion</vt:lpstr>
      <vt:lpstr>The New Project Leadership</vt:lpstr>
      <vt:lpstr>Four competencies</vt:lpstr>
      <vt:lpstr>Project Management Professionalism</vt:lpstr>
      <vt:lpstr>Professionalism</vt:lpstr>
      <vt:lpstr>Reference</vt:lpstr>
      <vt:lpstr>PowerPoint Presentation</vt:lpstr>
    </vt:vector>
  </TitlesOfParts>
  <Company>BINA NUSANTARA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BINUS</dc:creator>
  <cp:lastModifiedBy>Dini Anggraini</cp:lastModifiedBy>
  <cp:revision>150</cp:revision>
  <dcterms:created xsi:type="dcterms:W3CDTF">2014-10-15T04:35:38Z</dcterms:created>
  <dcterms:modified xsi:type="dcterms:W3CDTF">2021-09-02T03:18:29Z</dcterms:modified>
</cp:coreProperties>
</file>