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260" r:id="rId7"/>
    <p:sldId id="266" r:id="rId8"/>
    <p:sldId id="258" r:id="rId9"/>
    <p:sldId id="393" r:id="rId10"/>
    <p:sldId id="394" r:id="rId11"/>
    <p:sldId id="413" r:id="rId12"/>
    <p:sldId id="395" r:id="rId13"/>
    <p:sldId id="396" r:id="rId14"/>
    <p:sldId id="397" r:id="rId15"/>
    <p:sldId id="398" r:id="rId16"/>
    <p:sldId id="399" r:id="rId17"/>
    <p:sldId id="400" r:id="rId18"/>
    <p:sldId id="414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5" r:id="rId29"/>
    <p:sldId id="410" r:id="rId30"/>
    <p:sldId id="411" r:id="rId31"/>
    <p:sldId id="412" r:id="rId32"/>
    <p:sldId id="308" r:id="rId33"/>
    <p:sldId id="264" r:id="rId34"/>
    <p:sldId id="25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FD6D9-29A0-4CAC-A32A-2B0FD2BF67DC}" type="datetimeFigureOut">
              <a:rPr lang="en-ID" smtClean="0"/>
              <a:t>02/09/2021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67B17-7DD8-43AB-B8B8-E97BFC217B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424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0363-45ED-4DD0-8C94-E21E9DFE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232" y="243988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9EDAC-F747-4041-992F-314ED2031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8232" y="491956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572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B57C-CA10-4C31-97E9-4A8C3CDE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E1664-152E-42CA-A540-224C040CC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8FC4-606F-4259-A8D9-14F6DC08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3A214-7704-4CF8-A53D-7B4987CF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5D593-9AE8-4CB2-9542-43933079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4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DCA92-B428-4636-8738-DA66F3AF0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540CC-EED3-48BA-8BAE-F1228932D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C0B1F-B0B8-4E31-A5ED-123A8551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65E11-0993-4A3E-8430-B2B598C2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EBE3-575F-4238-BCD5-B2ECA0BD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5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1532-AF48-414B-A963-F4A12474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38" y="502777"/>
            <a:ext cx="857127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B1AA-2233-41C5-B5B7-1E59CD9E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8" y="1963277"/>
            <a:ext cx="105377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66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45E24-87D2-46EC-8A98-46C43CF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75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DAB0-CE46-48B1-ABEB-7E7B691D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E3421-634B-4ABF-A9B2-3A90194EB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18F25-105A-44DE-925A-AF8BCE15D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9CF8-2D2D-42A9-9AAA-D2D66A5E8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03782-3950-4695-9B5C-417ED1358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52B2D-ABCF-4584-BAF3-2983B409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74D21-95D3-4D1C-BFA8-E7008768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BB799-668A-45FD-A53D-D4956BC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9799-07FC-4722-AE81-64FF5AE4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B5744-58C4-455E-A8C6-D07E1ACC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2A5B0-CC21-44B3-A1B5-ED7335E6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068A6-E7BA-40D3-92DD-90B22796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1100D-2FD0-4A45-85B8-DFA8CE0A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7674A-28C9-4AB0-8703-7077A016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B1D73-86A3-4C56-861A-E1465732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0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BE6E-4121-481F-8BEB-5716622D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776D-FE5E-453C-804D-BBDC60FC1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2C1AA-DDB6-4C8F-8FC7-33E44721B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A75F5-867B-40F3-BB3A-5D75580C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D0EA8-8A48-4042-BF10-A77BAA34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05754-91F2-45E0-8EB0-5015C68C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8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D07F-3190-47F8-B256-171A635A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A1511-2006-49D9-93DD-9C8DFDD2A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C8C73-F7F9-4C02-B861-F937FD72E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6D88D-C29F-4A64-82F3-EE86395F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D3F0D-978C-4BED-B35B-3B072B1D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18C6A-EE80-4A43-AF12-DB9ECFD7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DB61B-9C03-436E-86C7-709FD947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9009F-A83D-4C9F-AD2B-0F85DB2E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8D3C-A53B-44AB-93A8-D04BB2626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0925-F5D3-4685-B21A-7C04545E2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F875D-54AA-4DB7-94B8-883666CF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2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B807BED6-2540-406B-A9F2-C363DA26C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574" y="2180416"/>
            <a:ext cx="70723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tabLst>
                <a:tab pos="1320800" algn="l"/>
                <a:tab pos="2054225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Management</a:t>
            </a:r>
            <a:endParaRPr lang="en-US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2E3B5AB-A0A0-4BBB-86AB-9755EFA253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72930" y="3429000"/>
            <a:ext cx="7467600" cy="2384425"/>
          </a:xfrm>
          <a:noFill/>
        </p:spPr>
        <p:txBody>
          <a:bodyPr anchor="t">
            <a:normAutofit/>
          </a:bodyPr>
          <a:lstStyle/>
          <a:p>
            <a:r>
              <a:rPr lang="id-ID" sz="3200" b="1" dirty="0">
                <a:solidFill>
                  <a:schemeClr val="bg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Project Evaluation And Control</a:t>
            </a:r>
            <a:br>
              <a:rPr lang="en-AU" dirty="0">
                <a:solidFill>
                  <a:schemeClr val="bg1"/>
                </a:solidFill>
              </a:rPr>
            </a:br>
            <a:br>
              <a:rPr lang="en-AU" dirty="0">
                <a:solidFill>
                  <a:schemeClr val="bg1"/>
                </a:solidFill>
              </a:rPr>
            </a:br>
            <a:r>
              <a:rPr lang="en-US" sz="2500" dirty="0">
                <a:solidFill>
                  <a:schemeClr val="bg1"/>
                </a:solidFill>
              </a:rPr>
              <a:t>Topic 12</a:t>
            </a:r>
          </a:p>
        </p:txBody>
      </p:sp>
    </p:spTree>
    <p:extLst>
      <p:ext uri="{BB962C8B-B14F-4D97-AF65-F5344CB8AC3E}">
        <p14:creationId xmlns:p14="http://schemas.microsoft.com/office/powerpoint/2010/main" val="93310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AC27-F6FE-48DD-928A-4CE9B0ED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cap="none" dirty="0"/>
              <a:t>PROJECT SIERRA</a:t>
            </a:r>
            <a:r>
              <a:rPr lang="ja-JP" altLang="en-US" cap="none" dirty="0"/>
              <a:t>’</a:t>
            </a:r>
            <a:r>
              <a:rPr lang="en-US" altLang="ja-JP" cap="none" dirty="0"/>
              <a:t>S S-CURVE SHOWING NEGATIVE VARIANCE </a:t>
            </a:r>
            <a:br>
              <a:rPr lang="en-US" altLang="ja-JP" cap="none" dirty="0"/>
            </a:br>
            <a:r>
              <a:rPr lang="en-US" altLang="ja-JP" sz="1800" cap="none" dirty="0"/>
              <a:t>(FIGURE 13.4)</a:t>
            </a:r>
            <a:endParaRPr lang="en-ID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B60AB84-E383-48EC-A3E3-8B72EAE04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59" y="1245123"/>
            <a:ext cx="5291034" cy="520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4AB76F-BF6A-46DA-8E86-9E4BE0314CB0}"/>
              </a:ext>
            </a:extLst>
          </p:cNvPr>
          <p:cNvSpPr txBox="1"/>
          <p:nvPr/>
        </p:nvSpPr>
        <p:spPr>
          <a:xfrm>
            <a:off x="8817879" y="5985891"/>
            <a:ext cx="208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Pinto (2016)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8311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709B-439C-4B63-A42A-7AACC6B4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Milestone Analysis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413CC2-7273-407B-B738-F6DBE9B0A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47093"/>
            <a:ext cx="82296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400" b="1" i="1" u="sng" dirty="0">
                <a:latin typeface="Constantia" panose="02030602050306030303" pitchFamily="18" charset="0"/>
                <a:ea typeface="MS PGothic" panose="020B0600070205080204" pitchFamily="34" charset="-128"/>
              </a:rPr>
              <a:t>Milestones: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2400" i="1" dirty="0">
                <a:latin typeface="Constantia" panose="02030602050306030303" pitchFamily="18" charset="0"/>
                <a:ea typeface="MS PGothic" panose="020B0600070205080204" pitchFamily="34" charset="-128"/>
              </a:rPr>
              <a:t> Signal completion </a:t>
            </a:r>
            <a:r>
              <a:rPr lang="en-US" altLang="en-US" sz="2400" dirty="0">
                <a:latin typeface="Constantia" panose="02030602050306030303" pitchFamily="18" charset="0"/>
                <a:ea typeface="MS PGothic" panose="020B0600070205080204" pitchFamily="34" charset="-128"/>
              </a:rPr>
              <a:t>of important steps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2400" i="1" dirty="0">
                <a:latin typeface="Constantia" panose="02030602050306030303" pitchFamily="18" charset="0"/>
                <a:ea typeface="MS PGothic" panose="020B0600070205080204" pitchFamily="34" charset="-128"/>
              </a:rPr>
              <a:t> Motivate</a:t>
            </a:r>
            <a:r>
              <a:rPr lang="en-US" altLang="en-US" sz="2400" dirty="0">
                <a:latin typeface="Constantia" panose="02030602050306030303" pitchFamily="18" charset="0"/>
                <a:ea typeface="MS PGothic" panose="020B0600070205080204" pitchFamily="34" charset="-128"/>
              </a:rPr>
              <a:t> team and suppliers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2400" dirty="0">
                <a:latin typeface="Constantia" panose="02030602050306030303" pitchFamily="18" charset="0"/>
                <a:ea typeface="MS PGothic" panose="020B0600070205080204" pitchFamily="34" charset="-128"/>
              </a:rPr>
              <a:t>Offer </a:t>
            </a:r>
            <a:r>
              <a:rPr lang="en-US" altLang="en-US" sz="2400" i="1" dirty="0">
                <a:latin typeface="Constantia" panose="02030602050306030303" pitchFamily="18" charset="0"/>
                <a:ea typeface="MS PGothic" panose="020B0600070205080204" pitchFamily="34" charset="-128"/>
              </a:rPr>
              <a:t>reevaluation</a:t>
            </a:r>
            <a:r>
              <a:rPr lang="en-US" altLang="en-US" sz="2400" dirty="0">
                <a:latin typeface="Constantia" panose="02030602050306030303" pitchFamily="18" charset="0"/>
                <a:ea typeface="MS PGothic" panose="020B0600070205080204" pitchFamily="34" charset="-128"/>
              </a:rPr>
              <a:t> points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2400" dirty="0">
                <a:latin typeface="Constantia" panose="02030602050306030303" pitchFamily="18" charset="0"/>
                <a:ea typeface="MS PGothic" panose="020B0600070205080204" pitchFamily="34" charset="-128"/>
              </a:rPr>
              <a:t>Help </a:t>
            </a:r>
            <a:r>
              <a:rPr lang="en-US" altLang="en-US" sz="2400" i="1" dirty="0">
                <a:latin typeface="Constantia" panose="02030602050306030303" pitchFamily="18" charset="0"/>
                <a:ea typeface="MS PGothic" panose="020B0600070205080204" pitchFamily="34" charset="-128"/>
              </a:rPr>
              <a:t>coordinate</a:t>
            </a:r>
            <a:r>
              <a:rPr lang="en-US" altLang="en-US" sz="2400" dirty="0">
                <a:latin typeface="Constantia" panose="02030602050306030303" pitchFamily="18" charset="0"/>
                <a:ea typeface="MS PGothic" panose="020B0600070205080204" pitchFamily="34" charset="-128"/>
              </a:rPr>
              <a:t> schedules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2400" i="1" dirty="0">
                <a:latin typeface="Constantia" panose="02030602050306030303" pitchFamily="18" charset="0"/>
                <a:ea typeface="MS PGothic" panose="020B0600070205080204" pitchFamily="34" charset="-128"/>
              </a:rPr>
              <a:t> Identify </a:t>
            </a:r>
            <a:r>
              <a:rPr lang="en-US" altLang="en-US" sz="2400" dirty="0">
                <a:latin typeface="Constantia" panose="02030602050306030303" pitchFamily="18" charset="0"/>
                <a:ea typeface="MS PGothic" panose="020B0600070205080204" pitchFamily="34" charset="-128"/>
              </a:rPr>
              <a:t>key review gates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2400" i="1" dirty="0">
                <a:latin typeface="Constantia" panose="02030602050306030303" pitchFamily="18" charset="0"/>
                <a:ea typeface="MS PGothic" panose="020B0600070205080204" pitchFamily="34" charset="-128"/>
              </a:rPr>
              <a:t> Signal </a:t>
            </a:r>
            <a:r>
              <a:rPr lang="en-US" altLang="en-US" sz="2400" dirty="0">
                <a:latin typeface="Constantia" panose="02030602050306030303" pitchFamily="18" charset="0"/>
                <a:ea typeface="MS PGothic" panose="020B0600070205080204" pitchFamily="34" charset="-128"/>
              </a:rPr>
              <a:t>other team members when their participation begins</a:t>
            </a:r>
          </a:p>
          <a:p>
            <a:pPr marL="457200" indent="-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2400" i="1" dirty="0">
                <a:latin typeface="Constantia" panose="02030602050306030303" pitchFamily="18" charset="0"/>
                <a:ea typeface="MS PGothic" panose="020B0600070205080204" pitchFamily="34" charset="-128"/>
              </a:rPr>
              <a:t> Delineate</a:t>
            </a:r>
            <a:r>
              <a:rPr lang="en-US" altLang="en-US" sz="2400" dirty="0">
                <a:latin typeface="Constantia" panose="02030602050306030303" pitchFamily="18" charset="0"/>
                <a:ea typeface="MS PGothic" panose="020B0600070205080204" pitchFamily="34" charset="-128"/>
              </a:rPr>
              <a:t> work packages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2400" dirty="0">
              <a:latin typeface="Constantia" panose="02030602050306030303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0C1873F-799A-4819-9738-9F1E93EB1EA0}"/>
              </a:ext>
            </a:extLst>
          </p:cNvPr>
          <p:cNvSpPr txBox="1">
            <a:spLocks noChangeArrowheads="1"/>
          </p:cNvSpPr>
          <p:nvPr/>
        </p:nvSpPr>
        <p:spPr>
          <a:xfrm>
            <a:off x="2122336" y="2060679"/>
            <a:ext cx="8229600" cy="8540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400" dirty="0"/>
              <a:t>	Milestones are </a:t>
            </a:r>
            <a:r>
              <a:rPr lang="en-US" altLang="en-US" sz="2400" b="1" i="1" dirty="0">
                <a:solidFill>
                  <a:schemeClr val="accent1"/>
                </a:solidFill>
              </a:rPr>
              <a:t>events or stages</a:t>
            </a:r>
            <a:r>
              <a:rPr lang="en-US" altLang="en-US" sz="2400" dirty="0">
                <a:solidFill>
                  <a:schemeClr val="accent1"/>
                </a:solidFill>
              </a:rPr>
              <a:t> </a:t>
            </a:r>
            <a:r>
              <a:rPr lang="en-US" altLang="en-US" sz="2400" dirty="0"/>
              <a:t>of the project that represent a </a:t>
            </a:r>
            <a:r>
              <a:rPr lang="en-US" altLang="en-US" sz="2400" b="1" i="1" dirty="0">
                <a:solidFill>
                  <a:schemeClr val="accent1"/>
                </a:solidFill>
              </a:rPr>
              <a:t>significant accomplishment.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1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CCD30-732B-4C33-8DC3-22A02BB9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Gantt Chart with Milestones</a:t>
            </a:r>
            <a:br>
              <a:rPr lang="en-US" dirty="0">
                <a:ea typeface="+mj-ea"/>
              </a:rPr>
            </a:br>
            <a:r>
              <a:rPr lang="en-US" sz="1800" dirty="0">
                <a:ea typeface="+mj-ea"/>
              </a:rPr>
              <a:t>(figure 13.5)</a:t>
            </a:r>
            <a:endParaRPr lang="en-ID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33E9CCD-0705-4A91-BD07-2B2A715D8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61" y="2115967"/>
            <a:ext cx="9555480" cy="3974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F116B2-36AF-4256-9F37-507C1B5C48C0}"/>
              </a:ext>
            </a:extLst>
          </p:cNvPr>
          <p:cNvSpPr txBox="1"/>
          <p:nvPr/>
        </p:nvSpPr>
        <p:spPr>
          <a:xfrm>
            <a:off x="5051355" y="6170557"/>
            <a:ext cx="208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Pinto (2016)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3877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6331E-881B-4BE5-A560-BB82DBF3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altLang="id-ID" sz="4400" cap="none" dirty="0"/>
              <a:t>ASSESSING PROJECT BLUE</a:t>
            </a:r>
            <a:r>
              <a:rPr lang="ja-JP" altLang="en-US" sz="4400" cap="none" dirty="0"/>
              <a:t>’</a:t>
            </a:r>
            <a:r>
              <a:rPr lang="en-US" altLang="ja-JP" sz="4400" cap="none" dirty="0"/>
              <a:t>S STATUS USING TRACKING GANTT CHART</a:t>
            </a:r>
            <a:br>
              <a:rPr lang="en-US" altLang="ja-JP" cap="none" dirty="0"/>
            </a:br>
            <a:r>
              <a:rPr lang="en-US" altLang="ja-JP" sz="2000" cap="none" dirty="0"/>
              <a:t>(FIGURE 13.6)</a:t>
            </a:r>
            <a:endParaRPr lang="en-ID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50E4F5-5477-4D5C-9BEC-31854BFCA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" y="2641692"/>
            <a:ext cx="10632849" cy="33912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90B2DB-8752-485D-9F63-4CB04F7EF46A}"/>
              </a:ext>
            </a:extLst>
          </p:cNvPr>
          <p:cNvSpPr txBox="1"/>
          <p:nvPr/>
        </p:nvSpPr>
        <p:spPr>
          <a:xfrm>
            <a:off x="5051355" y="6170557"/>
            <a:ext cx="208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Pinto (2016)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037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C8E89-A619-4359-B360-E7D429B9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400" dirty="0">
                <a:ea typeface="+mj-ea"/>
              </a:rPr>
              <a:t>Tracking Gantt with Project Activity Deviation</a:t>
            </a:r>
            <a:br>
              <a:rPr lang="en-US" sz="4400" dirty="0">
                <a:ea typeface="+mj-ea"/>
              </a:rPr>
            </a:br>
            <a:r>
              <a:rPr lang="en-US" sz="2000" dirty="0">
                <a:ea typeface="+mj-ea"/>
              </a:rPr>
              <a:t>(figure 13.7)</a:t>
            </a:r>
            <a:endParaRPr lang="en-ID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D46B3D-DD63-4FBF-8B25-3BA5673D1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0" y="2583180"/>
            <a:ext cx="11608800" cy="34975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E72CA6B6-7ED9-491A-A631-118E7EBB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763" y="5483860"/>
            <a:ext cx="4211637" cy="1193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002060"/>
                </a:solidFill>
                <a:ea typeface="MS PGothic" panose="020B0600070205080204" pitchFamily="34" charset="-128"/>
              </a:rPr>
              <a:t>Project status is updated by linking task completion to the schedule baseline.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E7D6F-1EA9-48FF-9723-49C769F1BD9B}"/>
              </a:ext>
            </a:extLst>
          </p:cNvPr>
          <p:cNvSpPr txBox="1"/>
          <p:nvPr/>
        </p:nvSpPr>
        <p:spPr>
          <a:xfrm>
            <a:off x="5051355" y="6170557"/>
            <a:ext cx="208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Pinto (2016)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92577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Earned Value Management</a:t>
            </a:r>
          </a:p>
        </p:txBody>
      </p:sp>
    </p:spTree>
    <p:extLst>
      <p:ext uri="{BB962C8B-B14F-4D97-AF65-F5344CB8AC3E}">
        <p14:creationId xmlns:p14="http://schemas.microsoft.com/office/powerpoint/2010/main" val="258007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2CE9-3053-4E01-9187-57822724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Earned Value Management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11925-24FE-43B5-B50F-B1A63A886513}"/>
              </a:ext>
            </a:extLst>
          </p:cNvPr>
          <p:cNvSpPr txBox="1"/>
          <p:nvPr/>
        </p:nvSpPr>
        <p:spPr>
          <a:xfrm>
            <a:off x="2222499" y="2477381"/>
            <a:ext cx="8628063" cy="1816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002060"/>
                </a:solidFill>
                <a:ea typeface="MS PGothic" panose="020B0600070205080204" pitchFamily="34" charset="-128"/>
              </a:rPr>
              <a:t>Earned Value Management </a:t>
            </a:r>
            <a:r>
              <a:rPr lang="en-US" sz="2800" dirty="0">
                <a:solidFill>
                  <a:srgbClr val="002060"/>
                </a:solidFill>
                <a:ea typeface="MS PGothic" panose="020B0600070205080204" pitchFamily="34" charset="-128"/>
              </a:rPr>
              <a:t>(EVM) recognizes that it is necessary to jointly consider the impact of time, cost, and project performance on any analysis of current project status.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B26FE3-8C80-4381-AC77-735F0CDF41D7}"/>
              </a:ext>
            </a:extLst>
          </p:cNvPr>
          <p:cNvSpPr txBox="1"/>
          <p:nvPr/>
        </p:nvSpPr>
        <p:spPr>
          <a:xfrm>
            <a:off x="2222500" y="5094923"/>
            <a:ext cx="8628063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002060"/>
                </a:solidFill>
                <a:ea typeface="MS PGothic" panose="020B0600070205080204" pitchFamily="34" charset="-128"/>
              </a:rPr>
              <a:t>Earned Value </a:t>
            </a:r>
            <a:r>
              <a:rPr lang="en-US" sz="2800" dirty="0">
                <a:solidFill>
                  <a:srgbClr val="002060"/>
                </a:solidFill>
                <a:ea typeface="MS PGothic" panose="020B0600070205080204" pitchFamily="34" charset="-128"/>
              </a:rPr>
              <a:t>(EV) directly links all three primary project success Metrics (cost, schedule, and performance).</a:t>
            </a:r>
          </a:p>
        </p:txBody>
      </p:sp>
    </p:spTree>
    <p:extLst>
      <p:ext uri="{BB962C8B-B14F-4D97-AF65-F5344CB8AC3E}">
        <p14:creationId xmlns:p14="http://schemas.microsoft.com/office/powerpoint/2010/main" val="358732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A283D-D3C2-4EF7-B980-29164A74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Earned Value Terms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B2C67-68D5-4FCC-B13C-1F87B580A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altLang="id-ID" dirty="0"/>
              <a:t>Planned value (PV)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altLang="id-ID" dirty="0"/>
              <a:t>Earned value (EV)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altLang="id-ID" dirty="0"/>
              <a:t>Actual cost of work performed (AC)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altLang="id-ID" dirty="0"/>
              <a:t>Schedule variance (SV) and Schedule performance index (SPI)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altLang="id-ID" dirty="0"/>
              <a:t>Cost variance (CV) and Cost performance index (CPI)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altLang="id-ID" dirty="0"/>
              <a:t>Budgeted cost at completion (BAC)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altLang="id-ID" dirty="0"/>
              <a:t>Estimate at completion (EAC)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9771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7334-1F0E-4441-A700-E2234799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Steps in Earned Value Management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6D860-7ED3-4BE7-8807-FC352E2B9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7" y="2502145"/>
            <a:ext cx="10537722" cy="3728863"/>
          </a:xfrm>
        </p:spPr>
        <p:txBody>
          <a:bodyPr/>
          <a:lstStyle/>
          <a:p>
            <a:pPr marL="365125" indent="-45720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id-ID" sz="2800" b="1" i="1" dirty="0">
                <a:solidFill>
                  <a:schemeClr val="accent1"/>
                </a:solidFill>
              </a:rPr>
              <a:t>Clearly define each activity</a:t>
            </a:r>
            <a:r>
              <a:rPr lang="en-US" altLang="id-ID" sz="2800" b="1" dirty="0">
                <a:solidFill>
                  <a:schemeClr val="accent1"/>
                </a:solidFill>
              </a:rPr>
              <a:t> </a:t>
            </a:r>
            <a:r>
              <a:rPr lang="en-US" altLang="id-ID" sz="2800" dirty="0"/>
              <a:t>including its resource needs and budget.</a:t>
            </a:r>
          </a:p>
          <a:p>
            <a:pPr marL="365125" indent="-45720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id-ID" sz="1400" dirty="0"/>
          </a:p>
          <a:p>
            <a:pPr marL="365125" indent="-457200" eaLnBrk="1" hangingPunct="1">
              <a:lnSpc>
                <a:spcPct val="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id-ID" sz="1800" dirty="0"/>
          </a:p>
          <a:p>
            <a:pPr marL="365125" indent="-45720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id-ID" sz="2800" b="1" i="1" dirty="0">
                <a:solidFill>
                  <a:schemeClr val="accent1"/>
                </a:solidFill>
              </a:rPr>
              <a:t>Create usage schedules</a:t>
            </a:r>
            <a:r>
              <a:rPr lang="en-US" altLang="id-ID" sz="2800" b="1" dirty="0">
                <a:solidFill>
                  <a:schemeClr val="accent1"/>
                </a:solidFill>
              </a:rPr>
              <a:t> </a:t>
            </a:r>
            <a:r>
              <a:rPr lang="en-US" altLang="id-ID" sz="2800" dirty="0"/>
              <a:t>for activities and resources.</a:t>
            </a:r>
          </a:p>
          <a:p>
            <a:pPr marL="365125" indent="-45720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id-ID" sz="1400" dirty="0"/>
          </a:p>
          <a:p>
            <a:pPr marL="365125" indent="-457200"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id-ID" sz="2800" b="1" i="1" dirty="0">
                <a:solidFill>
                  <a:schemeClr val="accent1"/>
                </a:solidFill>
              </a:rPr>
              <a:t>Develop a time-phased budget</a:t>
            </a:r>
            <a:r>
              <a:rPr lang="en-US" altLang="id-ID" sz="2800" b="1" dirty="0">
                <a:solidFill>
                  <a:schemeClr val="accent1"/>
                </a:solidFill>
              </a:rPr>
              <a:t> </a:t>
            </a:r>
            <a:r>
              <a:rPr lang="en-US" altLang="id-ID" sz="2800" dirty="0"/>
              <a:t>(PV).</a:t>
            </a:r>
          </a:p>
          <a:p>
            <a:pPr marL="365125" indent="-457200"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id-ID" sz="1400" dirty="0"/>
          </a:p>
          <a:p>
            <a:pPr marL="365125" indent="-457200"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id-ID" sz="2800" b="1" i="1" dirty="0">
                <a:solidFill>
                  <a:schemeClr val="accent1"/>
                </a:solidFill>
              </a:rPr>
              <a:t>Total the actual costs</a:t>
            </a:r>
            <a:r>
              <a:rPr lang="en-US" altLang="id-ID" sz="2800" b="1" dirty="0">
                <a:solidFill>
                  <a:schemeClr val="accent1"/>
                </a:solidFill>
              </a:rPr>
              <a:t> </a:t>
            </a:r>
            <a:r>
              <a:rPr lang="en-US" altLang="id-ID" sz="2800" dirty="0"/>
              <a:t>of doing each task (AC).</a:t>
            </a:r>
          </a:p>
          <a:p>
            <a:pPr marL="365125" indent="-457200"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id-ID" sz="1400" dirty="0"/>
          </a:p>
          <a:p>
            <a:pPr marL="365125" indent="-457200" eaLnBrk="1" hangingPunct="1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id-ID" sz="1800" dirty="0"/>
          </a:p>
          <a:p>
            <a:pPr marL="365125" indent="-45720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id-ID" sz="2800" b="1" i="1" dirty="0">
                <a:solidFill>
                  <a:schemeClr val="accent1"/>
                </a:solidFill>
              </a:rPr>
              <a:t>Calculate</a:t>
            </a:r>
            <a:r>
              <a:rPr lang="en-US" altLang="id-ID" sz="2800" dirty="0"/>
              <a:t> both the budget variance (CV) and schedule variance (SV).</a:t>
            </a:r>
          </a:p>
          <a:p>
            <a:pPr>
              <a:buFont typeface="Wingdings" panose="05000000000000000000" pitchFamily="2" charset="2"/>
              <a:buChar char="§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48057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C891-5E28-428E-BAE5-03FB7A6F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Project Baseline, Using Earned Value </a:t>
            </a:r>
            <a:br>
              <a:rPr lang="en-US" dirty="0">
                <a:ea typeface="+mj-ea"/>
              </a:rPr>
            </a:br>
            <a:r>
              <a:rPr lang="en-US" sz="1800" dirty="0">
                <a:ea typeface="+mj-ea"/>
              </a:rPr>
              <a:t>(figure 13.11)</a:t>
            </a:r>
            <a:endParaRPr lang="en-ID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BB549B4-667E-4CD5-A97C-7C539FD69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0" y="1374070"/>
            <a:ext cx="6480529" cy="527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3386E2-17D4-48BB-91BB-F9369A20E0D7}"/>
              </a:ext>
            </a:extLst>
          </p:cNvPr>
          <p:cNvSpPr txBox="1"/>
          <p:nvPr/>
        </p:nvSpPr>
        <p:spPr>
          <a:xfrm>
            <a:off x="8411775" y="6145911"/>
            <a:ext cx="208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Pinto (2016)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8788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8DFE93-CBD2-43ED-88ED-EAD44A702E0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LEARNING OUTCOMES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0016D26-1669-4B03-82DA-EB6CB0B0EC2B}"/>
              </a:ext>
            </a:extLst>
          </p:cNvPr>
          <p:cNvSpPr txBox="1">
            <a:spLocks/>
          </p:cNvSpPr>
          <p:nvPr/>
        </p:nvSpPr>
        <p:spPr>
          <a:xfrm>
            <a:off x="990600" y="147699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/>
              <a:t>After completing this chapter, you should be able to: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Understand the nature of the control cycle and four key steps in a general project control model.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Recognize the strengths and weaknesses of common project evaluation and control methods.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Understand how Earned Value Management can assist project tracking and evaluation.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Use Earned Value Management for project portfolio analysis.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Understand behavioral concepts and other human issues in evaluation and control.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From Appendix 13.1: Understand  the advantages of Earned Schedule methods for determining project schedule variance, schedule performance index, and estimates to completion.</a:t>
            </a:r>
          </a:p>
        </p:txBody>
      </p:sp>
    </p:spTree>
    <p:extLst>
      <p:ext uri="{BB962C8B-B14F-4D97-AF65-F5344CB8AC3E}">
        <p14:creationId xmlns:p14="http://schemas.microsoft.com/office/powerpoint/2010/main" val="1077529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F814-43D5-4B4D-9AD1-2FA7D832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Earned Value Milestones</a:t>
            </a:r>
            <a:br>
              <a:rPr lang="en-US" dirty="0">
                <a:ea typeface="+mj-ea"/>
              </a:rPr>
            </a:br>
            <a:r>
              <a:rPr lang="en-US" sz="1800" dirty="0">
                <a:ea typeface="+mj-ea"/>
              </a:rPr>
              <a:t>(figure 13.12)</a:t>
            </a:r>
            <a:endParaRPr lang="en-ID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35B6CAF-F9A7-4BA1-9E17-06B431BFB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71" y="2072862"/>
            <a:ext cx="8028432" cy="413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EF0211-66A1-4D01-BCAC-D0414BA749B8}"/>
              </a:ext>
            </a:extLst>
          </p:cNvPr>
          <p:cNvSpPr txBox="1"/>
          <p:nvPr/>
        </p:nvSpPr>
        <p:spPr>
          <a:xfrm>
            <a:off x="5051355" y="6265806"/>
            <a:ext cx="208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Pinto (2016)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75769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0B9A-72F7-4FB3-8487-276AF7A2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Earned Value Example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36BEA-4238-4A76-89F6-BAF7746A9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u="sng" dirty="0">
                <a:ea typeface="+mn-ea"/>
              </a:rPr>
              <a:t>Schedule Variances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>
                <a:ea typeface="+mn-ea"/>
              </a:rPr>
              <a:t>Planned Value (PV) = 103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>
                <a:ea typeface="+mn-ea"/>
              </a:rPr>
              <a:t>Earned Value (EV) = 44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>
                <a:ea typeface="+mn-ea"/>
              </a:rPr>
              <a:t>Schedule Performance Index = .43 = 44/103 = EV/PV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>
                <a:ea typeface="+mn-ea"/>
              </a:rPr>
              <a:t>Estimated Time to Completion = (1/.43)x7=16.3 months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800" dirty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u="sng" dirty="0">
                <a:ea typeface="+mn-ea"/>
              </a:rPr>
              <a:t>Cost Variances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>
                <a:ea typeface="+mn-ea"/>
              </a:rPr>
              <a:t>Cumulative Actual Cost of Work Performed (AC) = 78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>
                <a:ea typeface="+mn-ea"/>
              </a:rPr>
              <a:t>Cost Performance Index = .56 = 44/78 = EV/AC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>
                <a:ea typeface="+mn-ea"/>
              </a:rPr>
              <a:t>Estimated Cost to Completion =  $210,714 = (1/.56)x$118,000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3198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5D7B-7C44-451E-8A93-F848BF64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Earned Value Report for Project Atlas</a:t>
            </a:r>
            <a:br>
              <a:rPr lang="en-US" dirty="0">
                <a:ea typeface="+mj-ea"/>
              </a:rPr>
            </a:br>
            <a:r>
              <a:rPr lang="en-US" sz="1800" dirty="0">
                <a:ea typeface="+mj-ea"/>
              </a:rPr>
              <a:t>(figure 13.16)</a:t>
            </a:r>
            <a:endParaRPr lang="en-ID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53C25C9-7922-4CB9-BF42-54C5A2837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70" y="2126426"/>
            <a:ext cx="9395459" cy="43845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765A80-1AB5-49F6-8A19-A9709C994C1F}"/>
              </a:ext>
            </a:extLst>
          </p:cNvPr>
          <p:cNvSpPr txBox="1"/>
          <p:nvPr/>
        </p:nvSpPr>
        <p:spPr>
          <a:xfrm>
            <a:off x="5051355" y="6471546"/>
            <a:ext cx="208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Pinto (2016)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15643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8200-4136-4EE0-9288-E7981AEA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>
                <a:ea typeface="+mj-ea"/>
              </a:rPr>
              <a:t>Using earned value to manage a portfolio of projects</a:t>
            </a:r>
            <a:br>
              <a:rPr lang="en-US" dirty="0">
                <a:ea typeface="+mj-ea"/>
              </a:rPr>
            </a:br>
            <a:r>
              <a:rPr lang="en-US" sz="1800" dirty="0">
                <a:ea typeface="+mj-ea"/>
              </a:rPr>
              <a:t>(table 13.9)</a:t>
            </a:r>
            <a:endParaRPr lang="en-ID" dirty="0"/>
          </a:p>
        </p:txBody>
      </p:sp>
      <p:pic>
        <p:nvPicPr>
          <p:cNvPr id="4" name="Snagit_PPTB967">
            <a:extLst>
              <a:ext uri="{FF2B5EF4-FFF2-40B4-BE49-F238E27FC236}">
                <a16:creationId xmlns:a16="http://schemas.microsoft.com/office/drawing/2014/main" id="{C7DE4892-0022-4AC4-BB26-D721C0DD6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84" y="2324582"/>
            <a:ext cx="10537825" cy="3401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656332-3E55-4944-84A0-6D0DFFB6B21D}"/>
              </a:ext>
            </a:extLst>
          </p:cNvPr>
          <p:cNvSpPr txBox="1"/>
          <p:nvPr/>
        </p:nvSpPr>
        <p:spPr>
          <a:xfrm>
            <a:off x="5051355" y="6060066"/>
            <a:ext cx="208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Pinto (2016)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5259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9D2A-BB65-41FA-A174-B3352331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Completion Values in EVM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1D346-A1EA-4B50-95A7-7E1E4DB0F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d-ID" sz="2800" b="1" i="1" dirty="0">
                <a:solidFill>
                  <a:schemeClr val="accent1"/>
                </a:solidFill>
              </a:rPr>
              <a:t>Accurate</a:t>
            </a:r>
            <a:r>
              <a:rPr lang="en-US" altLang="id-ID" sz="2800" dirty="0"/>
              <a:t> and </a:t>
            </a:r>
            <a:r>
              <a:rPr lang="en-US" altLang="id-ID" sz="2800" b="1" i="1" dirty="0">
                <a:solidFill>
                  <a:schemeClr val="accent1"/>
                </a:solidFill>
              </a:rPr>
              <a:t>up-to-date</a:t>
            </a:r>
            <a:r>
              <a:rPr lang="en-US" altLang="id-ID" sz="2800" dirty="0"/>
              <a:t> information is </a:t>
            </a:r>
            <a:r>
              <a:rPr lang="en-US" altLang="id-ID" sz="2800" b="1" i="1" dirty="0">
                <a:solidFill>
                  <a:schemeClr val="accent1"/>
                </a:solidFill>
              </a:rPr>
              <a:t>critical</a:t>
            </a:r>
            <a:r>
              <a:rPr lang="en-US" altLang="id-ID" sz="2800" dirty="0"/>
              <a:t> in the use of </a:t>
            </a:r>
            <a:r>
              <a:rPr lang="en-US" altLang="id-ID" sz="2800" b="1" i="1" dirty="0">
                <a:solidFill>
                  <a:schemeClr val="accent1"/>
                </a:solidFill>
              </a:rPr>
              <a:t>EVM</a:t>
            </a:r>
            <a:r>
              <a:rPr lang="en-US" altLang="id-ID" sz="2800" dirty="0"/>
              <a:t>.</a:t>
            </a:r>
            <a:endParaRPr lang="en-US" altLang="id-ID" sz="2800" b="1" i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id-ID" sz="2800" dirty="0"/>
              <a:t>0/100 Rule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id-ID" sz="2800" dirty="0"/>
              <a:t>50/50 Rule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id-ID" sz="2800" dirty="0"/>
              <a:t>Percentage Complete Rule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83553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Faktor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penentu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keberhasilan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proyek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78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1F62-4E55-42D6-BE14-AC711219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Human Factors in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Project Evaluation &amp; Control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185F-BBA9-41E9-8FD3-B0589DC30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id-ID" dirty="0"/>
              <a:t>Project coordination and relations among stakeholders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id-ID" dirty="0"/>
              <a:t>Adequacy of project structure and control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id-ID" dirty="0"/>
              <a:t>Project uniqueness, importance, and public exposure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id-ID" dirty="0"/>
              <a:t>Success criteria salience and consensus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id-ID" dirty="0"/>
              <a:t>Lack of budgetary pressure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id-ID" dirty="0"/>
              <a:t>Avoidance of initial overoptimism and conceptual difficulties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13728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F66E7-5DF7-405A-9FF3-9D3C62E18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Critical Success Factors in the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Project Implementation Profile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9B8B6-1F91-4768-8F7A-978B0D67E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 eaLnBrk="1" fontAlgn="auto" hangingPunct="1">
              <a:spcAft>
                <a:spcPts val="0"/>
              </a:spcAft>
              <a:buClr>
                <a:schemeClr val="tx1">
                  <a:lumMod val="95000"/>
                </a:schemeClr>
              </a:buClr>
              <a:buFontTx/>
              <a:buAutoNum type="arabicPeriod"/>
              <a:defRPr/>
            </a:pPr>
            <a:r>
              <a:rPr lang="en-US" sz="2800" dirty="0">
                <a:ea typeface="+mn-ea"/>
              </a:rPr>
              <a:t>Project mission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>
                  <a:lumMod val="95000"/>
                </a:schemeClr>
              </a:buClr>
              <a:buFontTx/>
              <a:buAutoNum type="arabicPeriod"/>
              <a:defRPr/>
            </a:pPr>
            <a:r>
              <a:rPr lang="en-US" sz="2800" dirty="0">
                <a:ea typeface="+mn-ea"/>
              </a:rPr>
              <a:t>Top management support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>
                  <a:lumMod val="95000"/>
                </a:schemeClr>
              </a:buClr>
              <a:buFontTx/>
              <a:buAutoNum type="arabicPeriod"/>
              <a:defRPr/>
            </a:pPr>
            <a:r>
              <a:rPr lang="en-US" sz="2800" dirty="0">
                <a:ea typeface="+mn-ea"/>
              </a:rPr>
              <a:t>Project plans &amp; schedules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>
                  <a:lumMod val="95000"/>
                </a:schemeClr>
              </a:buClr>
              <a:buFontTx/>
              <a:buAutoNum type="arabicPeriod"/>
              <a:defRPr/>
            </a:pPr>
            <a:r>
              <a:rPr lang="en-US" sz="2800" dirty="0">
                <a:ea typeface="+mn-ea"/>
              </a:rPr>
              <a:t>Client consultation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>
                  <a:lumMod val="95000"/>
                </a:schemeClr>
              </a:buClr>
              <a:buFontTx/>
              <a:buAutoNum type="arabicPeriod"/>
              <a:defRPr/>
            </a:pPr>
            <a:r>
              <a:rPr lang="en-US" sz="2800" dirty="0">
                <a:ea typeface="+mn-ea"/>
              </a:rPr>
              <a:t>Personnel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>
                  <a:lumMod val="95000"/>
                </a:schemeClr>
              </a:buClr>
              <a:buFontTx/>
              <a:buAutoNum type="arabicPeriod"/>
              <a:defRPr/>
            </a:pPr>
            <a:r>
              <a:rPr lang="en-US" sz="2800" dirty="0">
                <a:ea typeface="+mn-ea"/>
              </a:rPr>
              <a:t>Technical tasks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>
                  <a:lumMod val="95000"/>
                </a:schemeClr>
              </a:buClr>
              <a:buFontTx/>
              <a:buAutoNum type="arabicPeriod"/>
              <a:defRPr/>
            </a:pPr>
            <a:r>
              <a:rPr lang="en-US" sz="2800" dirty="0">
                <a:ea typeface="+mn-ea"/>
              </a:rPr>
              <a:t>Client acceptance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>
                  <a:lumMod val="95000"/>
                </a:schemeClr>
              </a:buClr>
              <a:buFontTx/>
              <a:buAutoNum type="arabicPeriod"/>
              <a:defRPr/>
            </a:pPr>
            <a:r>
              <a:rPr lang="en-US" sz="2800" dirty="0">
                <a:ea typeface="+mn-ea"/>
              </a:rPr>
              <a:t>Monitoring &amp; feedback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>
                  <a:lumMod val="95000"/>
                </a:schemeClr>
              </a:buClr>
              <a:buFontTx/>
              <a:buAutoNum type="arabicPeriod"/>
              <a:defRPr/>
            </a:pPr>
            <a:r>
              <a:rPr lang="en-US" sz="2800" dirty="0">
                <a:ea typeface="+mn-ea"/>
              </a:rPr>
              <a:t>Communication channels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>
                  <a:lumMod val="95000"/>
                </a:schemeClr>
              </a:buClr>
              <a:buFontTx/>
              <a:buAutoNum type="arabicPeriod"/>
              <a:defRPr/>
            </a:pPr>
            <a:r>
              <a:rPr lang="en-US" sz="2800" dirty="0">
                <a:ea typeface="+mn-ea"/>
              </a:rPr>
              <a:t>Troubleshooting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0389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29E7-E5D4-462A-A474-65D051F6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Summary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63283-E05D-4F15-8168-F74752D56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Understand the nature of the control cycle and four key steps in a general project control model.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Recognize the strengths and weaknesses of common project evaluation and control methods.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Understand how Earned Value Management can assist project tracking and evaluation.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Use Earned Value Management for project portfolio analysis.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Understand behavioral concepts and other human issues in evaluation and control.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Understand  the advantages of Earned Schedule methods for determining project schedule variance, schedule performance index, and estimates to completion.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78001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Membangun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Jaringan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Activty</a:t>
            </a:r>
            <a:r>
              <a:rPr lang="en-US" dirty="0">
                <a:solidFill>
                  <a:schemeClr val="bg1"/>
                </a:solidFill>
              </a:rPr>
              <a:t> on Arrow (</a:t>
            </a:r>
            <a:r>
              <a:rPr lang="en-US" dirty="0" err="1">
                <a:solidFill>
                  <a:schemeClr val="bg1"/>
                </a:solidFill>
              </a:rPr>
              <a:t>AoA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644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2A9E28-C140-41A3-97A9-D5D05F4F7D1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OUTLINE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61CEA6A-9989-49CF-A921-863E390D402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Proses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  <a:p>
            <a:r>
              <a:rPr lang="en-US" dirty="0"/>
              <a:t>Alat </a:t>
            </a:r>
            <a:r>
              <a:rPr lang="en-US" dirty="0" err="1"/>
              <a:t>bantu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dan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  <a:p>
            <a:r>
              <a:rPr lang="en-US" dirty="0"/>
              <a:t>Earned Value Management</a:t>
            </a:r>
          </a:p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penentu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40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231F690-2D2B-4F04-B485-5578F9B2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0" y="365125"/>
            <a:ext cx="5998029" cy="1325563"/>
          </a:xfrm>
        </p:spPr>
        <p:txBody>
          <a:bodyPr/>
          <a:lstStyle/>
          <a:p>
            <a:pPr algn="r"/>
            <a:r>
              <a:rPr lang="en-US" dirty="0"/>
              <a:t>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DF8E26C-8C86-42FF-9119-A255A1060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Pinto. J.K. (2016). Project Management: Achieving Competitive Advantage. Pearson Education Limited. London. ISBN:978-1-292-09479-3, Chapter 5</a:t>
            </a:r>
            <a:br>
              <a:rPr lang="en-US" dirty="0"/>
            </a:br>
            <a:br>
              <a:rPr lang="en-US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6079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9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>
                <a:ea typeface="+mj-ea"/>
              </a:rPr>
              <a:t>PMBOK Core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400" dirty="0">
                <a:ea typeface="+mn-ea"/>
              </a:rPr>
              <a:t>Project Management Body of Knowledge (PMB0K) covered in this chapter includes: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Control Schedule (</a:t>
            </a:r>
            <a:r>
              <a:rPr lang="en-US" sz="2400" dirty="0" err="1">
                <a:ea typeface="+mn-ea"/>
              </a:rPr>
              <a:t>PMBoK</a:t>
            </a:r>
            <a:r>
              <a:rPr lang="en-US" sz="2400" dirty="0">
                <a:ea typeface="+mn-ea"/>
              </a:rPr>
              <a:t> 6.7)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Control Costs (</a:t>
            </a:r>
            <a:r>
              <a:rPr lang="en-US" sz="2400" dirty="0" err="1">
                <a:ea typeface="+mn-ea"/>
              </a:rPr>
              <a:t>PMBoK</a:t>
            </a:r>
            <a:r>
              <a:rPr lang="en-US" sz="2400" dirty="0">
                <a:ea typeface="+mn-ea"/>
              </a:rPr>
              <a:t> 7.4)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Earned Value System (</a:t>
            </a:r>
            <a:r>
              <a:rPr lang="en-US" sz="2400" dirty="0" err="1">
                <a:ea typeface="+mn-ea"/>
              </a:rPr>
              <a:t>PMBoK</a:t>
            </a:r>
            <a:r>
              <a:rPr lang="en-US" sz="2400" dirty="0">
                <a:ea typeface="+mn-ea"/>
              </a:rPr>
              <a:t> 7.4.2.1)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Forecasting (</a:t>
            </a:r>
            <a:r>
              <a:rPr lang="en-US" sz="2400" dirty="0" err="1">
                <a:ea typeface="+mn-ea"/>
              </a:rPr>
              <a:t>PMBoK</a:t>
            </a:r>
            <a:r>
              <a:rPr lang="en-US" sz="2400" dirty="0">
                <a:ea typeface="+mn-ea"/>
              </a:rPr>
              <a:t> 7.4.2.2)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Performance Reviews (</a:t>
            </a:r>
            <a:r>
              <a:rPr lang="en-US" sz="2400" dirty="0" err="1">
                <a:ea typeface="+mn-ea"/>
              </a:rPr>
              <a:t>PMBoK</a:t>
            </a:r>
            <a:r>
              <a:rPr lang="en-US" sz="2400" dirty="0">
                <a:ea typeface="+mn-ea"/>
              </a:rPr>
              <a:t> 7.4.2.4)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endParaRPr lang="en-US" sz="2400" dirty="0">
              <a:ea typeface="+mn-ea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4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Proses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Proyek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8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F90A-2D97-415D-B67E-495CB1F0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id-ID" cap="none" dirty="0"/>
              <a:t>Control Cycles – General Model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C3A9-A0BD-4296-BF8D-98C3C43F1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Corbel" panose="020B0503020204020204" pitchFamily="34" charset="0"/>
              <a:buAutoNum type="arabicPeriod"/>
            </a:pPr>
            <a:r>
              <a:rPr lang="en-US" altLang="id-ID" sz="2800" dirty="0"/>
              <a:t>Setting a goal.</a:t>
            </a:r>
          </a:p>
          <a:p>
            <a:pPr marL="457200" indent="-457200">
              <a:lnSpc>
                <a:spcPct val="200000"/>
              </a:lnSpc>
              <a:buFont typeface="Corbel" panose="020B0503020204020204" pitchFamily="34" charset="0"/>
              <a:buAutoNum type="arabicPeriod"/>
            </a:pPr>
            <a:r>
              <a:rPr lang="en-US" altLang="id-ID" sz="2800" dirty="0"/>
              <a:t>Measuring progress.</a:t>
            </a:r>
          </a:p>
          <a:p>
            <a:pPr marL="457200" indent="-457200">
              <a:lnSpc>
                <a:spcPct val="200000"/>
              </a:lnSpc>
              <a:buFont typeface="Corbel" panose="020B0503020204020204" pitchFamily="34" charset="0"/>
              <a:buAutoNum type="arabicPeriod"/>
            </a:pPr>
            <a:r>
              <a:rPr lang="en-US" altLang="id-ID" sz="2800" dirty="0"/>
              <a:t>Comparing actual with planned performance.</a:t>
            </a:r>
          </a:p>
          <a:p>
            <a:pPr marL="457200" indent="-457200">
              <a:lnSpc>
                <a:spcPct val="200000"/>
              </a:lnSpc>
              <a:buFont typeface="Corbel" panose="020B0503020204020204" pitchFamily="34" charset="0"/>
              <a:buAutoNum type="arabicPeriod"/>
            </a:pPr>
            <a:r>
              <a:rPr lang="en-US" altLang="id-ID" sz="2800" dirty="0"/>
              <a:t>Taking action.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8230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69E6-CB17-4C34-B6ED-5C40DAC84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The Project Control Cycle</a:t>
            </a:r>
            <a:br>
              <a:rPr lang="en-US" dirty="0">
                <a:ea typeface="+mj-ea"/>
              </a:rPr>
            </a:br>
            <a:r>
              <a:rPr lang="en-US" sz="1800" dirty="0">
                <a:ea typeface="+mj-ea"/>
              </a:rPr>
              <a:t>(figure 13.2)</a:t>
            </a:r>
            <a:endParaRPr lang="en-ID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D19C7D-E232-4E41-BCFD-9466C9C53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76381"/>
            <a:ext cx="7315200" cy="417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B795C-7E19-442B-8B49-815261AED6B2}"/>
              </a:ext>
            </a:extLst>
          </p:cNvPr>
          <p:cNvSpPr txBox="1"/>
          <p:nvPr/>
        </p:nvSpPr>
        <p:spPr>
          <a:xfrm>
            <a:off x="8388626" y="6135757"/>
            <a:ext cx="208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Pinto (2016)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4693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Alat </a:t>
            </a:r>
            <a:r>
              <a:rPr lang="en-US" dirty="0" err="1">
                <a:solidFill>
                  <a:schemeClr val="bg1"/>
                </a:solidFill>
              </a:rPr>
              <a:t>bantu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pengawasan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pengendalian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proyek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AF26-002B-46FB-9268-BCEF80FF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Project S-Curves</a:t>
            </a:r>
            <a:br>
              <a:rPr lang="en-US" dirty="0">
                <a:ea typeface="+mj-ea"/>
              </a:rPr>
            </a:br>
            <a:r>
              <a:rPr lang="en-US" sz="1800" dirty="0">
                <a:ea typeface="+mj-ea"/>
              </a:rPr>
              <a:t>(figure 13.3)</a:t>
            </a:r>
            <a:endParaRPr lang="en-ID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2FEA72-4175-41EE-8EBA-765F451F2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61" y="1226767"/>
            <a:ext cx="6404742" cy="547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F5E54E-8487-4D39-84D9-0C16BE68F040}"/>
              </a:ext>
            </a:extLst>
          </p:cNvPr>
          <p:cNvSpPr txBox="1"/>
          <p:nvPr/>
        </p:nvSpPr>
        <p:spPr>
          <a:xfrm>
            <a:off x="8817879" y="5985891"/>
            <a:ext cx="208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Pinto (2016)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7791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4704617254514180C23DCC400B5999" ma:contentTypeVersion="0" ma:contentTypeDescription="Create a new document." ma:contentTypeScope="" ma:versionID="b8eff5c07d2809201dd15e8e97370bf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2FBA21-82BD-4E0E-A391-DBCE02863E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C1CDEE-9414-4F3C-AAB8-16A4A7904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1BAB01-280F-457F-8141-CFA7F818408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938</Words>
  <Application>Microsoft Office PowerPoint</Application>
  <PresentationFormat>Widescreen</PresentationFormat>
  <Paragraphs>147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Constantia</vt:lpstr>
      <vt:lpstr>Corbel</vt:lpstr>
      <vt:lpstr>Open Sans</vt:lpstr>
      <vt:lpstr>Wingdings</vt:lpstr>
      <vt:lpstr>Office Theme</vt:lpstr>
      <vt:lpstr>Project Evaluation And Control  Topic 12</vt:lpstr>
      <vt:lpstr>PowerPoint Presentation</vt:lpstr>
      <vt:lpstr>PowerPoint Presentation</vt:lpstr>
      <vt:lpstr>PMBOK Core Concepts</vt:lpstr>
      <vt:lpstr>PowerPoint Presentation</vt:lpstr>
      <vt:lpstr>Control Cycles – General Model</vt:lpstr>
      <vt:lpstr>The Project Control Cycle (figure 13.2)</vt:lpstr>
      <vt:lpstr>PowerPoint Presentation</vt:lpstr>
      <vt:lpstr>Project S-Curves (figure 13.3)</vt:lpstr>
      <vt:lpstr>PROJECT SIERRA’S S-CURVE SHOWING NEGATIVE VARIANCE  (FIGURE 13.4)</vt:lpstr>
      <vt:lpstr>Milestone Analysis</vt:lpstr>
      <vt:lpstr>Gantt Chart with Milestones (figure 13.5)</vt:lpstr>
      <vt:lpstr>ASSESSING PROJECT BLUE’S STATUS USING TRACKING GANTT CHART (FIGURE 13.6)</vt:lpstr>
      <vt:lpstr>Tracking Gantt with Project Activity Deviation (figure 13.7)</vt:lpstr>
      <vt:lpstr>PowerPoint Presentation</vt:lpstr>
      <vt:lpstr>Earned Value Management</vt:lpstr>
      <vt:lpstr>Earned Value Terms</vt:lpstr>
      <vt:lpstr>Steps in Earned Value Management</vt:lpstr>
      <vt:lpstr>Project Baseline, Using Earned Value  (figure 13.11)</vt:lpstr>
      <vt:lpstr>Earned Value Milestones (figure 13.12)</vt:lpstr>
      <vt:lpstr>Earned Value Example</vt:lpstr>
      <vt:lpstr>Earned Value Report for Project Atlas (figure 13.16)</vt:lpstr>
      <vt:lpstr>Using earned value to manage a portfolio of projects (table 13.9)</vt:lpstr>
      <vt:lpstr>Completion Values in EVM</vt:lpstr>
      <vt:lpstr>PowerPoint Presentation</vt:lpstr>
      <vt:lpstr>Human Factors in  Project Evaluation &amp; Control</vt:lpstr>
      <vt:lpstr>Critical Success Factors in the Project Implementation Profile</vt:lpstr>
      <vt:lpstr>Summary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Agustin Putri A</dc:creator>
  <cp:lastModifiedBy>Dini Anggraini</cp:lastModifiedBy>
  <cp:revision>222</cp:revision>
  <dcterms:created xsi:type="dcterms:W3CDTF">2021-01-07T07:09:05Z</dcterms:created>
  <dcterms:modified xsi:type="dcterms:W3CDTF">2021-09-02T03:23:36Z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0x010100014704617254514180C23DCC400B5999</vt:lpwstr>
  </property>
</Properties>
</file>