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95" r:id="rId9"/>
    <p:sldId id="296" r:id="rId10"/>
    <p:sldId id="297" r:id="rId11"/>
  </p:sldIdLst>
  <p:sldSz cx="9144000" cy="5143500" type="screen16x9"/>
  <p:notesSz cx="6858000" cy="9144000"/>
  <p:embeddedFontLst>
    <p:embeddedFont>
      <p:font typeface="Abril Fatface" panose="020B0604020202020204" charset="0"/>
      <p:regular r:id="rId13"/>
    </p:embeddedFont>
    <p:embeddedFont>
      <p:font typeface="Avenir Next LT Pro" panose="020B0504020202020204" pitchFamily="34" charset="0"/>
      <p:regular r:id="rId14"/>
      <p:bold r:id="rId15"/>
      <p:italic r:id="rId16"/>
      <p:boldItalic r:id="rId17"/>
    </p:embeddedFon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Merriweather Sans Regular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0FE5F8-AB1A-49B6-B9A5-5A49D8FF3546}">
  <a:tblStyle styleId="{290FE5F8-AB1A-49B6-B9A5-5A49D8FF35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01EED4-0241-49B1-ABC2-E7ED5EB98F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073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11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29800" t="2488" r="16448" b="80672"/>
          <a:stretch/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l="7068" t="8472" r="39179" b="74690"/>
          <a:stretch/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162175" y="2772801"/>
            <a:ext cx="6819600" cy="3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2114500" y="427770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114500" y="0"/>
            <a:ext cx="4914900" cy="86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l="29800" t="2488" r="16448" b="80672"/>
          <a:stretch/>
        </p:blipFill>
        <p:spPr>
          <a:xfrm>
            <a:off x="2114500" y="0"/>
            <a:ext cx="4914998" cy="8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l="7068" t="8472" r="39179" b="74690"/>
          <a:stretch/>
        </p:blipFill>
        <p:spPr>
          <a:xfrm>
            <a:off x="2114550" y="4277475"/>
            <a:ext cx="4914902" cy="86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4168350" y="463878"/>
            <a:ext cx="807300" cy="80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2413200" y="412950"/>
            <a:ext cx="4317600" cy="431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 amt="26000"/>
          </a:blip>
          <a:srcRect l="26390" t="8022" r="26390" b="8056"/>
          <a:stretch/>
        </p:blipFill>
        <p:spPr>
          <a:xfrm>
            <a:off x="2413150" y="412950"/>
            <a:ext cx="4317600" cy="4317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678675" y="2161800"/>
            <a:ext cx="5786700" cy="8199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●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4318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bril Fatface"/>
              <a:buChar char="○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4318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Font typeface="Abril Fatface"/>
              <a:buChar char="■"/>
              <a:defRPr sz="3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3923800" y="4730550"/>
            <a:ext cx="1296300" cy="41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37" name="Google Shape;37;p5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8" name="Google Shape;38;p5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55275" y="1430150"/>
            <a:ext cx="3473100" cy="269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815599" y="1430150"/>
            <a:ext cx="3473100" cy="269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47" name="Google Shape;47;p6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8" name="Google Shape;48;p6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4387900"/>
            <a:ext cx="9144000" cy="75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70000"/>
          </a:blip>
          <a:srcRect t="38079" b="47230"/>
          <a:stretch/>
        </p:blipFill>
        <p:spPr>
          <a:xfrm>
            <a:off x="0" y="4387852"/>
            <a:ext cx="9144000" cy="75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3414199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5973097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>
            <a:off x="3972800" y="964625"/>
            <a:ext cx="1198500" cy="123600"/>
            <a:chOff x="3972800" y="855475"/>
            <a:chExt cx="1198500" cy="123600"/>
          </a:xfrm>
        </p:grpSpPr>
        <p:cxnSp>
          <p:nvCxnSpPr>
            <p:cNvPr id="58" name="Google Shape;58;p7"/>
            <p:cNvCxnSpPr/>
            <p:nvPr/>
          </p:nvCxnSpPr>
          <p:spPr>
            <a:xfrm>
              <a:off x="3972800" y="914834"/>
              <a:ext cx="1198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59" name="Google Shape;59;p7"/>
            <p:cNvSpPr/>
            <p:nvPr/>
          </p:nvSpPr>
          <p:spPr>
            <a:xfrm>
              <a:off x="4510248" y="855475"/>
              <a:ext cx="123600" cy="1236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rm">
  <p:cSld name="BLANK_1_1">
    <p:bg>
      <p:bgPr>
        <a:solidFill>
          <a:schemeClr val="accent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24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ril Fatface"/>
              <a:buNone/>
              <a:defRPr sz="2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1pPr>
            <a:lvl2pPr marL="914400" lvl="1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2pPr>
            <a:lvl3pPr marL="1371600" lvl="2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3pPr>
            <a:lvl4pPr marL="1828800" lvl="3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4pPr>
            <a:lvl5pPr marL="2286000" lvl="4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5pPr>
            <a:lvl6pPr marL="2743200" lvl="5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6pPr>
            <a:lvl7pPr marL="3200400" lvl="6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●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7pPr>
            <a:lvl8pPr marL="3657600" lvl="7" indent="-355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 Regular"/>
              <a:buChar char="○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8pPr>
            <a:lvl9pPr marL="4114800" lvl="8" indent="-3556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erriweather Sans Regular"/>
              <a:buChar char="■"/>
              <a:defRPr sz="2000">
                <a:solidFill>
                  <a:schemeClr val="dk1"/>
                </a:solidFill>
                <a:latin typeface="Merriweather Sans Regular"/>
                <a:ea typeface="Merriweather Sans Regular"/>
                <a:cs typeface="Merriweather Sans Regular"/>
                <a:sym typeface="Merriweather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162175" y="866100"/>
            <a:ext cx="6819600" cy="341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Badan </a:t>
            </a:r>
            <a:r>
              <a:rPr lang="en-ID" dirty="0" err="1"/>
              <a:t>Pemeriksa</a:t>
            </a:r>
            <a:r>
              <a:rPr lang="en-ID" dirty="0"/>
              <a:t> </a:t>
            </a:r>
            <a:r>
              <a:rPr lang="en-ID" dirty="0" err="1"/>
              <a:t>Keuangan</a:t>
            </a:r>
            <a:endParaRPr dirty="0"/>
          </a:p>
        </p:txBody>
      </p:sp>
      <p:grpSp>
        <p:nvGrpSpPr>
          <p:cNvPr id="88" name="Google Shape;88;p14"/>
          <p:cNvGrpSpPr/>
          <p:nvPr/>
        </p:nvGrpSpPr>
        <p:grpSpPr>
          <a:xfrm>
            <a:off x="4429541" y="658819"/>
            <a:ext cx="256416" cy="414535"/>
            <a:chOff x="1988225" y="4286525"/>
            <a:chExt cx="305075" cy="493200"/>
          </a:xfrm>
        </p:grpSpPr>
        <p:sp>
          <p:nvSpPr>
            <p:cNvPr id="89" name="Google Shape;89;p14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696F-415C-4D1F-A939-561269E6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97" y="0"/>
            <a:ext cx="7433400" cy="1017000"/>
          </a:xfrm>
        </p:spPr>
        <p:txBody>
          <a:bodyPr/>
          <a:lstStyle/>
          <a:p>
            <a:r>
              <a:rPr lang="en-ID" sz="2000" dirty="0" err="1"/>
              <a:t>Prinsip</a:t>
            </a:r>
            <a:r>
              <a:rPr lang="en-ID" sz="2000" dirty="0"/>
              <a:t> </a:t>
            </a:r>
            <a:r>
              <a:rPr lang="en-ID" sz="2000" dirty="0" err="1"/>
              <a:t>Independensi</a:t>
            </a:r>
            <a:r>
              <a:rPr lang="en-ID" sz="2000" dirty="0"/>
              <a:t> dan </a:t>
            </a:r>
            <a:r>
              <a:rPr lang="en-ID" sz="2000" dirty="0" err="1"/>
              <a:t>Relasi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Cabang</a:t>
            </a:r>
            <a:r>
              <a:rPr lang="en-ID" sz="2000" dirty="0"/>
              <a:t> </a:t>
            </a:r>
            <a:br>
              <a:rPr lang="en-ID" sz="2000" dirty="0"/>
            </a:br>
            <a:r>
              <a:rPr lang="en-ID" sz="2000" dirty="0" err="1"/>
              <a:t>Kekuasaan</a:t>
            </a:r>
            <a:r>
              <a:rPr lang="en-ID" sz="2000" dirty="0"/>
              <a:t> Lain (</a:t>
            </a:r>
            <a:r>
              <a:rPr lang="pt-BR" sz="2000" dirty="0"/>
              <a:t>INTOSAI dalam Mexico </a:t>
            </a:r>
            <a:br>
              <a:rPr lang="pt-BR" sz="2000" dirty="0"/>
            </a:br>
            <a:r>
              <a:rPr lang="pt-BR" sz="2000" dirty="0"/>
              <a:t>Declaration (2007) )</a:t>
            </a:r>
            <a:r>
              <a:rPr lang="en-ID" sz="20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0AFE7-A008-4706-AFD6-8645C3E88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093" y="1017000"/>
            <a:ext cx="2315700" cy="2797500"/>
          </a:xfrm>
        </p:spPr>
        <p:txBody>
          <a:bodyPr/>
          <a:lstStyle/>
          <a:p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kerangka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konstitusi</a:t>
            </a:r>
            <a:r>
              <a:rPr lang="en-ID" dirty="0"/>
              <a:t> </a:t>
            </a:r>
          </a:p>
          <a:p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independensi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Pimpinan</a:t>
            </a:r>
            <a:r>
              <a:rPr lang="en-ID" dirty="0"/>
              <a:t> dan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pemeriksa</a:t>
            </a:r>
            <a:endParaRPr lang="en-ID" dirty="0"/>
          </a:p>
          <a:p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mandat</a:t>
            </a:r>
            <a:r>
              <a:rPr lang="en-ID" dirty="0"/>
              <a:t> dan </a:t>
            </a:r>
            <a:r>
              <a:rPr lang="en-ID" dirty="0" err="1"/>
              <a:t>kebebasan</a:t>
            </a:r>
            <a:r>
              <a:rPr lang="en-ID" dirty="0"/>
              <a:t> </a:t>
            </a:r>
            <a:r>
              <a:rPr lang="en-ID" dirty="0" err="1"/>
              <a:t>bertindak</a:t>
            </a:r>
            <a:r>
              <a:rPr lang="en-ID" dirty="0"/>
              <a:t> yang </a:t>
            </a:r>
            <a:r>
              <a:rPr lang="en-ID" dirty="0" err="1"/>
              <a:t>cukup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E48BF-4F04-430F-901C-63ACAAC255C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14100" y="1173000"/>
            <a:ext cx="2315700" cy="2797500"/>
          </a:xfrm>
        </p:spPr>
        <p:txBody>
          <a:bodyPr/>
          <a:lstStyle/>
          <a:p>
            <a:pPr marL="271463" indent="-144463"/>
            <a:r>
              <a:rPr lang="en-ID" sz="1500" dirty="0" err="1"/>
              <a:t>Tidak</a:t>
            </a:r>
            <a:r>
              <a:rPr lang="en-ID" sz="1500" dirty="0"/>
              <a:t> </a:t>
            </a:r>
            <a:r>
              <a:rPr lang="en-ID" sz="1500" dirty="0" err="1"/>
              <a:t>ada</a:t>
            </a:r>
            <a:r>
              <a:rPr lang="en-ID" sz="1500" dirty="0"/>
              <a:t> </a:t>
            </a:r>
            <a:r>
              <a:rPr lang="en-ID" sz="1500" dirty="0" err="1"/>
              <a:t>pembatasan</a:t>
            </a:r>
            <a:r>
              <a:rPr lang="en-ID" sz="1500" dirty="0"/>
              <a:t> </a:t>
            </a:r>
            <a:r>
              <a:rPr lang="en-ID" sz="1500" dirty="0" err="1"/>
              <a:t>terhadap</a:t>
            </a:r>
            <a:r>
              <a:rPr lang="en-ID" sz="1500" dirty="0"/>
              <a:t> </a:t>
            </a:r>
            <a:r>
              <a:rPr lang="en-ID" sz="1500" dirty="0" err="1"/>
              <a:t>akses</a:t>
            </a:r>
            <a:r>
              <a:rPr lang="en-ID" sz="1500" dirty="0"/>
              <a:t> </a:t>
            </a:r>
            <a:r>
              <a:rPr lang="en-ID" sz="1500" dirty="0" err="1"/>
              <a:t>informasi</a:t>
            </a:r>
            <a:endParaRPr lang="en-ID" sz="1500" dirty="0"/>
          </a:p>
          <a:p>
            <a:pPr marL="271463" indent="-144463"/>
            <a:r>
              <a:rPr lang="sv-SE" sz="1500" dirty="0"/>
              <a:t>Adanya hak dan kewajiban utnuk mempublikasikan kegiatan </a:t>
            </a:r>
            <a:br>
              <a:rPr lang="sv-SE" sz="1500" dirty="0"/>
            </a:br>
            <a:r>
              <a:rPr lang="sv-SE" sz="1500" dirty="0"/>
              <a:t>lembaga</a:t>
            </a:r>
          </a:p>
          <a:p>
            <a:pPr marL="271463" indent="-144463"/>
            <a:r>
              <a:rPr lang="en-ID" sz="1500" dirty="0" err="1"/>
              <a:t>Adanya</a:t>
            </a:r>
            <a:r>
              <a:rPr lang="en-ID" sz="1500" dirty="0"/>
              <a:t> </a:t>
            </a:r>
            <a:r>
              <a:rPr lang="en-ID" sz="1500" dirty="0" err="1"/>
              <a:t>kemampuan</a:t>
            </a:r>
            <a:r>
              <a:rPr lang="en-ID" sz="1500" dirty="0"/>
              <a:t> financial dan administrative </a:t>
            </a:r>
            <a:r>
              <a:rPr lang="en-ID" sz="1500" dirty="0" err="1"/>
              <a:t>otonom</a:t>
            </a:r>
            <a:endParaRPr lang="sv-SE" sz="1500" dirty="0"/>
          </a:p>
          <a:p>
            <a:pPr marL="271463" indent="-144463"/>
            <a:endParaRPr lang="en-ID" sz="15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B94FF-92C2-446A-A694-5102A6ADEF7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70766" y="1017000"/>
            <a:ext cx="2315700" cy="2797500"/>
          </a:xfrm>
        </p:spPr>
        <p:txBody>
          <a:bodyPr/>
          <a:lstStyle/>
          <a:p>
            <a:r>
              <a:rPr lang="sv-SE" dirty="0"/>
              <a:t>Adanya kebebasan dalam menentukan dan mempublikasikan </a:t>
            </a:r>
            <a:br>
              <a:rPr lang="sv-SE" dirty="0"/>
            </a:br>
            <a:r>
              <a:rPr lang="sv-SE" dirty="0"/>
              <a:t>laporan lembaga</a:t>
            </a:r>
          </a:p>
          <a:p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mekanisme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tindaklanjut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pemeriksaan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E898-4157-4593-9058-82573B19E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66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DE16E9-3F5E-434E-BFE6-21AB52B32396}"/>
              </a:ext>
            </a:extLst>
          </p:cNvPr>
          <p:cNvSpPr/>
          <p:nvPr/>
        </p:nvSpPr>
        <p:spPr>
          <a:xfrm>
            <a:off x="728133" y="1072575"/>
            <a:ext cx="77385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Avenir Next LT Pro" panose="020B0504020202020204" pitchFamily="34" charset="0"/>
              </a:rPr>
              <a:t>Keberadaan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suatu</a:t>
            </a:r>
            <a:r>
              <a:rPr lang="en-ID" dirty="0">
                <a:latin typeface="Avenir Next LT Pro" panose="020B0504020202020204" pitchFamily="34" charset="0"/>
              </a:rPr>
              <a:t> badan yang </a:t>
            </a:r>
            <a:r>
              <a:rPr lang="en-ID" dirty="0" err="1">
                <a:latin typeface="Avenir Next LT Pro" panose="020B0504020202020204" pitchFamily="34" charset="0"/>
              </a:rPr>
              <a:t>memeriksa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keuangan</a:t>
            </a:r>
            <a:r>
              <a:rPr lang="en-ID" dirty="0">
                <a:latin typeface="Avenir Next LT Pro" panose="020B0504020202020204" pitchFamily="34" charset="0"/>
              </a:rPr>
              <a:t> negara </a:t>
            </a:r>
            <a:r>
              <a:rPr lang="en-ID" dirty="0" err="1">
                <a:latin typeface="Avenir Next LT Pro" panose="020B0504020202020204" pitchFamily="34" charset="0"/>
              </a:rPr>
              <a:t>merupakan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bagian</a:t>
            </a:r>
            <a:r>
              <a:rPr lang="en-ID" dirty="0">
                <a:latin typeface="Avenir Next LT Pro" panose="020B0504020202020204" pitchFamily="34" charset="0"/>
              </a:rPr>
              <a:t> yang </a:t>
            </a:r>
            <a:r>
              <a:rPr lang="en-ID" dirty="0" err="1">
                <a:latin typeface="Avenir Next LT Pro" panose="020B0504020202020204" pitchFamily="34" charset="0"/>
              </a:rPr>
              <a:t>tidak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terpisahkan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dari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mekanisme</a:t>
            </a:r>
            <a:r>
              <a:rPr lang="en-ID" dirty="0">
                <a:latin typeface="Avenir Next LT Pro" panose="020B0504020202020204" pitchFamily="34" charset="0"/>
              </a:rPr>
              <a:t> check and balances.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7B6A3-040F-4FFD-8F78-FA2F16E33656}"/>
              </a:ext>
            </a:extLst>
          </p:cNvPr>
          <p:cNvSpPr/>
          <p:nvPr/>
        </p:nvSpPr>
        <p:spPr>
          <a:xfrm>
            <a:off x="728133" y="1771531"/>
            <a:ext cx="5785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>
                <a:latin typeface="Avenir Next LT Pro" panose="020B0504020202020204" pitchFamily="34" charset="0"/>
              </a:rPr>
              <a:t>Persoalan-persoalan</a:t>
            </a:r>
            <a:r>
              <a:rPr lang="en-ID" dirty="0">
                <a:latin typeface="Avenir Next LT Pro" panose="020B0504020202020204" pitchFamily="34" charset="0"/>
              </a:rPr>
              <a:t>  yang  </a:t>
            </a:r>
            <a:r>
              <a:rPr lang="en-ID" dirty="0" err="1">
                <a:latin typeface="Avenir Next LT Pro" panose="020B0504020202020204" pitchFamily="34" charset="0"/>
              </a:rPr>
              <a:t>sering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muncul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dengan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lembaga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</a:p>
          <a:p>
            <a:r>
              <a:rPr lang="en-ID" dirty="0" err="1">
                <a:latin typeface="Avenir Next LT Pro" panose="020B0504020202020204" pitchFamily="34" charset="0"/>
              </a:rPr>
              <a:t>pemeriksa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keuangan</a:t>
            </a:r>
            <a:r>
              <a:rPr lang="en-ID" dirty="0">
                <a:latin typeface="Avenir Next LT Pro" panose="020B0504020202020204" pitchFamily="34" charset="0"/>
              </a:rPr>
              <a:t> negara </a:t>
            </a:r>
            <a:r>
              <a:rPr lang="en-ID" dirty="0" err="1">
                <a:latin typeface="Avenir Next LT Pro" panose="020B0504020202020204" pitchFamily="34" charset="0"/>
              </a:rPr>
              <a:t>adalah</a:t>
            </a:r>
            <a:r>
              <a:rPr lang="en-ID" dirty="0">
                <a:latin typeface="Avenir Next LT Pro" panose="020B05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Avenir Next LT Pro" panose="020B0504020202020204" pitchFamily="34" charset="0"/>
              </a:rPr>
              <a:t>bagaimanakah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peran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lembaga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dalam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mengatasi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krisis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ekonomi</a:t>
            </a:r>
            <a:r>
              <a:rPr lang="en-ID" dirty="0">
                <a:latin typeface="Avenir Next LT Pro" panose="020B0504020202020204" pitchFamily="34" charset="0"/>
              </a:rPr>
              <a:t>?;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Avenir Next LT Pro" panose="020B0504020202020204" pitchFamily="34" charset="0"/>
              </a:rPr>
              <a:t>bagaimanakah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fasilitasi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lembaga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dalam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meningkatkan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kemampuan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fiskal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pemerintah</a:t>
            </a:r>
            <a:r>
              <a:rPr lang="en-ID" dirty="0">
                <a:latin typeface="Avenir Next LT Pro" panose="020B0504020202020204" pitchFamily="34" charset="0"/>
              </a:rPr>
              <a:t>  dan  </a:t>
            </a:r>
            <a:r>
              <a:rPr lang="en-ID" dirty="0" err="1">
                <a:latin typeface="Avenir Next LT Pro" panose="020B0504020202020204" pitchFamily="34" charset="0"/>
              </a:rPr>
              <a:t>mencegah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korupsi</a:t>
            </a:r>
            <a:r>
              <a:rPr lang="en-ID" dirty="0">
                <a:latin typeface="Avenir Next LT Pro" panose="020B0504020202020204" pitchFamily="34" charset="0"/>
              </a:rPr>
              <a:t>?;  dan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Avenir Next LT Pro" panose="020B0504020202020204" pitchFamily="34" charset="0"/>
              </a:rPr>
              <a:t>bagaimanakah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daya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lembaga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itu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untuk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terus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menerus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mempertajam</a:t>
            </a:r>
            <a:r>
              <a:rPr lang="en-ID" dirty="0">
                <a:latin typeface="Avenir Next LT Pro" panose="020B0504020202020204" pitchFamily="34" charset="0"/>
              </a:rPr>
              <a:t>  </a:t>
            </a:r>
            <a:r>
              <a:rPr lang="en-ID" dirty="0" err="1">
                <a:latin typeface="Avenir Next LT Pro" panose="020B0504020202020204" pitchFamily="34" charset="0"/>
              </a:rPr>
              <a:t>kemampuan</a:t>
            </a:r>
            <a:r>
              <a:rPr lang="en-ID" dirty="0">
                <a:latin typeface="Avenir Next LT Pro" panose="020B0504020202020204" pitchFamily="34" charset="0"/>
              </a:rPr>
              <a:t>  dan </a:t>
            </a:r>
            <a:r>
              <a:rPr lang="en-ID" dirty="0" err="1">
                <a:latin typeface="Avenir Next LT Pro" panose="020B0504020202020204" pitchFamily="34" charset="0"/>
              </a:rPr>
              <a:t>meningkatkan</a:t>
            </a:r>
            <a:r>
              <a:rPr lang="en-ID" dirty="0">
                <a:latin typeface="Avenir Next LT Pro" panose="020B0504020202020204" pitchFamily="34" charset="0"/>
              </a:rPr>
              <a:t> </a:t>
            </a:r>
            <a:r>
              <a:rPr lang="en-ID" dirty="0" err="1">
                <a:latin typeface="Avenir Next LT Pro" panose="020B0504020202020204" pitchFamily="34" charset="0"/>
              </a:rPr>
              <a:t>keterampilannya</a:t>
            </a:r>
            <a:r>
              <a:rPr lang="en-ID" dirty="0">
                <a:latin typeface="Avenir Next LT Pro" panose="020B05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99B01-0D7A-4F23-93CF-0B6B85403101}"/>
              </a:ext>
            </a:extLst>
          </p:cNvPr>
          <p:cNvSpPr/>
          <p:nvPr/>
        </p:nvSpPr>
        <p:spPr>
          <a:xfrm>
            <a:off x="739422" y="612033"/>
            <a:ext cx="7546622" cy="199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Dalam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kajian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b="1" i="1" dirty="0">
                <a:latin typeface="Bookman Old Style" panose="02050604050505020204" pitchFamily="18" charset="0"/>
                <a:cs typeface="Arial" panose="020B0604020202020204" pitchFamily="34" charset="0"/>
              </a:rPr>
              <a:t>The International Organization of Audit Institute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keberadaan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suatu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lembaga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pemeriksa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keuangan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negara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penting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untuk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mengendalikan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pengelolaan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keuangan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negara dan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mencegah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korupsi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di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sektor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publik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Lembaga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ini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merupakan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aktor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utama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dalam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pengelolaan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anggaran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negara dan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sistem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pengawasan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keuangan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en-ID" dirty="0" err="1">
                <a:latin typeface="Bookman Old Style" panose="02050604050505020204" pitchFamily="18" charset="0"/>
                <a:cs typeface="Arial" panose="020B0604020202020204" pitchFamily="34" charset="0"/>
              </a:rPr>
              <a:t>sekaligus</a:t>
            </a:r>
            <a:r>
              <a:rPr lang="en-ID" dirty="0">
                <a:latin typeface="Bookman Old Style" panose="02050604050505020204" pitchFamily="18" charset="0"/>
                <a:cs typeface="Arial" panose="020B0604020202020204" pitchFamily="34" charset="0"/>
              </a:rPr>
              <a:t> juga </a:t>
            </a:r>
            <a:r>
              <a:rPr lang="en-ID" i="1" dirty="0">
                <a:latin typeface="Bookman Old Style" panose="02050604050505020204" pitchFamily="18" charset="0"/>
                <a:cs typeface="Arial" panose="020B0604020202020204" pitchFamily="34" charset="0"/>
              </a:rPr>
              <a:t>―providing much-needed checks and </a:t>
            </a:r>
            <a:br>
              <a:rPr lang="en-ID" i="1" dirty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ID" i="1" dirty="0">
                <a:latin typeface="Bookman Old Style" panose="02050604050505020204" pitchFamily="18" charset="0"/>
                <a:cs typeface="Arial" panose="020B0604020202020204" pitchFamily="34" charset="0"/>
              </a:rPr>
              <a:t>balances in the management of public finances.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ctrTitle"/>
          </p:nvPr>
        </p:nvSpPr>
        <p:spPr>
          <a:xfrm>
            <a:off x="1162175" y="2014975"/>
            <a:ext cx="6819600" cy="66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dirty="0"/>
              <a:t>Model-Model </a:t>
            </a:r>
            <a:r>
              <a:rPr lang="en-ID" dirty="0" err="1"/>
              <a:t>Kelembagaan</a:t>
            </a:r>
            <a:r>
              <a:rPr lang="en-ID" dirty="0"/>
              <a:t> </a:t>
            </a:r>
            <a:r>
              <a:rPr lang="en-ID" dirty="0" err="1"/>
              <a:t>Pemeriksa</a:t>
            </a:r>
            <a:r>
              <a:rPr lang="en-ID" dirty="0"/>
              <a:t> </a:t>
            </a:r>
            <a:r>
              <a:rPr lang="en-ID" dirty="0" err="1"/>
              <a:t>Keuangan</a:t>
            </a:r>
            <a:endParaRPr dirty="0"/>
          </a:p>
        </p:txBody>
      </p:sp>
      <p:sp>
        <p:nvSpPr>
          <p:cNvPr id="120" name="Google Shape;120;p17"/>
          <p:cNvSpPr txBox="1"/>
          <p:nvPr/>
        </p:nvSpPr>
        <p:spPr>
          <a:xfrm>
            <a:off x="4162200" y="456125"/>
            <a:ext cx="8196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1</a:t>
            </a:r>
            <a:endParaRPr sz="3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678675" y="2161800"/>
            <a:ext cx="57867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</a:t>
            </a:r>
            <a:r>
              <a:rPr lang="en-ID" dirty="0" err="1"/>
              <a:t>pemeriksa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negara </a:t>
            </a:r>
            <a:r>
              <a:rPr lang="en-ID" dirty="0" err="1"/>
              <a:t>sebagai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lembaga</a:t>
            </a:r>
            <a:r>
              <a:rPr lang="en-ID" dirty="0"/>
              <a:t> audit </a:t>
            </a:r>
            <a:r>
              <a:rPr lang="en-ID" dirty="0" err="1"/>
              <a:t>tertinggi</a:t>
            </a:r>
            <a:r>
              <a:rPr lang="en-ID" dirty="0"/>
              <a:t>, </a:t>
            </a:r>
            <a:r>
              <a:rPr lang="en-ID" dirty="0" err="1"/>
              <a:t>lazim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 di </a:t>
            </a:r>
            <a:r>
              <a:rPr lang="en-ID" dirty="0" err="1"/>
              <a:t>sebuah</a:t>
            </a:r>
            <a:r>
              <a:rPr lang="en-ID" dirty="0"/>
              <a:t> negara </a:t>
            </a:r>
            <a:br>
              <a:rPr lang="en-ID" dirty="0"/>
            </a:br>
            <a:r>
              <a:rPr lang="en-ID" dirty="0" err="1"/>
              <a:t>demokratis</a:t>
            </a:r>
            <a:r>
              <a:rPr lang="en-ID" dirty="0"/>
              <a:t>. 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3923800" y="4730550"/>
            <a:ext cx="1296300" cy="41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ID" dirty="0"/>
              <a:t>Allen and </a:t>
            </a:r>
            <a:r>
              <a:rPr lang="en-ID" dirty="0" err="1"/>
              <a:t>Tommasi</a:t>
            </a:r>
            <a:r>
              <a:rPr lang="en-ID" dirty="0"/>
              <a:t> </a:t>
            </a:r>
            <a:r>
              <a:rPr lang="en-ID" dirty="0" err="1"/>
              <a:t>merumuskan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3 model </a:t>
            </a:r>
            <a:r>
              <a:rPr lang="en-ID" dirty="0" err="1"/>
              <a:t>kelembagaan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</a:t>
            </a:r>
            <a:r>
              <a:rPr lang="en-ID" dirty="0" err="1"/>
              <a:t>pemeriksa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model </a:t>
            </a:r>
            <a:r>
              <a:rPr lang="en-ID" dirty="0" err="1"/>
              <a:t>monokratik</a:t>
            </a:r>
            <a:r>
              <a:rPr lang="en-ID" dirty="0"/>
              <a:t> (</a:t>
            </a:r>
            <a:r>
              <a:rPr lang="en-ID" i="1" dirty="0"/>
              <a:t>monocratic model), </a:t>
            </a:r>
            <a:r>
              <a:rPr lang="en-ID" dirty="0"/>
              <a:t>model </a:t>
            </a:r>
            <a:r>
              <a:rPr lang="en-ID" dirty="0" err="1"/>
              <a:t>peradilan</a:t>
            </a:r>
            <a:r>
              <a:rPr lang="en-ID" dirty="0"/>
              <a:t> </a:t>
            </a:r>
            <a:r>
              <a:rPr lang="en-ID" i="1" dirty="0"/>
              <a:t>(court model), </a:t>
            </a:r>
            <a:r>
              <a:rPr lang="en-ID" dirty="0"/>
              <a:t>dan model dewan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kollegial</a:t>
            </a:r>
            <a:r>
              <a:rPr lang="en-ID" dirty="0"/>
              <a:t> </a:t>
            </a:r>
            <a:r>
              <a:rPr lang="en-ID" i="1" dirty="0"/>
              <a:t>(board or collegial model</a:t>
            </a:r>
            <a:r>
              <a:rPr lang="en-ID" dirty="0"/>
              <a:t>). </a:t>
            </a:r>
            <a:endParaRPr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dirty="0"/>
              <a:t>model </a:t>
            </a:r>
            <a:r>
              <a:rPr lang="en-ID" dirty="0" err="1"/>
              <a:t>monokratik</a:t>
            </a:r>
            <a:r>
              <a:rPr lang="en-ID" dirty="0"/>
              <a:t> (monocratic model)</a:t>
            </a: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855300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Satu</a:t>
            </a:r>
            <a:endParaRPr b="1" dirty="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dirty="0" err="1"/>
              <a:t>satu</a:t>
            </a:r>
            <a:r>
              <a:rPr lang="en-ID" dirty="0"/>
              <a:t> organ auditor </a:t>
            </a:r>
            <a:r>
              <a:rPr lang="en-ID" dirty="0" err="1"/>
              <a:t>tunggal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independen</a:t>
            </a:r>
            <a:r>
              <a:rPr lang="en-ID" dirty="0"/>
              <a:t> dan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kelengkapan</a:t>
            </a:r>
            <a:r>
              <a:rPr lang="en-ID" dirty="0"/>
              <a:t> </a:t>
            </a:r>
            <a:r>
              <a:rPr lang="en-ID" dirty="0" err="1"/>
              <a:t>Parlemen</a:t>
            </a: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3414199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Dua</a:t>
            </a:r>
            <a:endParaRPr b="1" dirty="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wewenang</a:t>
            </a:r>
            <a:r>
              <a:rPr lang="en-ID" dirty="0"/>
              <a:t> </a:t>
            </a:r>
            <a:r>
              <a:rPr lang="en-ID" dirty="0" err="1"/>
              <a:t>lembaga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audit </a:t>
            </a:r>
            <a:r>
              <a:rPr lang="en-ID" dirty="0" err="1"/>
              <a:t>represif</a:t>
            </a:r>
            <a:r>
              <a:rPr lang="en-ID" dirty="0"/>
              <a:t>,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preventif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3"/>
          </p:nvPr>
        </p:nvSpPr>
        <p:spPr>
          <a:xfrm>
            <a:off x="5973097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Tiga</a:t>
            </a:r>
            <a:endParaRPr b="1" dirty="0"/>
          </a:p>
          <a:p>
            <a:pPr marL="0" lvl="0" indent="0">
              <a:spcBef>
                <a:spcPts val="800"/>
              </a:spcBef>
              <a:buNone/>
            </a:pPr>
            <a:r>
              <a:rPr lang="en-ID" dirty="0"/>
              <a:t>Hasil  </a:t>
            </a:r>
            <a:r>
              <a:rPr lang="en-ID" dirty="0" err="1"/>
              <a:t>pemeriksaan</a:t>
            </a:r>
            <a:r>
              <a:rPr lang="en-ID" dirty="0"/>
              <a:t>  </a:t>
            </a:r>
            <a:r>
              <a:rPr lang="en-ID" dirty="0" err="1"/>
              <a:t>ditujukan</a:t>
            </a:r>
            <a:r>
              <a:rPr lang="en-ID" dirty="0"/>
              <a:t>  </a:t>
            </a:r>
            <a:r>
              <a:rPr lang="en-ID" dirty="0" err="1"/>
              <a:t>kepada</a:t>
            </a:r>
            <a:r>
              <a:rPr lang="en-ID" dirty="0"/>
              <a:t>  </a:t>
            </a:r>
            <a:r>
              <a:rPr lang="en-ID" dirty="0" err="1"/>
              <a:t>tindakan</a:t>
            </a:r>
            <a:r>
              <a:rPr lang="en-ID" dirty="0"/>
              <a:t>  </a:t>
            </a:r>
            <a:r>
              <a:rPr lang="en-ID" dirty="0" err="1"/>
              <a:t>korektif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penetapan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sanksi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dirty="0"/>
              <a:t>model </a:t>
            </a:r>
            <a:r>
              <a:rPr lang="en-ID" dirty="0" err="1"/>
              <a:t>peradilan</a:t>
            </a:r>
            <a:r>
              <a:rPr lang="en-ID" dirty="0"/>
              <a:t> (court model)</a:t>
            </a: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855301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Satu</a:t>
            </a:r>
            <a:endParaRPr b="1" dirty="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dirty="0" err="1"/>
              <a:t>Pemeriksaan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keuangan</a:t>
            </a:r>
            <a:r>
              <a:rPr lang="en-ID" dirty="0"/>
              <a:t> negara </a:t>
            </a:r>
            <a:r>
              <a:rPr lang="en-ID" dirty="0" err="1"/>
              <a:t>dilakukan</a:t>
            </a:r>
            <a:r>
              <a:rPr lang="en-ID" dirty="0"/>
              <a:t> oleh </a:t>
            </a:r>
            <a:r>
              <a:rPr lang="en-ID" dirty="0" err="1"/>
              <a:t>sebuah</a:t>
            </a:r>
            <a:r>
              <a:rPr lang="en-ID" dirty="0"/>
              <a:t> badan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kollegial</a:t>
            </a:r>
            <a:r>
              <a:rPr lang="en-ID" dirty="0"/>
              <a:t> dan </a:t>
            </a:r>
            <a:r>
              <a:rPr lang="en-ID" dirty="0" err="1"/>
              <a:t>berfungsi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peradilan</a:t>
            </a:r>
            <a:r>
              <a:rPr lang="en-ID" dirty="0"/>
              <a:t> yang </a:t>
            </a:r>
            <a:r>
              <a:rPr lang="en-ID" dirty="0" err="1"/>
              <a:t>menyerupai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peradilan</a:t>
            </a:r>
            <a:r>
              <a:rPr lang="en-ID" dirty="0"/>
              <a:t> tata </a:t>
            </a:r>
            <a:r>
              <a:rPr lang="en-ID" dirty="0" err="1"/>
              <a:t>usaha</a:t>
            </a:r>
            <a:r>
              <a:rPr lang="en-ID" dirty="0"/>
              <a:t> negara</a:t>
            </a: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3414199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Dua</a:t>
            </a:r>
            <a:endParaRPr b="1" dirty="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kepatuhan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negara.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3"/>
          </p:nvPr>
        </p:nvSpPr>
        <p:spPr>
          <a:xfrm>
            <a:off x="5973097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Tiga</a:t>
            </a:r>
            <a:endParaRPr b="1" dirty="0"/>
          </a:p>
          <a:p>
            <a:pPr marL="0" lvl="0" indent="0">
              <a:spcBef>
                <a:spcPts val="800"/>
              </a:spcBef>
              <a:buNone/>
            </a:pPr>
            <a:r>
              <a:rPr lang="en-ID" dirty="0" err="1"/>
              <a:t>relasi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Parlemen</a:t>
            </a:r>
            <a:r>
              <a:rPr lang="en-ID" dirty="0"/>
              <a:t> pada </a:t>
            </a:r>
            <a:r>
              <a:rPr lang="en-ID" dirty="0" err="1"/>
              <a:t>kelembagaan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lemah</a:t>
            </a:r>
            <a:r>
              <a:rPr lang="en-ID" dirty="0"/>
              <a:t>. </a:t>
            </a:r>
            <a:r>
              <a:rPr lang="en-ID" dirty="0" err="1"/>
              <a:t>Demikian</a:t>
            </a:r>
            <a:r>
              <a:rPr lang="en-ID" dirty="0"/>
              <a:t> juga </a:t>
            </a:r>
            <a:br>
              <a:rPr lang="en-ID" dirty="0"/>
            </a:b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 </a:t>
            </a:r>
            <a:r>
              <a:rPr lang="en-ID" dirty="0" err="1"/>
              <a:t>kehakiman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yang </a:t>
            </a:r>
            <a:r>
              <a:rPr lang="en-ID" dirty="0" err="1"/>
              <a:t>ambigu</a:t>
            </a:r>
            <a:r>
              <a:rPr lang="en-ID" dirty="0"/>
              <a:t> </a:t>
            </a:r>
            <a:endParaRPr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58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855300" y="0"/>
            <a:ext cx="7433400" cy="101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dirty="0"/>
              <a:t>model dewan (board model)</a:t>
            </a: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855301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Satu</a:t>
            </a:r>
            <a:endParaRPr b="1" dirty="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dirty="0" err="1"/>
              <a:t>dilaksanakan</a:t>
            </a:r>
            <a:r>
              <a:rPr lang="en-ID" dirty="0"/>
              <a:t> oleh </a:t>
            </a:r>
            <a:r>
              <a:rPr lang="en-ID" dirty="0" err="1"/>
              <a:t>sebuah</a:t>
            </a:r>
            <a:r>
              <a:rPr lang="en-ID" dirty="0"/>
              <a:t> dewan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kolegial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wewenang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badan quasi </a:t>
            </a:r>
            <a:r>
              <a:rPr lang="en-ID" dirty="0" err="1"/>
              <a:t>peradilan</a:t>
            </a: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2"/>
          </p:nvPr>
        </p:nvSpPr>
        <p:spPr>
          <a:xfrm>
            <a:off x="3414199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Dua</a:t>
            </a:r>
            <a:endParaRPr b="1" dirty="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dirty="0" err="1"/>
              <a:t>Cakupan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negara yang </a:t>
            </a:r>
            <a:br>
              <a:rPr lang="en-ID" dirty="0"/>
            </a:br>
            <a:r>
              <a:rPr lang="en-ID" dirty="0"/>
              <a:t>oleh </a:t>
            </a:r>
            <a:r>
              <a:rPr lang="en-ID" dirty="0" err="1"/>
              <a:t>pemerintah</a:t>
            </a:r>
            <a:r>
              <a:rPr lang="en-ID" dirty="0"/>
              <a:t> dan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diajukan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pertimbangan</a:t>
            </a:r>
            <a:r>
              <a:rPr lang="en-ID" dirty="0"/>
              <a:t> </a:t>
            </a:r>
            <a:r>
              <a:rPr lang="en-ID" dirty="0" err="1"/>
              <a:t>Parlemen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3"/>
          </p:nvPr>
        </p:nvSpPr>
        <p:spPr>
          <a:xfrm>
            <a:off x="5973097" y="1430150"/>
            <a:ext cx="2315700" cy="279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Tiga</a:t>
            </a:r>
            <a:endParaRPr b="1" dirty="0"/>
          </a:p>
          <a:p>
            <a:pPr marL="0" lvl="0" indent="0">
              <a:spcBef>
                <a:spcPts val="800"/>
              </a:spcBef>
              <a:buNone/>
            </a:pPr>
            <a:r>
              <a:rPr lang="en-ID" dirty="0"/>
              <a:t>Negara </a:t>
            </a:r>
            <a:r>
              <a:rPr lang="en-ID" dirty="0" err="1"/>
              <a:t>Jerman</a:t>
            </a:r>
            <a:r>
              <a:rPr lang="en-ID" dirty="0"/>
              <a:t>, </a:t>
            </a:r>
            <a:br>
              <a:rPr lang="en-ID" dirty="0"/>
            </a:br>
            <a:r>
              <a:rPr lang="en-ID" dirty="0" err="1"/>
              <a:t>Belanda</a:t>
            </a:r>
            <a:r>
              <a:rPr lang="en-ID" dirty="0"/>
              <a:t>, </a:t>
            </a:r>
            <a:r>
              <a:rPr lang="en-ID" dirty="0" err="1"/>
              <a:t>Swedia</a:t>
            </a:r>
            <a:r>
              <a:rPr lang="en-ID" dirty="0"/>
              <a:t>, Argentina, dan </a:t>
            </a:r>
            <a:r>
              <a:rPr lang="en-ID" dirty="0" err="1"/>
              <a:t>Nikaragua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/>
              <a:t>negara yang </a:t>
            </a:r>
            <a:r>
              <a:rPr lang="en-ID" dirty="0" err="1"/>
              <a:t>menerapkan</a:t>
            </a:r>
            <a:r>
              <a:rPr lang="en-ID" dirty="0"/>
              <a:t> model </a:t>
            </a:r>
            <a:r>
              <a:rPr lang="en-ID" dirty="0" err="1"/>
              <a:t>kelembagaan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3923800" y="4509500"/>
            <a:ext cx="1296300" cy="51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839512"/>
      </p:ext>
    </p:extLst>
  </p:cSld>
  <p:clrMapOvr>
    <a:masterClrMapping/>
  </p:clrMapOvr>
</p:sld>
</file>

<file path=ppt/theme/theme1.xml><?xml version="1.0" encoding="utf-8"?>
<a:theme xmlns:a="http://schemas.openxmlformats.org/drawingml/2006/main" name="Vernon template">
  <a:themeElements>
    <a:clrScheme name="Custom 347">
      <a:dk1>
        <a:srgbClr val="2F3946"/>
      </a:dk1>
      <a:lt1>
        <a:srgbClr val="FFFFFF"/>
      </a:lt1>
      <a:dk2>
        <a:srgbClr val="727A85"/>
      </a:dk2>
      <a:lt2>
        <a:srgbClr val="F1EEED"/>
      </a:lt2>
      <a:accent1>
        <a:srgbClr val="22446F"/>
      </a:accent1>
      <a:accent2>
        <a:srgbClr val="5299DC"/>
      </a:accent2>
      <a:accent3>
        <a:srgbClr val="FB8F6C"/>
      </a:accent3>
      <a:accent4>
        <a:srgbClr val="DB6746"/>
      </a:accent4>
      <a:accent5>
        <a:srgbClr val="ADCE99"/>
      </a:accent5>
      <a:accent6>
        <a:srgbClr val="7AA271"/>
      </a:accent6>
      <a:hlink>
        <a:srgbClr val="2244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264</Words>
  <Application>Microsoft Office PowerPoint</Application>
  <PresentationFormat>On-screen Show (16:9)</PresentationFormat>
  <Paragraphs>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Abril Fatface</vt:lpstr>
      <vt:lpstr>Arial</vt:lpstr>
      <vt:lpstr>Merriweather Sans Regular</vt:lpstr>
      <vt:lpstr>Bookman Old Style</vt:lpstr>
      <vt:lpstr>Avenir Next LT Pro</vt:lpstr>
      <vt:lpstr>Vernon template</vt:lpstr>
      <vt:lpstr>Badan Pemeriksa Keuangan</vt:lpstr>
      <vt:lpstr>PowerPoint Presentation</vt:lpstr>
      <vt:lpstr>PowerPoint Presentation</vt:lpstr>
      <vt:lpstr>Model-Model Kelembagaan Pemeriksa Keuangan</vt:lpstr>
      <vt:lpstr>PowerPoint Presentation</vt:lpstr>
      <vt:lpstr>PowerPoint Presentation</vt:lpstr>
      <vt:lpstr>model monokratik (monocratic model)</vt:lpstr>
      <vt:lpstr>model peradilan (court model)</vt:lpstr>
      <vt:lpstr>model dewan (board model)</vt:lpstr>
      <vt:lpstr>Prinsip Independensi dan Relasi dengan Cabang  Kekuasaan Lain (INTOSAI dalam Mexico  Declaration (2007) 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Badan Pemeriksa Keuangan</dc:title>
  <dc:creator>LENOVO</dc:creator>
  <cp:lastModifiedBy>LENOVO</cp:lastModifiedBy>
  <cp:revision>3</cp:revision>
  <dcterms:modified xsi:type="dcterms:W3CDTF">2021-10-27T09:45:39Z</dcterms:modified>
</cp:coreProperties>
</file>