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7" r:id="rId4"/>
    <p:sldId id="259" r:id="rId5"/>
    <p:sldId id="275" r:id="rId6"/>
    <p:sldId id="261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096"/>
    <a:srgbClr val="3EFF9B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93F286-3C45-8642-82A2-889D750E203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en-US" sz="5400" dirty="0" err="1"/>
              <a:t>Berdaya</a:t>
            </a:r>
            <a:r>
              <a:rPr lang="en-US" sz="5400" dirty="0"/>
              <a:t> Internet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44BD60F-1806-1141-B896-DD0B96EAD3EE}"/>
              </a:ext>
            </a:extLst>
          </p:cNvPr>
          <p:cNvSpPr txBox="1">
            <a:spLocks/>
          </p:cNvSpPr>
          <p:nvPr/>
        </p:nvSpPr>
        <p:spPr>
          <a:xfrm>
            <a:off x="1524000" y="3874754"/>
            <a:ext cx="9144000" cy="45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Mengasah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Digital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4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11052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solidFill>
                  <a:srgbClr val="610096"/>
                </a:solidFill>
              </a:rPr>
              <a:t>Literasi</a:t>
            </a:r>
            <a:r>
              <a:rPr lang="en-US" sz="3600" dirty="0">
                <a:solidFill>
                  <a:srgbClr val="610096"/>
                </a:solidFill>
              </a:rPr>
              <a:t> Digital </a:t>
            </a:r>
            <a:r>
              <a:rPr lang="en-US" sz="3600" dirty="0" err="1">
                <a:solidFill>
                  <a:srgbClr val="610096"/>
                </a:solidFill>
              </a:rPr>
              <a:t>Tular</a:t>
            </a:r>
            <a:r>
              <a:rPr lang="en-US" sz="3600" dirty="0">
                <a:solidFill>
                  <a:srgbClr val="610096"/>
                </a:solidFill>
              </a:rPr>
              <a:t> </a:t>
            </a:r>
            <a:r>
              <a:rPr lang="en-US" sz="3600" dirty="0" err="1">
                <a:solidFill>
                  <a:srgbClr val="610096"/>
                </a:solidFill>
              </a:rPr>
              <a:t>Nalar</a:t>
            </a:r>
            <a:r>
              <a:rPr lang="en-US" sz="3600" dirty="0">
                <a:solidFill>
                  <a:srgbClr val="610096"/>
                </a:solidFill>
              </a:rPr>
              <a:t>:</a:t>
            </a:r>
            <a:br>
              <a:rPr lang="en-US" sz="3600" dirty="0">
                <a:solidFill>
                  <a:srgbClr val="610096"/>
                </a:solidFill>
              </a:rPr>
            </a:br>
            <a:r>
              <a:rPr lang="en-US" sz="3600" dirty="0" err="1">
                <a:solidFill>
                  <a:srgbClr val="610096"/>
                </a:solidFill>
              </a:rPr>
              <a:t>Siapakah</a:t>
            </a:r>
            <a:r>
              <a:rPr lang="en-US" sz="3600" dirty="0">
                <a:solidFill>
                  <a:srgbClr val="610096"/>
                </a:solidFill>
              </a:rPr>
              <a:t> kami?</a:t>
            </a:r>
            <a:endParaRPr lang="en-US" sz="3600" dirty="0">
              <a:solidFill>
                <a:srgbClr val="610096"/>
              </a:solidFill>
              <a:ea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866900"/>
            <a:ext cx="8365959" cy="38436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 panose="020F0502020204030204" pitchFamily="34" charset="0"/>
              </a:rPr>
              <a:t>Materi</a:t>
            </a:r>
            <a:r>
              <a:rPr lang="en-US" sz="1600" dirty="0">
                <a:ea typeface="Calibri" panose="020F0502020204030204" pitchFamily="34" charset="0"/>
              </a:rPr>
              <a:t> Internet dan </a:t>
            </a:r>
            <a:r>
              <a:rPr lang="en-US" sz="1600" dirty="0" err="1">
                <a:ea typeface="Calibri" panose="020F0502020204030204" pitchFamily="34" charset="0"/>
              </a:rPr>
              <a:t>Informasi</a:t>
            </a:r>
            <a:r>
              <a:rPr lang="en-US" sz="1600" dirty="0">
                <a:ea typeface="Calibri" panose="020F0502020204030204" pitchFamily="34" charset="0"/>
              </a:rPr>
              <a:t> Kesehatan </a:t>
            </a:r>
            <a:r>
              <a:rPr lang="en-US" sz="1600" dirty="0" err="1">
                <a:ea typeface="Calibri" panose="020F0502020204030204" pitchFamily="34" charset="0"/>
              </a:rPr>
              <a:t>merupakan</a:t>
            </a:r>
            <a:r>
              <a:rPr lang="en-US" sz="1600" dirty="0">
                <a:ea typeface="Calibri" panose="020F0502020204030204" pitchFamily="34" charset="0"/>
              </a:rPr>
              <a:t> salah </a:t>
            </a:r>
            <a:r>
              <a:rPr lang="en-US" sz="1600" dirty="0" err="1">
                <a:ea typeface="Calibri" panose="020F0502020204030204" pitchFamily="34" charset="0"/>
              </a:rPr>
              <a:t>satu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luaran</a:t>
            </a:r>
            <a:r>
              <a:rPr lang="en-US" sz="1600" dirty="0">
                <a:ea typeface="Calibri" panose="020F0502020204030204" pitchFamily="34" charset="0"/>
              </a:rPr>
              <a:t> program </a:t>
            </a:r>
            <a:r>
              <a:rPr lang="en-US" sz="1600" dirty="0" err="1">
                <a:ea typeface="Calibri" panose="020F0502020204030204" pitchFamily="34" charset="0"/>
              </a:rPr>
              <a:t>Tular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Nalar</a:t>
            </a:r>
            <a:r>
              <a:rPr lang="en-US" sz="1600" dirty="0">
                <a:ea typeface="Calibri" panose="020F0502020204030204" pitchFamily="34" charset="0"/>
              </a:rPr>
              <a:t>. </a:t>
            </a:r>
            <a:r>
              <a:rPr lang="en-US" sz="1600" dirty="0" err="1">
                <a:ea typeface="Calibri" panose="020F0502020204030204" pitchFamily="34" charset="0"/>
              </a:rPr>
              <a:t>Tular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Nalar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adalah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sebuah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inisiatif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dari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Maarif</a:t>
            </a:r>
            <a:r>
              <a:rPr lang="en-US" sz="1600" dirty="0">
                <a:ea typeface="Calibri" panose="020F0502020204030204" pitchFamily="34" charset="0"/>
              </a:rPr>
              <a:t> Institute, </a:t>
            </a:r>
            <a:r>
              <a:rPr lang="en-US" sz="1600" dirty="0" err="1">
                <a:ea typeface="Calibri" panose="020F0502020204030204" pitchFamily="34" charset="0"/>
              </a:rPr>
              <a:t>Mafindo</a:t>
            </a:r>
            <a:r>
              <a:rPr lang="en-US" sz="1600" dirty="0">
                <a:ea typeface="Calibri" panose="020F0502020204030204" pitchFamily="34" charset="0"/>
              </a:rPr>
              <a:t>, Love Frankie, dan </a:t>
            </a:r>
            <a:r>
              <a:rPr lang="en-US" sz="1600" dirty="0" err="1">
                <a:ea typeface="Calibri" panose="020F0502020204030204" pitchFamily="34" charset="0"/>
              </a:rPr>
              <a:t>didukung</a:t>
            </a:r>
            <a:r>
              <a:rPr lang="en-US" sz="1600" dirty="0">
                <a:ea typeface="Calibri" panose="020F0502020204030204" pitchFamily="34" charset="0"/>
              </a:rPr>
              <a:t> oleh </a:t>
            </a:r>
            <a:r>
              <a:rPr lang="en-US" sz="1600" dirty="0" err="1">
                <a:ea typeface="Calibri" panose="020F0502020204030204" pitchFamily="34" charset="0"/>
              </a:rPr>
              <a:t>Google.org</a:t>
            </a:r>
            <a:r>
              <a:rPr lang="en-US" sz="1600" dirty="0">
                <a:ea typeface="Calibri" panose="020F0502020204030204" pitchFamily="34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 panose="020F0502020204030204" pitchFamily="34" charset="0"/>
              </a:rPr>
              <a:t>Inisiatif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berfokus</a:t>
            </a:r>
            <a:r>
              <a:rPr lang="en-US" sz="1600" dirty="0">
                <a:ea typeface="Calibri" panose="020F0502020204030204" pitchFamily="34" charset="0"/>
              </a:rPr>
              <a:t> pada </a:t>
            </a:r>
            <a:r>
              <a:rPr lang="en-US" sz="1600" dirty="0" err="1">
                <a:ea typeface="Calibri" panose="020F0502020204030204" pitchFamily="34" charset="0"/>
              </a:rPr>
              <a:t>penyediaan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materi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pembelajaran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tentang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berpikir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kritis</a:t>
            </a:r>
            <a:r>
              <a:rPr lang="en-US" sz="1600" dirty="0">
                <a:ea typeface="Calibri" panose="020F0502020204030204" pitchFamily="34" charset="0"/>
              </a:rPr>
              <a:t> dan </a:t>
            </a:r>
            <a:r>
              <a:rPr lang="en-US" sz="1600" dirty="0" err="1">
                <a:ea typeface="Calibri" panose="020F0502020204030204" pitchFamily="34" charset="0"/>
              </a:rPr>
              <a:t>literasi</a:t>
            </a:r>
            <a:r>
              <a:rPr lang="en-US" sz="1600" dirty="0">
                <a:ea typeface="Calibri" panose="020F0502020204030204" pitchFamily="34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 panose="020F0502020204030204" pitchFamily="34" charset="0"/>
              </a:rPr>
              <a:t>Mafindo</a:t>
            </a:r>
            <a:r>
              <a:rPr lang="en-US" sz="1600" dirty="0">
                <a:ea typeface="Calibri" panose="020F0502020204030204" pitchFamily="34" charset="0"/>
              </a:rPr>
              <a:t> (</a:t>
            </a:r>
            <a:r>
              <a:rPr lang="en-US" sz="1600" dirty="0" err="1">
                <a:ea typeface="Calibri" panose="020F0502020204030204" pitchFamily="34" charset="0"/>
              </a:rPr>
              <a:t>masyarakat</a:t>
            </a:r>
            <a:r>
              <a:rPr lang="en-US" sz="1600" dirty="0">
                <a:ea typeface="Calibri" panose="020F0502020204030204" pitchFamily="34" charset="0"/>
              </a:rPr>
              <a:t> Anti Fitnah Indonesia) </a:t>
            </a:r>
            <a:r>
              <a:rPr lang="en-US" sz="1600" dirty="0" err="1">
                <a:ea typeface="Calibri" panose="020F0502020204030204" pitchFamily="34" charset="0"/>
              </a:rPr>
              <a:t>adalah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organisasi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masyarakat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sipil</a:t>
            </a:r>
            <a:r>
              <a:rPr lang="en-US" sz="1600" dirty="0">
                <a:ea typeface="Calibri" panose="020F0502020204030204" pitchFamily="34" charset="0"/>
              </a:rPr>
              <a:t> anti-hoax yang </a:t>
            </a:r>
            <a:r>
              <a:rPr lang="en-US" sz="1600" dirty="0" err="1">
                <a:ea typeface="Calibri" panose="020F0502020204030204" pitchFamily="34" charset="0"/>
              </a:rPr>
              <a:t>telah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memelopori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banyak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inisiatif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untuk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melawan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infodemic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atau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wabah</a:t>
            </a:r>
            <a:r>
              <a:rPr lang="en-US" sz="1600" dirty="0">
                <a:ea typeface="Calibri" panose="020F0502020204030204" pitchFamily="34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 panose="020F0502020204030204" pitchFamily="34" charset="0"/>
              </a:rPr>
              <a:t>Maarif</a:t>
            </a:r>
            <a:r>
              <a:rPr lang="en-US" sz="1600" dirty="0">
                <a:ea typeface="Calibri" panose="020F0502020204030204" pitchFamily="34" charset="0"/>
              </a:rPr>
              <a:t> Institute </a:t>
            </a:r>
            <a:r>
              <a:rPr lang="en-US" sz="1600" dirty="0" err="1">
                <a:ea typeface="Calibri" panose="020F0502020204030204" pitchFamily="34" charset="0"/>
              </a:rPr>
              <a:t>berkomitmen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sebagai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gerakan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budaya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dalam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berbagai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konteks</a:t>
            </a:r>
            <a:r>
              <a:rPr lang="en-US" sz="1600" dirty="0">
                <a:ea typeface="Calibri" panose="020F0502020204030204" pitchFamily="34" charset="0"/>
              </a:rPr>
              <a:t> Islam, </a:t>
            </a:r>
            <a:r>
              <a:rPr lang="en-US" sz="1600" dirty="0" err="1">
                <a:ea typeface="Calibri" panose="020F0502020204030204" pitchFamily="34" charset="0"/>
              </a:rPr>
              <a:t>kemanusiaan</a:t>
            </a:r>
            <a:r>
              <a:rPr lang="en-US" sz="1600" dirty="0">
                <a:ea typeface="Calibri" panose="020F0502020204030204" pitchFamily="34" charset="0"/>
              </a:rPr>
              <a:t>, dan </a:t>
            </a:r>
            <a:r>
              <a:rPr lang="en-US" sz="1600" dirty="0" err="1">
                <a:ea typeface="Calibri" panose="020F0502020204030204" pitchFamily="34" charset="0"/>
              </a:rPr>
              <a:t>kewarganegaraan</a:t>
            </a:r>
            <a:r>
              <a:rPr lang="en-US" sz="1600" dirty="0">
                <a:ea typeface="Calibri" panose="020F0502020204030204" pitchFamily="34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sz="1600" dirty="0" err="1">
                <a:ea typeface="Calibri" panose="020F0502020204030204" pitchFamily="34" charset="0"/>
              </a:rPr>
              <a:t>Sementara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itu</a:t>
            </a:r>
            <a:r>
              <a:rPr lang="en-US" sz="1600" dirty="0">
                <a:ea typeface="Calibri" panose="020F0502020204030204" pitchFamily="34" charset="0"/>
              </a:rPr>
              <a:t> Love Frankie </a:t>
            </a:r>
            <a:r>
              <a:rPr lang="en-US" sz="1600" dirty="0" err="1">
                <a:ea typeface="Calibri" panose="020F0502020204030204" pitchFamily="34" charset="0"/>
              </a:rPr>
              <a:t>merupakan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agensi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perubahan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sosial</a:t>
            </a:r>
            <a:r>
              <a:rPr lang="en-US" sz="1600" dirty="0">
                <a:ea typeface="Calibri" panose="020F0502020204030204" pitchFamily="34" charset="0"/>
              </a:rPr>
              <a:t> yang </a:t>
            </a:r>
            <a:r>
              <a:rPr lang="en-US" sz="1600" dirty="0" err="1">
                <a:ea typeface="Calibri" panose="020F0502020204030204" pitchFamily="34" charset="0"/>
              </a:rPr>
              <a:t>berfokus</a:t>
            </a:r>
            <a:r>
              <a:rPr lang="en-US" sz="1600" dirty="0">
                <a:ea typeface="Calibri" panose="020F0502020204030204" pitchFamily="34" charset="0"/>
              </a:rPr>
              <a:t> pada </a:t>
            </a:r>
            <a:r>
              <a:rPr lang="en-US" sz="1600" dirty="0" err="1">
                <a:ea typeface="Calibri" panose="020F0502020204030204" pitchFamily="34" charset="0"/>
              </a:rPr>
              <a:t>penelitian</a:t>
            </a:r>
            <a:r>
              <a:rPr lang="en-US" sz="1600" dirty="0">
                <a:ea typeface="Calibri" panose="020F0502020204030204" pitchFamily="34" charset="0"/>
              </a:rPr>
              <a:t> dan </a:t>
            </a:r>
            <a:r>
              <a:rPr lang="en-US" sz="1600" dirty="0" err="1">
                <a:ea typeface="Calibri" panose="020F0502020204030204" pitchFamily="34" charset="0"/>
              </a:rPr>
              <a:t>komunikasi</a:t>
            </a:r>
            <a:r>
              <a:rPr lang="en-US" sz="1600" dirty="0">
                <a:ea typeface="Calibri" panose="020F050202020403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</a:rPr>
              <a:t>serta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bertujuan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menyatukan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tim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pembuat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perubahan</a:t>
            </a:r>
            <a:r>
              <a:rPr lang="en-US" sz="1600" dirty="0">
                <a:ea typeface="Calibri" panose="020F0502020204030204" pitchFamily="34" charset="0"/>
              </a:rPr>
              <a:t> yang </a:t>
            </a:r>
            <a:r>
              <a:rPr lang="en-US" sz="1600" dirty="0" err="1">
                <a:ea typeface="Calibri" panose="020F0502020204030204" pitchFamily="34" charset="0"/>
              </a:rPr>
              <a:t>kreatif</a:t>
            </a:r>
            <a:r>
              <a:rPr lang="en-US" sz="1600" dirty="0">
                <a:ea typeface="Calibri" panose="020F0502020204030204" pitchFamily="34" charset="0"/>
              </a:rPr>
              <a:t> dan </a:t>
            </a:r>
            <a:r>
              <a:rPr lang="en-US" sz="1600" dirty="0" err="1">
                <a:ea typeface="Calibri" panose="020F0502020204030204" pitchFamily="34" charset="0"/>
              </a:rPr>
              <a:t>penuh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semangat</a:t>
            </a:r>
            <a:r>
              <a:rPr lang="en-US" sz="1600" dirty="0">
                <a:ea typeface="Calibri" panose="020F0502020204030204" pitchFamily="34" charset="0"/>
              </a:rPr>
              <a:t>. </a:t>
            </a:r>
            <a:r>
              <a:rPr lang="en-US" sz="1600" u="sng" dirty="0">
                <a:solidFill>
                  <a:srgbClr val="0000FF"/>
                </a:solidFill>
                <a:ea typeface="Calibri" panose="020F0502020204030204" pitchFamily="34" charset="0"/>
                <a:hlinkClick r:id="rId6"/>
              </a:rPr>
              <a:t>https://tularnalar.id/tentang-kami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</a:p>
          <a:p>
            <a:pPr marL="495300" indent="-22701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913187"/>
            <a:ext cx="3218879" cy="1325563"/>
          </a:xfrm>
        </p:spPr>
        <p:txBody>
          <a:bodyPr/>
          <a:lstStyle/>
          <a:p>
            <a:r>
              <a:rPr lang="en-US" dirty="0">
                <a:solidFill>
                  <a:srgbClr val="610096"/>
                </a:solidFill>
              </a:rPr>
              <a:t>CPL </a:t>
            </a:r>
            <a:r>
              <a:rPr lang="en-US" dirty="0" err="1">
                <a:solidFill>
                  <a:srgbClr val="610096"/>
                </a:solidFill>
              </a:rPr>
              <a:t>Materi</a:t>
            </a:r>
            <a:endParaRPr lang="en-US" dirty="0">
              <a:solidFill>
                <a:srgbClr val="610096"/>
              </a:solidFill>
            </a:endParaRPr>
          </a:p>
        </p:txBody>
      </p:sp>
      <p:pic>
        <p:nvPicPr>
          <p:cNvPr id="4" name="Google Shape;760;p62">
            <a:extLst>
              <a:ext uri="{FF2B5EF4-FFF2-40B4-BE49-F238E27FC236}">
                <a16:creationId xmlns:a16="http://schemas.microsoft.com/office/drawing/2014/main" id="{64C543D9-041A-4670-B7E4-B4C7DD3566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5" r="485"/>
          <a:stretch/>
        </p:blipFill>
        <p:spPr>
          <a:xfrm>
            <a:off x="3080897" y="4421519"/>
            <a:ext cx="626635" cy="63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7;p62">
            <a:extLst>
              <a:ext uri="{FF2B5EF4-FFF2-40B4-BE49-F238E27FC236}">
                <a16:creationId xmlns:a16="http://schemas.microsoft.com/office/drawing/2014/main" id="{0E290743-8092-4D77-8CC4-4428B6DE93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896" y="1963071"/>
            <a:ext cx="626635" cy="62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69;p62">
            <a:extLst>
              <a:ext uri="{FF2B5EF4-FFF2-40B4-BE49-F238E27FC236}">
                <a16:creationId xmlns:a16="http://schemas.microsoft.com/office/drawing/2014/main" id="{193D78A8-E5C0-4B81-B960-8B17D4A2C7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897" y="3601853"/>
            <a:ext cx="626635" cy="62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70;p62">
            <a:extLst>
              <a:ext uri="{FF2B5EF4-FFF2-40B4-BE49-F238E27FC236}">
                <a16:creationId xmlns:a16="http://schemas.microsoft.com/office/drawing/2014/main" id="{1B58A27E-6E58-4BDF-8951-1F4A443355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0896" y="2782737"/>
            <a:ext cx="626636" cy="6290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5429066-35F2-44F3-BAC6-F2CA95BDE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10705"/>
              </p:ext>
            </p:extLst>
          </p:nvPr>
        </p:nvGraphicFramePr>
        <p:xfrm>
          <a:off x="3952567" y="1871275"/>
          <a:ext cx="615499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994">
                  <a:extLst>
                    <a:ext uri="{9D8B030D-6E8A-4147-A177-3AD203B41FA5}">
                      <a16:colId xmlns:a16="http://schemas.microsoft.com/office/drawing/2014/main" val="1050512835"/>
                    </a:ext>
                  </a:extLst>
                </a:gridCol>
              </a:tblGrid>
              <a:tr h="704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Peserta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kelas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Tular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Nalar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mengetahui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cara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mengakses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informasi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melalui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platform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 digital.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476394"/>
                  </a:ext>
                </a:extLst>
              </a:tr>
              <a:tr h="704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Peserta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kelas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Tular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Nalar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mengetahui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cara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mencari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informasi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melalui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platform 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digital.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313545"/>
                  </a:ext>
                </a:extLst>
              </a:tr>
              <a:tr h="704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Peserta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kelas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Tular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Nalar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mendesain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pesan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yang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tepat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untuk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platform digital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332089"/>
                  </a:ext>
                </a:extLst>
              </a:tr>
              <a:tr h="913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Peserta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kelas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Tular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Nalar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menganalisis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,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memverifikasi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, dan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mengevaluasi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perlindungan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data pada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berbagai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platform digital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yang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kita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 </a:t>
                      </a:r>
                      <a:r>
                        <a:rPr lang="en-US" sz="1600" dirty="0" err="1">
                          <a:latin typeface="Rubik" pitchFamily="2" charset="-79"/>
                          <a:cs typeface="Rubik" pitchFamily="2" charset="-79"/>
                        </a:rPr>
                        <a:t>miliki</a:t>
                      </a:r>
                      <a:r>
                        <a:rPr lang="en-US" sz="1600" dirty="0">
                          <a:latin typeface="Rubik" pitchFamily="2" charset="-79"/>
                          <a:cs typeface="Rubik" pitchFamily="2" charset="-79"/>
                        </a:rPr>
                        <a:t>.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32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610096"/>
                </a:solidFill>
              </a:rPr>
              <a:t>Pengantar</a:t>
            </a:r>
            <a:endParaRPr lang="en-US" sz="4000" dirty="0">
              <a:solidFill>
                <a:srgbClr val="6100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945" y="1923783"/>
            <a:ext cx="8962407" cy="435133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800" dirty="0" err="1"/>
              <a:t>Berdaya</a:t>
            </a:r>
            <a:r>
              <a:rPr lang="en-US" sz="1800" dirty="0"/>
              <a:t> Internet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pondasi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bahasan</a:t>
            </a:r>
            <a:r>
              <a:rPr lang="en-US" sz="1800" dirty="0"/>
              <a:t> </a:t>
            </a:r>
            <a:r>
              <a:rPr lang="en-US" sz="1800" dirty="0" err="1"/>
              <a:t>literasi</a:t>
            </a:r>
            <a:r>
              <a:rPr lang="en-US" sz="1800" dirty="0"/>
              <a:t> digital di </a:t>
            </a:r>
            <a:r>
              <a:rPr lang="en-US" sz="1800" dirty="0" err="1"/>
              <a:t>Kurikulum</a:t>
            </a:r>
            <a:r>
              <a:rPr lang="en-US" sz="1800" dirty="0"/>
              <a:t> </a:t>
            </a:r>
            <a:r>
              <a:rPr lang="en-US" sz="1800" dirty="0" err="1"/>
              <a:t>Tular</a:t>
            </a:r>
            <a:r>
              <a:rPr lang="en-US" sz="1800" dirty="0"/>
              <a:t> </a:t>
            </a:r>
            <a:r>
              <a:rPr lang="en-US" sz="1800" dirty="0" err="1"/>
              <a:t>Nalar</a:t>
            </a:r>
            <a:r>
              <a:rPr lang="en-US" sz="1800" dirty="0"/>
              <a:t>. </a:t>
            </a:r>
          </a:p>
          <a:p>
            <a:pPr>
              <a:spcBef>
                <a:spcPts val="1800"/>
              </a:spcBef>
            </a:pPr>
            <a:r>
              <a:rPr lang="en-US" sz="1800" dirty="0" err="1"/>
              <a:t>Tema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pintu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tema-tema</a:t>
            </a:r>
            <a:r>
              <a:rPr lang="en-US" sz="1800" dirty="0"/>
              <a:t> </a:t>
            </a:r>
            <a:r>
              <a:rPr lang="en-US" sz="1800" dirty="0" err="1"/>
              <a:t>berikutnya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program </a:t>
            </a:r>
            <a:r>
              <a:rPr lang="en-US" sz="1800" dirty="0" err="1"/>
              <a:t>Tular</a:t>
            </a:r>
            <a:r>
              <a:rPr lang="en-US" sz="1800" dirty="0"/>
              <a:t> </a:t>
            </a:r>
            <a:r>
              <a:rPr lang="en-US" sz="1800" dirty="0" err="1"/>
              <a:t>Nalar</a:t>
            </a:r>
            <a:r>
              <a:rPr lang="en-US" sz="1800" dirty="0"/>
              <a:t>. 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Pada </a:t>
            </a:r>
            <a:r>
              <a:rPr lang="en-US" sz="1800" dirty="0" err="1"/>
              <a:t>tema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diperkenal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kritis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membekali</a:t>
            </a:r>
            <a:r>
              <a:rPr lang="en-US" sz="1800" dirty="0"/>
              <a:t> dan </a:t>
            </a:r>
            <a:r>
              <a:rPr lang="en-US" sz="1800" dirty="0" err="1"/>
              <a:t>mendalami</a:t>
            </a:r>
            <a:r>
              <a:rPr lang="en-US" sz="1800" dirty="0"/>
              <a:t> </a:t>
            </a:r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Mengakses</a:t>
            </a:r>
            <a:r>
              <a:rPr lang="en-US" sz="1800" dirty="0"/>
              <a:t> dan </a:t>
            </a:r>
            <a:r>
              <a:rPr lang="en-US" sz="1800" dirty="0" err="1"/>
              <a:t>Mengelola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. Karena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gerbang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berdaya</a:t>
            </a:r>
            <a:r>
              <a:rPr lang="en-US" sz="1800" dirty="0"/>
              <a:t> di dunia digital.</a:t>
            </a:r>
          </a:p>
          <a:p>
            <a:pPr>
              <a:spcBef>
                <a:spcPts val="1800"/>
              </a:spcBef>
            </a:pPr>
            <a:r>
              <a:rPr lang="en-US" sz="1800" dirty="0" err="1"/>
              <a:t>Tema</a:t>
            </a:r>
            <a:r>
              <a:rPr lang="en-US" sz="1800" dirty="0"/>
              <a:t> </a:t>
            </a:r>
            <a:r>
              <a:rPr lang="en-US" sz="1800" dirty="0" err="1"/>
              <a:t>Berdaya</a:t>
            </a:r>
            <a:r>
              <a:rPr lang="en-US" sz="1800" dirty="0"/>
              <a:t> Internet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mengajak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menjelajahi</a:t>
            </a:r>
            <a:r>
              <a:rPr lang="en-US" sz="1800" dirty="0"/>
              <a:t> media digital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mencari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privasi</a:t>
            </a:r>
            <a:r>
              <a:rPr lang="en-US" sz="1800" dirty="0"/>
              <a:t> dan data </a:t>
            </a:r>
            <a:r>
              <a:rPr lang="en-US" sz="1800" dirty="0" err="1"/>
              <a:t>pribadi</a:t>
            </a:r>
            <a:r>
              <a:rPr lang="en-US" sz="1800" dirty="0"/>
              <a:t>,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berkolaborasi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orang lain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digital yang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diakses</a:t>
            </a:r>
            <a:r>
              <a:rPr lang="en-US" sz="1800" dirty="0"/>
              <a:t> pada media </a:t>
            </a:r>
            <a:r>
              <a:rPr lang="en-US" sz="1800" dirty="0" err="1"/>
              <a:t>sosial</a:t>
            </a:r>
            <a:r>
              <a:rPr lang="en-US" sz="1800" dirty="0"/>
              <a:t>.</a:t>
            </a:r>
          </a:p>
          <a:p>
            <a:pPr>
              <a:spcBef>
                <a:spcPts val="1800"/>
              </a:spcBef>
            </a:pPr>
            <a:endParaRPr lang="en-US" sz="1800" dirty="0"/>
          </a:p>
          <a:p>
            <a:pPr lvl="0">
              <a:spcBef>
                <a:spcPts val="18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42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C38558-39B6-2241-9721-0F233C21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610096"/>
                </a:solidFill>
              </a:rPr>
              <a:t>Apa</a:t>
            </a:r>
            <a:r>
              <a:rPr lang="en-US" dirty="0">
                <a:solidFill>
                  <a:srgbClr val="610096"/>
                </a:solidFill>
              </a:rPr>
              <a:t> </a:t>
            </a:r>
            <a:r>
              <a:rPr lang="en-US" dirty="0" err="1">
                <a:solidFill>
                  <a:srgbClr val="610096"/>
                </a:solidFill>
              </a:rPr>
              <a:t>itu</a:t>
            </a:r>
            <a:r>
              <a:rPr lang="en-US" dirty="0">
                <a:solidFill>
                  <a:srgbClr val="610096"/>
                </a:solidFill>
              </a:rPr>
              <a:t> Media </a:t>
            </a:r>
            <a:r>
              <a:rPr lang="en-US" dirty="0" err="1">
                <a:solidFill>
                  <a:srgbClr val="610096"/>
                </a:solidFill>
              </a:rPr>
              <a:t>Sosial</a:t>
            </a:r>
            <a:r>
              <a:rPr lang="en-US" dirty="0">
                <a:solidFill>
                  <a:srgbClr val="610096"/>
                </a:solidFill>
              </a:rPr>
              <a:t> 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558F02-D6BB-7344-8EDC-DE7C96E2B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0454" y="1825625"/>
            <a:ext cx="7890164" cy="4351338"/>
          </a:xfrm>
        </p:spPr>
        <p:txBody>
          <a:bodyPr>
            <a:normAutofit/>
          </a:bodyPr>
          <a:lstStyle/>
          <a:p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karakteristik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media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halaman</a:t>
            </a:r>
            <a:r>
              <a:rPr lang="en-US" sz="1800" dirty="0"/>
              <a:t> </a:t>
            </a:r>
            <a:r>
              <a:rPr lang="en-US" sz="1800" dirty="0" err="1"/>
              <a:t>profil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yang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menjabarkan</a:t>
            </a:r>
            <a:r>
              <a:rPr lang="en-US" sz="1800" dirty="0"/>
              <a:t> </a:t>
            </a:r>
            <a:r>
              <a:rPr lang="en-US" sz="1800" dirty="0" err="1"/>
              <a:t>siapa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interaksi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lain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tombol</a:t>
            </a:r>
            <a:r>
              <a:rPr lang="en-US" sz="1800" dirty="0"/>
              <a:t> </a:t>
            </a:r>
            <a:r>
              <a:rPr lang="en-US" sz="1800" i="1" dirty="0"/>
              <a:t>Like</a:t>
            </a:r>
            <a:r>
              <a:rPr lang="en-US" sz="1800" dirty="0"/>
              <a:t>, </a:t>
            </a:r>
            <a:r>
              <a:rPr lang="en-US" sz="1800" dirty="0" err="1"/>
              <a:t>kolom</a:t>
            </a:r>
            <a:r>
              <a:rPr lang="en-US" sz="1800" dirty="0"/>
              <a:t> </a:t>
            </a:r>
            <a:r>
              <a:rPr lang="en-US" sz="1800" dirty="0" err="1"/>
              <a:t>komentar</a:t>
            </a:r>
            <a:r>
              <a:rPr lang="en-US" sz="1800" dirty="0"/>
              <a:t>, dan </a:t>
            </a:r>
            <a:r>
              <a:rPr lang="en-US" sz="1800" dirty="0" err="1"/>
              <a:t>tombol</a:t>
            </a:r>
            <a:r>
              <a:rPr lang="en-US" sz="1800" dirty="0"/>
              <a:t> </a:t>
            </a:r>
            <a:r>
              <a:rPr lang="en-US" sz="1800" i="1" dirty="0"/>
              <a:t>share</a:t>
            </a:r>
            <a:r>
              <a:rPr lang="en-US" sz="1800" dirty="0"/>
              <a:t>. </a:t>
            </a:r>
          </a:p>
          <a:p>
            <a:r>
              <a:rPr lang="en-US" sz="1800" dirty="0"/>
              <a:t>Sifat platform media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orang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akun</a:t>
            </a:r>
            <a:r>
              <a:rPr lang="en-US" sz="1800" dirty="0"/>
              <a:t>.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terkenal</a:t>
            </a:r>
            <a:r>
              <a:rPr lang="en-US" sz="1800" dirty="0"/>
              <a:t> platform media </a:t>
            </a:r>
            <a:r>
              <a:rPr lang="en-US" sz="1800" dirty="0" err="1"/>
              <a:t>sosial</a:t>
            </a:r>
            <a:r>
              <a:rPr lang="en-US" sz="1800" dirty="0"/>
              <a:t> yang </a:t>
            </a:r>
            <a:r>
              <a:rPr lang="en-US" sz="1800" dirty="0" err="1"/>
              <a:t>kita</a:t>
            </a:r>
            <a:r>
              <a:rPr lang="en-US" sz="1800" dirty="0"/>
              <a:t> Instagram, Facebook, Twitter, </a:t>
            </a:r>
            <a:r>
              <a:rPr lang="en-US" sz="1800" dirty="0" err="1"/>
              <a:t>TikTok</a:t>
            </a:r>
            <a:r>
              <a:rPr lang="en-US" sz="1800" dirty="0"/>
              <a:t>, dan Google+. </a:t>
            </a:r>
          </a:p>
          <a:p>
            <a:r>
              <a:rPr lang="en-US" sz="1800" dirty="0"/>
              <a:t>Media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daring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interaksi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,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, </a:t>
            </a:r>
            <a:r>
              <a:rPr lang="en-US" sz="1800" dirty="0" err="1"/>
              <a:t>mengolah</a:t>
            </a:r>
            <a:r>
              <a:rPr lang="en-US" sz="1800" dirty="0"/>
              <a:t>, dan </a:t>
            </a:r>
            <a:r>
              <a:rPr lang="en-US" sz="1800" dirty="0" err="1"/>
              <a:t>menyebarkan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(Media and Information Literacy UNESCO ,2017) </a:t>
            </a:r>
          </a:p>
          <a:p>
            <a:r>
              <a:rPr lang="en-US" sz="1800" dirty="0" err="1"/>
              <a:t>Fungsi</a:t>
            </a:r>
            <a:r>
              <a:rPr lang="en-US" sz="1800" dirty="0"/>
              <a:t> media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berbagi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,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hobi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minat</a:t>
            </a:r>
            <a:r>
              <a:rPr lang="en-US" sz="1800" dirty="0"/>
              <a:t>, dan </a:t>
            </a:r>
            <a:r>
              <a:rPr lang="en-US" sz="1800" dirty="0" err="1"/>
              <a:t>menjalin</a:t>
            </a:r>
            <a:r>
              <a:rPr lang="en-US" sz="1800" dirty="0"/>
              <a:t> </a:t>
            </a:r>
            <a:r>
              <a:rPr lang="en-US" sz="1800" dirty="0" err="1"/>
              <a:t>kolaborasi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0269-6689-7B4E-8A28-DF3FE8D1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168"/>
            <a:ext cx="10515600" cy="804914"/>
          </a:xfrm>
          <a:solidFill>
            <a:srgbClr val="3EFF9B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rgbClr val="610096"/>
                </a:solidFill>
              </a:rPr>
              <a:t>Memahami</a:t>
            </a:r>
            <a:r>
              <a:rPr lang="en-US" dirty="0">
                <a:solidFill>
                  <a:srgbClr val="610096"/>
                </a:solidFill>
              </a:rPr>
              <a:t> Cara </a:t>
            </a:r>
            <a:r>
              <a:rPr lang="en-US" dirty="0" err="1">
                <a:solidFill>
                  <a:srgbClr val="610096"/>
                </a:solidFill>
              </a:rPr>
              <a:t>Menggunakan</a:t>
            </a:r>
            <a:r>
              <a:rPr lang="en-US" dirty="0">
                <a:solidFill>
                  <a:srgbClr val="610096"/>
                </a:solidFill>
              </a:rPr>
              <a:t> Media </a:t>
            </a:r>
            <a:r>
              <a:rPr lang="en-US" dirty="0" err="1">
                <a:solidFill>
                  <a:srgbClr val="610096"/>
                </a:solidFill>
              </a:rPr>
              <a:t>Sosial</a:t>
            </a:r>
            <a:endParaRPr lang="en-US" dirty="0">
              <a:solidFill>
                <a:srgbClr val="6100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2F7BA-5425-7D41-95AB-E578CDEC51CB}"/>
              </a:ext>
            </a:extLst>
          </p:cNvPr>
          <p:cNvSpPr/>
          <p:nvPr/>
        </p:nvSpPr>
        <p:spPr>
          <a:xfrm>
            <a:off x="657727" y="1876926"/>
            <a:ext cx="4356726" cy="367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Langkah Dasar </a:t>
            </a:r>
            <a:r>
              <a:rPr lang="en-US" sz="2000" b="1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Menggunakan</a:t>
            </a:r>
            <a:r>
              <a:rPr lang="en-US" sz="2000" b="1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Media </a:t>
            </a:r>
            <a:r>
              <a:rPr lang="en-US" sz="2000" b="1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Sosial</a:t>
            </a:r>
            <a:endParaRPr lang="en-US" sz="2000" b="1" dirty="0">
              <a:solidFill>
                <a:srgbClr val="610096"/>
              </a:solidFill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610096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Mengetahui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apa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itu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media social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Mengetahui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cara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mengakses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media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sosial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seperti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membuat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akun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, login,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fitur-fitur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pada media social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Mengetahui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cara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mengelola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informasi</a:t>
            </a:r>
            <a:r>
              <a:rPr lang="en-US" sz="1600" dirty="0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 di media </a:t>
            </a:r>
            <a:r>
              <a:rPr lang="en-US" sz="1600" dirty="0" err="1">
                <a:solidFill>
                  <a:srgbClr val="610096"/>
                </a:solidFill>
                <a:latin typeface="Rubik" pitchFamily="2" charset="-79"/>
                <a:cs typeface="Rubik" pitchFamily="2" charset="-79"/>
              </a:rPr>
              <a:t>sosial</a:t>
            </a:r>
            <a:endParaRPr lang="en-US" sz="1600" dirty="0">
              <a:solidFill>
                <a:srgbClr val="61009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A81E9-BCAA-9D44-AACA-B4E78CFDDD26}"/>
              </a:ext>
            </a:extLst>
          </p:cNvPr>
          <p:cNvSpPr/>
          <p:nvPr/>
        </p:nvSpPr>
        <p:spPr>
          <a:xfrm>
            <a:off x="7384026" y="1876926"/>
            <a:ext cx="4414501" cy="408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Tidak</a:t>
            </a:r>
            <a:r>
              <a:rPr lang="en-US" sz="2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diperbolehkan</a:t>
            </a:r>
            <a:r>
              <a:rPr lang="en-US" sz="2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ketika</a:t>
            </a:r>
            <a:r>
              <a:rPr lang="en-US" sz="2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berinteraksi</a:t>
            </a:r>
            <a:r>
              <a:rPr lang="en-US" sz="2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di Media </a:t>
            </a:r>
            <a:r>
              <a:rPr lang="en-US" sz="2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Sosial</a:t>
            </a:r>
            <a:r>
              <a:rPr lang="en-US" sz="2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Memblokir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orang lain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Memberikan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komentar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negative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Memalsukan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akun</a:t>
            </a:r>
            <a:endParaRPr lang="en-US" sz="16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Membocorkan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rahasia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via posting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Membuat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menyebarkan</a:t>
            </a:r>
            <a:r>
              <a:rPr lang="en-US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hoaks</a:t>
            </a:r>
            <a:endParaRPr lang="en-US" sz="16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944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DD75-51D4-D247-A3C6-285057EE38CC}"/>
              </a:ext>
            </a:extLst>
          </p:cNvPr>
          <p:cNvSpPr txBox="1">
            <a:spLocks/>
          </p:cNvSpPr>
          <p:nvPr/>
        </p:nvSpPr>
        <p:spPr>
          <a:xfrm>
            <a:off x="1160646" y="1351373"/>
            <a:ext cx="9323056" cy="1306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dirty="0" err="1">
                <a:solidFill>
                  <a:srgbClr val="610096"/>
                </a:solidFill>
              </a:rPr>
              <a:t>Pastikan</a:t>
            </a:r>
            <a:r>
              <a:rPr lang="en-US" dirty="0">
                <a:solidFill>
                  <a:srgbClr val="610096"/>
                </a:solidFill>
              </a:rPr>
              <a:t> </a:t>
            </a:r>
            <a:r>
              <a:rPr lang="en-US" dirty="0" err="1">
                <a:solidFill>
                  <a:srgbClr val="610096"/>
                </a:solidFill>
              </a:rPr>
              <a:t>kita</a:t>
            </a:r>
            <a:r>
              <a:rPr lang="en-US" dirty="0">
                <a:solidFill>
                  <a:srgbClr val="610096"/>
                </a:solidFill>
              </a:rPr>
              <a:t> </a:t>
            </a:r>
            <a:r>
              <a:rPr lang="en-US" dirty="0" err="1">
                <a:solidFill>
                  <a:srgbClr val="610096"/>
                </a:solidFill>
              </a:rPr>
              <a:t>Memahami</a:t>
            </a:r>
            <a:r>
              <a:rPr lang="en-US" dirty="0">
                <a:solidFill>
                  <a:srgbClr val="610096"/>
                </a:solidFill>
              </a:rPr>
              <a:t> Etika </a:t>
            </a:r>
            <a:r>
              <a:rPr lang="en-US" dirty="0" err="1">
                <a:solidFill>
                  <a:srgbClr val="610096"/>
                </a:solidFill>
              </a:rPr>
              <a:t>Bermedia</a:t>
            </a:r>
            <a:r>
              <a:rPr lang="en-US" dirty="0">
                <a:solidFill>
                  <a:srgbClr val="610096"/>
                </a:solidFill>
              </a:rPr>
              <a:t> </a:t>
            </a:r>
            <a:r>
              <a:rPr lang="en-US" dirty="0" err="1">
                <a:solidFill>
                  <a:srgbClr val="610096"/>
                </a:solidFill>
              </a:rPr>
              <a:t>Sosial</a:t>
            </a:r>
            <a:r>
              <a:rPr lang="en-US" dirty="0">
                <a:solidFill>
                  <a:srgbClr val="610096"/>
                </a:solidFill>
              </a:rPr>
              <a:t> (</a:t>
            </a:r>
            <a:r>
              <a:rPr lang="en-US" i="1" dirty="0">
                <a:solidFill>
                  <a:srgbClr val="610096"/>
                </a:solidFill>
              </a:rPr>
              <a:t>Netiquette)</a:t>
            </a:r>
            <a:r>
              <a:rPr lang="en-US" dirty="0">
                <a:solidFill>
                  <a:srgbClr val="610096"/>
                </a:solidFill>
              </a:rPr>
              <a:t> </a:t>
            </a:r>
            <a:r>
              <a:rPr lang="en-US" dirty="0" err="1">
                <a:solidFill>
                  <a:srgbClr val="610096"/>
                </a:solidFill>
              </a:rPr>
              <a:t>diantaranya</a:t>
            </a:r>
            <a:r>
              <a:rPr lang="en-US" dirty="0">
                <a:solidFill>
                  <a:srgbClr val="610096"/>
                </a:solidFill>
              </a:rPr>
              <a:t>: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B27D2F-C13C-B64B-B824-535FC65E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16" y="3016680"/>
            <a:ext cx="9870707" cy="219327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orang 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komentar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bijak</a:t>
            </a:r>
            <a:r>
              <a:rPr lang="en-US" dirty="0"/>
              <a:t> dan </a:t>
            </a:r>
            <a:r>
              <a:rPr lang="en-US" dirty="0" err="1"/>
              <a:t>asyik</a:t>
            </a:r>
            <a:r>
              <a:rPr lang="en-US" dirty="0"/>
              <a:t> </a:t>
            </a:r>
            <a:r>
              <a:rPr lang="en-US" dirty="0" err="1"/>
              <a:t>bermedia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3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843-2F10-F14F-A58D-DA2A7E31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44" y="945272"/>
            <a:ext cx="9870707" cy="1325563"/>
          </a:xfrm>
        </p:spPr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Rambu-Rambu</a:t>
            </a:r>
            <a:r>
              <a:rPr lang="en-US" dirty="0"/>
              <a:t> </a:t>
            </a:r>
            <a:r>
              <a:rPr lang="en-US" dirty="0" err="1"/>
              <a:t>Bermedia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8B69-467B-C542-97F8-1D30AFE5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646" y="2344537"/>
            <a:ext cx="8362046" cy="33314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postingan</a:t>
            </a:r>
            <a:r>
              <a:rPr lang="en-US" sz="1800" dirty="0"/>
              <a:t> </a:t>
            </a:r>
            <a:r>
              <a:rPr lang="en-US" sz="1800" dirty="0" err="1"/>
              <a:t>sebaiknya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palsu</a:t>
            </a:r>
            <a:r>
              <a:rPr lang="en-US" sz="18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berbasis</a:t>
            </a:r>
            <a:r>
              <a:rPr lang="en-US" sz="1800" dirty="0"/>
              <a:t> </a:t>
            </a:r>
            <a:r>
              <a:rPr lang="en-US" sz="1800" dirty="0" err="1"/>
              <a:t>fakta</a:t>
            </a:r>
            <a:r>
              <a:rPr lang="en-US" sz="1800" dirty="0"/>
              <a:t> </a:t>
            </a:r>
            <a:r>
              <a:rPr lang="en-US" sz="1800" dirty="0" err="1"/>
              <a:t>malah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telusur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peramban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pencari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Google, Yahoo, dan Bing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800" dirty="0" err="1"/>
              <a:t>Pengklasifikasian</a:t>
            </a:r>
            <a:r>
              <a:rPr lang="en-US" sz="1800" dirty="0"/>
              <a:t> </a:t>
            </a:r>
            <a:r>
              <a:rPr lang="en-US" sz="1800" dirty="0" err="1"/>
              <a:t>konten</a:t>
            </a:r>
            <a:r>
              <a:rPr lang="en-US" sz="1800" dirty="0"/>
              <a:t> digital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penggunaannya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dimanfaatkan</a:t>
            </a:r>
            <a:endParaRPr lang="en-US" sz="1800" dirty="0"/>
          </a:p>
          <a:p>
            <a:pPr marL="457200" indent="-457200">
              <a:buFont typeface="+mj-lt"/>
              <a:buAutoNum type="alphaLcPeriod"/>
            </a:pPr>
            <a:r>
              <a:rPr lang="en-US" sz="1800" dirty="0" err="1"/>
              <a:t>Atribusi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konten</a:t>
            </a:r>
            <a:r>
              <a:rPr lang="en-US" sz="1800" dirty="0"/>
              <a:t> orang lain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digital juga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diperhatikan</a:t>
            </a:r>
            <a:r>
              <a:rPr lang="en-US" sz="1800" dirty="0"/>
              <a:t> agar proses </a:t>
            </a:r>
            <a:r>
              <a:rPr lang="en-US" sz="1800" dirty="0" err="1"/>
              <a:t>penyerapan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melanggar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dan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legal</a:t>
            </a:r>
          </a:p>
        </p:txBody>
      </p:sp>
    </p:spTree>
    <p:extLst>
      <p:ext uri="{BB962C8B-B14F-4D97-AF65-F5344CB8AC3E}">
        <p14:creationId xmlns:p14="http://schemas.microsoft.com/office/powerpoint/2010/main" val="39955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6EB4B-D3C5-4F99-B635-4F629E9C8E42}"/>
              </a:ext>
            </a:extLst>
          </p:cNvPr>
          <p:cNvSpPr/>
          <p:nvPr/>
        </p:nvSpPr>
        <p:spPr>
          <a:xfrm>
            <a:off x="0" y="1869782"/>
            <a:ext cx="6807200" cy="4051642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0810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1500B4"/>
                </a:solidFill>
              </a:rPr>
              <a:t>Hoaks</a:t>
            </a:r>
            <a:r>
              <a:rPr lang="en-US" sz="1800" b="1" dirty="0">
                <a:solidFill>
                  <a:srgbClr val="1500B4"/>
                </a:solidFill>
              </a:rPr>
              <a:t>: </a:t>
            </a:r>
            <a:r>
              <a:rPr lang="en-US" sz="1800" b="1" dirty="0" err="1">
                <a:solidFill>
                  <a:srgbClr val="1500B4"/>
                </a:solidFill>
              </a:rPr>
              <a:t>informasi</a:t>
            </a:r>
            <a:r>
              <a:rPr lang="en-US" sz="1800" b="1" dirty="0">
                <a:solidFill>
                  <a:srgbClr val="1500B4"/>
                </a:solidFill>
              </a:rPr>
              <a:t> yang </a:t>
            </a:r>
            <a:r>
              <a:rPr lang="en-US" sz="1800" b="1" dirty="0" err="1">
                <a:solidFill>
                  <a:srgbClr val="1500B4"/>
                </a:solidFill>
              </a:rPr>
              <a:t>dibuat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sedemikian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rupa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sehingga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tampak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seolah-olah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benar</a:t>
            </a:r>
            <a:r>
              <a:rPr lang="en-US" sz="1800" b="1" dirty="0">
                <a:solidFill>
                  <a:srgbClr val="1500B4"/>
                </a:solidFill>
              </a:rPr>
              <a:t>, </a:t>
            </a:r>
            <a:r>
              <a:rPr lang="en-US" sz="1800" b="1" dirty="0" err="1">
                <a:solidFill>
                  <a:srgbClr val="1500B4"/>
                </a:solidFill>
              </a:rPr>
              <a:t>padahal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sesungguhnya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keliru</a:t>
            </a:r>
            <a:r>
              <a:rPr lang="en-US" sz="1800" b="1" dirty="0">
                <a:solidFill>
                  <a:srgbClr val="1500B4"/>
                </a:solidFill>
              </a:rPr>
              <a:t>.</a:t>
            </a:r>
          </a:p>
          <a:p>
            <a:pPr marL="10810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1500B4"/>
                </a:solidFill>
              </a:rPr>
              <a:t>Berpikir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Kritis</a:t>
            </a:r>
            <a:r>
              <a:rPr lang="en-US" sz="1800" b="1" dirty="0">
                <a:solidFill>
                  <a:srgbClr val="1500B4"/>
                </a:solidFill>
              </a:rPr>
              <a:t>: </a:t>
            </a:r>
            <a:r>
              <a:rPr lang="en-US" sz="1800" b="1" dirty="0" err="1">
                <a:solidFill>
                  <a:srgbClr val="1500B4"/>
                </a:solidFill>
              </a:rPr>
              <a:t>bersikap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skeptis</a:t>
            </a:r>
            <a:r>
              <a:rPr lang="en-US" sz="1800" b="1" dirty="0">
                <a:solidFill>
                  <a:srgbClr val="1500B4"/>
                </a:solidFill>
              </a:rPr>
              <a:t>, </a:t>
            </a:r>
            <a:r>
              <a:rPr lang="en-US" sz="1800" b="1" dirty="0" err="1">
                <a:solidFill>
                  <a:srgbClr val="1500B4"/>
                </a:solidFill>
              </a:rPr>
              <a:t>tidak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mudah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percaya</a:t>
            </a:r>
            <a:r>
              <a:rPr lang="en-US" sz="1800" b="1" dirty="0">
                <a:solidFill>
                  <a:srgbClr val="1500B4"/>
                </a:solidFill>
              </a:rPr>
              <a:t>.</a:t>
            </a:r>
          </a:p>
          <a:p>
            <a:pPr marL="10810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1500B4"/>
                </a:solidFill>
              </a:rPr>
              <a:t>Literasi</a:t>
            </a:r>
            <a:r>
              <a:rPr lang="en-US" sz="1800" b="1" dirty="0">
                <a:solidFill>
                  <a:srgbClr val="1500B4"/>
                </a:solidFill>
              </a:rPr>
              <a:t> Digital: </a:t>
            </a:r>
            <a:r>
              <a:rPr lang="en-US" sz="1800" b="1" dirty="0" err="1">
                <a:solidFill>
                  <a:srgbClr val="1500B4"/>
                </a:solidFill>
              </a:rPr>
              <a:t>kemampuan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untuk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mengakses</a:t>
            </a:r>
            <a:r>
              <a:rPr lang="en-US" sz="1800" b="1" dirty="0">
                <a:solidFill>
                  <a:srgbClr val="1500B4"/>
                </a:solidFill>
              </a:rPr>
              <a:t>, </a:t>
            </a:r>
            <a:r>
              <a:rPr lang="en-US" sz="1800" b="1" dirty="0" err="1">
                <a:solidFill>
                  <a:srgbClr val="1500B4"/>
                </a:solidFill>
              </a:rPr>
              <a:t>mengelola</a:t>
            </a:r>
            <a:r>
              <a:rPr lang="en-US" sz="1800" b="1" dirty="0">
                <a:solidFill>
                  <a:srgbClr val="1500B4"/>
                </a:solidFill>
              </a:rPr>
              <a:t>, </a:t>
            </a:r>
            <a:r>
              <a:rPr lang="en-US" sz="1800" b="1" dirty="0" err="1">
                <a:solidFill>
                  <a:srgbClr val="1500B4"/>
                </a:solidFill>
              </a:rPr>
              <a:t>memahami</a:t>
            </a:r>
            <a:r>
              <a:rPr lang="en-US" sz="1800" b="1" dirty="0">
                <a:solidFill>
                  <a:srgbClr val="1500B4"/>
                </a:solidFill>
              </a:rPr>
              <a:t>, dan </a:t>
            </a:r>
            <a:r>
              <a:rPr lang="en-US" sz="1800" b="1" dirty="0" err="1">
                <a:solidFill>
                  <a:srgbClr val="1500B4"/>
                </a:solidFill>
              </a:rPr>
              <a:t>menggunakan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informasi</a:t>
            </a:r>
            <a:r>
              <a:rPr lang="en-US" sz="1800" b="1" dirty="0">
                <a:solidFill>
                  <a:srgbClr val="1500B4"/>
                </a:solidFill>
              </a:rPr>
              <a:t> digital </a:t>
            </a:r>
            <a:r>
              <a:rPr lang="en-US" sz="1800" b="1" dirty="0" err="1">
                <a:solidFill>
                  <a:srgbClr val="1500B4"/>
                </a:solidFill>
              </a:rPr>
              <a:t>sesuai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dengan</a:t>
            </a:r>
            <a:r>
              <a:rPr lang="en-US" sz="1800" b="1" dirty="0">
                <a:solidFill>
                  <a:srgbClr val="1500B4"/>
                </a:solidFill>
              </a:rPr>
              <a:t> </a:t>
            </a:r>
            <a:r>
              <a:rPr lang="en-US" sz="1800" b="1" dirty="0" err="1">
                <a:solidFill>
                  <a:srgbClr val="1500B4"/>
                </a:solidFill>
              </a:rPr>
              <a:t>kebutuhan</a:t>
            </a:r>
            <a:r>
              <a:rPr lang="en-US" sz="1800" b="1" dirty="0">
                <a:solidFill>
                  <a:srgbClr val="1500B4"/>
                </a:solidFill>
              </a:rPr>
              <a:t>.</a:t>
            </a:r>
          </a:p>
          <a:p>
            <a:pPr marL="1081088" indent="-342900"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F8C56-9C63-B141-B82D-B93DB58B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Solusinya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Digital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C76D7-24CA-AF4F-BA68-CC2A00632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809" r="3262"/>
          <a:stretch/>
        </p:blipFill>
        <p:spPr>
          <a:xfrm>
            <a:off x="7016585" y="1869782"/>
            <a:ext cx="3805382" cy="40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389D-AF30-304E-AF92-14A5A22D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hoaks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menyesatkan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8920-A7DA-4444-ABAE-86342329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587" y="2477965"/>
            <a:ext cx="8652387" cy="29369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. </a:t>
            </a:r>
            <a:r>
              <a:rPr lang="en-US" dirty="0" err="1"/>
              <a:t>Utamakan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nutrisi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sumber</a:t>
            </a:r>
            <a:r>
              <a:rPr lang="en-US" dirty="0"/>
              <a:t> dan situs </a:t>
            </a:r>
            <a:r>
              <a:rPr lang="en-US" dirty="0" err="1"/>
              <a:t>resmi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di Internet.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Sebarkan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valid.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34017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706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Rubik</vt:lpstr>
      <vt:lpstr>Sintony</vt:lpstr>
      <vt:lpstr>Tular Nalar</vt:lpstr>
      <vt:lpstr>PowerPoint Presentation</vt:lpstr>
      <vt:lpstr>CPL Materi</vt:lpstr>
      <vt:lpstr>Pengantar</vt:lpstr>
      <vt:lpstr>Apa itu Media Sosial ?</vt:lpstr>
      <vt:lpstr>Memahami Cara Menggunakan Media Sosial</vt:lpstr>
      <vt:lpstr>PowerPoint Presentation</vt:lpstr>
      <vt:lpstr>Catatan Rambu-Rambu Bermedia Sosial</vt:lpstr>
      <vt:lpstr>Solusinya? Berpikir Kritis melalui Literasi Digital</vt:lpstr>
      <vt:lpstr>Mencegah hoaks dan informasi menyesatkan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Seto Prayogi</cp:lastModifiedBy>
  <cp:revision>42</cp:revision>
  <dcterms:created xsi:type="dcterms:W3CDTF">2022-01-26T09:09:49Z</dcterms:created>
  <dcterms:modified xsi:type="dcterms:W3CDTF">2022-02-03T06:47:07Z</dcterms:modified>
</cp:coreProperties>
</file>