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6" r:id="rId4"/>
    <p:sldId id="297" r:id="rId5"/>
    <p:sldId id="298" r:id="rId6"/>
    <p:sldId id="299" r:id="rId7"/>
    <p:sldId id="300" r:id="rId8"/>
    <p:sldId id="346" r:id="rId9"/>
    <p:sldId id="301" r:id="rId10"/>
    <p:sldId id="347" r:id="rId11"/>
    <p:sldId id="302" r:id="rId12"/>
    <p:sldId id="380" r:id="rId13"/>
    <p:sldId id="303" r:id="rId14"/>
    <p:sldId id="354" r:id="rId15"/>
    <p:sldId id="355" r:id="rId16"/>
    <p:sldId id="304" r:id="rId17"/>
    <p:sldId id="305" r:id="rId18"/>
    <p:sldId id="306" r:id="rId19"/>
    <p:sldId id="308" r:id="rId20"/>
    <p:sldId id="348" r:id="rId21"/>
    <p:sldId id="309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DC85-8B5D-432F-949C-DDE825B7D4B6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Arial Rounded MT Bold" pitchFamily="34" charset="0"/>
              </a:rPr>
              <a:t>HUKUM JAMINAN</a:t>
            </a:r>
            <a:endParaRPr lang="id-ID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572428" cy="1752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Budiman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Setyo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Haryanto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, S.H., M.H</a:t>
            </a:r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 Rounded MT Bold" pitchFamily="34" charset="0"/>
              </a:rPr>
              <a:t>FH. UNSOED</a:t>
            </a:r>
            <a:endParaRPr lang="en-US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891985"/>
              </p:ext>
            </p:extLst>
          </p:nvPr>
        </p:nvGraphicFramePr>
        <p:xfrm>
          <a:off x="1214414" y="1071546"/>
          <a:ext cx="6858048" cy="4000527"/>
        </p:xfrm>
        <a:graphic>
          <a:graphicData uri="http://schemas.openxmlformats.org/drawingml/2006/table">
            <a:tbl>
              <a:tblPr/>
              <a:tblGrid>
                <a:gridCol w="3429024"/>
                <a:gridCol w="3429024"/>
              </a:tblGrid>
              <a:tr h="99373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kern="1800" dirty="0" smtClean="0">
                          <a:solidFill>
                            <a:srgbClr val="FF0000"/>
                          </a:solidFill>
                          <a:latin typeface="Arial Rounded MT Bold"/>
                          <a:ea typeface="Times New Roman"/>
                          <a:cs typeface="Times New Roman"/>
                        </a:rPr>
                        <a:t>PERBANDINGAN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kern="1800" dirty="0" err="1">
                          <a:latin typeface="Tahoma"/>
                          <a:ea typeface="Times New Roman"/>
                          <a:cs typeface="Times New Roman"/>
                        </a:rPr>
                        <a:t>Gadai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kern="1800" dirty="0" err="1">
                          <a:latin typeface="Tahoma"/>
                          <a:ea typeface="Times New Roman"/>
                          <a:cs typeface="Times New Roman"/>
                        </a:rPr>
                        <a:t>Hipotik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5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>
                          <a:latin typeface="Tahoma"/>
                          <a:ea typeface="Times New Roman"/>
                          <a:cs typeface="Times New Roman"/>
                        </a:rPr>
                        <a:t>1. Benda </a:t>
                      </a:r>
                      <a:r>
                        <a:rPr lang="en-US" sz="2400" kern="1800" dirty="0" err="1">
                          <a:latin typeface="Tahoma"/>
                          <a:ea typeface="Times New Roman"/>
                          <a:cs typeface="Times New Roman"/>
                        </a:rPr>
                        <a:t>Bergerak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>
                          <a:latin typeface="Tahoma"/>
                          <a:ea typeface="Times New Roman"/>
                          <a:cs typeface="Times New Roman"/>
                        </a:rPr>
                        <a:t>1. Tidak Bergerak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595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>
                          <a:latin typeface="Tahoma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en-US" sz="2400" kern="1800" dirty="0" err="1">
                          <a:latin typeface="Tahoma"/>
                          <a:ea typeface="Times New Roman"/>
                          <a:cs typeface="Times New Roman"/>
                        </a:rPr>
                        <a:t>Penguasaan</a:t>
                      </a:r>
                      <a:r>
                        <a:rPr lang="en-US" sz="2400" kern="1800" dirty="0"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kern="1800" dirty="0" smtClean="0">
                          <a:latin typeface="Tahoma"/>
                          <a:ea typeface="Times New Roman"/>
                          <a:cs typeface="Times New Roman"/>
                        </a:rPr>
                        <a:t>Benda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 smtClean="0">
                          <a:latin typeface="Tahoma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en-US" sz="2400" kern="1800" dirty="0" err="1" smtClean="0">
                          <a:latin typeface="Tahoma"/>
                          <a:ea typeface="Calibri"/>
                          <a:cs typeface="Times New Roman"/>
                        </a:rPr>
                        <a:t>Bentuk</a:t>
                      </a:r>
                      <a:r>
                        <a:rPr lang="en-US" sz="2400" kern="1800" dirty="0" smtClean="0"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kern="1800" dirty="0" err="1" smtClean="0">
                          <a:latin typeface="Tahoma"/>
                          <a:ea typeface="Calibri"/>
                          <a:cs typeface="Times New Roman"/>
                        </a:rPr>
                        <a:t>Bebas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8620" marR="0" indent="-3886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>
                          <a:latin typeface="Tahoma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en-US" sz="2400" kern="1800" dirty="0" err="1">
                          <a:latin typeface="Tahoma"/>
                          <a:ea typeface="Times New Roman"/>
                          <a:cs typeface="Times New Roman"/>
                        </a:rPr>
                        <a:t>Tanpa</a:t>
                      </a:r>
                      <a:r>
                        <a:rPr lang="en-US" sz="2400" kern="1800" dirty="0"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kern="1800" dirty="0" err="1">
                          <a:latin typeface="Tahoma"/>
                          <a:ea typeface="Times New Roman"/>
                          <a:cs typeface="Times New Roman"/>
                        </a:rPr>
                        <a:t>Penguasaan</a:t>
                      </a:r>
                      <a:r>
                        <a:rPr lang="en-US" sz="2400" kern="1800" dirty="0"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kern="1800" dirty="0" err="1" smtClean="0">
                          <a:latin typeface="Tahoma"/>
                          <a:ea typeface="Times New Roman"/>
                          <a:cs typeface="Times New Roman"/>
                        </a:rPr>
                        <a:t>benda</a:t>
                      </a:r>
                      <a:endParaRPr lang="en-US" sz="2400" kern="1800" dirty="0" smtClean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marL="388620" marR="0" indent="-3886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 smtClean="0">
                          <a:latin typeface="Tahoma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en-US" sz="2400" kern="1800" dirty="0" err="1" smtClean="0">
                          <a:latin typeface="Tahoma"/>
                          <a:ea typeface="Calibri"/>
                          <a:cs typeface="Times New Roman"/>
                        </a:rPr>
                        <a:t>Akta</a:t>
                      </a:r>
                      <a:r>
                        <a:rPr lang="en-US" sz="2400" kern="1800" dirty="0" smtClean="0"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kern="1800" dirty="0" err="1" smtClean="0">
                          <a:latin typeface="Tahoma"/>
                          <a:ea typeface="Calibri"/>
                          <a:cs typeface="Times New Roman"/>
                        </a:rPr>
                        <a:t>Notaris</a:t>
                      </a:r>
                      <a:r>
                        <a:rPr lang="en-US" sz="2400" kern="1800" dirty="0" smtClean="0"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kern="1800" dirty="0" err="1" smtClean="0">
                          <a:latin typeface="Tahoma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kern="1800" dirty="0" smtClean="0"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kern="1800" dirty="0" err="1" smtClean="0">
                          <a:latin typeface="Tahoma"/>
                          <a:ea typeface="Calibri"/>
                          <a:cs typeface="Times New Roman"/>
                        </a:rPr>
                        <a:t>pendaftaran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692696"/>
            <a:ext cx="7715304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munculnya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hipotik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iducia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cum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reditore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Romawi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populer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lagi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ditinggalkan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Timbulnya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krisis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dibidang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pertanian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di negara2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Eropa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abad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19,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menghambat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perusahaan2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pertanian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memperoleh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(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sejak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abad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17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usaha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pertanian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di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Belanda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sangat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maju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kelemahan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GADAI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Dibutuhkan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lembaga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selain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Hipotik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Muncul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konstruksi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Jual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Beli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Membeli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Kembali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(Ps. 1519),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diikuti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Pinjam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Pakai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(Ps. 1740)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udiman Haryanto\Downloads\hqdefaul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38" y="262403"/>
            <a:ext cx="3765412" cy="282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udiman Haryanto\Downloads\15119314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712" y="355972"/>
            <a:ext cx="4355923" cy="267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udiman Haryanto\Downloads\hqdefaul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26" y="3573016"/>
            <a:ext cx="393643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udiman Haryanto\Downloads\maxresdefaul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712" y="3789040"/>
            <a:ext cx="448049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7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728" y="428604"/>
            <a:ext cx="65809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 Rounded MT Bold" pitchFamily="34" charset="0"/>
              </a:rPr>
              <a:t>Bierbrouwerij</a:t>
            </a: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 Arrest 29-01-1929</a:t>
            </a:r>
            <a:endParaRPr lang="id-ID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4348" y="1285860"/>
            <a:ext cx="75724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Perkara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P.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Bos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Bier,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Bier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meminjamkan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sejumlah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f. 6000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Bos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pemilik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warung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kopi di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Sneek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berupa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1)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hipotek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keempat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tanah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bangunan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sbg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usaha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Bos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2)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Bos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inventaris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warungnya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Bier dg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membeli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kembali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syarat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bhw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inventaris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tetap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dikuasai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Bos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sbg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peminjam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pakai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/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Bos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dijatuhi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putusan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Kepailitan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kekayaannya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disita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Kurator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Kepailitan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1857364"/>
            <a:ext cx="79296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Membatalkan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pjj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jual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beli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dg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hak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membeli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kembali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; dg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alasan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bhw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pr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pihak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hanya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pura2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mengadakan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pjj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jual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beli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dg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hak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membeli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kembali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, </a:t>
            </a:r>
            <a:endParaRPr lang="id-ID" sz="2400" dirty="0" smtClean="0">
              <a:solidFill>
                <a:schemeClr val="hlink"/>
              </a:solidFill>
              <a:latin typeface="Bookman Old Style" pitchFamily="18" charset="0"/>
            </a:endParaRPr>
          </a:p>
          <a:p>
            <a:pPr algn="just">
              <a:defRPr/>
            </a:pPr>
            <a:endParaRPr lang="id-ID" sz="2400" dirty="0" smtClean="0">
              <a:solidFill>
                <a:schemeClr val="hlink"/>
              </a:solidFill>
              <a:latin typeface="Bookman Old Style" pitchFamily="18" charset="0"/>
            </a:endParaRPr>
          </a:p>
          <a:p>
            <a:pPr algn="just">
              <a:defRPr/>
            </a:pPr>
            <a:r>
              <a:rPr lang="id-ID" sz="2400" dirty="0" smtClean="0">
                <a:solidFill>
                  <a:schemeClr val="hlink"/>
                </a:solidFill>
                <a:latin typeface="Bookman Old Style" pitchFamily="18" charset="0"/>
              </a:rPr>
              <a:t>Y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g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sesungguhnya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adl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pjj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pemberian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jaminan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dlm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bentuk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gadai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,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karena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objeknya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benda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bergerak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. </a:t>
            </a:r>
            <a:endParaRPr lang="id-ID" sz="2400" dirty="0" smtClean="0">
              <a:solidFill>
                <a:schemeClr val="hlink"/>
              </a:solidFill>
              <a:latin typeface="Bookman Old Style" pitchFamily="18" charset="0"/>
            </a:endParaRPr>
          </a:p>
          <a:p>
            <a:pPr algn="just">
              <a:defRPr/>
            </a:pPr>
            <a:endParaRPr lang="id-ID" sz="2400" dirty="0" smtClean="0">
              <a:solidFill>
                <a:schemeClr val="hlink"/>
              </a:solidFill>
              <a:latin typeface="Bookman Old Style" pitchFamily="18" charset="0"/>
            </a:endParaRPr>
          </a:p>
          <a:p>
            <a:pPr algn="just">
              <a:defRPr/>
            </a:pP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Akan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ttp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gadai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tsb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adl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tdk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sah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krn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barangnya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tetap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berada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dlm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kek</a:t>
            </a:r>
            <a:r>
              <a:rPr lang="id-ID" sz="2400" dirty="0" smtClean="0">
                <a:solidFill>
                  <a:schemeClr val="hlink"/>
                </a:solidFill>
                <a:latin typeface="Bookman Old Style" pitchFamily="18" charset="0"/>
              </a:rPr>
              <a:t>uasaan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pemberi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gadai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,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shg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bertent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dg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larangan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Ps. 1198 (2) BW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Bld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atau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 (Ps 1152 (2) BW </a:t>
            </a:r>
            <a:r>
              <a:rPr lang="en-US" sz="2400" dirty="0" err="1" smtClean="0">
                <a:solidFill>
                  <a:schemeClr val="hlink"/>
                </a:solidFill>
                <a:latin typeface="Bookman Old Style" pitchFamily="18" charset="0"/>
              </a:rPr>
              <a:t>Ind</a:t>
            </a:r>
            <a:r>
              <a:rPr lang="en-US" sz="2400" dirty="0" smtClean="0">
                <a:solidFill>
                  <a:schemeClr val="hlink"/>
                </a:solidFill>
                <a:latin typeface="Bookman Old Style" pitchFamily="18" charset="0"/>
              </a:rPr>
              <a:t>).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14546" y="857232"/>
            <a:ext cx="48173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FF0000"/>
                </a:solidFill>
                <a:latin typeface="Bookman Old Style" pitchFamily="18" charset="0"/>
              </a:rPr>
              <a:t>Keputusan</a:t>
            </a:r>
            <a:r>
              <a:rPr lang="en-US" sz="32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Bookman Old Style" pitchFamily="18" charset="0"/>
              </a:rPr>
              <a:t>Rechtbank</a:t>
            </a:r>
            <a:endParaRPr lang="id-ID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042" y="1142984"/>
            <a:ext cx="58881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Keputusan</a:t>
            </a: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GERECHTSHOF</a:t>
            </a:r>
            <a:endParaRPr lang="id-ID" sz="3200" b="1" dirty="0"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1916832"/>
            <a:ext cx="72866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Membatalkan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keputusan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Rechtbank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.</a:t>
            </a:r>
          </a:p>
          <a:p>
            <a:pPr algn="just">
              <a:defRPr/>
            </a:pPr>
            <a:endParaRPr lang="id-ID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 algn="just"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Mengadili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sendiri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dan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memutuskan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bhw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perjanjian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jual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beli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dengan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hak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membeli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kembali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tersebut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adalah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sah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1670" y="571480"/>
            <a:ext cx="4958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Keputusan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HOGE RAAD</a:t>
            </a:r>
            <a:endParaRPr lang="id-ID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4348" y="1571612"/>
            <a:ext cx="7643866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Pertimbangan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bermaksud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mengadakan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perjanjian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pinjaman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sebesar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f. 6000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kebendaan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disamping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hipotik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keempat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maksud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menyerahkan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inventaris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Bos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sebab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causa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perjanjian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causa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demikian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halal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857232"/>
            <a:ext cx="77867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Pertimbangan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algn="just"/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pjj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dmkn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bertent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mengenai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bertent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paritas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creditorium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bertent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bermaksud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pjj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bertent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paritas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credit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rium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berlaku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thd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kekayaan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debitur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disini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ditemui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penyelundupan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undang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undang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pjj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bertent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kesusilaan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kebebasan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sepanjang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tsb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masih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dianggap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wajar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1802" y="428604"/>
            <a:ext cx="2932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PUTUSAN HR</a:t>
            </a:r>
            <a:endParaRPr lang="id-ID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786" y="1285860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dimaksud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perjanjian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penyerahan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milik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titel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86" y="2857496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Inti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put HR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adl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pengakuan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sahnya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perjanjian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penyerahan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milik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sbg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disamping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Hipotik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dianggap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sbg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tonggak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lahirnya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berdasar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Yurisprudensi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/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sarjana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diberi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Fiduciaire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eigendomsoverdracht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(FEO =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480" y="714356"/>
            <a:ext cx="6242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 Rounded MT Bold" pitchFamily="34" charset="0"/>
              </a:rPr>
              <a:t>Fidusia</a:t>
            </a: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 Rounded MT Bold" pitchFamily="34" charset="0"/>
              </a:rPr>
              <a:t>menurut</a:t>
            </a: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 Rounded MT Bold" pitchFamily="34" charset="0"/>
              </a:rPr>
              <a:t>Yurisprudensi</a:t>
            </a:r>
            <a:endParaRPr lang="id-ID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786" y="1643050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</a:t>
            </a:r>
            <a:r>
              <a:rPr lang="id-ID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id-ID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penjanjian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bebas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lisan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tertulis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dibawah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tangan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otentik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Obyeknya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bergerak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inventaris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pinjam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pakai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brng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konsinyasi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i="1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consignatie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penitipan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</a:t>
            </a:r>
            <a:r>
              <a:rPr lang="id-ID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rahan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i="1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constitutum</a:t>
            </a:r>
            <a:r>
              <a:rPr lang="en-US" sz="2400" b="1" i="1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i="1" dirty="0" err="1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possessorium</a:t>
            </a:r>
            <a:r>
              <a:rPr lang="en-US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dirty="0">
              <a:solidFill>
                <a:srgbClr val="66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908274" y="4869160"/>
            <a:ext cx="5184576" cy="115212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Bookman Old Style" pitchFamily="18" charset="0"/>
              </a:rPr>
              <a:t>Akibat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>
                <a:latin typeface="Bookman Old Style" pitchFamily="18" charset="0"/>
              </a:rPr>
              <a:t>H</a:t>
            </a:r>
            <a:r>
              <a:rPr lang="en-US" sz="2000" dirty="0" err="1" smtClean="0">
                <a:latin typeface="Bookman Old Style" pitchFamily="18" charset="0"/>
              </a:rPr>
              <a:t>ukumnya</a:t>
            </a:r>
            <a:endParaRPr lang="en-US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32" y="2071678"/>
            <a:ext cx="4572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d-ID" sz="8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BAG II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id-ID" sz="3600" b="1" dirty="0" smtClean="0">
              <a:latin typeface="Arial Rounded MT Bold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3600" b="1" dirty="0" smtClean="0">
                <a:latin typeface="Arial Rounded MT Bold" pitchFamily="34" charset="0"/>
                <a:cs typeface="Times New Roman" pitchFamily="18" charset="0"/>
              </a:rPr>
              <a:t>FIDUSIA</a:t>
            </a:r>
            <a:endParaRPr kumimoji="0" lang="id-ID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539552" y="2708920"/>
            <a:ext cx="835824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Kelemahan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menjamin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kepastian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III.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sarana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eksekusi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kuat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/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sulit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disalahgunakan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Debitur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pemberi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836712"/>
            <a:ext cx="5383213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488" y="571480"/>
            <a:ext cx="34519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Arial Rounded MT Bold" pitchFamily="34" charset="0"/>
              </a:rPr>
              <a:t>Skema</a:t>
            </a: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 FIDUSIA:</a:t>
            </a:r>
            <a:endParaRPr lang="id-ID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1214422"/>
            <a:ext cx="8072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Perjanjian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endParaRPr lang="en-US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 err="1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Penyerahan</a:t>
            </a:r>
            <a:r>
              <a:rPr lang="en-US" sz="24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milik</a:t>
            </a:r>
            <a:r>
              <a:rPr lang="en-US" sz="24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b="1" dirty="0" err="1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constitutum</a:t>
            </a:r>
            <a:r>
              <a:rPr lang="en-US" sz="24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poss</a:t>
            </a:r>
            <a:r>
              <a:rPr lang="en-US" sz="24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en-US" sz="2400" b="1" dirty="0" err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Penyerahan</a:t>
            </a:r>
            <a:r>
              <a:rPr lang="en-US" sz="24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pinjam</a:t>
            </a:r>
            <a:r>
              <a:rPr lang="en-US" sz="24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pakai</a:t>
            </a:r>
            <a:r>
              <a:rPr lang="en-US" sz="24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US" sz="2400" dirty="0" smtClean="0">
              <a:solidFill>
                <a:srgbClr val="99FF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solidFill>
                <a:srgbClr val="99FF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solidFill>
                <a:srgbClr val="99FF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solidFill>
                <a:srgbClr val="99FF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solidFill>
                <a:srgbClr val="99FF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solidFill>
                <a:srgbClr val="99FF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solidFill>
                <a:srgbClr val="99FF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solidFill>
                <a:srgbClr val="99FF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solidFill>
                <a:srgbClr val="99FF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solidFill>
                  <a:srgbClr val="66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2400" b="1" dirty="0" smtClean="0">
                <a:solidFill>
                  <a:srgbClr val="66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 </a:t>
            </a:r>
            <a:r>
              <a:rPr lang="en-US" sz="2400" dirty="0" smtClean="0">
                <a:solidFill>
                  <a:srgbClr val="66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</a:t>
            </a:r>
            <a:r>
              <a:rPr lang="en-US" sz="2400" b="1" dirty="0" smtClean="0">
                <a:solidFill>
                  <a:srgbClr val="66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</a:t>
            </a:r>
          </a:p>
          <a:p>
            <a:r>
              <a:rPr lang="en-US" sz="2400" b="1" dirty="0" err="1" smtClean="0">
                <a:solidFill>
                  <a:srgbClr val="66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Pemberi</a:t>
            </a:r>
            <a:r>
              <a:rPr lang="en-US" sz="2400" b="1" dirty="0" smtClean="0">
                <a:solidFill>
                  <a:srgbClr val="66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Fid                                             </a:t>
            </a:r>
            <a:r>
              <a:rPr lang="en-US" sz="2400" b="1" dirty="0" err="1" smtClean="0">
                <a:solidFill>
                  <a:srgbClr val="66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400" b="1" dirty="0" smtClean="0">
                <a:solidFill>
                  <a:srgbClr val="66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Fid</a:t>
            </a:r>
            <a:endParaRPr lang="en-US" sz="2400" b="1" dirty="0">
              <a:solidFill>
                <a:srgbClr val="66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85800" y="4191000"/>
            <a:ext cx="1143000" cy="106680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7010400" y="4114800"/>
            <a:ext cx="1143000" cy="106680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828800" y="3733800"/>
            <a:ext cx="5562600" cy="457200"/>
          </a:xfrm>
          <a:prstGeom prst="curvedDownArrow">
            <a:avLst>
              <a:gd name="adj1" fmla="val 243333"/>
              <a:gd name="adj2" fmla="val 486667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 flipH="1" flipV="1">
            <a:off x="1371600" y="5715000"/>
            <a:ext cx="5867400" cy="533400"/>
          </a:xfrm>
          <a:prstGeom prst="curvedDownArrow">
            <a:avLst>
              <a:gd name="adj1" fmla="val 220000"/>
              <a:gd name="adj2" fmla="val 440000"/>
              <a:gd name="adj3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1905000" y="4800600"/>
            <a:ext cx="4876800" cy="304800"/>
          </a:xfrm>
          <a:prstGeom prst="leftRightArrow">
            <a:avLst>
              <a:gd name="adj1" fmla="val 50000"/>
              <a:gd name="adj2" fmla="val 32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7554" y="928670"/>
            <a:ext cx="18758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FIDUSIA</a:t>
            </a:r>
            <a:endParaRPr lang="id-ID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2071678"/>
            <a:ext cx="7000924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4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PENGERTIAN :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FIDUSIA BERASAL DARI KATA FIDES YANG BERARTI KEPERCAYAAN.</a:t>
            </a:r>
          </a:p>
          <a:p>
            <a:pPr algn="just">
              <a:lnSpc>
                <a:spcPct val="90000"/>
              </a:lnSpc>
            </a:pPr>
            <a:endParaRPr lang="en-US" sz="2400" dirty="0" smtClean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LENGKAPNYA ADALAH FIDUCIAIRE EIGENDOMSOVERDRACHT = PENYERAHAN HAK MILIK SECARA KEPERCAYAAN</a:t>
            </a:r>
            <a:endParaRPr lang="en-US" sz="2400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050" y="714356"/>
            <a:ext cx="3307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KEPERCAYAAN</a:t>
            </a:r>
            <a:endParaRPr lang="id-ID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2000240"/>
            <a:ext cx="71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PEMBERI FIDUSIA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PERCAYA BAHWA PENYERAHAN HAK MILIK TERSEBUT SEMATA SEBAGAI JAMINAN, DAN HAK TERSEBUT AKAN KEMBALI APABILA DEBITUR PEMB. FID TELAH MELUNASI UTANGNYA.</a:t>
            </a:r>
          </a:p>
          <a:p>
            <a:pPr algn="just"/>
            <a:endParaRPr lang="en-US" sz="2400" dirty="0" smtClean="0">
              <a:solidFill>
                <a:srgbClr val="FF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KRED. PEN. FIDUSIA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JUGA PERCAYA BAHWA DEB. TDK AKAN MENYALAHGUNAKAN PENGUASAANNYA.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3174" y="571480"/>
            <a:ext cx="35654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ZAMAN ROMAWI</a:t>
            </a:r>
            <a:endParaRPr lang="id-ID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1643050"/>
            <a:ext cx="72152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Romawi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mengenal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pranata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sekarang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/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DLM HK ROMAWI DIKENAL DUA BENTUK FIDUSIA :</a:t>
            </a:r>
          </a:p>
          <a:p>
            <a:pPr algn="just"/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FIDUCIA CUM CREDITORE DAN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FIDUCIA CUM AMICO.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FCC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pranata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tumbuh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praktik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mirip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pranata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di Indonesia.</a:t>
            </a:r>
          </a:p>
          <a:p>
            <a:pPr algn="just"/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2928934"/>
            <a:ext cx="700092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FCA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Seseorang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menyerahkan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kewenangannya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diurus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3929066"/>
            <a:ext cx="7000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Kelemahan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FCC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penyerahan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sekaligus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miliknya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kedudukan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sangat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kuat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pembatasan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kewenangan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bdsr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kekuatan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moral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kekuatan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100" y="622633"/>
            <a:ext cx="70009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FCC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debitur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menyerahkan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berhak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memanfaatkan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mengembalikan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apabila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debitur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membayar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utangnya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moral).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1700808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Adat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mengenal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berupa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jual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cekelan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pemegangan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disini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jual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bersifat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sementara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/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Penjual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menebus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apabila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ditent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ditebus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pemegang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/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Romawi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Adat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membedakan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bergerak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bergerak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penjaminannya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70" y="785794"/>
            <a:ext cx="4851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Tahoma" pitchFamily="34" charset="0"/>
                <a:cs typeface="Tahoma" pitchFamily="34" charset="0"/>
              </a:rPr>
              <a:t>Adat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57224" y="1071546"/>
          <a:ext cx="7429552" cy="4786345"/>
        </p:xfrm>
        <a:graphic>
          <a:graphicData uri="http://schemas.openxmlformats.org/drawingml/2006/table">
            <a:tbl>
              <a:tblPr/>
              <a:tblGrid>
                <a:gridCol w="3714776"/>
                <a:gridCol w="3714776"/>
              </a:tblGrid>
              <a:tr h="77917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kern="1800" dirty="0">
                          <a:solidFill>
                            <a:srgbClr val="FF0000"/>
                          </a:solidFill>
                          <a:latin typeface="Arial Rounded MT Bold"/>
                          <a:ea typeface="Times New Roman"/>
                          <a:cs typeface="Times New Roman"/>
                        </a:rPr>
                        <a:t>PERBANDINGAN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78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kern="1800" dirty="0" err="1">
                          <a:latin typeface="Tahoma"/>
                          <a:ea typeface="Times New Roman"/>
                          <a:cs typeface="Times New Roman"/>
                        </a:rPr>
                        <a:t>Hukum</a:t>
                      </a:r>
                      <a:r>
                        <a:rPr lang="en-US" sz="2400" b="1" kern="1800" dirty="0"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kern="1800" dirty="0" err="1">
                          <a:latin typeface="Tahoma"/>
                          <a:ea typeface="Times New Roman"/>
                          <a:cs typeface="Times New Roman"/>
                        </a:rPr>
                        <a:t>Romawi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kern="1800" dirty="0" err="1">
                          <a:latin typeface="Tahoma"/>
                          <a:ea typeface="Times New Roman"/>
                          <a:cs typeface="Times New Roman"/>
                        </a:rPr>
                        <a:t>Hukum</a:t>
                      </a:r>
                      <a:r>
                        <a:rPr lang="en-US" sz="2400" b="1" kern="1800" dirty="0"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kern="1800" dirty="0" err="1">
                          <a:latin typeface="Tahoma"/>
                          <a:ea typeface="Times New Roman"/>
                          <a:cs typeface="Times New Roman"/>
                        </a:rPr>
                        <a:t>Adat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7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>
                          <a:latin typeface="Tahoma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en-US" sz="2400" kern="1800" dirty="0" err="1">
                          <a:latin typeface="Tahoma"/>
                          <a:ea typeface="Times New Roman"/>
                          <a:cs typeface="Times New Roman"/>
                        </a:rPr>
                        <a:t>Bentuk</a:t>
                      </a:r>
                      <a:r>
                        <a:rPr lang="en-US" sz="2400" kern="1800" dirty="0"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kern="1800" dirty="0" err="1">
                          <a:latin typeface="Tahoma"/>
                          <a:ea typeface="Times New Roman"/>
                          <a:cs typeface="Times New Roman"/>
                        </a:rPr>
                        <a:t>Tertulis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>
                          <a:latin typeface="Tahoma"/>
                          <a:ea typeface="Times New Roman"/>
                          <a:cs typeface="Times New Roman"/>
                        </a:rPr>
                        <a:t>1. Tidak Tertulis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7862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>
                          <a:latin typeface="Tahoma"/>
                          <a:ea typeface="Times New Roman"/>
                          <a:cs typeface="Times New Roman"/>
                        </a:rPr>
                        <a:t>2. Penguasaan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>
                          <a:latin typeface="Tahoma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en-US" sz="2400" kern="1800" dirty="0" err="1">
                          <a:latin typeface="Tahoma"/>
                          <a:ea typeface="Times New Roman"/>
                          <a:cs typeface="Times New Roman"/>
                        </a:rPr>
                        <a:t>Penguasaan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7862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>
                          <a:latin typeface="Tahoma"/>
                          <a:ea typeface="Times New Roman"/>
                          <a:cs typeface="Times New Roman"/>
                        </a:rPr>
                        <a:t>3. Pemanfaatan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>
                          <a:latin typeface="Tahoma"/>
                          <a:ea typeface="Times New Roman"/>
                          <a:cs typeface="Times New Roman"/>
                        </a:rPr>
                        <a:t>3. Pemanfaatan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7862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>
                          <a:latin typeface="Tahoma"/>
                          <a:ea typeface="Times New Roman"/>
                          <a:cs typeface="Times New Roman"/>
                        </a:rPr>
                        <a:t>4. Landasan moral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>
                          <a:latin typeface="Tahoma"/>
                          <a:ea typeface="Times New Roman"/>
                          <a:cs typeface="Times New Roman"/>
                        </a:rPr>
                        <a:t>4. Landasan moral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7862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>
                          <a:latin typeface="Tahoma"/>
                          <a:ea typeface="Times New Roman"/>
                          <a:cs typeface="Times New Roman"/>
                        </a:rPr>
                        <a:t>5. Dapat memiliki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800" dirty="0">
                          <a:latin typeface="Tahoma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en-US" sz="2400" kern="1800" dirty="0" err="1">
                          <a:latin typeface="Tahoma"/>
                          <a:ea typeface="Times New Roman"/>
                          <a:cs typeface="Times New Roman"/>
                        </a:rPr>
                        <a:t>Dapat</a:t>
                      </a:r>
                      <a:r>
                        <a:rPr lang="en-US" sz="2400" kern="1800" dirty="0"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kern="1800" dirty="0" err="1">
                          <a:latin typeface="Tahoma"/>
                          <a:ea typeface="Times New Roman"/>
                          <a:cs typeface="Times New Roman"/>
                        </a:rPr>
                        <a:t>memiliki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042" y="428604"/>
            <a:ext cx="61021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PERKEMB. HUKUM DI EROPA</a:t>
            </a:r>
            <a:endParaRPr lang="id-ID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910" y="1214422"/>
            <a:ext cx="8001056" cy="5435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400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Code Civil </a:t>
            </a:r>
            <a:r>
              <a:rPr lang="en-US" sz="2400" b="1" dirty="0" err="1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Perancis</a:t>
            </a:r>
            <a:r>
              <a:rPr lang="en-US" sz="2400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BW </a:t>
            </a:r>
            <a:r>
              <a:rPr lang="en-US" sz="2400" b="1" dirty="0" err="1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Belanda</a:t>
            </a:r>
            <a:r>
              <a:rPr lang="en-US" sz="2400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BW Indonesia :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</a:pPr>
            <a:endParaRPr lang="en-US" sz="2400" dirty="0" smtClean="0">
              <a:solidFill>
                <a:srgbClr val="99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Pembedaan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bergerak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bergerak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(jam.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Hipotik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457200" indent="-457200" algn="just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pemegang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memanfaatkan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kegunaan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dilarang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otomatis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apabila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debitur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wanprestasi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wajib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mengembalikan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benda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apbl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debitur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membayar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utangnya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benjam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dpt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dlkk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setelah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deb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wanprestasi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just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benjam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hrs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dlkk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dimuka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umum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lelang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457200" indent="-457200" algn="just">
              <a:lnSpc>
                <a:spcPct val="8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Kred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wajib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mengembalikan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sisa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benjam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setelah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diambil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pembayaran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deb.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5310</TotalTime>
  <Words>1042</Words>
  <Application>Microsoft Office PowerPoint</Application>
  <PresentationFormat>On-screen Show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HUKUM JAMINAN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JAMINAN</dc:title>
  <dc:creator>Expert</dc:creator>
  <cp:lastModifiedBy>USER</cp:lastModifiedBy>
  <cp:revision>365</cp:revision>
  <dcterms:created xsi:type="dcterms:W3CDTF">2016-11-28T10:46:34Z</dcterms:created>
  <dcterms:modified xsi:type="dcterms:W3CDTF">2021-02-28T16:25:34Z</dcterms:modified>
</cp:coreProperties>
</file>