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9" r:id="rId4"/>
    <p:sldId id="270" r:id="rId5"/>
    <p:sldId id="271" r:id="rId6"/>
    <p:sldId id="272" r:id="rId7"/>
    <p:sldId id="273" r:id="rId8"/>
    <p:sldId id="268" r:id="rId9"/>
    <p:sldId id="274" r:id="rId10"/>
    <p:sldId id="275" r:id="rId11"/>
    <p:sldId id="266" r:id="rId12"/>
    <p:sldId id="257" r:id="rId13"/>
    <p:sldId id="258" r:id="rId14"/>
    <p:sldId id="260" r:id="rId15"/>
    <p:sldId id="261" r:id="rId16"/>
    <p:sldId id="262" r:id="rId17"/>
    <p:sldId id="265" r:id="rId18"/>
    <p:sldId id="263" r:id="rId19"/>
    <p:sldId id="264"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1" autoAdjust="0"/>
    <p:restoredTop sz="94660"/>
  </p:normalViewPr>
  <p:slideViewPr>
    <p:cSldViewPr snapToGrid="0">
      <p:cViewPr varScale="1">
        <p:scale>
          <a:sx n="72" d="100"/>
          <a:sy n="72" d="100"/>
        </p:scale>
        <p:origin x="4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10/30/2021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pus.com/" TargetMode="External"/><Relationship Id="rId2" Type="http://schemas.openxmlformats.org/officeDocument/2006/relationships/hyperlink" Target="https://sinta.ristekbrin.go.id/" TargetMode="External"/><Relationship Id="rId1" Type="http://schemas.openxmlformats.org/officeDocument/2006/relationships/slideLayout" Target="../slideLayouts/slideLayout2.xml"/><Relationship Id="rId5" Type="http://schemas.openxmlformats.org/officeDocument/2006/relationships/hyperlink" Target="https://mjl.clarivate.com/home" TargetMode="External"/><Relationship Id="rId4" Type="http://schemas.openxmlformats.org/officeDocument/2006/relationships/hyperlink" Target="https://www.scimagojr.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journals.ums.ac.id/index.php/KLS/article/view/4430/286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ournals.ums.ac.id/index.php/ijolae/article/view/8785/481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cholar.google.com/scholar?hl=en&amp;as_sdt=0%2C5&amp;q=literasi+abad+21&amp;btnG=" TargetMode="External"/><Relationship Id="rId2" Type="http://schemas.openxmlformats.org/officeDocument/2006/relationships/hyperlink" Target="https://www.youtube.com/watch?v=eqUKgpl1OSM" TargetMode="External"/><Relationship Id="rId1" Type="http://schemas.openxmlformats.org/officeDocument/2006/relationships/slideLayout" Target="../slideLayouts/slideLayout2.xml"/><Relationship Id="rId5" Type="http://schemas.openxmlformats.org/officeDocument/2006/relationships/hyperlink" Target="https://link.springer.com/chapter/10.1057%2F9780230288188_3#citeas" TargetMode="External"/><Relationship Id="rId4" Type="http://schemas.openxmlformats.org/officeDocument/2006/relationships/hyperlink" Target="https://journals.sagepub.com/doi/abs/10.1177/2233865998001002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177/003368822091623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mbridge.org/core/journals/worldview/article/abs/the-reconstruction-of-patriotism-education-for-civic-consciousness-by-monte-janowitz-university-of-chicago-press-xiv-220-pp-2250-imagined-communities-reflections-on-the-origin-and-spread-of-nationalism-by-benedict-anderson-verso-editions-london-160-pp-1950650/F4AA08E65F5A8B746FCD8EE8927ACC7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use.jhu.edu/article/45218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esearchgate.net/publication/318880943_MENEROPONG_TEORI_SASTRA_BANDINGAN_PADA_BUKU_METODOLOGI_PENELITIAN_SASTRA_BANDINGAN/fulltext/598327f1a6fdcc6d8be0c4ae/MENEROPONG-TEORI-SASTRA-BANDINGAN-PADA-BUKU-METODOLOGI-PENELITIAN-SASTRA-BANDINGA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84F4-2EF7-4613-AD8D-217B3FBBE6B0}"/>
              </a:ext>
            </a:extLst>
          </p:cNvPr>
          <p:cNvSpPr>
            <a:spLocks noGrp="1"/>
          </p:cNvSpPr>
          <p:nvPr>
            <p:ph type="ctrTitle"/>
          </p:nvPr>
        </p:nvSpPr>
        <p:spPr/>
        <p:txBody>
          <a:bodyPr>
            <a:normAutofit/>
          </a:bodyPr>
          <a:lstStyle/>
          <a:p>
            <a:r>
              <a:rPr lang="en-AU" dirty="0"/>
              <a:t>URGENSI KEMAMPUAN MENGULAS </a:t>
            </a:r>
            <a:r>
              <a:rPr lang="en-AU" dirty="0" err="1"/>
              <a:t>Buku</a:t>
            </a:r>
            <a:r>
              <a:rPr lang="en-AU"/>
              <a:t> ARTIKEL AKADEMIK</a:t>
            </a:r>
            <a:endParaRPr lang="en-US" dirty="0"/>
          </a:p>
        </p:txBody>
      </p:sp>
      <p:sp>
        <p:nvSpPr>
          <p:cNvPr id="3" name="Subtitle 2">
            <a:extLst>
              <a:ext uri="{FF2B5EF4-FFF2-40B4-BE49-F238E27FC236}">
                <a16:creationId xmlns:a16="http://schemas.microsoft.com/office/drawing/2014/main" id="{D5F749BC-7CFB-464C-B94E-AB424EBE23F6}"/>
              </a:ext>
            </a:extLst>
          </p:cNvPr>
          <p:cNvSpPr>
            <a:spLocks noGrp="1"/>
          </p:cNvSpPr>
          <p:nvPr>
            <p:ph type="subTitle" idx="1"/>
          </p:nvPr>
        </p:nvSpPr>
        <p:spPr/>
        <p:txBody>
          <a:bodyPr/>
          <a:lstStyle/>
          <a:p>
            <a:pPr algn="ctr"/>
            <a:r>
              <a:rPr lang="en-US"/>
              <a:t>©Dipa Nugraha, Ph.D.</a:t>
            </a:r>
          </a:p>
        </p:txBody>
      </p:sp>
    </p:spTree>
    <p:extLst>
      <p:ext uri="{BB962C8B-B14F-4D97-AF65-F5344CB8AC3E}">
        <p14:creationId xmlns:p14="http://schemas.microsoft.com/office/powerpoint/2010/main" val="406477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46DA-1417-49DB-8A17-FCAF58E477E3}"/>
              </a:ext>
            </a:extLst>
          </p:cNvPr>
          <p:cNvSpPr>
            <a:spLocks noGrp="1"/>
          </p:cNvSpPr>
          <p:nvPr>
            <p:ph type="title"/>
          </p:nvPr>
        </p:nvSpPr>
        <p:spPr/>
        <p:txBody>
          <a:bodyPr/>
          <a:lstStyle/>
          <a:p>
            <a:pPr algn="ctr"/>
            <a:r>
              <a:rPr lang="en-AU"/>
              <a:t>ULASAN BUKU FIKSI</a:t>
            </a:r>
            <a:endParaRPr lang="en-US"/>
          </a:p>
        </p:txBody>
      </p:sp>
      <p:sp>
        <p:nvSpPr>
          <p:cNvPr id="3" name="Content Placeholder 2">
            <a:extLst>
              <a:ext uri="{FF2B5EF4-FFF2-40B4-BE49-F238E27FC236}">
                <a16:creationId xmlns:a16="http://schemas.microsoft.com/office/drawing/2014/main" id="{023582BA-3E4D-4E30-8BA0-4A445193E8EA}"/>
              </a:ext>
            </a:extLst>
          </p:cNvPr>
          <p:cNvSpPr>
            <a:spLocks noGrp="1"/>
          </p:cNvSpPr>
          <p:nvPr>
            <p:ph idx="1"/>
          </p:nvPr>
        </p:nvSpPr>
        <p:spPr/>
        <p:txBody>
          <a:bodyPr/>
          <a:lstStyle/>
          <a:p>
            <a:pPr>
              <a:buFont typeface="Arial" panose="020B0604020202020204" pitchFamily="34" charset="0"/>
              <a:buChar char="•"/>
            </a:pPr>
            <a:r>
              <a:rPr lang="en-AU"/>
              <a:t>Identitas buku (novel, novelet), antologi cerpen, antologi puisi</a:t>
            </a:r>
          </a:p>
          <a:p>
            <a:pPr>
              <a:buFont typeface="Arial" panose="020B0604020202020204" pitchFamily="34" charset="0"/>
              <a:buChar char="•"/>
            </a:pPr>
            <a:r>
              <a:rPr lang="en-US"/>
              <a:t>Pada prosa, ulasan dilakukan dengan membicarakan latar, plot, karakter utama, struktur cerita, style penceritaan, atmosfer cerita, dan tema</a:t>
            </a:r>
          </a:p>
          <a:p>
            <a:pPr>
              <a:buFont typeface="Arial" panose="020B0604020202020204" pitchFamily="34" charset="0"/>
              <a:buChar char="•"/>
            </a:pPr>
            <a:r>
              <a:rPr lang="en-US"/>
              <a:t>Pada puisi bisa dibicarakan hal-hal seperti jenis puisi, gaya bahasa tema.</a:t>
            </a:r>
          </a:p>
          <a:p>
            <a:pPr>
              <a:buFont typeface="Arial" panose="020B0604020202020204" pitchFamily="34" charset="0"/>
              <a:buChar char="•"/>
            </a:pPr>
            <a:r>
              <a:rPr lang="en-US"/>
              <a:t>Hal-hal yang menarik</a:t>
            </a:r>
          </a:p>
          <a:p>
            <a:pPr>
              <a:buFont typeface="Arial" panose="020B0604020202020204" pitchFamily="34" charset="0"/>
              <a:buChar char="•"/>
            </a:pPr>
            <a:r>
              <a:rPr lang="en-US"/>
              <a:t>Kontras atau intertekstualitas dengan karya-karya lainnya jika ada</a:t>
            </a:r>
          </a:p>
          <a:p>
            <a:pPr>
              <a:buFont typeface="Arial" panose="020B0604020202020204" pitchFamily="34" charset="0"/>
              <a:buChar char="•"/>
            </a:pPr>
            <a:r>
              <a:rPr lang="en-US"/>
              <a:t>Kelebihan dan kekurangan</a:t>
            </a:r>
          </a:p>
        </p:txBody>
      </p:sp>
    </p:spTree>
    <p:extLst>
      <p:ext uri="{BB962C8B-B14F-4D97-AF65-F5344CB8AC3E}">
        <p14:creationId xmlns:p14="http://schemas.microsoft.com/office/powerpoint/2010/main" val="16599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1E0B-2A2B-436A-8647-FBE574C99CA6}"/>
              </a:ext>
            </a:extLst>
          </p:cNvPr>
          <p:cNvSpPr>
            <a:spLocks noGrp="1"/>
          </p:cNvSpPr>
          <p:nvPr>
            <p:ph type="title"/>
          </p:nvPr>
        </p:nvSpPr>
        <p:spPr/>
        <p:txBody>
          <a:bodyPr/>
          <a:lstStyle/>
          <a:p>
            <a:pPr algn="ctr"/>
            <a:r>
              <a:rPr lang="en-AU"/>
              <a:t>MENGAPA?</a:t>
            </a:r>
            <a:endParaRPr lang="en-US"/>
          </a:p>
        </p:txBody>
      </p:sp>
      <p:sp>
        <p:nvSpPr>
          <p:cNvPr id="3" name="Content Placeholder 2">
            <a:extLst>
              <a:ext uri="{FF2B5EF4-FFF2-40B4-BE49-F238E27FC236}">
                <a16:creationId xmlns:a16="http://schemas.microsoft.com/office/drawing/2014/main" id="{A55C1768-7DAE-4961-866F-063108FBE3E5}"/>
              </a:ext>
            </a:extLst>
          </p:cNvPr>
          <p:cNvSpPr>
            <a:spLocks noGrp="1"/>
          </p:cNvSpPr>
          <p:nvPr>
            <p:ph idx="1"/>
          </p:nvPr>
        </p:nvSpPr>
        <p:spPr>
          <a:xfrm>
            <a:off x="1024128" y="2617304"/>
            <a:ext cx="9720073" cy="2617304"/>
          </a:xfrm>
        </p:spPr>
        <p:txBody>
          <a:bodyPr/>
          <a:lstStyle/>
          <a:p>
            <a:pPr>
              <a:buFont typeface="Arial" panose="020B0604020202020204" pitchFamily="34" charset="0"/>
              <a:buChar char="•"/>
            </a:pPr>
            <a:r>
              <a:rPr lang="en-AU"/>
              <a:t>Bagian dari kemampuan dasar dari penelusuran sumber rujukan ilmiah</a:t>
            </a:r>
          </a:p>
          <a:p>
            <a:pPr>
              <a:buFont typeface="Arial" panose="020B0604020202020204" pitchFamily="34" charset="0"/>
              <a:buChar char="•"/>
            </a:pPr>
            <a:r>
              <a:rPr lang="en-AU"/>
              <a:t>Tidak dapat dihindari di dalam dunia akademik baik sebagai mahasiswa, dosen, atau peneliti.</a:t>
            </a:r>
          </a:p>
          <a:p>
            <a:pPr>
              <a:buFont typeface="Arial" panose="020B0604020202020204" pitchFamily="34" charset="0"/>
              <a:buChar char="•"/>
            </a:pPr>
            <a:r>
              <a:rPr lang="en-AU"/>
              <a:t>Mampu menerapkan ATM (Amati, Tiru, Modifikasi) dalam menulis artikel akademik</a:t>
            </a:r>
          </a:p>
          <a:p>
            <a:pPr>
              <a:buFont typeface="Arial" panose="020B0604020202020204" pitchFamily="34" charset="0"/>
              <a:buChar char="•"/>
            </a:pPr>
            <a:r>
              <a:rPr lang="en-AU"/>
              <a:t>Sangat penting di dalam pembelajaran mandiri terkait dengan sumber ilmiah yang terpercaya dan gulir bola salju rujukan ilmiah di dalam mengobati rasa ingin tahu.</a:t>
            </a:r>
            <a:endParaRPr lang="en-US"/>
          </a:p>
        </p:txBody>
      </p:sp>
    </p:spTree>
    <p:extLst>
      <p:ext uri="{BB962C8B-B14F-4D97-AF65-F5344CB8AC3E}">
        <p14:creationId xmlns:p14="http://schemas.microsoft.com/office/powerpoint/2010/main" val="163798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9AEA-E767-4497-80D9-531B4DA63634}"/>
              </a:ext>
            </a:extLst>
          </p:cNvPr>
          <p:cNvSpPr>
            <a:spLocks noGrp="1"/>
          </p:cNvSpPr>
          <p:nvPr>
            <p:ph type="title"/>
          </p:nvPr>
        </p:nvSpPr>
        <p:spPr/>
        <p:txBody>
          <a:bodyPr/>
          <a:lstStyle/>
          <a:p>
            <a:pPr algn="ctr"/>
            <a:r>
              <a:rPr lang="en-AU"/>
              <a:t>ARTIKEL akademik</a:t>
            </a:r>
            <a:endParaRPr lang="en-US"/>
          </a:p>
        </p:txBody>
      </p:sp>
      <p:sp>
        <p:nvSpPr>
          <p:cNvPr id="3" name="Content Placeholder 2">
            <a:extLst>
              <a:ext uri="{FF2B5EF4-FFF2-40B4-BE49-F238E27FC236}">
                <a16:creationId xmlns:a16="http://schemas.microsoft.com/office/drawing/2014/main" id="{5634D3EE-5172-4B92-BFB8-4E468252BC33}"/>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AU"/>
              <a:t> </a:t>
            </a:r>
            <a:r>
              <a:rPr lang="en-AU" sz="2400"/>
              <a:t>Artikel akademik</a:t>
            </a:r>
          </a:p>
          <a:p>
            <a:pPr lvl="3">
              <a:buFont typeface="Arial" panose="020B0604020202020204" pitchFamily="34" charset="0"/>
              <a:buChar char="•"/>
            </a:pPr>
            <a:r>
              <a:rPr lang="en-AU" sz="2400"/>
              <a:t>Artikel jurnal. Jurnal adalah tempat publikasi artikel ilmiah yang ditulis oleh akademisi atau ahli di bidang tertentu dan diterbitkan secara periodik serta melalui proses penelahaan atau penapisan oleh ahli sebidang ilmu.</a:t>
            </a:r>
          </a:p>
          <a:p>
            <a:pPr lvl="3">
              <a:buFont typeface="Arial" panose="020B0604020202020204" pitchFamily="34" charset="0"/>
              <a:buChar char="•"/>
            </a:pPr>
            <a:r>
              <a:rPr lang="en-AU" sz="2400"/>
              <a:t>Artikel prosiding (konferensi). Prosiding adalah terbitan dari kumpulan artikel yang disajikan di dalam suatu konferensi atau seminar.</a:t>
            </a:r>
          </a:p>
          <a:p>
            <a:pPr>
              <a:buFont typeface="Arial" panose="020B0604020202020204" pitchFamily="34" charset="0"/>
              <a:buChar char="•"/>
            </a:pPr>
            <a:r>
              <a:rPr lang="en-US" sz="2400"/>
              <a:t> Salah kaprah penyebutan artikel dengan jurnal</a:t>
            </a:r>
          </a:p>
          <a:p>
            <a:pPr>
              <a:buFont typeface="Arial" panose="020B0604020202020204" pitchFamily="34" charset="0"/>
              <a:buChar char="•"/>
            </a:pPr>
            <a:r>
              <a:rPr lang="en-US" sz="2400"/>
              <a:t> Salah kaprah (?) istilah meta-analisis artikel jurnal. Meta-analisis adalah kajian yang mengkombinasikan dan mensintesiskan data-data dari beberapa kajian sebelumnya.</a:t>
            </a:r>
          </a:p>
          <a:p>
            <a:pPr>
              <a:buFont typeface="Arial" panose="020B0604020202020204" pitchFamily="34" charset="0"/>
              <a:buChar char="•"/>
            </a:pPr>
            <a:r>
              <a:rPr lang="en-US" sz="2400"/>
              <a:t>Systematic literature review / SLR (telaah pustaka sistematis): “a means of evaluating and interpreting all available research relevant to a particular research question or topic area or phenomenon of interest” (Dybå et al., 2005).</a:t>
            </a:r>
          </a:p>
          <a:p>
            <a:pPr marL="0" indent="0">
              <a:buNone/>
            </a:pPr>
            <a:endParaRPr lang="en-US"/>
          </a:p>
        </p:txBody>
      </p:sp>
    </p:spTree>
    <p:extLst>
      <p:ext uri="{BB962C8B-B14F-4D97-AF65-F5344CB8AC3E}">
        <p14:creationId xmlns:p14="http://schemas.microsoft.com/office/powerpoint/2010/main" val="25106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7929-0D72-4FE0-8E25-503DC8BEFF19}"/>
              </a:ext>
            </a:extLst>
          </p:cNvPr>
          <p:cNvSpPr>
            <a:spLocks noGrp="1"/>
          </p:cNvSpPr>
          <p:nvPr>
            <p:ph type="title"/>
          </p:nvPr>
        </p:nvSpPr>
        <p:spPr/>
        <p:txBody>
          <a:bodyPr/>
          <a:lstStyle/>
          <a:p>
            <a:pPr algn="ctr"/>
            <a:r>
              <a:rPr lang="en-AU"/>
              <a:t>CIRI ARTIKEL AKADEMIK</a:t>
            </a:r>
            <a:endParaRPr lang="en-US"/>
          </a:p>
        </p:txBody>
      </p:sp>
      <p:sp>
        <p:nvSpPr>
          <p:cNvPr id="3" name="Content Placeholder 2">
            <a:extLst>
              <a:ext uri="{FF2B5EF4-FFF2-40B4-BE49-F238E27FC236}">
                <a16:creationId xmlns:a16="http://schemas.microsoft.com/office/drawing/2014/main" id="{CDDC165C-7D61-47F6-A2E5-2C35A959DFE0}"/>
              </a:ext>
            </a:extLst>
          </p:cNvPr>
          <p:cNvSpPr>
            <a:spLocks noGrp="1"/>
          </p:cNvSpPr>
          <p:nvPr>
            <p:ph idx="1"/>
          </p:nvPr>
        </p:nvSpPr>
        <p:spPr/>
        <p:txBody>
          <a:bodyPr>
            <a:normAutofit/>
          </a:bodyPr>
          <a:lstStyle/>
          <a:p>
            <a:pPr lvl="1">
              <a:buFont typeface="Arial" panose="020B0604020202020204" pitchFamily="34" charset="0"/>
              <a:buChar char="•"/>
            </a:pPr>
            <a:r>
              <a:rPr lang="en-US" sz="2400"/>
              <a:t>Adanya kebakuan struktur</a:t>
            </a:r>
          </a:p>
          <a:p>
            <a:pPr lvl="1">
              <a:buFont typeface="Arial" panose="020B0604020202020204" pitchFamily="34" charset="0"/>
              <a:buChar char="•"/>
            </a:pPr>
            <a:r>
              <a:rPr lang="en-US" sz="2400"/>
              <a:t>Kebakuan struktur memberikan kekuatan justifikasi atas klaim di dalam arena wacana intersubjektif publik  sehingga dapat diuji, dikonfirmasi, dan atau direplikasi (Suppe, 1998, p. 384).</a:t>
            </a:r>
          </a:p>
          <a:p>
            <a:pPr lvl="1">
              <a:buFont typeface="Arial" panose="020B0604020202020204" pitchFamily="34" charset="0"/>
              <a:buChar char="•"/>
            </a:pPr>
            <a:r>
              <a:rPr lang="en-US" sz="2400"/>
              <a:t>Keumuman struktur:</a:t>
            </a:r>
          </a:p>
          <a:p>
            <a:pPr lvl="2"/>
            <a:r>
              <a:rPr lang="en-US" sz="2400"/>
              <a:t>Akronim IMRAD (</a:t>
            </a:r>
            <a:r>
              <a:rPr lang="en-US" sz="2400" i="1"/>
              <a:t>Introduction, Methods, Results, and Discussion</a:t>
            </a:r>
            <a:r>
              <a:rPr lang="en-US" sz="2400"/>
              <a:t>) seperti dibahas oleh Peh &amp; Ng (2008)</a:t>
            </a:r>
          </a:p>
          <a:p>
            <a:pPr lvl="2"/>
            <a:r>
              <a:rPr lang="en-US" sz="2400"/>
              <a:t>Akronim SIMRAD (</a:t>
            </a:r>
            <a:r>
              <a:rPr lang="en-US" sz="2400" i="1"/>
              <a:t>Summary </a:t>
            </a:r>
            <a:r>
              <a:rPr lang="en-US" sz="2400"/>
              <a:t>[atau abstrak]</a:t>
            </a:r>
            <a:r>
              <a:rPr lang="en-US" sz="2400" i="1"/>
              <a:t>, Introduction, Methods, Results, and Discussion</a:t>
            </a:r>
            <a:r>
              <a:rPr lang="en-US" sz="2400"/>
              <a:t>) sebagaimana dibahas oleh Sharp (2001)</a:t>
            </a:r>
          </a:p>
          <a:p>
            <a:pPr lvl="2"/>
            <a:endParaRPr lang="en-US" sz="2400"/>
          </a:p>
          <a:p>
            <a:pPr lvl="2"/>
            <a:endParaRPr lang="en-US"/>
          </a:p>
          <a:p>
            <a:pPr lvl="2"/>
            <a:endParaRPr lang="en-US"/>
          </a:p>
          <a:p>
            <a:pPr lvl="2"/>
            <a:endParaRPr lang="en-US"/>
          </a:p>
          <a:p>
            <a:pPr lvl="2"/>
            <a:endParaRPr lang="en-US"/>
          </a:p>
          <a:p>
            <a:pPr lvl="2"/>
            <a:endParaRPr lang="en-US"/>
          </a:p>
        </p:txBody>
      </p:sp>
    </p:spTree>
    <p:extLst>
      <p:ext uri="{BB962C8B-B14F-4D97-AF65-F5344CB8AC3E}">
        <p14:creationId xmlns:p14="http://schemas.microsoft.com/office/powerpoint/2010/main" val="366157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7E8E-4A8C-428E-98E1-85184E6AFD8C}"/>
              </a:ext>
            </a:extLst>
          </p:cNvPr>
          <p:cNvSpPr>
            <a:spLocks noGrp="1"/>
          </p:cNvSpPr>
          <p:nvPr>
            <p:ph type="title"/>
          </p:nvPr>
        </p:nvSpPr>
        <p:spPr/>
        <p:txBody>
          <a:bodyPr/>
          <a:lstStyle/>
          <a:p>
            <a:pPr algn="ctr"/>
            <a:r>
              <a:rPr lang="en-AU"/>
              <a:t>INDEKSASI jurnal</a:t>
            </a:r>
            <a:endParaRPr lang="en-US"/>
          </a:p>
        </p:txBody>
      </p:sp>
      <p:sp>
        <p:nvSpPr>
          <p:cNvPr id="3" name="Content Placeholder 2">
            <a:extLst>
              <a:ext uri="{FF2B5EF4-FFF2-40B4-BE49-F238E27FC236}">
                <a16:creationId xmlns:a16="http://schemas.microsoft.com/office/drawing/2014/main" id="{8837D52D-BF96-4980-B021-DDC4874307AB}"/>
              </a:ext>
            </a:extLst>
          </p:cNvPr>
          <p:cNvSpPr>
            <a:spLocks noGrp="1"/>
          </p:cNvSpPr>
          <p:nvPr>
            <p:ph idx="1"/>
          </p:nvPr>
        </p:nvSpPr>
        <p:spPr/>
        <p:txBody>
          <a:bodyPr>
            <a:normAutofit fontScale="85000" lnSpcReduction="10000"/>
          </a:bodyPr>
          <a:lstStyle/>
          <a:p>
            <a:pPr>
              <a:buFont typeface="Arial" panose="020B0604020202020204" pitchFamily="34" charset="0"/>
              <a:buChar char="•"/>
            </a:pPr>
            <a:r>
              <a:rPr lang="en-AU" sz="2000"/>
              <a:t>Indeksasi diperlukan untuk memberi tolok ukur pembandingan akan kualitas jurnal yang ada dalam bidang ilmu tertentu (Balhara, 2012: 193)</a:t>
            </a:r>
          </a:p>
          <a:p>
            <a:pPr>
              <a:buFont typeface="Arial" panose="020B0604020202020204" pitchFamily="34" charset="0"/>
              <a:buChar char="•"/>
            </a:pPr>
            <a:r>
              <a:rPr lang="en-AU" sz="2000"/>
              <a:t>Fungsi Portal Indeksasi: pencarian </a:t>
            </a:r>
            <a:r>
              <a:rPr lang="en-US" sz="2000"/>
              <a:t>jurnal yang memiliki standar tertentu untuk publikasi karya ilmiah.</a:t>
            </a:r>
            <a:endParaRPr lang="en-AU" sz="2000"/>
          </a:p>
          <a:p>
            <a:pPr>
              <a:buFont typeface="Arial" panose="020B0604020202020204" pitchFamily="34" charset="0"/>
              <a:buChar char="•"/>
            </a:pPr>
            <a:r>
              <a:rPr lang="en-AU" sz="2000"/>
              <a:t>Portal pengindeks</a:t>
            </a:r>
          </a:p>
          <a:p>
            <a:pPr lvl="1">
              <a:buFont typeface="Arial" panose="020B0604020202020204" pitchFamily="34" charset="0"/>
              <a:buChar char="•"/>
            </a:pPr>
            <a:r>
              <a:rPr lang="en-AU" sz="2000"/>
              <a:t>Nasional = Sinta (Science and Technology Index) </a:t>
            </a:r>
            <a:r>
              <a:rPr lang="en-AU" sz="2000">
                <a:hlinkClick r:id="rId2"/>
              </a:rPr>
              <a:t>https://sinta.ristekbrin.go.id/</a:t>
            </a:r>
            <a:r>
              <a:rPr lang="en-AU" sz="2000"/>
              <a:t> </a:t>
            </a:r>
          </a:p>
          <a:p>
            <a:pPr lvl="3">
              <a:buFont typeface="Arial" panose="020B0604020202020204" pitchFamily="34" charset="0"/>
              <a:buChar char="•"/>
            </a:pPr>
            <a:r>
              <a:rPr lang="en-US" sz="2000"/>
              <a:t>portal yang berisi penilaian kinerja jurnal berdasarkan standar akreditasi dan sitasi seluruh jurnal nasional yang sudah diakreditasi oleh Akreditasi Jurnal Nasional (ARJUNA)</a:t>
            </a:r>
          </a:p>
          <a:p>
            <a:pPr lvl="3">
              <a:buFont typeface="Arial" panose="020B0604020202020204" pitchFamily="34" charset="0"/>
              <a:buChar char="•"/>
            </a:pPr>
            <a:r>
              <a:rPr lang="en-US" sz="2000"/>
              <a:t>Pemetaan peneliti di Indonesia</a:t>
            </a:r>
          </a:p>
          <a:p>
            <a:pPr lvl="3">
              <a:buFont typeface="Arial" panose="020B0604020202020204" pitchFamily="34" charset="0"/>
              <a:buChar char="•"/>
            </a:pPr>
            <a:r>
              <a:rPr lang="en-AU" sz="2000"/>
              <a:t>Sinta terdapat fungsi relasi, sitasi, dan pengindeks</a:t>
            </a:r>
          </a:p>
          <a:p>
            <a:pPr lvl="1">
              <a:buFont typeface="Arial" panose="020B0604020202020204" pitchFamily="34" charset="0"/>
              <a:buChar char="•"/>
            </a:pPr>
            <a:r>
              <a:rPr lang="en-AU" sz="2000"/>
              <a:t>Internasional yang diakui oleh pemerintah Indonesia</a:t>
            </a:r>
          </a:p>
          <a:p>
            <a:pPr lvl="2">
              <a:buFont typeface="Arial" panose="020B0604020202020204" pitchFamily="34" charset="0"/>
              <a:buChar char="•"/>
            </a:pPr>
            <a:r>
              <a:rPr lang="en-AU" sz="2000"/>
              <a:t>Scopus</a:t>
            </a:r>
          </a:p>
          <a:p>
            <a:pPr lvl="3">
              <a:buFont typeface="Arial" panose="020B0604020202020204" pitchFamily="34" charset="0"/>
              <a:buChar char="•"/>
            </a:pPr>
            <a:r>
              <a:rPr lang="en-AU" sz="2000"/>
              <a:t>Scopus.com </a:t>
            </a:r>
            <a:r>
              <a:rPr lang="en-AU" sz="2000">
                <a:hlinkClick r:id="rId3"/>
              </a:rPr>
              <a:t>http://scopus.com/</a:t>
            </a:r>
            <a:r>
              <a:rPr lang="en-AU" sz="2000"/>
              <a:t> </a:t>
            </a:r>
          </a:p>
          <a:p>
            <a:pPr lvl="3">
              <a:buFont typeface="Arial" panose="020B0604020202020204" pitchFamily="34" charset="0"/>
              <a:buChar char="•"/>
            </a:pPr>
            <a:r>
              <a:rPr lang="en-AU" sz="2000"/>
              <a:t>Scimagojr.com </a:t>
            </a:r>
            <a:r>
              <a:rPr lang="en-AU" sz="2000">
                <a:hlinkClick r:id="rId4"/>
              </a:rPr>
              <a:t>https://www.scimagojr.com/</a:t>
            </a:r>
            <a:r>
              <a:rPr lang="en-AU" sz="2000"/>
              <a:t> </a:t>
            </a:r>
          </a:p>
          <a:p>
            <a:pPr lvl="2">
              <a:buFont typeface="Arial" panose="020B0604020202020204" pitchFamily="34" charset="0"/>
              <a:buChar char="•"/>
            </a:pPr>
            <a:r>
              <a:rPr lang="en-AU" sz="2000"/>
              <a:t>Web of Science </a:t>
            </a:r>
            <a:r>
              <a:rPr lang="en-AU" sz="2000">
                <a:hlinkClick r:id="rId5"/>
              </a:rPr>
              <a:t>https://mjl.clarivate.com/home</a:t>
            </a:r>
            <a:r>
              <a:rPr lang="en-AU" sz="2000"/>
              <a:t> </a:t>
            </a:r>
            <a:endParaRPr lang="en-US" sz="2000"/>
          </a:p>
        </p:txBody>
      </p:sp>
    </p:spTree>
    <p:extLst>
      <p:ext uri="{BB962C8B-B14F-4D97-AF65-F5344CB8AC3E}">
        <p14:creationId xmlns:p14="http://schemas.microsoft.com/office/powerpoint/2010/main" val="216371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E53B-54B8-438B-983D-07034AFEA03C}"/>
              </a:ext>
            </a:extLst>
          </p:cNvPr>
          <p:cNvSpPr>
            <a:spLocks noGrp="1"/>
          </p:cNvSpPr>
          <p:nvPr>
            <p:ph type="title"/>
          </p:nvPr>
        </p:nvSpPr>
        <p:spPr>
          <a:xfrm>
            <a:off x="984371" y="152400"/>
            <a:ext cx="9720072" cy="1499616"/>
          </a:xfrm>
        </p:spPr>
        <p:txBody>
          <a:bodyPr/>
          <a:lstStyle/>
          <a:p>
            <a:pPr algn="ctr"/>
            <a:r>
              <a:rPr lang="en-AU"/>
              <a:t>ULAS ARTIKEL (1)</a:t>
            </a:r>
            <a:br>
              <a:rPr lang="en-AU"/>
            </a:br>
            <a:r>
              <a:rPr lang="en-AU" sz="1400"/>
              <a:t>tautan unduh: </a:t>
            </a:r>
            <a:r>
              <a:rPr lang="en-AU" sz="1400">
                <a:hlinkClick r:id="rId2"/>
              </a:rPr>
              <a:t>https://journals.ums.ac.id/index.php/KLS/article/view/4430/2869</a:t>
            </a:r>
            <a:r>
              <a:rPr lang="en-AU" sz="1400"/>
              <a:t> </a:t>
            </a:r>
            <a:endParaRPr lang="en-US"/>
          </a:p>
        </p:txBody>
      </p:sp>
      <p:pic>
        <p:nvPicPr>
          <p:cNvPr id="4" name="Content Placeholder 3">
            <a:extLst>
              <a:ext uri="{FF2B5EF4-FFF2-40B4-BE49-F238E27FC236}">
                <a16:creationId xmlns:a16="http://schemas.microsoft.com/office/drawing/2014/main" id="{36336413-47A1-4B16-B7A9-434E52B113CB}"/>
              </a:ext>
            </a:extLst>
          </p:cNvPr>
          <p:cNvPicPr>
            <a:picLocks noGrp="1" noChangeAspect="1"/>
          </p:cNvPicPr>
          <p:nvPr>
            <p:ph idx="1"/>
          </p:nvPr>
        </p:nvPicPr>
        <p:blipFill>
          <a:blip r:embed="rId3"/>
          <a:stretch>
            <a:fillRect/>
          </a:stretch>
        </p:blipFill>
        <p:spPr>
          <a:xfrm>
            <a:off x="1828799" y="1577010"/>
            <a:ext cx="8574157" cy="5128590"/>
          </a:xfrm>
          <a:prstGeom prst="rect">
            <a:avLst/>
          </a:prstGeom>
        </p:spPr>
      </p:pic>
    </p:spTree>
    <p:extLst>
      <p:ext uri="{BB962C8B-B14F-4D97-AF65-F5344CB8AC3E}">
        <p14:creationId xmlns:p14="http://schemas.microsoft.com/office/powerpoint/2010/main" val="81740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19B1-5B5C-42A5-93E7-15499FF4EE0A}"/>
              </a:ext>
            </a:extLst>
          </p:cNvPr>
          <p:cNvSpPr>
            <a:spLocks noGrp="1"/>
          </p:cNvSpPr>
          <p:nvPr>
            <p:ph type="title"/>
          </p:nvPr>
        </p:nvSpPr>
        <p:spPr>
          <a:xfrm>
            <a:off x="1024128" y="77394"/>
            <a:ext cx="9720072" cy="1499616"/>
          </a:xfrm>
        </p:spPr>
        <p:txBody>
          <a:bodyPr/>
          <a:lstStyle/>
          <a:p>
            <a:pPr algn="ctr"/>
            <a:r>
              <a:rPr lang="en-AU"/>
              <a:t>ULAS ARTIKEL (2)</a:t>
            </a:r>
            <a:br>
              <a:rPr lang="en-AU"/>
            </a:br>
            <a:r>
              <a:rPr lang="en-AU" sz="1400"/>
              <a:t>tautan unduh: </a:t>
            </a:r>
            <a:r>
              <a:rPr lang="en-AU" sz="1400">
                <a:hlinkClick r:id="rId2"/>
              </a:rPr>
              <a:t>https://journals.ums.ac.id/index.php/ijolae/article/view/8785/4818</a:t>
            </a:r>
            <a:r>
              <a:rPr lang="en-AU" sz="1400"/>
              <a:t> </a:t>
            </a:r>
            <a:endParaRPr lang="en-US"/>
          </a:p>
        </p:txBody>
      </p:sp>
      <p:pic>
        <p:nvPicPr>
          <p:cNvPr id="5" name="Content Placeholder 4">
            <a:extLst>
              <a:ext uri="{FF2B5EF4-FFF2-40B4-BE49-F238E27FC236}">
                <a16:creationId xmlns:a16="http://schemas.microsoft.com/office/drawing/2014/main" id="{7A112F63-D3E3-4FB0-BCC4-823FA4DD4274}"/>
              </a:ext>
            </a:extLst>
          </p:cNvPr>
          <p:cNvPicPr>
            <a:picLocks noGrp="1" noChangeAspect="1"/>
          </p:cNvPicPr>
          <p:nvPr>
            <p:ph idx="1"/>
          </p:nvPr>
        </p:nvPicPr>
        <p:blipFill>
          <a:blip r:embed="rId3"/>
          <a:stretch>
            <a:fillRect/>
          </a:stretch>
        </p:blipFill>
        <p:spPr>
          <a:xfrm>
            <a:off x="1934816" y="1577010"/>
            <a:ext cx="8428383" cy="5009320"/>
          </a:xfrm>
          <a:prstGeom prst="rect">
            <a:avLst/>
          </a:prstGeom>
        </p:spPr>
      </p:pic>
    </p:spTree>
    <p:extLst>
      <p:ext uri="{BB962C8B-B14F-4D97-AF65-F5344CB8AC3E}">
        <p14:creationId xmlns:p14="http://schemas.microsoft.com/office/powerpoint/2010/main" val="84807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8A5D-BFF7-4787-9F31-B02306F531FA}"/>
              </a:ext>
            </a:extLst>
          </p:cNvPr>
          <p:cNvSpPr>
            <a:spLocks noGrp="1"/>
          </p:cNvSpPr>
          <p:nvPr>
            <p:ph type="title"/>
          </p:nvPr>
        </p:nvSpPr>
        <p:spPr/>
        <p:txBody>
          <a:bodyPr/>
          <a:lstStyle/>
          <a:p>
            <a:pPr algn="ctr"/>
            <a:r>
              <a:rPr lang="en-AU"/>
              <a:t>MEMBACA CEPAT ARTIKEL</a:t>
            </a:r>
            <a:endParaRPr lang="en-US"/>
          </a:p>
        </p:txBody>
      </p:sp>
      <p:sp>
        <p:nvSpPr>
          <p:cNvPr id="3" name="Content Placeholder 2">
            <a:extLst>
              <a:ext uri="{FF2B5EF4-FFF2-40B4-BE49-F238E27FC236}">
                <a16:creationId xmlns:a16="http://schemas.microsoft.com/office/drawing/2014/main" id="{CA99C92F-174B-4BEE-BE07-153CC0E9BA20}"/>
              </a:ext>
            </a:extLst>
          </p:cNvPr>
          <p:cNvSpPr>
            <a:spLocks noGrp="1"/>
          </p:cNvSpPr>
          <p:nvPr>
            <p:ph idx="1"/>
          </p:nvPr>
        </p:nvSpPr>
        <p:spPr/>
        <p:txBody>
          <a:bodyPr/>
          <a:lstStyle/>
          <a:p>
            <a:pPr marL="0" indent="0">
              <a:buNone/>
            </a:pPr>
            <a:endParaRPr lang="en-AU"/>
          </a:p>
          <a:p>
            <a:pPr>
              <a:buFont typeface="Arial" panose="020B0604020202020204" pitchFamily="34" charset="0"/>
              <a:buChar char="•"/>
            </a:pPr>
            <a:r>
              <a:rPr lang="en-AU"/>
              <a:t> baca abstrak</a:t>
            </a:r>
          </a:p>
          <a:p>
            <a:pPr>
              <a:buFont typeface="Arial" panose="020B0604020202020204" pitchFamily="34" charset="0"/>
              <a:buChar char="•"/>
            </a:pPr>
            <a:r>
              <a:rPr lang="en-AU"/>
              <a:t> baca simpulan</a:t>
            </a:r>
          </a:p>
          <a:p>
            <a:pPr>
              <a:buFont typeface="Arial" panose="020B0604020202020204" pitchFamily="34" charset="0"/>
              <a:buChar char="•"/>
            </a:pPr>
            <a:r>
              <a:rPr lang="en-AU"/>
              <a:t> baca metode penelitian atau research method</a:t>
            </a:r>
          </a:p>
          <a:p>
            <a:pPr>
              <a:buFont typeface="Arial" panose="020B0604020202020204" pitchFamily="34" charset="0"/>
              <a:buChar char="•"/>
            </a:pPr>
            <a:r>
              <a:rPr lang="en-AU"/>
              <a:t> manfaatkan fitur “find” dari perangkat lunak pembaca pdf</a:t>
            </a:r>
            <a:endParaRPr lang="en-US"/>
          </a:p>
        </p:txBody>
      </p:sp>
    </p:spTree>
    <p:extLst>
      <p:ext uri="{BB962C8B-B14F-4D97-AF65-F5344CB8AC3E}">
        <p14:creationId xmlns:p14="http://schemas.microsoft.com/office/powerpoint/2010/main" val="418367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FE0-F5B7-4BD6-BFA6-BD1D8FCB0657}"/>
              </a:ext>
            </a:extLst>
          </p:cNvPr>
          <p:cNvSpPr>
            <a:spLocks noGrp="1"/>
          </p:cNvSpPr>
          <p:nvPr>
            <p:ph type="title"/>
          </p:nvPr>
        </p:nvSpPr>
        <p:spPr/>
        <p:txBody>
          <a:bodyPr/>
          <a:lstStyle/>
          <a:p>
            <a:pPr algn="ctr"/>
            <a:r>
              <a:rPr lang="en-AU"/>
              <a:t>TEMPLATE DAN GAYA SELINGKUNG</a:t>
            </a:r>
            <a:endParaRPr lang="en-US"/>
          </a:p>
        </p:txBody>
      </p:sp>
      <p:sp>
        <p:nvSpPr>
          <p:cNvPr id="3" name="Content Placeholder 2">
            <a:extLst>
              <a:ext uri="{FF2B5EF4-FFF2-40B4-BE49-F238E27FC236}">
                <a16:creationId xmlns:a16="http://schemas.microsoft.com/office/drawing/2014/main" id="{B5FD3163-8287-4015-A7E0-FC47AA70BCB2}"/>
              </a:ext>
            </a:extLst>
          </p:cNvPr>
          <p:cNvSpPr>
            <a:spLocks noGrp="1"/>
          </p:cNvSpPr>
          <p:nvPr>
            <p:ph idx="1"/>
          </p:nvPr>
        </p:nvSpPr>
        <p:spPr/>
        <p:txBody>
          <a:bodyPr/>
          <a:lstStyle/>
          <a:p>
            <a:pPr>
              <a:buFont typeface="Arial" panose="020B0604020202020204" pitchFamily="34" charset="0"/>
              <a:buChar char="•"/>
            </a:pPr>
            <a:r>
              <a:rPr lang="en-AU"/>
              <a:t>T</a:t>
            </a:r>
            <a:r>
              <a:rPr lang="en-US"/>
              <a:t>è</a:t>
            </a:r>
            <a:r>
              <a:rPr lang="en-AU"/>
              <a:t>mplat (</a:t>
            </a:r>
            <a:r>
              <a:rPr lang="en-AU" i="1"/>
              <a:t>Template</a:t>
            </a:r>
            <a:r>
              <a:rPr lang="en-AU"/>
              <a:t>): </a:t>
            </a:r>
            <a:r>
              <a:rPr lang="en-US"/>
              <a:t>format (ukuran, pola, dan sebagainya) yang diacu dalam pembuatan sesuatu.</a:t>
            </a:r>
          </a:p>
          <a:p>
            <a:pPr>
              <a:buFont typeface="Arial" panose="020B0604020202020204" pitchFamily="34" charset="0"/>
              <a:buChar char="•"/>
            </a:pPr>
            <a:r>
              <a:rPr lang="en-AU"/>
              <a:t>Gaya selingkung adalah </a:t>
            </a:r>
            <a:r>
              <a:rPr lang="sv-SE"/>
              <a:t>gaya penulisan yang disepakati pada satu lingkungan tertentu</a:t>
            </a:r>
          </a:p>
          <a:p>
            <a:pPr lvl="1">
              <a:buFont typeface="Arial" panose="020B0604020202020204" pitchFamily="34" charset="0"/>
              <a:buChar char="•"/>
            </a:pPr>
            <a:r>
              <a:rPr lang="sv-SE"/>
              <a:t>Gaya kutipan (APA, MLA)</a:t>
            </a:r>
          </a:p>
          <a:p>
            <a:pPr lvl="1">
              <a:buFont typeface="Arial" panose="020B0604020202020204" pitchFamily="34" charset="0"/>
              <a:buChar char="•"/>
            </a:pPr>
            <a:r>
              <a:rPr lang="sv-SE" i="1"/>
              <a:t>Font </a:t>
            </a:r>
            <a:r>
              <a:rPr lang="sv-SE"/>
              <a:t>(ukuran dan jenis huruf)</a:t>
            </a:r>
          </a:p>
          <a:p>
            <a:pPr lvl="1">
              <a:buFont typeface="Arial" panose="020B0604020202020204" pitchFamily="34" charset="0"/>
              <a:buChar char="•"/>
            </a:pPr>
            <a:r>
              <a:rPr lang="sv-SE"/>
              <a:t>Kolom per halaman</a:t>
            </a:r>
            <a:endParaRPr lang="en-US"/>
          </a:p>
        </p:txBody>
      </p:sp>
    </p:spTree>
    <p:extLst>
      <p:ext uri="{BB962C8B-B14F-4D97-AF65-F5344CB8AC3E}">
        <p14:creationId xmlns:p14="http://schemas.microsoft.com/office/powerpoint/2010/main" val="28297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56FD-C5BF-49C4-AD6B-3FCBFA8C64FB}"/>
              </a:ext>
            </a:extLst>
          </p:cNvPr>
          <p:cNvSpPr>
            <a:spLocks noGrp="1"/>
          </p:cNvSpPr>
          <p:nvPr>
            <p:ph type="title"/>
          </p:nvPr>
        </p:nvSpPr>
        <p:spPr/>
        <p:txBody>
          <a:bodyPr/>
          <a:lstStyle/>
          <a:p>
            <a:pPr algn="ctr"/>
            <a:r>
              <a:rPr lang="en-AU"/>
              <a:t>PERANGKAT LUNAK DAN ALAT SITASI </a:t>
            </a:r>
            <a:endParaRPr lang="en-US"/>
          </a:p>
        </p:txBody>
      </p:sp>
      <p:sp>
        <p:nvSpPr>
          <p:cNvPr id="3" name="Content Placeholder 2">
            <a:extLst>
              <a:ext uri="{FF2B5EF4-FFF2-40B4-BE49-F238E27FC236}">
                <a16:creationId xmlns:a16="http://schemas.microsoft.com/office/drawing/2014/main" id="{DFF8E09B-0C85-4FD4-8D5A-A7928A08130C}"/>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AU"/>
              <a:t>Mendeley, Zotero</a:t>
            </a:r>
          </a:p>
          <a:p>
            <a:pPr lvl="1">
              <a:buFont typeface="Arial" panose="020B0604020202020204" pitchFamily="34" charset="0"/>
              <a:buChar char="•"/>
            </a:pPr>
            <a:r>
              <a:rPr lang="en-AU"/>
              <a:t>Memasang dan menggunakan Mendeley</a:t>
            </a:r>
          </a:p>
          <a:p>
            <a:pPr lvl="1">
              <a:buFont typeface="Arial" panose="020B0604020202020204" pitchFamily="34" charset="0"/>
              <a:buChar char="•"/>
            </a:pPr>
            <a:r>
              <a:rPr lang="en-AU">
                <a:hlinkClick r:id="rId2"/>
              </a:rPr>
              <a:t>https://www.youtube.com/watch?v=eqUKgpl1OSM</a:t>
            </a:r>
            <a:r>
              <a:rPr lang="en-AU"/>
              <a:t> </a:t>
            </a:r>
          </a:p>
          <a:p>
            <a:pPr>
              <a:buFont typeface="Arial" panose="020B0604020202020204" pitchFamily="34" charset="0"/>
              <a:buChar char="•"/>
            </a:pPr>
            <a:r>
              <a:rPr lang="en-AU"/>
              <a:t>Google scholar button: Google Chrome Extensions</a:t>
            </a:r>
          </a:p>
          <a:p>
            <a:pPr>
              <a:buFont typeface="Arial" panose="020B0604020202020204" pitchFamily="34" charset="0"/>
              <a:buChar char="•"/>
            </a:pPr>
            <a:r>
              <a:rPr lang="en-AU"/>
              <a:t>Worldcat</a:t>
            </a:r>
          </a:p>
          <a:p>
            <a:pPr>
              <a:buFont typeface="Arial" panose="020B0604020202020204" pitchFamily="34" charset="0"/>
              <a:buChar char="•"/>
            </a:pPr>
            <a:r>
              <a:rPr lang="en-AU"/>
              <a:t>Google Scholar</a:t>
            </a:r>
          </a:p>
          <a:p>
            <a:pPr lvl="1">
              <a:buFont typeface="Arial" panose="020B0604020202020204" pitchFamily="34" charset="0"/>
              <a:buChar char="•"/>
            </a:pPr>
            <a:r>
              <a:rPr lang="en-AU"/>
              <a:t> klik “cite”, mis.: </a:t>
            </a:r>
            <a:r>
              <a:rPr lang="en-AU">
                <a:hlinkClick r:id="rId3"/>
              </a:rPr>
              <a:t>https://scholar.google.com/scholar?hl=en&amp;as_sdt=0%2C5&amp;q=literasi+abad+21&amp;btnG=</a:t>
            </a:r>
            <a:r>
              <a:rPr lang="en-AU"/>
              <a:t> </a:t>
            </a:r>
          </a:p>
          <a:p>
            <a:pPr>
              <a:buFont typeface="Arial" panose="020B0604020202020204" pitchFamily="34" charset="0"/>
              <a:buChar char="•"/>
            </a:pPr>
            <a:r>
              <a:rPr lang="en-AU"/>
              <a:t>Klik “cite”</a:t>
            </a:r>
          </a:p>
          <a:p>
            <a:pPr lvl="1">
              <a:buFont typeface="Arial" panose="020B0604020202020204" pitchFamily="34" charset="0"/>
              <a:buChar char="•"/>
            </a:pPr>
            <a:r>
              <a:rPr lang="en-US">
                <a:hlinkClick r:id="rId4"/>
              </a:rPr>
              <a:t>https://journals.sagepub.com/doi/abs/10.1177/223386599800100206</a:t>
            </a:r>
            <a:r>
              <a:rPr lang="en-US"/>
              <a:t> </a:t>
            </a:r>
          </a:p>
          <a:p>
            <a:pPr>
              <a:buFont typeface="Arial" panose="020B0604020202020204" pitchFamily="34" charset="0"/>
              <a:buChar char="•"/>
            </a:pPr>
            <a:r>
              <a:rPr lang="en-US"/>
              <a:t>Klik “cite as” atau lihat kanan bawah pada bagian “cite chapter”</a:t>
            </a:r>
          </a:p>
          <a:p>
            <a:pPr lvl="1">
              <a:buFont typeface="Arial" panose="020B0604020202020204" pitchFamily="34" charset="0"/>
              <a:buChar char="•"/>
            </a:pPr>
            <a:r>
              <a:rPr lang="en-US">
                <a:hlinkClick r:id="rId5"/>
              </a:rPr>
              <a:t>https://link.springer.com/chapter/10.1057%2F9780230288188_3#citeas</a:t>
            </a:r>
            <a:r>
              <a:rPr lang="en-US"/>
              <a:t> </a:t>
            </a:r>
          </a:p>
          <a:p>
            <a:pPr>
              <a:buFont typeface="Arial" panose="020B0604020202020204" pitchFamily="34" charset="0"/>
              <a:buChar char="•"/>
            </a:pPr>
            <a:r>
              <a:rPr lang="en-US"/>
              <a:t> Google Books</a:t>
            </a:r>
          </a:p>
        </p:txBody>
      </p:sp>
    </p:spTree>
    <p:extLst>
      <p:ext uri="{BB962C8B-B14F-4D97-AF65-F5344CB8AC3E}">
        <p14:creationId xmlns:p14="http://schemas.microsoft.com/office/powerpoint/2010/main" val="346759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9824-60A8-44F3-8569-D2271116B47D}"/>
              </a:ext>
            </a:extLst>
          </p:cNvPr>
          <p:cNvSpPr>
            <a:spLocks noGrp="1"/>
          </p:cNvSpPr>
          <p:nvPr>
            <p:ph type="title"/>
          </p:nvPr>
        </p:nvSpPr>
        <p:spPr/>
        <p:txBody>
          <a:bodyPr/>
          <a:lstStyle/>
          <a:p>
            <a:pPr algn="ctr"/>
            <a:r>
              <a:rPr lang="en-AU"/>
              <a:t>Mengapa?</a:t>
            </a:r>
            <a:endParaRPr lang="en-US"/>
          </a:p>
        </p:txBody>
      </p:sp>
      <p:sp>
        <p:nvSpPr>
          <p:cNvPr id="3" name="Content Placeholder 2">
            <a:extLst>
              <a:ext uri="{FF2B5EF4-FFF2-40B4-BE49-F238E27FC236}">
                <a16:creationId xmlns:a16="http://schemas.microsoft.com/office/drawing/2014/main" id="{C9D3B19D-5C59-4ED8-819E-273AAAC36869}"/>
              </a:ext>
            </a:extLst>
          </p:cNvPr>
          <p:cNvSpPr>
            <a:spLocks noGrp="1"/>
          </p:cNvSpPr>
          <p:nvPr>
            <p:ph idx="1"/>
          </p:nvPr>
        </p:nvSpPr>
        <p:spPr/>
        <p:txBody>
          <a:bodyPr/>
          <a:lstStyle/>
          <a:p>
            <a:pPr algn="just">
              <a:buFont typeface="Arial" panose="020B0604020202020204" pitchFamily="34" charset="0"/>
              <a:buChar char="•"/>
            </a:pPr>
            <a:r>
              <a:rPr lang="en-AU"/>
              <a:t>Kemampuan mengulas, menelaah, meresensi, mereviu (</a:t>
            </a:r>
            <a:r>
              <a:rPr lang="en-AU" i="1"/>
              <a:t>review</a:t>
            </a:r>
            <a:r>
              <a:rPr lang="en-AU"/>
              <a:t>) buku menunjukkan kemampuan memahami isi buku</a:t>
            </a:r>
          </a:p>
          <a:p>
            <a:pPr algn="just">
              <a:buFont typeface="Arial" panose="020B0604020202020204" pitchFamily="34" charset="0"/>
              <a:buChar char="•"/>
            </a:pPr>
            <a:r>
              <a:rPr lang="en-US"/>
              <a:t>Kemampuan ini berguna di dalam </a:t>
            </a:r>
            <a:r>
              <a:rPr lang="en-US" i="1"/>
              <a:t>systematic literature review </a:t>
            </a:r>
            <a:r>
              <a:rPr lang="en-US"/>
              <a:t>(ulasan pustaka sistematis)</a:t>
            </a:r>
            <a:r>
              <a:rPr lang="en-US" i="1"/>
              <a:t> </a:t>
            </a:r>
            <a:r>
              <a:rPr lang="en-US"/>
              <a:t>di dalam pembuatan artikel ilmiah dan </a:t>
            </a:r>
            <a:r>
              <a:rPr lang="en-US" i="1"/>
              <a:t>literature review </a:t>
            </a:r>
            <a:r>
              <a:rPr lang="en-US"/>
              <a:t>(kajian pustaka) di dalam skripsi, tesis, disertasi.</a:t>
            </a:r>
          </a:p>
          <a:p>
            <a:pPr algn="just">
              <a:buFont typeface="Arial" panose="020B0604020202020204" pitchFamily="34" charset="0"/>
              <a:buChar char="•"/>
            </a:pPr>
            <a:r>
              <a:rPr lang="en-US"/>
              <a:t>Bermanfaat di dalam penulisan makalah kuliah, artikel reviu </a:t>
            </a:r>
            <a:r>
              <a:rPr lang="en-US" i="1"/>
              <a:t>(review article</a:t>
            </a:r>
            <a:r>
              <a:rPr lang="en-US"/>
              <a:t>)</a:t>
            </a:r>
            <a:r>
              <a:rPr lang="en-US" i="1"/>
              <a:t>,</a:t>
            </a:r>
            <a:r>
              <a:rPr lang="en-US"/>
              <a:t> secara praktis di dalam dunia penerbitan (sampul belakang buku), promosi buku (media sosial, goodreads, </a:t>
            </a:r>
            <a:r>
              <a:rPr lang="en-US" i="1"/>
              <a:t>website </a:t>
            </a:r>
            <a:r>
              <a:rPr lang="en-US"/>
              <a:t>(situs web), amazon, google books).</a:t>
            </a:r>
          </a:p>
          <a:p>
            <a:pPr>
              <a:buFont typeface="Arial" panose="020B0604020202020204" pitchFamily="34" charset="0"/>
              <a:buChar char="•"/>
            </a:pPr>
            <a:endParaRPr lang="en-US"/>
          </a:p>
        </p:txBody>
      </p:sp>
    </p:spTree>
    <p:extLst>
      <p:ext uri="{BB962C8B-B14F-4D97-AF65-F5344CB8AC3E}">
        <p14:creationId xmlns:p14="http://schemas.microsoft.com/office/powerpoint/2010/main" val="88791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7D98-3CCA-40BB-B1FB-08350C72DF1F}"/>
              </a:ext>
            </a:extLst>
          </p:cNvPr>
          <p:cNvSpPr>
            <a:spLocks noGrp="1"/>
          </p:cNvSpPr>
          <p:nvPr>
            <p:ph type="title"/>
          </p:nvPr>
        </p:nvSpPr>
        <p:spPr/>
        <p:txBody>
          <a:bodyPr/>
          <a:lstStyle/>
          <a:p>
            <a:pPr algn="ctr"/>
            <a:r>
              <a:rPr lang="en-AU"/>
              <a:t>DAFTAR PUSTAKA</a:t>
            </a:r>
            <a:endParaRPr lang="en-US"/>
          </a:p>
        </p:txBody>
      </p:sp>
      <p:sp>
        <p:nvSpPr>
          <p:cNvPr id="3" name="Content Placeholder 2">
            <a:extLst>
              <a:ext uri="{FF2B5EF4-FFF2-40B4-BE49-F238E27FC236}">
                <a16:creationId xmlns:a16="http://schemas.microsoft.com/office/drawing/2014/main" id="{758D194A-5B53-4B35-8F3A-50075F8FE269}"/>
              </a:ext>
            </a:extLst>
          </p:cNvPr>
          <p:cNvSpPr>
            <a:spLocks noGrp="1"/>
          </p:cNvSpPr>
          <p:nvPr>
            <p:ph idx="1"/>
          </p:nvPr>
        </p:nvSpPr>
        <p:spPr/>
        <p:txBody>
          <a:bodyPr/>
          <a:lstStyle/>
          <a:p>
            <a:pPr lvl="2"/>
            <a:r>
              <a:rPr lang="en-US"/>
              <a:t>Balhara, Y. P. (2012). Indexed journal: What does it mean. </a:t>
            </a:r>
            <a:r>
              <a:rPr lang="en-US" i="1"/>
              <a:t>Lung India</a:t>
            </a:r>
            <a:r>
              <a:rPr lang="en-US"/>
              <a:t>, </a:t>
            </a:r>
            <a:r>
              <a:rPr lang="en-US" i="1"/>
              <a:t>29</a:t>
            </a:r>
            <a:r>
              <a:rPr lang="en-US"/>
              <a:t>(2), 193.</a:t>
            </a:r>
          </a:p>
          <a:p>
            <a:pPr lvl="2"/>
            <a:r>
              <a:rPr lang="en-US"/>
              <a:t>Nugraheni, S., Al-Ma’ruf, A.I, &amp; Sufanti, M. (2007). Dimensi Sufistik Danarto dalam Cerpen “O, Jiwa Yang Edan”: Tinjauan Semiotik. </a:t>
            </a:r>
            <a:r>
              <a:rPr lang="en-US" i="1"/>
              <a:t>Kajian Linguistik dan Sastra</a:t>
            </a:r>
            <a:r>
              <a:rPr lang="en-US"/>
              <a:t>, Vol. 19, No. 2, Desember 2007, 173-180</a:t>
            </a:r>
          </a:p>
          <a:p>
            <a:pPr lvl="2"/>
            <a:r>
              <a:rPr lang="en-US"/>
              <a:t>Saputra, A. (2020). Memanfaatkan SINTA (Science And Technology Index) Untuk Publikasi Karya Ilmiah &amp; Strategi Dalam Mencari dan Memilih Jurnal Nasional Terakreditasi. </a:t>
            </a:r>
            <a:r>
              <a:rPr lang="en-US" i="1"/>
              <a:t>Media Pustakawan</a:t>
            </a:r>
            <a:r>
              <a:rPr lang="en-US"/>
              <a:t>, </a:t>
            </a:r>
            <a:r>
              <a:rPr lang="en-US" i="1"/>
              <a:t>27</a:t>
            </a:r>
            <a:r>
              <a:rPr lang="en-US"/>
              <a:t>(1), 56-68.</a:t>
            </a:r>
          </a:p>
          <a:p>
            <a:pPr lvl="2"/>
            <a:r>
              <a:rPr lang="en-US"/>
              <a:t>Peh, W. C., &amp; Ng, K. H. (2008). Basic Structure and Types of Scientific Papers. </a:t>
            </a:r>
            <a:r>
              <a:rPr lang="en-US" i="1"/>
              <a:t>Singapore Medical Journal</a:t>
            </a:r>
            <a:r>
              <a:rPr lang="en-US"/>
              <a:t>, </a:t>
            </a:r>
            <a:r>
              <a:rPr lang="en-US" i="1"/>
              <a:t>49</a:t>
            </a:r>
            <a:r>
              <a:rPr lang="en-US"/>
              <a:t>(7), 522–525.</a:t>
            </a:r>
          </a:p>
          <a:p>
            <a:pPr lvl="2"/>
            <a:r>
              <a:rPr lang="en-US"/>
              <a:t>Sharp, D. (2001). Formal Structure of Scientific Journals and Types of Scientific Papers. </a:t>
            </a:r>
            <a:r>
              <a:rPr lang="en-US" i="1"/>
              <a:t>Treballs de La Societat Catalana de Biologia</a:t>
            </a:r>
            <a:r>
              <a:rPr lang="en-US"/>
              <a:t>, </a:t>
            </a:r>
            <a:r>
              <a:rPr lang="en-US" i="1"/>
              <a:t>51</a:t>
            </a:r>
            <a:r>
              <a:rPr lang="en-US"/>
              <a:t>, 109–117.</a:t>
            </a:r>
          </a:p>
          <a:p>
            <a:pPr lvl="2"/>
            <a:r>
              <a:rPr lang="en-US"/>
              <a:t>Suppe, F. (1998). The Structure of a Scientific Paper. </a:t>
            </a:r>
            <a:r>
              <a:rPr lang="en-US" i="1"/>
              <a:t>Philosophy of Science</a:t>
            </a:r>
            <a:r>
              <a:rPr lang="en-US"/>
              <a:t>, </a:t>
            </a:r>
            <a:r>
              <a:rPr lang="en-US" i="1"/>
              <a:t>65</a:t>
            </a:r>
            <a:r>
              <a:rPr lang="en-US"/>
              <a:t>(3), 381–405.</a:t>
            </a:r>
          </a:p>
          <a:p>
            <a:pPr lvl="2"/>
            <a:r>
              <a:rPr lang="en-US"/>
              <a:t>T. Dyb˚a, B. A. Kitchenham, M. Jorgensen, Evidence-based software engineering for practitioners, IEEE Software 22 (1) (2005) 58–65.</a:t>
            </a:r>
          </a:p>
          <a:p>
            <a:pPr lvl="2"/>
            <a:endParaRPr lang="en-US"/>
          </a:p>
          <a:p>
            <a:pPr lvl="2"/>
            <a:endParaRPr lang="en-US"/>
          </a:p>
          <a:p>
            <a:endParaRPr lang="en-US"/>
          </a:p>
        </p:txBody>
      </p:sp>
    </p:spTree>
    <p:extLst>
      <p:ext uri="{BB962C8B-B14F-4D97-AF65-F5344CB8AC3E}">
        <p14:creationId xmlns:p14="http://schemas.microsoft.com/office/powerpoint/2010/main" val="327420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B3C0-6EAA-4C7F-AD9F-9C12968DC7B5}"/>
              </a:ext>
            </a:extLst>
          </p:cNvPr>
          <p:cNvSpPr>
            <a:spLocks noGrp="1"/>
          </p:cNvSpPr>
          <p:nvPr>
            <p:ph type="title"/>
          </p:nvPr>
        </p:nvSpPr>
        <p:spPr>
          <a:xfrm>
            <a:off x="997624" y="112644"/>
            <a:ext cx="9720072" cy="1499616"/>
          </a:xfrm>
        </p:spPr>
        <p:txBody>
          <a:bodyPr>
            <a:normAutofit/>
          </a:bodyPr>
          <a:lstStyle/>
          <a:p>
            <a:pPr algn="ctr"/>
            <a:r>
              <a:rPr lang="en-AU" sz="4000"/>
              <a:t>CONTOH ULASAN BAGIAN BELAKANG SAMPUL BUKU</a:t>
            </a:r>
            <a:endParaRPr lang="en-US" sz="4000"/>
          </a:p>
        </p:txBody>
      </p:sp>
      <p:pic>
        <p:nvPicPr>
          <p:cNvPr id="4" name="Content Placeholder 3">
            <a:extLst>
              <a:ext uri="{FF2B5EF4-FFF2-40B4-BE49-F238E27FC236}">
                <a16:creationId xmlns:a16="http://schemas.microsoft.com/office/drawing/2014/main" id="{ED8AA52B-25E7-478F-97D7-76850F3852A6}"/>
              </a:ext>
            </a:extLst>
          </p:cNvPr>
          <p:cNvPicPr>
            <a:picLocks noGrp="1" noChangeAspect="1"/>
          </p:cNvPicPr>
          <p:nvPr>
            <p:ph idx="1"/>
          </p:nvPr>
        </p:nvPicPr>
        <p:blipFill>
          <a:blip r:embed="rId2"/>
          <a:stretch>
            <a:fillRect/>
          </a:stretch>
        </p:blipFill>
        <p:spPr>
          <a:xfrm>
            <a:off x="2385391" y="1113183"/>
            <a:ext cx="6891132" cy="5632173"/>
          </a:xfrm>
          <a:prstGeom prst="rect">
            <a:avLst/>
          </a:prstGeom>
        </p:spPr>
      </p:pic>
    </p:spTree>
    <p:extLst>
      <p:ext uri="{BB962C8B-B14F-4D97-AF65-F5344CB8AC3E}">
        <p14:creationId xmlns:p14="http://schemas.microsoft.com/office/powerpoint/2010/main" val="410804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FE4A-AD13-4163-9EFB-60460B978655}"/>
              </a:ext>
            </a:extLst>
          </p:cNvPr>
          <p:cNvSpPr>
            <a:spLocks noGrp="1"/>
          </p:cNvSpPr>
          <p:nvPr>
            <p:ph type="title"/>
          </p:nvPr>
        </p:nvSpPr>
        <p:spPr/>
        <p:txBody>
          <a:bodyPr/>
          <a:lstStyle/>
          <a:p>
            <a:pPr algn="ctr"/>
            <a:r>
              <a:rPr lang="en-AU"/>
              <a:t>CONTOH ULASAN BUKU DI GOODREADS</a:t>
            </a:r>
            <a:endParaRPr lang="en-US"/>
          </a:p>
        </p:txBody>
      </p:sp>
      <p:pic>
        <p:nvPicPr>
          <p:cNvPr id="4" name="Content Placeholder 3">
            <a:extLst>
              <a:ext uri="{FF2B5EF4-FFF2-40B4-BE49-F238E27FC236}">
                <a16:creationId xmlns:a16="http://schemas.microsoft.com/office/drawing/2014/main" id="{3B4DA5FD-72E6-42DC-9F51-BFFB17DB5E7B}"/>
              </a:ext>
            </a:extLst>
          </p:cNvPr>
          <p:cNvPicPr>
            <a:picLocks noGrp="1" noChangeAspect="1"/>
          </p:cNvPicPr>
          <p:nvPr>
            <p:ph idx="1"/>
          </p:nvPr>
        </p:nvPicPr>
        <p:blipFill>
          <a:blip r:embed="rId2"/>
          <a:stretch>
            <a:fillRect/>
          </a:stretch>
        </p:blipFill>
        <p:spPr>
          <a:xfrm>
            <a:off x="1851270" y="2286000"/>
            <a:ext cx="8065597" cy="4022725"/>
          </a:xfrm>
          <a:prstGeom prst="rect">
            <a:avLst/>
          </a:prstGeom>
        </p:spPr>
      </p:pic>
    </p:spTree>
    <p:extLst>
      <p:ext uri="{BB962C8B-B14F-4D97-AF65-F5344CB8AC3E}">
        <p14:creationId xmlns:p14="http://schemas.microsoft.com/office/powerpoint/2010/main" val="64187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CD65-BF26-4DE5-9F06-D6248393B30D}"/>
              </a:ext>
            </a:extLst>
          </p:cNvPr>
          <p:cNvSpPr>
            <a:spLocks noGrp="1"/>
          </p:cNvSpPr>
          <p:nvPr>
            <p:ph type="title"/>
          </p:nvPr>
        </p:nvSpPr>
        <p:spPr/>
        <p:txBody>
          <a:bodyPr/>
          <a:lstStyle/>
          <a:p>
            <a:pPr algn="ctr"/>
            <a:r>
              <a:rPr lang="en-AU"/>
              <a:t>Contoh ulasan buku di amazon</a:t>
            </a:r>
            <a:endParaRPr lang="en-US"/>
          </a:p>
        </p:txBody>
      </p:sp>
      <p:pic>
        <p:nvPicPr>
          <p:cNvPr id="4" name="Content Placeholder 3">
            <a:extLst>
              <a:ext uri="{FF2B5EF4-FFF2-40B4-BE49-F238E27FC236}">
                <a16:creationId xmlns:a16="http://schemas.microsoft.com/office/drawing/2014/main" id="{DE1882D0-4A95-4FB2-9E3F-89D8E56CE8A5}"/>
              </a:ext>
            </a:extLst>
          </p:cNvPr>
          <p:cNvPicPr>
            <a:picLocks noGrp="1" noChangeAspect="1"/>
          </p:cNvPicPr>
          <p:nvPr>
            <p:ph idx="1"/>
          </p:nvPr>
        </p:nvPicPr>
        <p:blipFill>
          <a:blip r:embed="rId2"/>
          <a:stretch>
            <a:fillRect/>
          </a:stretch>
        </p:blipFill>
        <p:spPr>
          <a:xfrm>
            <a:off x="1492377" y="2286000"/>
            <a:ext cx="8783384" cy="4022725"/>
          </a:xfrm>
          <a:prstGeom prst="rect">
            <a:avLst/>
          </a:prstGeom>
        </p:spPr>
      </p:pic>
    </p:spTree>
    <p:extLst>
      <p:ext uri="{BB962C8B-B14F-4D97-AF65-F5344CB8AC3E}">
        <p14:creationId xmlns:p14="http://schemas.microsoft.com/office/powerpoint/2010/main" val="64024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DB97-29BA-4525-A0CA-ED252F2875EE}"/>
              </a:ext>
            </a:extLst>
          </p:cNvPr>
          <p:cNvSpPr>
            <a:spLocks noGrp="1"/>
          </p:cNvSpPr>
          <p:nvPr>
            <p:ph type="title"/>
          </p:nvPr>
        </p:nvSpPr>
        <p:spPr/>
        <p:txBody>
          <a:bodyPr/>
          <a:lstStyle/>
          <a:p>
            <a:pPr algn="ctr"/>
            <a:r>
              <a:rPr lang="en-AU"/>
              <a:t>Ulasan buku</a:t>
            </a:r>
            <a:endParaRPr lang="en-US"/>
          </a:p>
        </p:txBody>
      </p:sp>
      <p:sp>
        <p:nvSpPr>
          <p:cNvPr id="3" name="Content Placeholder 2">
            <a:extLst>
              <a:ext uri="{FF2B5EF4-FFF2-40B4-BE49-F238E27FC236}">
                <a16:creationId xmlns:a16="http://schemas.microsoft.com/office/drawing/2014/main" id="{E2B1B799-B95D-4EAA-AE0A-19A886EA0CBD}"/>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AU"/>
              <a:t>Harus bercerita tentang isi buku dengan cara moderat dan dijalin bersama dengan komentar evaluatif</a:t>
            </a:r>
          </a:p>
          <a:p>
            <a:pPr>
              <a:buFont typeface="Arial" panose="020B0604020202020204" pitchFamily="34" charset="0"/>
              <a:buChar char="•"/>
            </a:pPr>
            <a:r>
              <a:rPr lang="en-AU"/>
              <a:t>Memberikan kritik implisit. Misal: “Jika penerbit hendak mencetak ulang buku ini, ada baiknya bagian ….”, “Cetakan berikutnya dari buku ini sebaiknya ditambahi dengan … agar pembaca dapat memahami ….”</a:t>
            </a:r>
          </a:p>
          <a:p>
            <a:pPr>
              <a:buFont typeface="Arial" panose="020B0604020202020204" pitchFamily="34" charset="0"/>
              <a:buChar char="•"/>
            </a:pPr>
            <a:r>
              <a:rPr lang="en-AU"/>
              <a:t>Pengulas bisa membandingkannya dengan buku lainnya yang memiliki kesamaan topik</a:t>
            </a:r>
          </a:p>
          <a:p>
            <a:pPr>
              <a:buFont typeface="Arial" panose="020B0604020202020204" pitchFamily="34" charset="0"/>
              <a:buChar char="•"/>
            </a:pPr>
            <a:r>
              <a:rPr lang="en-AU"/>
              <a:t>Pengulas bisa juga merujuk pada pengalamannya yang relevan dengan buku yang diulasnya</a:t>
            </a:r>
          </a:p>
          <a:p>
            <a:pPr>
              <a:buFont typeface="Arial" panose="020B0604020202020204" pitchFamily="34" charset="0"/>
              <a:buChar char="•"/>
            </a:pPr>
            <a:r>
              <a:rPr lang="en-AU"/>
              <a:t>Penutup artikel ulasan buku biasanya ditutup dengan simpulan yang menggabungkan kelebihan dan kekurangan buku. Misal: “Meskipun buku ini memiliki kekurangan / bisa dikritik pada bagian …. tetapi buku ini menyuguhkan ….”</a:t>
            </a:r>
          </a:p>
          <a:p>
            <a:pPr>
              <a:buFont typeface="Arial" panose="020B0604020202020204" pitchFamily="34" charset="0"/>
              <a:buChar char="•"/>
            </a:pPr>
            <a:endParaRPr lang="en-AU"/>
          </a:p>
          <a:p>
            <a:pPr marL="0" indent="0">
              <a:buNone/>
            </a:pPr>
            <a:r>
              <a:rPr lang="en-AU" sz="1500"/>
              <a:t>Sumber: </a:t>
            </a:r>
            <a:r>
              <a:rPr lang="en-US" sz="1500"/>
              <a:t>Lewis, M. N. (2020). Here’s a Good Book: Hints on Writing a Book Review for Academic Journals. </a:t>
            </a:r>
            <a:r>
              <a:rPr lang="en-US" sz="1500" i="1"/>
              <a:t>RELC Journal</a:t>
            </a:r>
            <a:r>
              <a:rPr lang="en-US" sz="1500"/>
              <a:t>. </a:t>
            </a:r>
            <a:r>
              <a:rPr lang="en-US" sz="1500" u="sng">
                <a:hlinkClick r:id="rId2"/>
              </a:rPr>
              <a:t>https://doi.org/10.1177/0033688220916239</a:t>
            </a:r>
            <a:endParaRPr lang="en-US" sz="1500"/>
          </a:p>
        </p:txBody>
      </p:sp>
    </p:spTree>
    <p:extLst>
      <p:ext uri="{BB962C8B-B14F-4D97-AF65-F5344CB8AC3E}">
        <p14:creationId xmlns:p14="http://schemas.microsoft.com/office/powerpoint/2010/main" val="359530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639B-419D-446F-AA32-5D88C08E53C8}"/>
              </a:ext>
            </a:extLst>
          </p:cNvPr>
          <p:cNvSpPr>
            <a:spLocks noGrp="1"/>
          </p:cNvSpPr>
          <p:nvPr>
            <p:ph type="title"/>
          </p:nvPr>
        </p:nvSpPr>
        <p:spPr/>
        <p:txBody>
          <a:bodyPr>
            <a:normAutofit/>
          </a:bodyPr>
          <a:lstStyle/>
          <a:p>
            <a:pPr algn="ctr"/>
            <a:r>
              <a:rPr lang="en-AU" sz="4800"/>
              <a:t>CONTOH </a:t>
            </a:r>
            <a:r>
              <a:rPr lang="en-AU" sz="4800" i="1"/>
              <a:t>review article </a:t>
            </a:r>
            <a:r>
              <a:rPr lang="en-AU" sz="4800"/>
              <a:t>BUKU</a:t>
            </a:r>
            <a:br>
              <a:rPr lang="en-AU" sz="1200"/>
            </a:br>
            <a:r>
              <a:rPr lang="en-AU" sz="1200"/>
              <a:t>SUMBER: </a:t>
            </a:r>
            <a:br>
              <a:rPr lang="en-AU" sz="1200"/>
            </a:br>
            <a:r>
              <a:rPr lang="en-US" sz="1200">
                <a:hlinkClick r:id="rId2"/>
              </a:rPr>
              <a:t>Lang, B. (1984). The Reconstruction of Patriotism: Education for Civic Consciousness by Monte Janowitz (University of Chicago Press; xiv 220 pp.; $22.50) - Imagined Communities: Reflections on the Origin And Spread of Nationalism by Benedict Anderson (Verso Editions [London]; 160 pp.; $19.50/$6.50). </a:t>
            </a:r>
            <a:r>
              <a:rPr lang="en-US" sz="1200" i="1">
                <a:hlinkClick r:id="rId2"/>
              </a:rPr>
              <a:t>Worldview,</a:t>
            </a:r>
            <a:r>
              <a:rPr lang="en-US" sz="1200">
                <a:hlinkClick r:id="rId2"/>
              </a:rPr>
              <a:t> </a:t>
            </a:r>
            <a:r>
              <a:rPr lang="en-US" sz="1200" i="1">
                <a:hlinkClick r:id="rId2"/>
              </a:rPr>
              <a:t>27</a:t>
            </a:r>
            <a:r>
              <a:rPr lang="en-US" sz="1200">
                <a:hlinkClick r:id="rId2"/>
              </a:rPr>
              <a:t>(7), 18-20. doi:10.1017/S0084255900039681</a:t>
            </a:r>
            <a:r>
              <a:rPr lang="en-US" sz="1200"/>
              <a:t>  </a:t>
            </a:r>
          </a:p>
        </p:txBody>
      </p:sp>
      <p:pic>
        <p:nvPicPr>
          <p:cNvPr id="4" name="Content Placeholder 3">
            <a:extLst>
              <a:ext uri="{FF2B5EF4-FFF2-40B4-BE49-F238E27FC236}">
                <a16:creationId xmlns:a16="http://schemas.microsoft.com/office/drawing/2014/main" id="{40F1AE89-C4DF-4F01-8CF2-C76AE946DE01}"/>
              </a:ext>
            </a:extLst>
          </p:cNvPr>
          <p:cNvPicPr>
            <a:picLocks noGrp="1" noChangeAspect="1"/>
          </p:cNvPicPr>
          <p:nvPr>
            <p:ph idx="1"/>
          </p:nvPr>
        </p:nvPicPr>
        <p:blipFill>
          <a:blip r:embed="rId3"/>
          <a:stretch>
            <a:fillRect/>
          </a:stretch>
        </p:blipFill>
        <p:spPr>
          <a:xfrm>
            <a:off x="2824851" y="2286000"/>
            <a:ext cx="6118435" cy="4022725"/>
          </a:xfrm>
          <a:prstGeom prst="rect">
            <a:avLst/>
          </a:prstGeom>
        </p:spPr>
      </p:pic>
    </p:spTree>
    <p:extLst>
      <p:ext uri="{BB962C8B-B14F-4D97-AF65-F5344CB8AC3E}">
        <p14:creationId xmlns:p14="http://schemas.microsoft.com/office/powerpoint/2010/main" val="101181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513E-841D-42E5-B220-25C20A084277}"/>
              </a:ext>
            </a:extLst>
          </p:cNvPr>
          <p:cNvSpPr>
            <a:spLocks noGrp="1"/>
          </p:cNvSpPr>
          <p:nvPr>
            <p:ph type="title"/>
          </p:nvPr>
        </p:nvSpPr>
        <p:spPr/>
        <p:txBody>
          <a:bodyPr/>
          <a:lstStyle/>
          <a:p>
            <a:pPr algn="ctr"/>
            <a:r>
              <a:rPr lang="en-AU"/>
              <a:t>CONTOH </a:t>
            </a:r>
            <a:r>
              <a:rPr lang="en-AU" i="1"/>
              <a:t>REVIEW ARTICLE </a:t>
            </a:r>
            <a:r>
              <a:rPr lang="en-AU"/>
              <a:t>buku</a:t>
            </a:r>
            <a:r>
              <a:rPr lang="en-AU" i="1"/>
              <a:t> </a:t>
            </a:r>
            <a:br>
              <a:rPr lang="en-AU" i="1"/>
            </a:br>
            <a:r>
              <a:rPr lang="en-AU" sz="1200"/>
              <a:t>sumber: </a:t>
            </a:r>
            <a:r>
              <a:rPr lang="en-AU" sz="1200">
                <a:hlinkClick r:id="rId2"/>
              </a:rPr>
              <a:t>https://muse.jhu.edu/article/452185/pdf</a:t>
            </a:r>
            <a:r>
              <a:rPr lang="en-AU" sz="1200"/>
              <a:t> </a:t>
            </a:r>
            <a:endParaRPr lang="en-US" sz="1200"/>
          </a:p>
        </p:txBody>
      </p:sp>
      <p:pic>
        <p:nvPicPr>
          <p:cNvPr id="4" name="Content Placeholder 3">
            <a:extLst>
              <a:ext uri="{FF2B5EF4-FFF2-40B4-BE49-F238E27FC236}">
                <a16:creationId xmlns:a16="http://schemas.microsoft.com/office/drawing/2014/main" id="{3F4AAE14-89CF-4BFF-BE17-32B1CE44F03A}"/>
              </a:ext>
            </a:extLst>
          </p:cNvPr>
          <p:cNvPicPr>
            <a:picLocks noGrp="1" noChangeAspect="1"/>
          </p:cNvPicPr>
          <p:nvPr>
            <p:ph idx="1"/>
          </p:nvPr>
        </p:nvPicPr>
        <p:blipFill>
          <a:blip r:embed="rId3"/>
          <a:stretch>
            <a:fillRect/>
          </a:stretch>
        </p:blipFill>
        <p:spPr>
          <a:xfrm>
            <a:off x="2374400" y="2286000"/>
            <a:ext cx="7019337" cy="4022725"/>
          </a:xfrm>
          <a:prstGeom prst="rect">
            <a:avLst/>
          </a:prstGeom>
        </p:spPr>
      </p:pic>
    </p:spTree>
    <p:extLst>
      <p:ext uri="{BB962C8B-B14F-4D97-AF65-F5344CB8AC3E}">
        <p14:creationId xmlns:p14="http://schemas.microsoft.com/office/powerpoint/2010/main" val="5129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3BD4-AD39-48D7-9842-7E29E4AC504F}"/>
              </a:ext>
            </a:extLst>
          </p:cNvPr>
          <p:cNvSpPr>
            <a:spLocks noGrp="1"/>
          </p:cNvSpPr>
          <p:nvPr>
            <p:ph type="title"/>
          </p:nvPr>
        </p:nvSpPr>
        <p:spPr/>
        <p:txBody>
          <a:bodyPr>
            <a:normAutofit/>
          </a:bodyPr>
          <a:lstStyle/>
          <a:p>
            <a:pPr algn="ctr"/>
            <a:r>
              <a:rPr lang="en-AU"/>
              <a:t>CONTOH ULASAN BUKU</a:t>
            </a:r>
            <a:br>
              <a:rPr lang="en-AU"/>
            </a:br>
            <a:r>
              <a:rPr lang="en-AU" sz="1400"/>
              <a:t>SUMBER: </a:t>
            </a:r>
            <a:r>
              <a:rPr lang="en-US" sz="1600">
                <a:hlinkClick r:id="rId2"/>
              </a:rPr>
              <a:t>Mayasari, G. H. (2016). Meneropong Teori Sastra Bandingan pada Buku Metodologi Penelitian Sastra Bandingan. </a:t>
            </a:r>
            <a:r>
              <a:rPr lang="en-US" sz="1600" i="1">
                <a:hlinkClick r:id="rId2"/>
              </a:rPr>
              <a:t>METASASTRA: Jurnal Penelitian Sastra</a:t>
            </a:r>
            <a:r>
              <a:rPr lang="en-US" sz="1600">
                <a:hlinkClick r:id="rId2"/>
              </a:rPr>
              <a:t>, </a:t>
            </a:r>
            <a:r>
              <a:rPr lang="en-US" sz="1600" i="1">
                <a:hlinkClick r:id="rId2"/>
              </a:rPr>
              <a:t>4</a:t>
            </a:r>
            <a:r>
              <a:rPr lang="en-US" sz="1600">
                <a:hlinkClick r:id="rId2"/>
              </a:rPr>
              <a:t>(2), 208-2011</a:t>
            </a:r>
            <a:r>
              <a:rPr lang="en-US" sz="1600"/>
              <a:t>.</a:t>
            </a:r>
          </a:p>
        </p:txBody>
      </p:sp>
      <p:pic>
        <p:nvPicPr>
          <p:cNvPr id="4" name="Content Placeholder 3">
            <a:extLst>
              <a:ext uri="{FF2B5EF4-FFF2-40B4-BE49-F238E27FC236}">
                <a16:creationId xmlns:a16="http://schemas.microsoft.com/office/drawing/2014/main" id="{FF9AA046-565E-46C2-9D25-617839332182}"/>
              </a:ext>
            </a:extLst>
          </p:cNvPr>
          <p:cNvPicPr>
            <a:picLocks noGrp="1" noChangeAspect="1"/>
          </p:cNvPicPr>
          <p:nvPr>
            <p:ph idx="1"/>
          </p:nvPr>
        </p:nvPicPr>
        <p:blipFill>
          <a:blip r:embed="rId3"/>
          <a:stretch>
            <a:fillRect/>
          </a:stretch>
        </p:blipFill>
        <p:spPr>
          <a:xfrm>
            <a:off x="3445566" y="1934818"/>
            <a:ext cx="5261112" cy="4585252"/>
          </a:xfrm>
          <a:prstGeom prst="rect">
            <a:avLst/>
          </a:prstGeom>
        </p:spPr>
      </p:pic>
    </p:spTree>
    <p:extLst>
      <p:ext uri="{BB962C8B-B14F-4D97-AF65-F5344CB8AC3E}">
        <p14:creationId xmlns:p14="http://schemas.microsoft.com/office/powerpoint/2010/main" val="4110529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154</TotalTime>
  <Words>1374</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Tw Cen MT</vt:lpstr>
      <vt:lpstr>Tw Cen MT Condensed</vt:lpstr>
      <vt:lpstr>Wingdings 3</vt:lpstr>
      <vt:lpstr>Integral</vt:lpstr>
      <vt:lpstr>URGENSI KEMAMPUAN MENGULAS Buku ARTIKEL AKADEMIK</vt:lpstr>
      <vt:lpstr>Mengapa?</vt:lpstr>
      <vt:lpstr>CONTOH ULASAN BAGIAN BELAKANG SAMPUL BUKU</vt:lpstr>
      <vt:lpstr>CONTOH ULASAN BUKU DI GOODREADS</vt:lpstr>
      <vt:lpstr>Contoh ulasan buku di amazon</vt:lpstr>
      <vt:lpstr>Ulasan buku</vt:lpstr>
      <vt:lpstr>CONTOH review article BUKU SUMBER:  Lang, B. (1984). The Reconstruction of Patriotism: Education for Civic Consciousness by Monte Janowitz (University of Chicago Press; xiv 220 pp.; $22.50) - Imagined Communities: Reflections on the Origin And Spread of Nationalism by Benedict Anderson (Verso Editions [London]; 160 pp.; $19.50/$6.50). Worldview, 27(7), 18-20. doi:10.1017/S0084255900039681  </vt:lpstr>
      <vt:lpstr>CONTOH REVIEW ARTICLE buku  sumber: https://muse.jhu.edu/article/452185/pdf </vt:lpstr>
      <vt:lpstr>CONTOH ULASAN BUKU SUMBER: Mayasari, G. H. (2016). Meneropong Teori Sastra Bandingan pada Buku Metodologi Penelitian Sastra Bandingan. METASASTRA: Jurnal Penelitian Sastra, 4(2), 208-2011.</vt:lpstr>
      <vt:lpstr>ULASAN BUKU FIKSI</vt:lpstr>
      <vt:lpstr>MENGAPA?</vt:lpstr>
      <vt:lpstr>ARTIKEL akademik</vt:lpstr>
      <vt:lpstr>CIRI ARTIKEL AKADEMIK</vt:lpstr>
      <vt:lpstr>INDEKSASI jurnal</vt:lpstr>
      <vt:lpstr>ULAS ARTIKEL (1) tautan unduh: https://journals.ums.ac.id/index.php/KLS/article/view/4430/2869 </vt:lpstr>
      <vt:lpstr>ULAS ARTIKEL (2) tautan unduh: https://journals.ums.ac.id/index.php/ijolae/article/view/8785/4818 </vt:lpstr>
      <vt:lpstr>MEMBACA CEPAT ARTIKEL</vt:lpstr>
      <vt:lpstr>TEMPLATE DAN GAYA SELINGKUNG</vt:lpstr>
      <vt:lpstr>PERANGKAT LUNAK DAN ALAT SITASI </vt:lpstr>
      <vt:lpstr>DAFTAR PUSTAKA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KEMAMPUAN MENGULAS ARTIKEL AKADEMIK DAN MANFAATNYA</dc:title>
  <dc:creator>JBL-MS</dc:creator>
  <cp:lastModifiedBy>Erry</cp:lastModifiedBy>
  <cp:revision>18</cp:revision>
  <dcterms:created xsi:type="dcterms:W3CDTF">2021-10-20T16:05:44Z</dcterms:created>
  <dcterms:modified xsi:type="dcterms:W3CDTF">2021-10-30T01:15:16Z</dcterms:modified>
</cp:coreProperties>
</file>