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4" r:id="rId3"/>
    <p:sldId id="265" r:id="rId4"/>
    <p:sldId id="263" r:id="rId5"/>
    <p:sldId id="261" r:id="rId6"/>
    <p:sldId id="266" r:id="rId7"/>
    <p:sldId id="267" r:id="rId8"/>
    <p:sldId id="260" r:id="rId9"/>
    <p:sldId id="269" r:id="rId10"/>
    <p:sldId id="262" r:id="rId11"/>
    <p:sldId id="270" r:id="rId12"/>
    <p:sldId id="268" r:id="rId13"/>
    <p:sldId id="259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54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280"/>
    </p:cViewPr>
  </p:sorterViewPr>
  <p:notesViewPr>
    <p:cSldViewPr snapToGrid="0">
      <p:cViewPr varScale="1">
        <p:scale>
          <a:sx n="55" d="100"/>
          <a:sy n="55" d="100"/>
        </p:scale>
        <p:origin x="-84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AC3694-5986-4A93-B1A5-C6E2C24597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35D6AF-233B-418A-8A4D-0389AE5F23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588AF0C-96E0-4E07-A08E-11F6A877F661}" type="datetimeFigureOut">
              <a:rPr lang="en-ID"/>
              <a:pPr>
                <a:defRPr/>
              </a:pPr>
              <a:t>24/11/2021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098296-50F3-4554-9610-8E1EAA5B9F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6A62EA-38F5-49DE-A2B0-4DB15AA161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57FBAC1-EC8C-4A4A-9DF3-1A63B1DCDB79}" type="slidenum">
              <a:rPr lang="en-ID"/>
              <a:pPr>
                <a:defRPr/>
              </a:pPr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7569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6AB6F4-C580-4C25-96C6-448EC6304E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C520F5-23D8-42B4-82FA-45EC25B29A2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CE5C23-572B-4D76-A7AB-6F62720E94E8}" type="datetimeFigureOut">
              <a:rPr lang="en-ID"/>
              <a:pPr>
                <a:defRPr/>
              </a:pPr>
              <a:t>24/11/2021</a:t>
            </a:fld>
            <a:endParaRPr lang="en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3B64173-DF17-4667-9B25-95F136F2840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BA12940-ED39-4F7E-A38A-51C6FDF1E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40791-7A90-4C50-9FCC-EB1478319D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26BB8-22F0-4625-B991-F15B8525A9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77D3C3D-B4A5-4E66-B530-1FA19D7CA522}" type="slidenum">
              <a:rPr lang="en-ID" altLang="en-US"/>
              <a:pPr>
                <a:defRPr/>
              </a:pPr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2301410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7.e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png"/><Relationship Id="rId10" Type="http://schemas.openxmlformats.org/officeDocument/2006/relationships/image" Target="../media/image10.png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E3E180CB-C2CE-43F1-BE5E-8BB7CF93C5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788" y="79375"/>
            <a:ext cx="197008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22">
            <a:extLst>
              <a:ext uri="{FF2B5EF4-FFF2-40B4-BE49-F238E27FC236}">
                <a16:creationId xmlns:a16="http://schemas.microsoft.com/office/drawing/2014/main" id="{D6EA3AD2-772C-4399-A88D-49913FB88A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218569"/>
              </p:ext>
            </p:extLst>
          </p:nvPr>
        </p:nvGraphicFramePr>
        <p:xfrm>
          <a:off x="1305292" y="1608137"/>
          <a:ext cx="10340878" cy="304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CorelDRAW" r:id="rId4" imgW="4304880" imgH="1560600" progId="">
                  <p:embed/>
                </p:oleObj>
              </mc:Choice>
              <mc:Fallback>
                <p:oleObj name="CorelDRAW" r:id="rId4" imgW="4304880" imgH="1560600" progId="">
                  <p:embed/>
                  <p:pic>
                    <p:nvPicPr>
                      <p:cNvPr id="2051" name="Object 22">
                        <a:extLst>
                          <a:ext uri="{FF2B5EF4-FFF2-40B4-BE49-F238E27FC236}">
                            <a16:creationId xmlns:a16="http://schemas.microsoft.com/office/drawing/2014/main" id="{5F5ABFE0-7739-4239-A431-981F457DD4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292" y="1608137"/>
                        <a:ext cx="10340878" cy="304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3">
            <a:extLst>
              <a:ext uri="{FF2B5EF4-FFF2-40B4-BE49-F238E27FC236}">
                <a16:creationId xmlns:a16="http://schemas.microsoft.com/office/drawing/2014/main" id="{848F657C-BD86-4384-81CE-D6A1656565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38100" y="6124575"/>
          <a:ext cx="1223010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CorelDRAW" r:id="rId6" imgW="10719360" imgH="699480" progId="">
                  <p:embed/>
                </p:oleObj>
              </mc:Choice>
              <mc:Fallback>
                <p:oleObj name="CorelDRAW" r:id="rId6" imgW="10719360" imgH="699480" progId="">
                  <p:embed/>
                  <p:pic>
                    <p:nvPicPr>
                      <p:cNvPr id="2052" name="Object 23">
                        <a:extLst>
                          <a:ext uri="{FF2B5EF4-FFF2-40B4-BE49-F238E27FC236}">
                            <a16:creationId xmlns:a16="http://schemas.microsoft.com/office/drawing/2014/main" id="{210B736A-61D2-4633-B00A-2629B35B19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100" y="6124575"/>
                        <a:ext cx="1223010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8">
            <a:extLst>
              <a:ext uri="{FF2B5EF4-FFF2-40B4-BE49-F238E27FC236}">
                <a16:creationId xmlns:a16="http://schemas.microsoft.com/office/drawing/2014/main" id="{4BF4800B-0893-4D6A-B1E5-88EB66B83B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76200"/>
            <a:ext cx="150653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>
            <a:extLst>
              <a:ext uri="{FF2B5EF4-FFF2-40B4-BE49-F238E27FC236}">
                <a16:creationId xmlns:a16="http://schemas.microsoft.com/office/drawing/2014/main" id="{91888EC8-448B-4A7A-9BDA-99C51D0D8A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44463"/>
            <a:ext cx="13208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763487" y="1732183"/>
            <a:ext cx="8802546" cy="1325563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D" dirty="0"/>
          </a:p>
        </p:txBody>
      </p:sp>
      <p:sp>
        <p:nvSpPr>
          <p:cNvPr id="8" name="Slide Number Placeholder 32">
            <a:extLst>
              <a:ext uri="{FF2B5EF4-FFF2-40B4-BE49-F238E27FC236}">
                <a16:creationId xmlns:a16="http://schemas.microsoft.com/office/drawing/2014/main" id="{926F8ACA-C2A4-49A7-85D0-1024E28F17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650663" y="6354763"/>
            <a:ext cx="465137" cy="425450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FE35F47-AD47-42E8-ACD1-E647A99DDE2F}" type="slidenum">
              <a:rPr lang="en-ID" altLang="en-US"/>
              <a:pPr>
                <a:defRPr/>
              </a:pPr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3481453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4">
            <a:extLst>
              <a:ext uri="{FF2B5EF4-FFF2-40B4-BE49-F238E27FC236}">
                <a16:creationId xmlns:a16="http://schemas.microsoft.com/office/drawing/2014/main" id="{C4A6B7C3-67FF-42EB-A812-9BA4C9893B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28575" y="6242050"/>
          <a:ext cx="1221581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CorelDRAW" r:id="rId3" imgW="10719816" imgH="566928" progId="">
                  <p:embed/>
                </p:oleObj>
              </mc:Choice>
              <mc:Fallback>
                <p:oleObj name="CorelDRAW" r:id="rId3" imgW="10719816" imgH="566928" progId="">
                  <p:embed/>
                  <p:pic>
                    <p:nvPicPr>
                      <p:cNvPr id="3074" name="Object 44">
                        <a:extLst>
                          <a:ext uri="{FF2B5EF4-FFF2-40B4-BE49-F238E27FC236}">
                            <a16:creationId xmlns:a16="http://schemas.microsoft.com/office/drawing/2014/main" id="{9508BB4E-D971-45FF-979F-D9933276F1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8575" y="6242050"/>
                        <a:ext cx="12215813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6">
            <a:extLst>
              <a:ext uri="{FF2B5EF4-FFF2-40B4-BE49-F238E27FC236}">
                <a16:creationId xmlns:a16="http://schemas.microsoft.com/office/drawing/2014/main" id="{F79EA434-C139-4826-BF2D-CA3865119A4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325" y="6307138"/>
            <a:ext cx="12033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45">
            <a:extLst>
              <a:ext uri="{FF2B5EF4-FFF2-40B4-BE49-F238E27FC236}">
                <a16:creationId xmlns:a16="http://schemas.microsoft.com/office/drawing/2014/main" id="{2307E5A2-9BF8-442A-9712-150701B1EF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28575" y="-19050"/>
          <a:ext cx="98075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CorelDRAW" r:id="rId6" imgW="4412520" imgH="677520" progId="">
                  <p:embed/>
                </p:oleObj>
              </mc:Choice>
              <mc:Fallback>
                <p:oleObj name="CorelDRAW" r:id="rId6" imgW="4412520" imgH="677520" progId="">
                  <p:embed/>
                  <p:pic>
                    <p:nvPicPr>
                      <p:cNvPr id="3076" name="Object 45">
                        <a:extLst>
                          <a:ext uri="{FF2B5EF4-FFF2-40B4-BE49-F238E27FC236}">
                            <a16:creationId xmlns:a16="http://schemas.microsoft.com/office/drawing/2014/main" id="{1E1B9276-59E7-4AB2-B822-A801C0A7A9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8575" y="-19050"/>
                        <a:ext cx="98075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UMS-Logo Hitam.png">
            <a:extLst>
              <a:ext uri="{FF2B5EF4-FFF2-40B4-BE49-F238E27FC236}">
                <a16:creationId xmlns:a16="http://schemas.microsoft.com/office/drawing/2014/main" id="{27741360-5260-45B3-BFFC-D284AA878C9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60000" contrast="-68000"/>
          </a:blip>
          <a:stretch>
            <a:fillRect/>
          </a:stretch>
        </p:blipFill>
        <p:spPr>
          <a:xfrm>
            <a:off x="4081116" y="1309029"/>
            <a:ext cx="4308667" cy="4215865"/>
          </a:xfrm>
          <a:prstGeom prst="rect">
            <a:avLst/>
          </a:prstGeom>
        </p:spPr>
      </p:pic>
      <p:graphicFrame>
        <p:nvGraphicFramePr>
          <p:cNvPr id="9" name="Object 47">
            <a:extLst>
              <a:ext uri="{FF2B5EF4-FFF2-40B4-BE49-F238E27FC236}">
                <a16:creationId xmlns:a16="http://schemas.microsoft.com/office/drawing/2014/main" id="{5D362257-D5B4-4D13-B9B5-3AE9A84957E6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11655425" y="-19050"/>
          <a:ext cx="5461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CorelDRAW" r:id="rId9" imgW="4412520" imgH="677520" progId="">
                  <p:embed/>
                </p:oleObj>
              </mc:Choice>
              <mc:Fallback>
                <p:oleObj name="CorelDRAW" r:id="rId9" imgW="4412520" imgH="677520" progId="">
                  <p:embed/>
                  <p:pic>
                    <p:nvPicPr>
                      <p:cNvPr id="3078" name="Object 47">
                        <a:extLst>
                          <a:ext uri="{FF2B5EF4-FFF2-40B4-BE49-F238E27FC236}">
                            <a16:creationId xmlns:a16="http://schemas.microsoft.com/office/drawing/2014/main" id="{22250EB5-5374-4CCA-AE0F-5A2B3205B4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5425" y="-19050"/>
                        <a:ext cx="5461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10">
            <a:extLst>
              <a:ext uri="{FF2B5EF4-FFF2-40B4-BE49-F238E27FC236}">
                <a16:creationId xmlns:a16="http://schemas.microsoft.com/office/drawing/2014/main" id="{B80D3E8F-B8D7-47D0-BD31-F91D17C7CD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9025" y="55563"/>
            <a:ext cx="151130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2254" y="109323"/>
            <a:ext cx="9072752" cy="68396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69416" y="1110323"/>
            <a:ext cx="10799935" cy="4613275"/>
          </a:xfrm>
        </p:spPr>
        <p:txBody>
          <a:bodyPr/>
          <a:lstStyle>
            <a:lvl1pPr>
              <a:defRPr>
                <a:solidFill>
                  <a:srgbClr val="00194C"/>
                </a:solidFill>
              </a:defRPr>
            </a:lvl1pPr>
            <a:lvl2pPr>
              <a:defRPr>
                <a:solidFill>
                  <a:srgbClr val="00194C"/>
                </a:solidFill>
              </a:defRPr>
            </a:lvl2pPr>
            <a:lvl3pPr>
              <a:defRPr>
                <a:solidFill>
                  <a:srgbClr val="00194C"/>
                </a:solidFill>
              </a:defRPr>
            </a:lvl3pPr>
            <a:lvl4pPr>
              <a:defRPr>
                <a:solidFill>
                  <a:srgbClr val="00194C"/>
                </a:solidFill>
              </a:defRPr>
            </a:lvl4pPr>
            <a:lvl5pPr>
              <a:defRPr>
                <a:solidFill>
                  <a:srgbClr val="00194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D" dirty="0"/>
          </a:p>
        </p:txBody>
      </p:sp>
      <p:sp>
        <p:nvSpPr>
          <p:cNvPr id="11" name="Slide Number Placeholder 32">
            <a:extLst>
              <a:ext uri="{FF2B5EF4-FFF2-40B4-BE49-F238E27FC236}">
                <a16:creationId xmlns:a16="http://schemas.microsoft.com/office/drawing/2014/main" id="{4EB169CD-2B1C-477D-9072-8B2C703FE0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650663" y="6354763"/>
            <a:ext cx="465137" cy="425450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8758ED9-0E15-4013-9742-7BA20B6E23F6}" type="slidenum">
              <a:rPr lang="en-ID" altLang="en-US"/>
              <a:pPr>
                <a:defRPr/>
              </a:pPr>
              <a:t>‹#›</a:t>
            </a:fld>
            <a:endParaRPr lang="en-ID" altLang="en-US" dirty="0"/>
          </a:p>
        </p:txBody>
      </p:sp>
    </p:spTree>
    <p:extLst>
      <p:ext uri="{BB962C8B-B14F-4D97-AF65-F5344CB8AC3E}">
        <p14:creationId xmlns:p14="http://schemas.microsoft.com/office/powerpoint/2010/main" val="305547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6DC7217-9B95-4076-BD15-72E15285EE6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D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DE3F882-8A9B-42BE-99DA-B6EDBBCA19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D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E03C7-9F11-4362-9DDF-0E5CDFD99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5774E51-12F1-471B-A5BC-F60DD1C05D6F}" type="slidenum">
              <a:rPr lang="en-ID" altLang="en-US"/>
              <a:pPr>
                <a:defRPr/>
              </a:pPr>
              <a:t>‹#›</a:t>
            </a:fld>
            <a:endParaRPr lang="en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7CBF17F-661C-418E-B78D-8EEBC3A62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539" y="2483274"/>
            <a:ext cx="8802546" cy="1325563"/>
          </a:xfrm>
        </p:spPr>
        <p:txBody>
          <a:bodyPr/>
          <a:lstStyle/>
          <a:p>
            <a:pPr algn="ctr"/>
            <a:r>
              <a:rPr lang="nl-NL" dirty="0">
                <a:latin typeface="Goudy Old Style" pitchFamily="18" charset="0"/>
              </a:rPr>
              <a:t>Struktur Teks pada Artikel Ilmiah. dan Media Presentasi Ilmiah</a:t>
            </a:r>
            <a:endParaRPr lang="en-AU" altLang="en-US" dirty="0">
              <a:latin typeface="Goudy Old Style" pitchFamily="18" charset="0"/>
            </a:endParaRPr>
          </a:p>
        </p:txBody>
      </p:sp>
      <p:sp>
        <p:nvSpPr>
          <p:cNvPr id="6147" name="Slide Number Placeholder 2">
            <a:extLst>
              <a:ext uri="{FF2B5EF4-FFF2-40B4-BE49-F238E27FC236}">
                <a16:creationId xmlns:a16="http://schemas.microsoft.com/office/drawing/2014/main" id="{805D88E7-9FD2-4E2E-A219-D42342DE05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4104C39-1AFA-474E-8968-FEA262F852BA}" type="slidenum">
              <a:rPr lang="en-ID" altLang="en-US" sz="14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n-ID" altLang="en-US" sz="14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10</a:t>
            </a:fld>
            <a:endParaRPr lang="en-ID" alt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C6F27DB-E1F8-44C6-8F7F-F909BD7D7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414327"/>
              </p:ext>
            </p:extLst>
          </p:nvPr>
        </p:nvGraphicFramePr>
        <p:xfrm>
          <a:off x="990601" y="0"/>
          <a:ext cx="8340967" cy="6182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4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7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2202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Genre</a:t>
                      </a:r>
                      <a:endParaRPr lang="id-ID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826"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effectLst/>
                        </a:rPr>
                        <a:t>Genre cerita</a:t>
                      </a:r>
                      <a:endParaRPr lang="id-ID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effectLst/>
                        </a:rPr>
                        <a:t>Genre faktual</a:t>
                      </a:r>
                      <a:endParaRPr lang="id-ID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effectLst/>
                        </a:rPr>
                        <a:t>Genre </a:t>
                      </a:r>
                      <a:r>
                        <a:rPr lang="en-US" sz="2000" dirty="0" err="1">
                          <a:effectLst/>
                        </a:rPr>
                        <a:t>tanggapan</a:t>
                      </a:r>
                      <a:endParaRPr lang="id-ID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 subgenre </a:t>
                      </a:r>
                      <a:r>
                        <a:rPr lang="en-US" sz="2000" dirty="0" err="1">
                          <a:effectLst/>
                        </a:rPr>
                        <a:t>naratif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memiliki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tujuan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sosial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yaitu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menceritakan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kejadian</a:t>
                      </a:r>
                      <a:r>
                        <a:rPr lang="en-US" sz="2000" dirty="0">
                          <a:effectLst/>
                        </a:rPr>
                        <a:t>;</a:t>
                      </a:r>
                      <a:endParaRPr lang="id-ID" sz="2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 subgenre </a:t>
                      </a:r>
                      <a:r>
                        <a:rPr lang="en-US" sz="2000" dirty="0" err="1">
                          <a:effectLst/>
                        </a:rPr>
                        <a:t>laporan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memiliki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tujuan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sosial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melaporkan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kejadian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atau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isu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atau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melaporkan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secara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umum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tentang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berbagai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kelas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benda</a:t>
                      </a:r>
                      <a:r>
                        <a:rPr lang="en-US" sz="2000" dirty="0">
                          <a:effectLst/>
                        </a:rPr>
                        <a:t>;</a:t>
                      </a:r>
                      <a:endParaRPr lang="id-ID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 subgenre </a:t>
                      </a:r>
                      <a:r>
                        <a:rPr lang="en-US" sz="2000" dirty="0" err="1">
                          <a:effectLst/>
                        </a:rPr>
                        <a:t>transaksional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memiliki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tujuan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sosial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menegosiasikan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hubungan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barang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layanan</a:t>
                      </a:r>
                      <a:r>
                        <a:rPr lang="en-US" sz="2000" dirty="0">
                          <a:effectLst/>
                        </a:rPr>
                        <a:t>;</a:t>
                      </a:r>
                      <a:endParaRPr lang="id-ID" sz="2000" dirty="0">
                        <a:effectLst/>
                      </a:endParaRPr>
                    </a:p>
                    <a:p>
                      <a:pPr algn="ctr"/>
                      <a:r>
                        <a:rPr lang="en-US" sz="2000" dirty="0" err="1">
                          <a:effectLst/>
                        </a:rPr>
                        <a:t>informasi</a:t>
                      </a:r>
                      <a:r>
                        <a:rPr lang="en-US" sz="2000" dirty="0">
                          <a:effectLst/>
                        </a:rPr>
                        <a:t>,</a:t>
                      </a:r>
                      <a:endParaRPr lang="id-ID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97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 subgenre non </a:t>
                      </a:r>
                      <a:r>
                        <a:rPr lang="en-US" sz="2000" dirty="0" err="1">
                          <a:effectLst/>
                        </a:rPr>
                        <a:t>naratif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memiliki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tujuan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sosial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yaitu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mendeskripsikan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kejadian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atau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isu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id-ID" sz="2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 subgenre </a:t>
                      </a:r>
                      <a:r>
                        <a:rPr lang="en-US" sz="2000" dirty="0" err="1">
                          <a:effectLst/>
                        </a:rPr>
                        <a:t>prosedural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memiliki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tujuan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sosial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mengarahkan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atau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mengajarkan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tentang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langkah-langkah</a:t>
                      </a:r>
                      <a:r>
                        <a:rPr lang="en-US" sz="2000" dirty="0">
                          <a:effectLst/>
                        </a:rPr>
                        <a:t> yang </a:t>
                      </a:r>
                      <a:r>
                        <a:rPr lang="en-US" sz="2000" dirty="0" err="1">
                          <a:effectLst/>
                        </a:rPr>
                        <a:t>telah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ditentukan</a:t>
                      </a:r>
                      <a:r>
                        <a:rPr lang="en-US" sz="2000" dirty="0">
                          <a:effectLst/>
                        </a:rPr>
                        <a:t>. 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 subgenre </a:t>
                      </a:r>
                      <a:r>
                        <a:rPr lang="en-US" sz="2000" dirty="0" err="1">
                          <a:effectLst/>
                        </a:rPr>
                        <a:t>ekpositori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memiliki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tujuan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sosial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menjelaskan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atau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menganalisis</a:t>
                      </a:r>
                      <a:r>
                        <a:rPr lang="en-US" sz="2000" dirty="0">
                          <a:effectLst/>
                        </a:rPr>
                        <a:t> proses </a:t>
                      </a:r>
                      <a:r>
                        <a:rPr lang="en-US" sz="2000" dirty="0" err="1">
                          <a:effectLst/>
                        </a:rPr>
                        <a:t>muncul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atau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terjadinya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sesuatu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id-ID" sz="2000" dirty="0">
                        <a:effectLst/>
                      </a:endParaRPr>
                    </a:p>
                    <a:p>
                      <a:pPr algn="ctr"/>
                      <a:r>
                        <a:rPr lang="en-US" sz="2000" dirty="0">
                          <a:effectLst/>
                        </a:rPr>
                        <a:t> </a:t>
                      </a:r>
                      <a:endParaRPr lang="id-ID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718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A61E4-204C-44BF-B7C7-2F07EBB4A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err="1"/>
              <a:t>Bahan</a:t>
            </a:r>
            <a:r>
              <a:rPr lang="en-US" b="0" dirty="0"/>
              <a:t> </a:t>
            </a:r>
            <a:r>
              <a:rPr lang="en-US" b="0" dirty="0" err="1"/>
              <a:t>Bacaan</a:t>
            </a:r>
            <a:endParaRPr lang="en-ID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C76B75-3C13-4A4B-8736-979FB1DAB2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11</a:t>
            </a:fld>
            <a:endParaRPr lang="en-ID" alt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3831ED-3B48-400C-A26D-E078105E92C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69875" y="1109663"/>
            <a:ext cx="10799763" cy="4613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id-ID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Fatonah</a:t>
            </a:r>
            <a:r>
              <a:rPr lang="en-US" dirty="0">
                <a:solidFill>
                  <a:schemeClr val="tx1"/>
                </a:solidFill>
              </a:rPr>
              <a:t>, K</a:t>
            </a:r>
            <a:r>
              <a:rPr lang="id-ID" dirty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err="1">
                <a:solidFill>
                  <a:schemeClr val="tx1"/>
                </a:solidFill>
              </a:rPr>
              <a:t>Gunawan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Wiradharma</a:t>
            </a:r>
            <a:r>
              <a:rPr lang="en-US" dirty="0">
                <a:solidFill>
                  <a:schemeClr val="tx1"/>
                </a:solidFill>
              </a:rPr>
              <a:t>. 2018. </a:t>
            </a:r>
            <a:r>
              <a:rPr lang="id-ID" dirty="0">
                <a:solidFill>
                  <a:schemeClr val="tx1"/>
                </a:solidFill>
              </a:rPr>
              <a:t>“</a:t>
            </a:r>
            <a:r>
              <a:rPr lang="en-US" dirty="0" err="1">
                <a:solidFill>
                  <a:schemeClr val="tx1"/>
                </a:solidFill>
              </a:rPr>
              <a:t>KBahasa</a:t>
            </a:r>
            <a:r>
              <a:rPr lang="en-US" dirty="0">
                <a:solidFill>
                  <a:schemeClr val="tx1"/>
                </a:solidFill>
              </a:rPr>
              <a:t> Indonesia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Kurikulum</a:t>
            </a:r>
            <a:r>
              <a:rPr lang="en-US" dirty="0">
                <a:solidFill>
                  <a:schemeClr val="tx1"/>
                </a:solidFill>
              </a:rPr>
              <a:t> 2013 (</a:t>
            </a:r>
            <a:r>
              <a:rPr lang="en-US" dirty="0" err="1">
                <a:solidFill>
                  <a:schemeClr val="tx1"/>
                </a:solidFill>
              </a:rPr>
              <a:t>Revisi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id-ID" dirty="0">
                <a:solidFill>
                  <a:schemeClr val="tx1"/>
                </a:solidFill>
              </a:rPr>
              <a:t>”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ongres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Bahasa</a:t>
            </a:r>
            <a:r>
              <a:rPr lang="en-US" dirty="0">
                <a:solidFill>
                  <a:schemeClr val="tx1"/>
                </a:solidFill>
              </a:rPr>
              <a:t> Indonesia. Jakarta: </a:t>
            </a:r>
            <a:r>
              <a:rPr lang="en-US" dirty="0" err="1">
                <a:solidFill>
                  <a:schemeClr val="tx1"/>
                </a:solidFill>
              </a:rPr>
              <a:t>Badan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Kemdikbud</a:t>
            </a:r>
            <a:r>
              <a:rPr lang="en-US" dirty="0">
                <a:solidFill>
                  <a:schemeClr val="tx1"/>
                </a:solidFill>
              </a:rPr>
              <a:t>.  </a:t>
            </a:r>
            <a:endParaRPr lang="id-ID" dirty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Priyatni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Endah</a:t>
            </a:r>
            <a:r>
              <a:rPr lang="en-US" dirty="0">
                <a:solidFill>
                  <a:schemeClr val="tx1"/>
                </a:solidFill>
              </a:rPr>
              <a:t> Tri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Nurhadi</a:t>
            </a:r>
            <a:r>
              <a:rPr lang="en-US" dirty="0">
                <a:solidFill>
                  <a:schemeClr val="tx1"/>
                </a:solidFill>
              </a:rPr>
              <a:t>. 2017.’ </a:t>
            </a:r>
            <a:r>
              <a:rPr lang="en-US" i="1" dirty="0" err="1">
                <a:solidFill>
                  <a:schemeClr val="tx1"/>
                </a:solidFill>
              </a:rPr>
              <a:t>Membaca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Kritis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dan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Literasi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Kritis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Cetakan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pertama</a:t>
            </a:r>
            <a:r>
              <a:rPr lang="en-US" dirty="0">
                <a:solidFill>
                  <a:schemeClr val="tx1"/>
                </a:solidFill>
              </a:rPr>
              <a:t>. Jakarta: </a:t>
            </a:r>
            <a:r>
              <a:rPr lang="en-US" dirty="0" err="1">
                <a:solidFill>
                  <a:schemeClr val="tx1"/>
                </a:solidFill>
              </a:rPr>
              <a:t>Tira</a:t>
            </a:r>
            <a:r>
              <a:rPr lang="en-US" dirty="0">
                <a:solidFill>
                  <a:schemeClr val="tx1"/>
                </a:solidFill>
              </a:rPr>
              <a:t> Smart.</a:t>
            </a:r>
            <a:endParaRPr lang="id-ID" dirty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511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12</a:t>
            </a:fld>
            <a:endParaRPr lang="en-ID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2254" y="360329"/>
            <a:ext cx="9072752" cy="683962"/>
          </a:xfrm>
        </p:spPr>
        <p:txBody>
          <a:bodyPr/>
          <a:lstStyle/>
          <a:p>
            <a:r>
              <a:rPr lang="id-ID" dirty="0">
                <a:latin typeface="Goudy Old Style" pitchFamily="18" charset="0"/>
              </a:rPr>
              <a:t>Tugas Akhir</a:t>
            </a:r>
            <a:br>
              <a:rPr lang="id-ID" dirty="0">
                <a:latin typeface="Goudy Old Style" pitchFamily="18" charset="0"/>
              </a:rPr>
            </a:br>
            <a:endParaRPr lang="id-ID" dirty="0">
              <a:latin typeface="Goudy Old Styl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201263" y="1770942"/>
            <a:ext cx="9889753" cy="2972508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latin typeface="Goudy Old Style" pitchFamily="18" charset="0"/>
              </a:rPr>
              <a:t>Tugas akhir berupa:</a:t>
            </a:r>
          </a:p>
          <a:p>
            <a:pPr marL="0" indent="0" algn="just">
              <a:buNone/>
            </a:pPr>
            <a:endParaRPr lang="en-US" sz="4400" b="1" dirty="0">
              <a:latin typeface="Goudy Old Style" pitchFamily="18" charset="0"/>
            </a:endParaRPr>
          </a:p>
          <a:p>
            <a:pPr marL="0" indent="0" algn="ctr">
              <a:buNone/>
            </a:pPr>
            <a:r>
              <a:rPr lang="nn-NO" sz="4400" b="1" dirty="0">
                <a:latin typeface="Goudy Old Style" pitchFamily="18" charset="0"/>
              </a:rPr>
              <a:t>Menyampaikan struktur teks artikel ilmiah dan struktur teks dalam salindia sebagai media presentasi ilmiah (PPT/ PPT Bernarasi/ Poster)</a:t>
            </a:r>
            <a:endParaRPr lang="en-US" sz="4400" b="1" dirty="0">
              <a:latin typeface="Goudy Old Styl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1264" y="1470214"/>
            <a:ext cx="9861177" cy="43209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7200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37">
            <a:extLst>
              <a:ext uri="{FF2B5EF4-FFF2-40B4-BE49-F238E27FC236}">
                <a16:creationId xmlns:a16="http://schemas.microsoft.com/office/drawing/2014/main" id="{920F199B-F74F-4A8B-BFAC-8930EAA94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888" y="887413"/>
            <a:ext cx="8059737" cy="48609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2</a:t>
            </a:fld>
            <a:endParaRPr lang="en-ID" altLang="en-US" dirty="0"/>
          </a:p>
        </p:txBody>
      </p:sp>
      <p:pic>
        <p:nvPicPr>
          <p:cNvPr id="7" name="Picture 2" descr="Yuma Pustaka - Bahasa Indonesia Untuk Penulisan Karya Tulis Ilmiah Penulis:  Drs. Yakub Nasucha, M. Hum. Dr. Muhammad Rohmadi, M. Hum. Drs. Agus Budi  Wahyudi, M. Hum. Harga: Rp 40.000,- Bahasa memiliki">
            <a:extLst>
              <a:ext uri="{FF2B5EF4-FFF2-40B4-BE49-F238E27FC236}">
                <a16:creationId xmlns:a16="http://schemas.microsoft.com/office/drawing/2014/main" id="{C1E12899-9255-4CA8-812D-E011B8DBE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20614"/>
            <a:ext cx="3657600" cy="533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E3C1E00-F416-4091-BEBB-C3E1B71B99AF}"/>
              </a:ext>
            </a:extLst>
          </p:cNvPr>
          <p:cNvSpPr txBox="1"/>
          <p:nvPr/>
        </p:nvSpPr>
        <p:spPr>
          <a:xfrm>
            <a:off x="5931879" y="1874728"/>
            <a:ext cx="4970583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800" dirty="0"/>
              <a:t>Kudus, 18 Agustus 1960</a:t>
            </a:r>
          </a:p>
          <a:p>
            <a:endParaRPr lang="id-ID" sz="2800" dirty="0"/>
          </a:p>
          <a:p>
            <a:r>
              <a:rPr lang="id-ID" sz="2800" dirty="0"/>
              <a:t>SDN Rendeng 1 Kudus</a:t>
            </a:r>
          </a:p>
          <a:p>
            <a:r>
              <a:rPr lang="id-ID" sz="2800" dirty="0"/>
              <a:t>SMEPN Kudus</a:t>
            </a:r>
          </a:p>
          <a:p>
            <a:r>
              <a:rPr lang="id-ID" sz="2800" dirty="0"/>
              <a:t>SMEAN Kudus</a:t>
            </a:r>
          </a:p>
          <a:p>
            <a:r>
              <a:rPr lang="id-ID" sz="2800" dirty="0"/>
              <a:t>Fsatra UNS</a:t>
            </a:r>
          </a:p>
          <a:p>
            <a:r>
              <a:rPr lang="id-ID" sz="2800" dirty="0"/>
              <a:t>Ilmu Humaniora UGM</a:t>
            </a:r>
          </a:p>
        </p:txBody>
      </p:sp>
    </p:spTree>
    <p:extLst>
      <p:ext uri="{BB962C8B-B14F-4D97-AF65-F5344CB8AC3E}">
        <p14:creationId xmlns:p14="http://schemas.microsoft.com/office/powerpoint/2010/main" val="82270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3</a:t>
            </a:fld>
            <a:endParaRPr lang="en-ID" alt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8B5749-6D28-462F-9077-3D6025FDF674}"/>
              </a:ext>
            </a:extLst>
          </p:cNvPr>
          <p:cNvSpPr txBox="1">
            <a:spLocks noGrp="1"/>
          </p:cNvSpPr>
          <p:nvPr>
            <p:ph sz="quarter" idx="10"/>
          </p:nvPr>
        </p:nvSpPr>
        <p:spPr>
          <a:xfrm>
            <a:off x="696118" y="1122362"/>
            <a:ext cx="10799763" cy="46132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4800" dirty="0">
                <a:solidFill>
                  <a:srgbClr val="FF0000"/>
                </a:solidFill>
                <a:latin typeface="Bodoni MT Black" pitchFamily="18" charset="0"/>
              </a:rPr>
              <a:t>GENRE TEKS</a:t>
            </a:r>
          </a:p>
          <a:p>
            <a:pPr algn="ctr"/>
            <a:r>
              <a:rPr lang="id-ID" sz="4800" dirty="0">
                <a:solidFill>
                  <a:srgbClr val="FF0000"/>
                </a:solidFill>
                <a:latin typeface="Bodoni MT Black" pitchFamily="18" charset="0"/>
              </a:rPr>
              <a:t>BAHASA INDONESIA</a:t>
            </a:r>
            <a:endParaRPr lang="en-US" sz="4800" dirty="0">
              <a:solidFill>
                <a:srgbClr val="FF0000"/>
              </a:solidFill>
              <a:latin typeface="Bodoni MT Black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28C969-9BEF-446E-B1D9-91F52CBC9925}"/>
              </a:ext>
            </a:extLst>
          </p:cNvPr>
          <p:cNvSpPr txBox="1"/>
          <p:nvPr/>
        </p:nvSpPr>
        <p:spPr>
          <a:xfrm>
            <a:off x="902677" y="4412198"/>
            <a:ext cx="8307467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d-ID" sz="2000" b="1" dirty="0">
                <a:solidFill>
                  <a:schemeClr val="tx1"/>
                </a:solidFill>
              </a:rPr>
              <a:t>Drs. Agus Budi Wahyudi, M. Hum.</a:t>
            </a:r>
          </a:p>
          <a:p>
            <a:r>
              <a:rPr lang="id-ID" sz="2000" b="1" dirty="0">
                <a:solidFill>
                  <a:schemeClr val="tx1"/>
                </a:solidFill>
              </a:rPr>
              <a:t>Kepala Laboratorium Program Studi Pendidikan Bahasa dan Sastra Indonesia</a:t>
            </a:r>
          </a:p>
          <a:p>
            <a:r>
              <a:rPr lang="id-ID" sz="2000" b="1" dirty="0">
                <a:solidFill>
                  <a:schemeClr val="tx1"/>
                </a:solidFill>
              </a:rPr>
              <a:t>Fakultas Keguruan dan Ilmu Pendidikan</a:t>
            </a:r>
          </a:p>
          <a:p>
            <a:r>
              <a:rPr lang="id-ID" sz="2000" b="1" dirty="0">
                <a:solidFill>
                  <a:schemeClr val="tx1"/>
                </a:solidFill>
              </a:rPr>
              <a:t>Universitas Muhammadiyah Surakarta</a:t>
            </a:r>
          </a:p>
        </p:txBody>
      </p:sp>
    </p:spTree>
    <p:extLst>
      <p:ext uri="{BB962C8B-B14F-4D97-AF65-F5344CB8AC3E}">
        <p14:creationId xmlns:p14="http://schemas.microsoft.com/office/powerpoint/2010/main" val="78573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4</a:t>
            </a:fld>
            <a:endParaRPr lang="en-ID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62E13B-44C0-48C6-8525-CDAA408E8767}"/>
              </a:ext>
            </a:extLst>
          </p:cNvPr>
          <p:cNvSpPr txBox="1"/>
          <p:nvPr/>
        </p:nvSpPr>
        <p:spPr>
          <a:xfrm>
            <a:off x="609599" y="914399"/>
            <a:ext cx="10840279" cy="48320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tx1"/>
                </a:solidFill>
              </a:rPr>
              <a:t>Teks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bahasa</a:t>
            </a:r>
            <a:r>
              <a:rPr lang="en-US" sz="2800" dirty="0">
                <a:solidFill>
                  <a:schemeClr val="tx1"/>
                </a:solidFill>
              </a:rPr>
              <a:t> Indonesia </a:t>
            </a:r>
            <a:r>
              <a:rPr lang="en-US" sz="2800" dirty="0" err="1">
                <a:solidFill>
                  <a:schemeClr val="tx1"/>
                </a:solidFill>
              </a:rPr>
              <a:t>itu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beragam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endParaRPr lang="id-ID" sz="2800" dirty="0">
              <a:solidFill>
                <a:schemeClr val="tx1"/>
              </a:solidFill>
            </a:endParaRPr>
          </a:p>
          <a:p>
            <a:endParaRPr lang="id-ID" sz="2800" dirty="0">
              <a:solidFill>
                <a:schemeClr val="tx1"/>
              </a:solidFill>
            </a:endParaRPr>
          </a:p>
          <a:p>
            <a:r>
              <a:rPr lang="en-US" sz="2800" dirty="0" err="1">
                <a:solidFill>
                  <a:schemeClr val="tx1"/>
                </a:solidFill>
              </a:rPr>
              <a:t>Bentuk-bentuk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teks</a:t>
            </a:r>
            <a:r>
              <a:rPr lang="en-US" sz="2800" dirty="0">
                <a:solidFill>
                  <a:schemeClr val="tx1"/>
                </a:solidFill>
              </a:rPr>
              <a:t> (</a:t>
            </a:r>
            <a:r>
              <a:rPr lang="en-US" sz="2800" i="1" dirty="0">
                <a:solidFill>
                  <a:schemeClr val="tx1"/>
                </a:solidFill>
              </a:rPr>
              <a:t>genre</a:t>
            </a:r>
            <a:r>
              <a:rPr lang="en-US" sz="2800" dirty="0">
                <a:solidFill>
                  <a:schemeClr val="tx1"/>
                </a:solidFill>
              </a:rPr>
              <a:t>) </a:t>
            </a:r>
            <a:endParaRPr lang="id-ID" sz="2800" dirty="0">
              <a:solidFill>
                <a:schemeClr val="tx1"/>
              </a:solidFill>
            </a:endParaRPr>
          </a:p>
          <a:p>
            <a:r>
              <a:rPr lang="en-US" sz="2800" dirty="0" err="1">
                <a:solidFill>
                  <a:schemeClr val="tx1"/>
                </a:solidFill>
              </a:rPr>
              <a:t>sesuai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id-ID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proses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produks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sosial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endParaRPr lang="id-ID" sz="2800" dirty="0">
              <a:solidFill>
                <a:schemeClr val="tx1"/>
              </a:solidFill>
            </a:endParaRPr>
          </a:p>
          <a:p>
            <a:endParaRPr lang="id-ID" sz="2800" dirty="0">
              <a:solidFill>
                <a:schemeClr val="tx1"/>
              </a:solidFill>
            </a:endParaRPr>
          </a:p>
          <a:p>
            <a:r>
              <a:rPr lang="en-US" sz="2800" dirty="0" err="1">
                <a:solidFill>
                  <a:schemeClr val="tx1"/>
                </a:solidFill>
              </a:rPr>
              <a:t>Teks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ditulis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berdasarkan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peristiwa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kejadian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sosial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endParaRPr lang="id-ID" sz="2800" dirty="0">
              <a:solidFill>
                <a:schemeClr val="tx1"/>
              </a:solidFill>
            </a:endParaRPr>
          </a:p>
          <a:p>
            <a:endParaRPr lang="id-ID" sz="2800" dirty="0">
              <a:solidFill>
                <a:schemeClr val="tx1"/>
              </a:solidFill>
            </a:endParaRPr>
          </a:p>
          <a:p>
            <a:r>
              <a:rPr lang="en-US" sz="2800" dirty="0" err="1">
                <a:solidFill>
                  <a:schemeClr val="tx1"/>
                </a:solidFill>
              </a:rPr>
              <a:t>Oleh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karena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itu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teks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lahir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sebagai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id-ID" sz="2800" dirty="0">
              <a:solidFill>
                <a:schemeClr val="tx1"/>
              </a:solidFill>
            </a:endParaRPr>
          </a:p>
          <a:p>
            <a:r>
              <a:rPr lang="en-US" sz="2800" dirty="0" err="1">
                <a:solidFill>
                  <a:schemeClr val="tx1"/>
                </a:solidFill>
              </a:rPr>
              <a:t>produks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sosial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berfungsi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sosial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id-ID" sz="2800" dirty="0">
              <a:solidFill>
                <a:schemeClr val="tx1"/>
              </a:solidFill>
            </a:endParaRPr>
          </a:p>
          <a:p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kehidupan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sehari-hari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endParaRPr lang="id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40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5</a:t>
            </a:fld>
            <a:endParaRPr lang="en-ID" alt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ED04C2D6-966F-4A4A-AB3E-746280235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3980" y="857635"/>
            <a:ext cx="5845175" cy="138499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Tiap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teks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digunakan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berbeda-beda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sehingga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bentuknya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menjadi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berbeda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sesuai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dengan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keperluan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A5FADC0-935F-4235-901A-72F49940C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135581"/>
              </p:ext>
            </p:extLst>
          </p:nvPr>
        </p:nvGraphicFramePr>
        <p:xfrm>
          <a:off x="2028092" y="2326323"/>
          <a:ext cx="7239000" cy="4028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6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5000">
                <a:tc rowSpan="6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Fungsi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endParaRPr lang="id-ID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>
                          <a:effectLst/>
                        </a:rPr>
                        <a:t>Mendeskripsikan</a:t>
                      </a:r>
                      <a:endParaRPr lang="id-ID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Menjelaskan</a:t>
                      </a:r>
                      <a:endParaRPr lang="id-ID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Perintah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melakukan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tindakan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endParaRPr lang="id-ID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0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meyakinkan</a:t>
                      </a:r>
                      <a:endParaRPr lang="id-ID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0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menceritakan</a:t>
                      </a:r>
                      <a:endParaRPr lang="id-ID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0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Memaparkan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petunjuk</a:t>
                      </a:r>
                      <a:endParaRPr lang="id-ID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86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6</a:t>
            </a:fld>
            <a:endParaRPr lang="en-ID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9B287A2-5E34-4853-8260-BFAFF9A5ED4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50900" y="1634331"/>
            <a:ext cx="10799763" cy="358933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Menurut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Knapp dan Watkins (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dalam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Priyatni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dan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Nurhadi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id-ID" sz="3200" dirty="0">
                <a:solidFill>
                  <a:schemeClr val="tx1"/>
                </a:solidFill>
                <a:latin typeface="Agency FB" pitchFamily="34" charset="0"/>
              </a:rPr>
              <a:t>(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2017</a:t>
            </a:r>
            <a:r>
              <a:rPr lang="id-ID" sz="3200" dirty="0">
                <a:solidFill>
                  <a:schemeClr val="tx1"/>
                </a:solidFill>
                <a:latin typeface="Agency FB" pitchFamily="34" charset="0"/>
              </a:rPr>
              <a:t>: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65), genre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atau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ragam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teks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dapat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dipilah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dalam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dua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kelompok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besar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yaitu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teks-teks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yang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termasuk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dalam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 </a:t>
            </a:r>
            <a:r>
              <a:rPr lang="en-US" sz="3200" b="1" dirty="0">
                <a:solidFill>
                  <a:schemeClr val="tx1"/>
                </a:solidFill>
                <a:latin typeface="Agency FB" pitchFamily="34" charset="0"/>
              </a:rPr>
              <a:t>genre </a:t>
            </a:r>
            <a:r>
              <a:rPr lang="en-US" sz="3200" b="1" dirty="0" err="1">
                <a:solidFill>
                  <a:schemeClr val="tx1"/>
                </a:solidFill>
                <a:latin typeface="Agency FB" pitchFamily="34" charset="0"/>
              </a:rPr>
              <a:t>sastra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 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 </a:t>
            </a:r>
            <a:r>
              <a:rPr lang="en-US" sz="3200" b="1" dirty="0">
                <a:solidFill>
                  <a:schemeClr val="tx1"/>
                </a:solidFill>
                <a:latin typeface="Agency FB" pitchFamily="34" charset="0"/>
              </a:rPr>
              <a:t>genre </a:t>
            </a:r>
            <a:r>
              <a:rPr lang="en-US" sz="3200" b="1" dirty="0" err="1">
                <a:solidFill>
                  <a:schemeClr val="tx1"/>
                </a:solidFill>
                <a:latin typeface="Agency FB" pitchFamily="34" charset="0"/>
              </a:rPr>
              <a:t>nonsastra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Dalam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pengelompokannya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inilah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genre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sastra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dikelompokkan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dalam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 </a:t>
            </a:r>
            <a:r>
              <a:rPr lang="en-US" sz="3200" b="1" dirty="0">
                <a:solidFill>
                  <a:schemeClr val="tx1"/>
                </a:solidFill>
                <a:latin typeface="Agency FB" pitchFamily="34" charset="0"/>
              </a:rPr>
              <a:t>genre </a:t>
            </a:r>
            <a:r>
              <a:rPr lang="en-US" sz="3200" b="1" dirty="0" err="1">
                <a:solidFill>
                  <a:schemeClr val="tx1"/>
                </a:solidFill>
                <a:latin typeface="Agency FB" pitchFamily="34" charset="0"/>
              </a:rPr>
              <a:t>cerita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sedangkan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teks-teks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genre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nonsastra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dikelompokkan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dalam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 </a:t>
            </a:r>
            <a:r>
              <a:rPr lang="en-US" sz="3200" b="1" dirty="0">
                <a:solidFill>
                  <a:schemeClr val="tx1"/>
                </a:solidFill>
                <a:latin typeface="Agency FB" pitchFamily="34" charset="0"/>
              </a:rPr>
              <a:t>genre </a:t>
            </a:r>
            <a:r>
              <a:rPr lang="en-US" sz="3200" b="1" dirty="0" err="1">
                <a:solidFill>
                  <a:schemeClr val="tx1"/>
                </a:solidFill>
                <a:latin typeface="Agency FB" pitchFamily="34" charset="0"/>
              </a:rPr>
              <a:t>faktual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 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 </a:t>
            </a:r>
            <a:r>
              <a:rPr lang="en-US" sz="3200" b="1" dirty="0">
                <a:solidFill>
                  <a:schemeClr val="tx1"/>
                </a:solidFill>
                <a:latin typeface="Agency FB" pitchFamily="34" charset="0"/>
              </a:rPr>
              <a:t>genre </a:t>
            </a:r>
            <a:r>
              <a:rPr lang="en-US" sz="3200" b="1" dirty="0" err="1">
                <a:solidFill>
                  <a:schemeClr val="tx1"/>
                </a:solidFill>
                <a:latin typeface="Agency FB" pitchFamily="34" charset="0"/>
              </a:rPr>
              <a:t>tanggapan</a:t>
            </a:r>
            <a:r>
              <a:rPr lang="en-US" sz="3200" dirty="0">
                <a:solidFill>
                  <a:srgbClr val="00B0F0"/>
                </a:solidFill>
                <a:latin typeface="Agency FB" pitchFamily="34" charset="0"/>
              </a:rPr>
              <a:t>.</a:t>
            </a:r>
            <a:br>
              <a:rPr lang="id-ID" sz="3200" dirty="0">
                <a:solidFill>
                  <a:srgbClr val="00B0F0"/>
                </a:solidFill>
                <a:latin typeface="Agency FB" pitchFamily="34" charset="0"/>
              </a:rPr>
            </a:br>
            <a:endParaRPr lang="en-US" sz="3200" dirty="0">
              <a:solidFill>
                <a:srgbClr val="00B0F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334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7</a:t>
            </a:fld>
            <a:endParaRPr lang="en-ID" alt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44B0A76-DC01-43E3-B3BA-BCFDFEF8B007}"/>
              </a:ext>
            </a:extLst>
          </p:cNvPr>
          <p:cNvSpPr txBox="1">
            <a:spLocks noGrp="1"/>
          </p:cNvSpPr>
          <p:nvPr>
            <p:ph sz="quarter" idx="10"/>
          </p:nvPr>
        </p:nvSpPr>
        <p:spPr>
          <a:xfrm>
            <a:off x="696118" y="1486816"/>
            <a:ext cx="10799763" cy="388436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d-ID" sz="3200" dirty="0">
              <a:solidFill>
                <a:schemeClr val="tx1"/>
              </a:solidFill>
              <a:latin typeface="Agency FB" pitchFamily="34" charset="0"/>
            </a:endParaRPr>
          </a:p>
          <a:p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Menurut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Knapp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Watkins (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dalam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Priyatni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Nurhadi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id-ID" sz="3200" dirty="0">
                <a:solidFill>
                  <a:schemeClr val="tx1"/>
                </a:solidFill>
                <a:latin typeface="Agency FB" pitchFamily="34" charset="0"/>
              </a:rPr>
              <a:t>(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2017</a:t>
            </a:r>
            <a:r>
              <a:rPr lang="id-ID" sz="3200" dirty="0">
                <a:solidFill>
                  <a:schemeClr val="tx1"/>
                </a:solidFill>
                <a:latin typeface="Agency FB" pitchFamily="34" charset="0"/>
              </a:rPr>
              <a:t>: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65), genre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atau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ragam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teks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dapat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dipilah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dalam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dua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kelompok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besar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yaitu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teks-teks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yang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termasuk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dalam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 </a:t>
            </a:r>
            <a:r>
              <a:rPr lang="en-US" sz="3200" b="1" dirty="0">
                <a:solidFill>
                  <a:schemeClr val="tx1"/>
                </a:solidFill>
                <a:latin typeface="Agency FB" pitchFamily="34" charset="0"/>
              </a:rPr>
              <a:t>genre </a:t>
            </a:r>
            <a:r>
              <a:rPr lang="en-US" sz="3200" b="1" dirty="0" err="1">
                <a:solidFill>
                  <a:schemeClr val="tx1"/>
                </a:solidFill>
                <a:latin typeface="Agency FB" pitchFamily="34" charset="0"/>
              </a:rPr>
              <a:t>sastra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 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 </a:t>
            </a:r>
            <a:r>
              <a:rPr lang="en-US" sz="3200" b="1" dirty="0">
                <a:solidFill>
                  <a:schemeClr val="tx1"/>
                </a:solidFill>
                <a:latin typeface="Agency FB" pitchFamily="34" charset="0"/>
              </a:rPr>
              <a:t>genre </a:t>
            </a:r>
            <a:r>
              <a:rPr lang="en-US" sz="3200" b="1" dirty="0" err="1">
                <a:solidFill>
                  <a:schemeClr val="tx1"/>
                </a:solidFill>
                <a:latin typeface="Agency FB" pitchFamily="34" charset="0"/>
              </a:rPr>
              <a:t>nonsastra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Dalam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pengelompokannya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inilah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genre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sastra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dikelompokkan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dalam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 </a:t>
            </a:r>
            <a:r>
              <a:rPr lang="en-US" sz="3200" b="1" dirty="0">
                <a:solidFill>
                  <a:schemeClr val="tx1"/>
                </a:solidFill>
                <a:latin typeface="Agency FB" pitchFamily="34" charset="0"/>
              </a:rPr>
              <a:t>genre </a:t>
            </a:r>
            <a:r>
              <a:rPr lang="en-US" sz="3200" b="1" dirty="0" err="1">
                <a:solidFill>
                  <a:schemeClr val="tx1"/>
                </a:solidFill>
                <a:latin typeface="Agency FB" pitchFamily="34" charset="0"/>
              </a:rPr>
              <a:t>cerita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sedangkan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teks-teks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genre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nonsastra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dikelompokkan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dalam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 </a:t>
            </a:r>
            <a:r>
              <a:rPr lang="en-US" sz="3200" b="1" dirty="0">
                <a:solidFill>
                  <a:schemeClr val="tx1"/>
                </a:solidFill>
                <a:latin typeface="Agency FB" pitchFamily="34" charset="0"/>
              </a:rPr>
              <a:t>genre </a:t>
            </a:r>
            <a:r>
              <a:rPr lang="en-US" sz="3200" b="1" dirty="0" err="1">
                <a:solidFill>
                  <a:schemeClr val="tx1"/>
                </a:solidFill>
                <a:latin typeface="Agency FB" pitchFamily="34" charset="0"/>
              </a:rPr>
              <a:t>faktual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 </a:t>
            </a:r>
            <a:r>
              <a:rPr lang="en-US" sz="3200" dirty="0" err="1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3200" dirty="0">
                <a:solidFill>
                  <a:schemeClr val="tx1"/>
                </a:solidFill>
                <a:latin typeface="Agency FB" pitchFamily="34" charset="0"/>
              </a:rPr>
              <a:t> </a:t>
            </a:r>
            <a:r>
              <a:rPr lang="en-US" sz="3200" b="1" dirty="0">
                <a:solidFill>
                  <a:schemeClr val="tx1"/>
                </a:solidFill>
                <a:latin typeface="Agency FB" pitchFamily="34" charset="0"/>
              </a:rPr>
              <a:t>genre </a:t>
            </a:r>
            <a:r>
              <a:rPr lang="en-US" sz="3200" b="1" dirty="0" err="1">
                <a:solidFill>
                  <a:schemeClr val="tx1"/>
                </a:solidFill>
                <a:latin typeface="Agency FB" pitchFamily="34" charset="0"/>
              </a:rPr>
              <a:t>tanggapan</a:t>
            </a:r>
            <a:r>
              <a:rPr lang="en-US" sz="3200" dirty="0">
                <a:solidFill>
                  <a:schemeClr val="bg1"/>
                </a:solidFill>
                <a:latin typeface="Agency FB" pitchFamily="34" charset="0"/>
              </a:rPr>
              <a:t>.</a:t>
            </a:r>
            <a:br>
              <a:rPr lang="id-ID" sz="3200" dirty="0">
                <a:solidFill>
                  <a:schemeClr val="bg1"/>
                </a:solidFill>
                <a:latin typeface="Agency FB" pitchFamily="34" charset="0"/>
              </a:rPr>
            </a:br>
            <a:endParaRPr lang="en-US" sz="32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940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8</a:t>
            </a:fld>
            <a:endParaRPr lang="en-ID" alt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70C2550-7932-4B3D-A96D-092A5B548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129791"/>
              </p:ext>
            </p:extLst>
          </p:nvPr>
        </p:nvGraphicFramePr>
        <p:xfrm>
          <a:off x="1031630" y="863404"/>
          <a:ext cx="7772400" cy="5318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0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Kelas</a:t>
                      </a:r>
                      <a:r>
                        <a:rPr lang="en-US" sz="2400" dirty="0">
                          <a:effectLst/>
                        </a:rPr>
                        <a:t> X</a:t>
                      </a:r>
                      <a:endParaRPr lang="id-ID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 </a:t>
                      </a:r>
                      <a:r>
                        <a:rPr lang="en-US" sz="2400" dirty="0" err="1">
                          <a:effectLst/>
                        </a:rPr>
                        <a:t>Teks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laporan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hasil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observasi</a:t>
                      </a:r>
                      <a:r>
                        <a:rPr lang="id-ID" sz="2400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2. </a:t>
                      </a:r>
                      <a:r>
                        <a:rPr lang="en-US" sz="2400" dirty="0" err="1">
                          <a:effectLst/>
                        </a:rPr>
                        <a:t>Teks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eksposisi</a:t>
                      </a:r>
                      <a:endParaRPr lang="id-ID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3. </a:t>
                      </a:r>
                      <a:r>
                        <a:rPr lang="en-US" sz="2400" dirty="0" err="1">
                          <a:effectLst/>
                        </a:rPr>
                        <a:t>Teks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anekdot</a:t>
                      </a:r>
                      <a:r>
                        <a:rPr lang="id-ID" sz="2400" dirty="0">
                          <a:effectLst/>
                        </a:rPr>
                        <a:t>               </a:t>
                      </a:r>
                      <a:r>
                        <a:rPr lang="en-US" sz="2400" dirty="0">
                          <a:effectLst/>
                        </a:rPr>
                        <a:t>4. </a:t>
                      </a:r>
                      <a:r>
                        <a:rPr lang="en-US" sz="2400" dirty="0" err="1">
                          <a:effectLst/>
                        </a:rPr>
                        <a:t>Teks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hikayat</a:t>
                      </a:r>
                      <a:endParaRPr lang="id-ID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5. </a:t>
                      </a:r>
                      <a:r>
                        <a:rPr lang="en-US" sz="2400" dirty="0" err="1">
                          <a:effectLst/>
                        </a:rPr>
                        <a:t>Teks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negosiasi</a:t>
                      </a:r>
                      <a:r>
                        <a:rPr lang="id-ID" sz="2400" dirty="0">
                          <a:effectLst/>
                        </a:rPr>
                        <a:t>             </a:t>
                      </a:r>
                      <a:r>
                        <a:rPr lang="en-US" sz="2400" dirty="0">
                          <a:effectLst/>
                        </a:rPr>
                        <a:t>6. </a:t>
                      </a:r>
                      <a:r>
                        <a:rPr lang="en-US" sz="2400" dirty="0" err="1">
                          <a:effectLst/>
                        </a:rPr>
                        <a:t>Teks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debat</a:t>
                      </a:r>
                      <a:endParaRPr lang="id-ID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7. </a:t>
                      </a:r>
                      <a:r>
                        <a:rPr lang="en-US" sz="2400" dirty="0" err="1">
                          <a:effectLst/>
                        </a:rPr>
                        <a:t>Teks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biografi</a:t>
                      </a:r>
                      <a:r>
                        <a:rPr lang="id-ID" sz="2400" dirty="0">
                          <a:effectLst/>
                        </a:rPr>
                        <a:t>                </a:t>
                      </a:r>
                      <a:r>
                        <a:rPr lang="en-US" sz="2400" dirty="0">
                          <a:effectLst/>
                        </a:rPr>
                        <a:t>8. </a:t>
                      </a:r>
                      <a:r>
                        <a:rPr lang="en-US" sz="2400" dirty="0" err="1">
                          <a:effectLst/>
                        </a:rPr>
                        <a:t>Puisi</a:t>
                      </a:r>
                      <a:endParaRPr lang="id-ID" sz="2400" dirty="0">
                        <a:effectLst/>
                      </a:endParaRPr>
                    </a:p>
                  </a:txBody>
                  <a:tcPr marL="66126" marR="661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Kelas</a:t>
                      </a:r>
                      <a:r>
                        <a:rPr lang="en-US" sz="2400" dirty="0">
                          <a:effectLst/>
                        </a:rPr>
                        <a:t> XI</a:t>
                      </a:r>
                      <a:endParaRPr lang="id-ID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 </a:t>
                      </a:r>
                      <a:r>
                        <a:rPr lang="en-US" sz="2400" dirty="0" err="1">
                          <a:effectLst/>
                        </a:rPr>
                        <a:t>Teks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prosedur</a:t>
                      </a:r>
                      <a:r>
                        <a:rPr lang="id-ID" sz="2400" dirty="0">
                          <a:effectLst/>
                        </a:rPr>
                        <a:t>  </a:t>
                      </a:r>
                      <a:r>
                        <a:rPr lang="en-US" sz="2400" dirty="0">
                          <a:effectLst/>
                        </a:rPr>
                        <a:t>2. </a:t>
                      </a:r>
                      <a:r>
                        <a:rPr lang="en-US" sz="2400" dirty="0" err="1">
                          <a:effectLst/>
                        </a:rPr>
                        <a:t>Teks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eksplanasi</a:t>
                      </a:r>
                      <a:endParaRPr lang="id-ID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3. </a:t>
                      </a:r>
                      <a:r>
                        <a:rPr lang="en-US" sz="2400" dirty="0" err="1">
                          <a:effectLst/>
                        </a:rPr>
                        <a:t>Teks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ceramah</a:t>
                      </a:r>
                      <a:r>
                        <a:rPr lang="id-ID" sz="2400" dirty="0">
                          <a:effectLst/>
                        </a:rPr>
                        <a:t>   </a:t>
                      </a:r>
                      <a:r>
                        <a:rPr lang="en-US" sz="2400" dirty="0">
                          <a:effectLst/>
                        </a:rPr>
                        <a:t>4. </a:t>
                      </a:r>
                      <a:r>
                        <a:rPr lang="en-US" sz="2400" dirty="0" err="1">
                          <a:effectLst/>
                        </a:rPr>
                        <a:t>Teks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cerpen</a:t>
                      </a:r>
                      <a:endParaRPr lang="id-ID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5. Proposal</a:t>
                      </a:r>
                      <a:r>
                        <a:rPr lang="id-ID" sz="2400" dirty="0">
                          <a:effectLst/>
                        </a:rPr>
                        <a:t>            </a:t>
                      </a:r>
                      <a:r>
                        <a:rPr lang="en-US" sz="2400" dirty="0">
                          <a:effectLst/>
                        </a:rPr>
                        <a:t>6. </a:t>
                      </a:r>
                      <a:r>
                        <a:rPr lang="en-US" sz="2400" dirty="0" err="1">
                          <a:effectLst/>
                        </a:rPr>
                        <a:t>Karya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ilmiah</a:t>
                      </a:r>
                      <a:endParaRPr lang="id-ID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7. </a:t>
                      </a:r>
                      <a:r>
                        <a:rPr lang="en-US" sz="2400" dirty="0" err="1">
                          <a:effectLst/>
                        </a:rPr>
                        <a:t>Resensi</a:t>
                      </a:r>
                      <a:r>
                        <a:rPr lang="id-ID" sz="2400" dirty="0">
                          <a:effectLst/>
                        </a:rPr>
                        <a:t>              </a:t>
                      </a:r>
                      <a:r>
                        <a:rPr lang="en-US" sz="2400" dirty="0">
                          <a:effectLst/>
                        </a:rPr>
                        <a:t>8. Drama</a:t>
                      </a:r>
                      <a:endParaRPr lang="id-ID" sz="2400" dirty="0">
                        <a:effectLst/>
                      </a:endParaRPr>
                    </a:p>
                  </a:txBody>
                  <a:tcPr marL="66126" marR="6612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Kelas</a:t>
                      </a:r>
                      <a:r>
                        <a:rPr lang="en-US" sz="2400" dirty="0">
                          <a:effectLst/>
                        </a:rPr>
                        <a:t> XII</a:t>
                      </a:r>
                      <a:endParaRPr lang="id-ID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 </a:t>
                      </a:r>
                      <a:r>
                        <a:rPr lang="en-US" sz="2400" dirty="0" err="1">
                          <a:effectLst/>
                        </a:rPr>
                        <a:t>Surat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lamaran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pekerjaan</a:t>
                      </a:r>
                      <a:r>
                        <a:rPr lang="id-ID" sz="2400" dirty="0">
                          <a:effectLst/>
                        </a:rPr>
                        <a:t>  </a:t>
                      </a:r>
                      <a:r>
                        <a:rPr lang="en-US" sz="2400" dirty="0">
                          <a:effectLst/>
                        </a:rPr>
                        <a:t>2. </a:t>
                      </a:r>
                      <a:r>
                        <a:rPr lang="en-US" sz="2400" dirty="0" err="1">
                          <a:effectLst/>
                        </a:rPr>
                        <a:t>Teks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cerita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sejarah</a:t>
                      </a:r>
                      <a:endParaRPr lang="id-ID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3. </a:t>
                      </a:r>
                      <a:r>
                        <a:rPr lang="en-US" sz="2400" dirty="0" err="1">
                          <a:effectLst/>
                        </a:rPr>
                        <a:t>Teks</a:t>
                      </a:r>
                      <a:r>
                        <a:rPr lang="en-US" sz="2400" dirty="0">
                          <a:effectLst/>
                        </a:rPr>
                        <a:t> editorial</a:t>
                      </a:r>
                      <a:r>
                        <a:rPr lang="id-ID" sz="2400" dirty="0">
                          <a:effectLst/>
                        </a:rPr>
                        <a:t>    4. Novel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5. </a:t>
                      </a:r>
                      <a:r>
                        <a:rPr lang="en-US" sz="2400" dirty="0" err="1">
                          <a:effectLst/>
                        </a:rPr>
                        <a:t>Artikel</a:t>
                      </a:r>
                      <a:r>
                        <a:rPr lang="id-ID" sz="2400" dirty="0">
                          <a:effectLst/>
                        </a:rPr>
                        <a:t>                </a:t>
                      </a:r>
                      <a:r>
                        <a:rPr lang="en-US" sz="2400" dirty="0">
                          <a:effectLst/>
                        </a:rPr>
                        <a:t>6. </a:t>
                      </a:r>
                      <a:r>
                        <a:rPr lang="en-US" sz="2400" dirty="0" err="1">
                          <a:effectLst/>
                        </a:rPr>
                        <a:t>Kritik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esai</a:t>
                      </a:r>
                      <a:endParaRPr lang="id-ID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</a:endParaRPr>
                    </a:p>
                  </a:txBody>
                  <a:tcPr marL="66126" marR="6612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3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PT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Teks</a:t>
                      </a:r>
                      <a:r>
                        <a:rPr lang="en-US" sz="2400" dirty="0">
                          <a:effectLst/>
                        </a:rPr>
                        <a:t> yang </a:t>
                      </a:r>
                      <a:r>
                        <a:rPr lang="en-US" sz="2400" dirty="0" err="1">
                          <a:effectLst/>
                        </a:rPr>
                        <a:t>ditekuni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berdasarkan</a:t>
                      </a:r>
                      <a:r>
                        <a:rPr lang="en-US" sz="2400" dirty="0">
                          <a:effectLst/>
                        </a:rPr>
                        <a:t> program </a:t>
                      </a:r>
                      <a:r>
                        <a:rPr lang="en-US" sz="2400" dirty="0" err="1">
                          <a:effectLst/>
                        </a:rPr>
                        <a:t>studi</a:t>
                      </a:r>
                      <a:r>
                        <a:rPr lang="en-US" sz="2400" dirty="0">
                          <a:effectLst/>
                        </a:rPr>
                        <a:t> yang </a:t>
                      </a:r>
                      <a:r>
                        <a:rPr lang="en-US" sz="2400" dirty="0" err="1">
                          <a:effectLst/>
                        </a:rPr>
                        <a:t>ditempuh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id-ID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26" marR="6612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1EF7BC8-1BA3-49F6-B52B-AE8CA5106132}"/>
              </a:ext>
            </a:extLst>
          </p:cNvPr>
          <p:cNvSpPr txBox="1"/>
          <p:nvPr/>
        </p:nvSpPr>
        <p:spPr>
          <a:xfrm>
            <a:off x="410817" y="152616"/>
            <a:ext cx="87596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2800" b="1" dirty="0">
                <a:solidFill>
                  <a:schemeClr val="bg1"/>
                </a:solidFill>
              </a:rPr>
              <a:t>B</a:t>
            </a:r>
            <a:r>
              <a:rPr lang="en-US" sz="2800" b="1" dirty="0" err="1">
                <a:solidFill>
                  <a:schemeClr val="bg1"/>
                </a:solidFill>
              </a:rPr>
              <a:t>erbagai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macam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teks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id-ID" sz="2800" b="1" dirty="0">
                <a:solidFill>
                  <a:schemeClr val="bg1"/>
                </a:solidFill>
              </a:rPr>
              <a:t>sudah dipelajari </a:t>
            </a:r>
            <a:r>
              <a:rPr lang="en-US" sz="2800" b="1" dirty="0">
                <a:solidFill>
                  <a:schemeClr val="bg1"/>
                </a:solidFill>
              </a:rPr>
              <a:t>di SMA</a:t>
            </a:r>
            <a:r>
              <a:rPr lang="id-ID" sz="18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151923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9</a:t>
            </a:fld>
            <a:endParaRPr lang="en-ID" alt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66B1C0-5ECE-4772-89A3-83B8D39AA4C3}"/>
              </a:ext>
            </a:extLst>
          </p:cNvPr>
          <p:cNvSpPr txBox="1">
            <a:spLocks noGrp="1"/>
          </p:cNvSpPr>
          <p:nvPr>
            <p:ph sz="quarter" idx="10"/>
          </p:nvPr>
        </p:nvSpPr>
        <p:spPr>
          <a:xfrm>
            <a:off x="269875" y="1109663"/>
            <a:ext cx="10799763" cy="46132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id-ID" sz="2800" dirty="0"/>
          </a:p>
          <a:p>
            <a:r>
              <a:rPr lang="id-ID" sz="2800" dirty="0"/>
              <a:t>Teks demi teks dipela</a:t>
            </a:r>
            <a:r>
              <a:rPr lang="en-US" sz="2800" dirty="0"/>
              <a:t>j</a:t>
            </a:r>
            <a:r>
              <a:rPr lang="id-ID" sz="2800" dirty="0"/>
              <a:t>ari dalam rangka tujuan hidup seorang menjadi terampil dalam </a:t>
            </a:r>
          </a:p>
          <a:p>
            <a:r>
              <a:rPr lang="id-ID" sz="2800" dirty="0"/>
              <a:t>Menggunakan teks untuk keperluan tertentu.</a:t>
            </a:r>
          </a:p>
          <a:p>
            <a:r>
              <a:rPr lang="en-US" sz="2800" dirty="0"/>
              <a:t> 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3872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ums4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614DC00-A202-4D05-A97B-DBD90E5C7D15}" vid="{5AE92703-E8C9-4CC7-B5DE-98B1AF0486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templateums4 (1)</Template>
  <TotalTime>4715</TotalTime>
  <Words>585</Words>
  <Application>Microsoft Office PowerPoint</Application>
  <PresentationFormat>Widescreen</PresentationFormat>
  <Paragraphs>97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Agency FB</vt:lpstr>
      <vt:lpstr>Arial</vt:lpstr>
      <vt:lpstr>Bodoni MT Black</vt:lpstr>
      <vt:lpstr>Calibri</vt:lpstr>
      <vt:lpstr>Calibri Light</vt:lpstr>
      <vt:lpstr>Goudy Old Style</vt:lpstr>
      <vt:lpstr>templateums4 (1)</vt:lpstr>
      <vt:lpstr>CorelDRAW</vt:lpstr>
      <vt:lpstr>Struktur Teks pada Artikel Ilmiah. dan Media Presentasi Ilmiah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Bahan Bacaan</vt:lpstr>
      <vt:lpstr>Tugas Akhir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Gallant Karunia Assidik</dc:creator>
  <cp:lastModifiedBy>Erry</cp:lastModifiedBy>
  <cp:revision>126</cp:revision>
  <dcterms:created xsi:type="dcterms:W3CDTF">2018-02-21T22:20:29Z</dcterms:created>
  <dcterms:modified xsi:type="dcterms:W3CDTF">2021-11-24T08:01:18Z</dcterms:modified>
</cp:coreProperties>
</file>