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97" r:id="rId6"/>
    <p:sldId id="298" r:id="rId7"/>
    <p:sldId id="299" r:id="rId8"/>
    <p:sldId id="300" r:id="rId9"/>
    <p:sldId id="278" r:id="rId10"/>
  </p:sldIdLst>
  <p:sldSz cx="9144000" cy="5143500" type="screen16x9"/>
  <p:notesSz cx="6858000" cy="9144000"/>
  <p:embeddedFontLst>
    <p:embeddedFont>
      <p:font typeface="Dosis" charset="0"/>
      <p:regular r:id="rId12"/>
      <p:bold r:id="rId13"/>
    </p:embeddedFont>
    <p:embeddedFont>
      <p:font typeface="Sniglet" charset="0"/>
      <p:regular r:id="rId14"/>
    </p:embeddedFont>
    <p:embeddedFont>
      <p:font typeface="Cambria Math" pitchFamily="18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A78245-F04A-4819-98CB-A0784EEE9882}">
  <a:tblStyle styleId="{0FA78245-F04A-4819-98CB-A0784EEE98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0B4C3CC-C3A9-4D13-B8F7-F7B8FBA7BB3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82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0801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179512" y="699542"/>
            <a:ext cx="8206580" cy="1879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5400" b="1" dirty="0">
                <a:solidFill>
                  <a:schemeClr val="tx1"/>
                </a:solidFill>
              </a:rPr>
              <a:t>LOGIKA </a:t>
            </a:r>
            <a:r>
              <a:rPr lang="en-US" sz="5400" b="1" dirty="0" smtClean="0">
                <a:solidFill>
                  <a:schemeClr val="tx1"/>
                </a:solidFill>
              </a:rPr>
              <a:t>MATEMATIKA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oleh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Hana </a:t>
            </a:r>
            <a:r>
              <a:rPr lang="en-US" sz="3600" dirty="0" err="1">
                <a:solidFill>
                  <a:schemeClr val="tx1"/>
                </a:solidFill>
              </a:rPr>
              <a:t>Puspita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Eka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Firdaus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S.Pd</a:t>
            </a:r>
            <a:r>
              <a:rPr lang="en-US" sz="3600" dirty="0">
                <a:solidFill>
                  <a:schemeClr val="tx1"/>
                </a:solidFill>
              </a:rPr>
              <a:t>., </a:t>
            </a:r>
            <a:r>
              <a:rPr lang="en-US" sz="3600" dirty="0" err="1">
                <a:solidFill>
                  <a:schemeClr val="tx1"/>
                </a:solidFill>
              </a:rPr>
              <a:t>M.Pd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55576" y="771550"/>
            <a:ext cx="6624736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/>
              <a:t>1. </a:t>
            </a:r>
            <a:r>
              <a:rPr lang="en-US" sz="4000" b="1" dirty="0" err="1" smtClean="0"/>
              <a:t>Tautologi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2. </a:t>
            </a:r>
            <a:r>
              <a:rPr lang="en-US" sz="4000" b="1" dirty="0" err="1" smtClean="0"/>
              <a:t>Kontradiksi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3. </a:t>
            </a:r>
            <a:r>
              <a:rPr lang="en-US" sz="4000" b="1" dirty="0" err="1" smtClean="0"/>
              <a:t>Kontingensi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4. </a:t>
            </a:r>
            <a:r>
              <a:rPr lang="en-US" sz="4000" b="1" dirty="0" err="1" smtClean="0"/>
              <a:t>Pernyataan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Ekuivalen</a:t>
            </a:r>
            <a:endParaRPr sz="4000" b="1" dirty="0"/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4"/>
          <p:cNvSpPr txBox="1">
            <a:spLocks noGrp="1"/>
          </p:cNvSpPr>
          <p:nvPr>
            <p:ph type="ctrTitle" idx="4294967295"/>
          </p:nvPr>
        </p:nvSpPr>
        <p:spPr>
          <a:xfrm>
            <a:off x="899592" y="843558"/>
            <a:ext cx="7560840" cy="1728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2400" b="1" dirty="0" err="1"/>
              <a:t>Tautologi</a:t>
            </a:r>
            <a:r>
              <a:rPr lang="en-US" sz="2400" dirty="0"/>
              <a:t>,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 smtClean="0"/>
              <a:t>pernyataan</a:t>
            </a:r>
            <a:r>
              <a:rPr lang="en-US" sz="2400" dirty="0" smtClean="0"/>
              <a:t> </a:t>
            </a:r>
            <a:r>
              <a:rPr lang="en-US" sz="2400" dirty="0" err="1"/>
              <a:t>majemuk</a:t>
            </a:r>
            <a:r>
              <a:rPr lang="en-US" sz="2400" dirty="0"/>
              <a:t> yang </a:t>
            </a:r>
            <a:r>
              <a:rPr lang="en-US" sz="2400" dirty="0" err="1"/>
              <a:t>selalu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/>
              <a:t>kemungkinan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pernyataan-pernyataan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pembentuknya</a:t>
            </a:r>
            <a:r>
              <a:rPr lang="en-US" sz="2400" dirty="0"/>
              <a:t>. </a:t>
            </a:r>
            <a:endParaRPr sz="2400" dirty="0"/>
          </a:p>
        </p:txBody>
      </p:sp>
      <p:sp>
        <p:nvSpPr>
          <p:cNvPr id="542" name="Google Shape;542;p1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1259632" y="411510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Sniglet" charset="0"/>
              </a:rPr>
              <a:t>Tautologi</a:t>
            </a:r>
            <a:endParaRPr lang="en-US" sz="2800" dirty="0">
              <a:solidFill>
                <a:schemeClr val="accent1"/>
              </a:solidFill>
              <a:latin typeface="Snigle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 txBox="1">
            <a:spLocks noGrp="1"/>
          </p:cNvSpPr>
          <p:nvPr>
            <p:ph type="body" idx="1"/>
          </p:nvPr>
        </p:nvSpPr>
        <p:spPr>
          <a:xfrm>
            <a:off x="611560" y="915566"/>
            <a:ext cx="8280920" cy="17060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None/>
            </a:pPr>
            <a:r>
              <a:rPr lang="en-US" dirty="0" err="1">
                <a:latin typeface="Sniglet" charset="0"/>
              </a:rPr>
              <a:t>Kontradiksi</a:t>
            </a:r>
            <a:r>
              <a:rPr lang="en-US" dirty="0">
                <a:latin typeface="Sniglet" charset="0"/>
              </a:rPr>
              <a:t>, </a:t>
            </a:r>
            <a:r>
              <a:rPr lang="en-US" b="0" dirty="0" err="1">
                <a:latin typeface="Sniglet" charset="0"/>
              </a:rPr>
              <a:t>adalah</a:t>
            </a:r>
            <a:r>
              <a:rPr lang="en-US" b="0" dirty="0">
                <a:latin typeface="Sniglet" charset="0"/>
              </a:rPr>
              <a:t> </a:t>
            </a:r>
            <a:r>
              <a:rPr lang="en-US" b="0" dirty="0" err="1">
                <a:latin typeface="Sniglet" charset="0"/>
              </a:rPr>
              <a:t>suatu</a:t>
            </a:r>
            <a:r>
              <a:rPr lang="en-US" b="0" dirty="0">
                <a:latin typeface="Sniglet" charset="0"/>
              </a:rPr>
              <a:t> </a:t>
            </a:r>
            <a:r>
              <a:rPr lang="en-US" b="0" dirty="0" err="1" smtClean="0">
                <a:latin typeface="Sniglet" charset="0"/>
              </a:rPr>
              <a:t>pernyataan</a:t>
            </a:r>
            <a:r>
              <a:rPr lang="en-US" b="0" dirty="0" smtClean="0">
                <a:latin typeface="Sniglet" charset="0"/>
              </a:rPr>
              <a:t> </a:t>
            </a:r>
            <a:r>
              <a:rPr lang="en-US" b="0" dirty="0" err="1">
                <a:latin typeface="Sniglet" charset="0"/>
              </a:rPr>
              <a:t>majemuk</a:t>
            </a:r>
            <a:r>
              <a:rPr lang="en-US" b="0" dirty="0">
                <a:latin typeface="Sniglet" charset="0"/>
              </a:rPr>
              <a:t> yang </a:t>
            </a:r>
            <a:r>
              <a:rPr lang="en-US" b="0" dirty="0" err="1">
                <a:latin typeface="Sniglet" charset="0"/>
              </a:rPr>
              <a:t>selalu</a:t>
            </a:r>
            <a:r>
              <a:rPr lang="en-US" b="0" dirty="0">
                <a:latin typeface="Sniglet" charset="0"/>
              </a:rPr>
              <a:t> </a:t>
            </a:r>
            <a:r>
              <a:rPr lang="en-US" b="0" dirty="0" err="1">
                <a:latin typeface="Sniglet" charset="0"/>
              </a:rPr>
              <a:t>bernilai</a:t>
            </a:r>
            <a:r>
              <a:rPr lang="en-US" b="0" dirty="0">
                <a:latin typeface="Sniglet" charset="0"/>
              </a:rPr>
              <a:t> </a:t>
            </a:r>
            <a:r>
              <a:rPr lang="en-US" b="0" dirty="0" err="1">
                <a:latin typeface="Sniglet" charset="0"/>
              </a:rPr>
              <a:t>salah</a:t>
            </a:r>
            <a:r>
              <a:rPr lang="en-US" b="0" dirty="0">
                <a:latin typeface="Sniglet" charset="0"/>
              </a:rPr>
              <a:t> </a:t>
            </a:r>
            <a:r>
              <a:rPr lang="en-US" b="0" dirty="0" err="1" smtClean="0">
                <a:latin typeface="Sniglet" charset="0"/>
              </a:rPr>
              <a:t>untuk</a:t>
            </a:r>
            <a:r>
              <a:rPr lang="en-US" b="0" dirty="0" smtClean="0">
                <a:latin typeface="Sniglet" charset="0"/>
              </a:rPr>
              <a:t> </a:t>
            </a:r>
            <a:r>
              <a:rPr lang="en-US" b="0" dirty="0" err="1" smtClean="0">
                <a:latin typeface="Sniglet" charset="0"/>
              </a:rPr>
              <a:t>semua</a:t>
            </a:r>
            <a:r>
              <a:rPr lang="en-US" b="0" dirty="0" smtClean="0">
                <a:latin typeface="Sniglet" charset="0"/>
              </a:rPr>
              <a:t> </a:t>
            </a:r>
            <a:r>
              <a:rPr lang="en-US" b="0" dirty="0" err="1">
                <a:latin typeface="Sniglet" charset="0"/>
              </a:rPr>
              <a:t>kemungkinan</a:t>
            </a:r>
            <a:r>
              <a:rPr lang="en-US" b="0" dirty="0">
                <a:latin typeface="Sniglet" charset="0"/>
              </a:rPr>
              <a:t> </a:t>
            </a:r>
            <a:r>
              <a:rPr lang="en-US" b="0" dirty="0" err="1">
                <a:latin typeface="Sniglet" charset="0"/>
              </a:rPr>
              <a:t>kombinasi</a:t>
            </a:r>
            <a:r>
              <a:rPr lang="en-US" b="0" dirty="0">
                <a:latin typeface="Sniglet" charset="0"/>
              </a:rPr>
              <a:t> </a:t>
            </a:r>
            <a:r>
              <a:rPr lang="en-US" b="0" dirty="0" err="1">
                <a:latin typeface="Sniglet" charset="0"/>
              </a:rPr>
              <a:t>nilai</a:t>
            </a:r>
            <a:r>
              <a:rPr lang="en-US" b="0" dirty="0">
                <a:latin typeface="Sniglet" charset="0"/>
              </a:rPr>
              <a:t> </a:t>
            </a:r>
            <a:r>
              <a:rPr lang="en-US" b="0" dirty="0" err="1">
                <a:latin typeface="Sniglet" charset="0"/>
              </a:rPr>
              <a:t>kebenaran</a:t>
            </a:r>
            <a:r>
              <a:rPr lang="en-US" b="0" dirty="0">
                <a:latin typeface="Sniglet" charset="0"/>
              </a:rPr>
              <a:t> </a:t>
            </a:r>
            <a:r>
              <a:rPr lang="en-US" b="0" dirty="0" err="1">
                <a:latin typeface="Sniglet" charset="0"/>
              </a:rPr>
              <a:t>dari</a:t>
            </a:r>
            <a:r>
              <a:rPr lang="en-US" b="0" dirty="0">
                <a:latin typeface="Sniglet" charset="0"/>
              </a:rPr>
              <a:t> </a:t>
            </a:r>
            <a:r>
              <a:rPr lang="en-US" b="0" dirty="0" err="1" smtClean="0">
                <a:latin typeface="Sniglet" charset="0"/>
              </a:rPr>
              <a:t>pernyataan-pernyataan</a:t>
            </a:r>
            <a:r>
              <a:rPr lang="en-US" b="0" dirty="0" smtClean="0">
                <a:latin typeface="Sniglet" charset="0"/>
              </a:rPr>
              <a:t>  </a:t>
            </a:r>
            <a:r>
              <a:rPr lang="en-US" b="0" dirty="0" err="1" smtClean="0">
                <a:latin typeface="Sniglet" charset="0"/>
              </a:rPr>
              <a:t>pembentuknya</a:t>
            </a:r>
            <a:r>
              <a:rPr lang="en-US" b="0" dirty="0">
                <a:latin typeface="Sniglet" charset="0"/>
              </a:rPr>
              <a:t>.</a:t>
            </a:r>
            <a:endParaRPr b="0" dirty="0">
              <a:latin typeface="Sniglet" charset="0"/>
            </a:endParaRPr>
          </a:p>
        </p:txBody>
      </p:sp>
      <p:sp>
        <p:nvSpPr>
          <p:cNvPr id="554" name="Google Shape;554;p16"/>
          <p:cNvSpPr txBox="1">
            <a:spLocks noGrp="1"/>
          </p:cNvSpPr>
          <p:nvPr>
            <p:ph type="sldNum" idx="12"/>
          </p:nvPr>
        </p:nvSpPr>
        <p:spPr>
          <a:xfrm>
            <a:off x="4297650" y="4412352"/>
            <a:ext cx="548700" cy="7310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6"/>
          <p:cNvSpPr txBox="1">
            <a:spLocks noGrp="1"/>
          </p:cNvSpPr>
          <p:nvPr>
            <p:ph type="body" idx="1"/>
          </p:nvPr>
        </p:nvSpPr>
        <p:spPr>
          <a:xfrm>
            <a:off x="611560" y="843558"/>
            <a:ext cx="8280920" cy="15620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buNone/>
            </a:pPr>
            <a:r>
              <a:rPr lang="sv-SE" dirty="0">
                <a:latin typeface="Sniglet" charset="0"/>
              </a:rPr>
              <a:t>Kontigensi, </a:t>
            </a:r>
            <a:r>
              <a:rPr lang="sv-SE" b="0" dirty="0">
                <a:latin typeface="Sniglet" charset="0"/>
              </a:rPr>
              <a:t>adalah suatu </a:t>
            </a:r>
            <a:r>
              <a:rPr lang="sv-SE" b="0" dirty="0" smtClean="0">
                <a:latin typeface="Sniglet" charset="0"/>
              </a:rPr>
              <a:t>pernyatan majemuk </a:t>
            </a:r>
            <a:r>
              <a:rPr lang="sv-SE" b="0" dirty="0">
                <a:latin typeface="Sniglet" charset="0"/>
              </a:rPr>
              <a:t>yang bukan termasuk tautologi </a:t>
            </a:r>
            <a:r>
              <a:rPr lang="sv-SE" b="0" dirty="0" smtClean="0">
                <a:latin typeface="Sniglet" charset="0"/>
              </a:rPr>
              <a:t>dan bukan </a:t>
            </a:r>
            <a:r>
              <a:rPr lang="sv-SE" b="0" dirty="0">
                <a:latin typeface="Sniglet" charset="0"/>
              </a:rPr>
              <a:t>juga kontradiksi.</a:t>
            </a:r>
            <a:endParaRPr b="0" dirty="0">
              <a:latin typeface="Sniglet" charset="0"/>
            </a:endParaRPr>
          </a:p>
        </p:txBody>
      </p:sp>
      <p:sp>
        <p:nvSpPr>
          <p:cNvPr id="554" name="Google Shape;554;p16"/>
          <p:cNvSpPr txBox="1">
            <a:spLocks noGrp="1"/>
          </p:cNvSpPr>
          <p:nvPr>
            <p:ph type="sldNum" idx="12"/>
          </p:nvPr>
        </p:nvSpPr>
        <p:spPr>
          <a:xfrm>
            <a:off x="4297650" y="4412352"/>
            <a:ext cx="548700" cy="7310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98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6"/>
          <p:cNvSpPr txBox="1">
            <a:spLocks noGrp="1"/>
          </p:cNvSpPr>
          <p:nvPr>
            <p:ph type="sldNum" idx="12"/>
          </p:nvPr>
        </p:nvSpPr>
        <p:spPr>
          <a:xfrm>
            <a:off x="4297650" y="4412352"/>
            <a:ext cx="548700" cy="7310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3" t="55172" r="28267" b="23896"/>
          <a:stretch/>
        </p:blipFill>
        <p:spPr bwMode="auto">
          <a:xfrm>
            <a:off x="755576" y="1131590"/>
            <a:ext cx="4981904" cy="153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843558"/>
            <a:ext cx="4403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accent1"/>
                </a:solidFill>
                <a:latin typeface="Sniglet" charset="0"/>
              </a:rPr>
              <a:t>Perhatikan</a:t>
            </a:r>
            <a:r>
              <a:rPr lang="en-US" sz="1600" b="1" dirty="0" smtClean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Sniglet" charset="0"/>
              </a:rPr>
              <a:t>tabel</a:t>
            </a:r>
            <a:r>
              <a:rPr lang="en-US" sz="1600" b="1" dirty="0" smtClean="0">
                <a:solidFill>
                  <a:schemeClr val="accent1"/>
                </a:solidFill>
                <a:latin typeface="Sniglet" charset="0"/>
              </a:rPr>
              <a:t>  </a:t>
            </a:r>
            <a:r>
              <a:rPr lang="en-US" sz="1600" b="1" dirty="0" err="1" smtClean="0">
                <a:solidFill>
                  <a:schemeClr val="accent1"/>
                </a:solidFill>
                <a:latin typeface="Sniglet" charset="0"/>
              </a:rPr>
              <a:t>kebenaran</a:t>
            </a:r>
            <a:r>
              <a:rPr lang="en-US" sz="1600" b="1" dirty="0" smtClean="0">
                <a:solidFill>
                  <a:schemeClr val="accent1"/>
                </a:solidFill>
                <a:latin typeface="Sniglet" charset="0"/>
              </a:rPr>
              <a:t> di </a:t>
            </a:r>
            <a:r>
              <a:rPr lang="en-US" sz="1600" b="1" dirty="0" err="1" smtClean="0">
                <a:solidFill>
                  <a:schemeClr val="accent1"/>
                </a:solidFill>
                <a:latin typeface="Sniglet" charset="0"/>
              </a:rPr>
              <a:t>bawah</a:t>
            </a:r>
            <a:r>
              <a:rPr lang="en-US" sz="1600" b="1" dirty="0" smtClean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sz="1600" b="1" dirty="0" err="1" smtClean="0">
                <a:solidFill>
                  <a:schemeClr val="accent1"/>
                </a:solidFill>
                <a:latin typeface="Sniglet" charset="0"/>
              </a:rPr>
              <a:t>ini</a:t>
            </a:r>
            <a:r>
              <a:rPr lang="en-US" sz="1600" b="1" dirty="0" smtClean="0">
                <a:solidFill>
                  <a:schemeClr val="accent1"/>
                </a:solidFill>
                <a:latin typeface="Sniglet" charset="0"/>
              </a:rPr>
              <a:t>.</a:t>
            </a:r>
            <a:endParaRPr lang="en-US" sz="1600" b="1" dirty="0">
              <a:solidFill>
                <a:schemeClr val="accent1"/>
              </a:solidFill>
              <a:latin typeface="Snigle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514" y="2859782"/>
            <a:ext cx="796094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chemeClr val="accent1"/>
                </a:solidFill>
                <a:latin typeface="Sniglet" charset="0"/>
              </a:rPr>
              <a:t>tabel</a:t>
            </a:r>
            <a:r>
              <a:rPr lang="en-US" b="1" dirty="0" smtClean="0">
                <a:solidFill>
                  <a:schemeClr val="accent1"/>
                </a:solidFill>
                <a:latin typeface="Sniglet" charset="0"/>
              </a:rPr>
              <a:t> (a), 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bernilai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benar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untuk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semua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kemungkinan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nilai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kebenaran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Sniglet" charset="0"/>
              </a:rPr>
              <a:t>pernyataan</a:t>
            </a:r>
            <a:r>
              <a:rPr lang="en-US" b="1" dirty="0" smtClean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Sniglet" charset="0"/>
              </a:rPr>
              <a:t>pembentuknya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chemeClr val="accent1"/>
                </a:solidFill>
                <a:latin typeface="Sniglet" charset="0"/>
              </a:rPr>
              <a:t>tabel</a:t>
            </a:r>
            <a:r>
              <a:rPr lang="en-US" b="1" dirty="0" smtClean="0">
                <a:solidFill>
                  <a:schemeClr val="accent1"/>
                </a:solidFill>
                <a:latin typeface="Sniglet" charset="0"/>
              </a:rPr>
              <a:t> (b), 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bernilai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salah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untuk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semua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kemungkinan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nilai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kebenaran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Sniglet" charset="0"/>
              </a:rPr>
              <a:t>pernyataan</a:t>
            </a:r>
            <a:r>
              <a:rPr lang="en-US" b="1" dirty="0" smtClean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Sniglet" charset="0"/>
              </a:rPr>
              <a:t>pembentuknya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 err="1" smtClean="0">
                <a:solidFill>
                  <a:schemeClr val="accent1"/>
                </a:solidFill>
                <a:latin typeface="Sniglet" charset="0"/>
              </a:rPr>
              <a:t>tabel</a:t>
            </a:r>
            <a:r>
              <a:rPr lang="en-US" b="1" dirty="0" smtClean="0">
                <a:solidFill>
                  <a:schemeClr val="accent1"/>
                </a:solidFill>
                <a:latin typeface="Sniglet" charset="0"/>
              </a:rPr>
              <a:t> (c),  </a:t>
            </a:r>
            <a:r>
              <a:rPr lang="en-US" b="1" dirty="0" err="1" smtClean="0">
                <a:solidFill>
                  <a:schemeClr val="accent1"/>
                </a:solidFill>
                <a:latin typeface="Sniglet" charset="0"/>
              </a:rPr>
              <a:t>nilai</a:t>
            </a:r>
            <a:r>
              <a:rPr lang="en-US" b="1" dirty="0" smtClean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kebenarannya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tidak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semua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sama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untuk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semua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kemungkinan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 yang </a:t>
            </a:r>
            <a:r>
              <a:rPr lang="en-US" b="1" dirty="0" err="1">
                <a:solidFill>
                  <a:schemeClr val="accent1"/>
                </a:solidFill>
                <a:latin typeface="Sniglet" charset="0"/>
              </a:rPr>
              <a:t>ada</a:t>
            </a:r>
            <a:r>
              <a:rPr lang="en-US" b="1" dirty="0">
                <a:solidFill>
                  <a:schemeClr val="accent1"/>
                </a:solidFill>
                <a:latin typeface="Sniglet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2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6"/>
          <p:cNvSpPr txBox="1">
            <a:spLocks noGrp="1"/>
          </p:cNvSpPr>
          <p:nvPr>
            <p:ph type="sldNum" idx="12"/>
          </p:nvPr>
        </p:nvSpPr>
        <p:spPr>
          <a:xfrm>
            <a:off x="4297650" y="4412352"/>
            <a:ext cx="548700" cy="7310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843558"/>
                <a:ext cx="75608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Dua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buah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 smtClean="0">
                    <a:solidFill>
                      <a:schemeClr val="accent1"/>
                    </a:solidFill>
                    <a:latin typeface="Sniglet" charset="0"/>
                  </a:rPr>
                  <a:t>pernyataan</a:t>
                </a:r>
                <a:r>
                  <a:rPr lang="en-US" sz="1600" dirty="0" smtClean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dikatakan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b="1" dirty="0" err="1">
                    <a:solidFill>
                      <a:schemeClr val="accent1"/>
                    </a:solidFill>
                    <a:latin typeface="Sniglet" charset="0"/>
                  </a:rPr>
                  <a:t>ekivalen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(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ekivelen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secara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logis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),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jika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 smtClean="0">
                    <a:solidFill>
                      <a:schemeClr val="accent1"/>
                    </a:solidFill>
                    <a:latin typeface="Sniglet" charset="0"/>
                  </a:rPr>
                  <a:t>kedua</a:t>
                </a:r>
                <a:r>
                  <a:rPr lang="en-US" sz="1600" dirty="0" smtClean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pernyataan</a:t>
                </a:r>
                <a:r>
                  <a:rPr lang="en-US" sz="1600" dirty="0" smtClean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tersebut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memiliki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nilai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kebenaran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yang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sama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. </a:t>
                </a:r>
                <a:r>
                  <a:rPr lang="en-US" sz="1600" dirty="0" err="1" smtClean="0">
                    <a:solidFill>
                      <a:schemeClr val="accent1"/>
                    </a:solidFill>
                    <a:latin typeface="Sniglet" charset="0"/>
                  </a:rPr>
                  <a:t>Pernyataan</a:t>
                </a:r>
                <a:r>
                  <a:rPr lang="en-US" sz="1600" dirty="0" smtClean="0">
                    <a:solidFill>
                      <a:schemeClr val="accent1"/>
                    </a:solidFill>
                    <a:latin typeface="Sniglet" charset="0"/>
                  </a:rPr>
                  <a:t>  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p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dan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smtClean="0">
                    <a:solidFill>
                      <a:schemeClr val="accent1"/>
                    </a:solidFill>
                    <a:latin typeface="Sniglet" charset="0"/>
                  </a:rPr>
                  <a:t>q </a:t>
                </a:r>
                <a:r>
                  <a:rPr lang="en-US" sz="1600" dirty="0" err="1" smtClean="0">
                    <a:solidFill>
                      <a:schemeClr val="accent1"/>
                    </a:solidFill>
                    <a:latin typeface="Sniglet" charset="0"/>
                  </a:rPr>
                  <a:t>ekivalen</a:t>
                </a:r>
                <a:r>
                  <a:rPr lang="en-US" sz="1600" dirty="0" smtClean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dinotasikan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dengan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p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q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atau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sering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disederhanakan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</a:t>
                </a:r>
                <a:r>
                  <a:rPr lang="en-US" sz="1600" dirty="0" err="1">
                    <a:solidFill>
                      <a:schemeClr val="accent1"/>
                    </a:solidFill>
                    <a:latin typeface="Sniglet" charset="0"/>
                  </a:rPr>
                  <a:t>menjadi</a:t>
                </a:r>
                <a:r>
                  <a:rPr lang="en-US" sz="1600" dirty="0">
                    <a:solidFill>
                      <a:schemeClr val="accent1"/>
                    </a:solidFill>
                    <a:latin typeface="Sniglet" charset="0"/>
                  </a:rPr>
                  <a:t> p = q.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43558"/>
                <a:ext cx="756084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484" r="-1048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7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40352"/>
            <a:ext cx="129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  <a:latin typeface="Sniglet" charset="0"/>
              </a:rPr>
              <a:t>Contoh</a:t>
            </a:r>
            <a:endParaRPr lang="en-US" sz="1800" b="1" dirty="0">
              <a:solidFill>
                <a:schemeClr val="tx1"/>
              </a:solidFill>
              <a:latin typeface="Sniglet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5" t="34211" r="25654" b="13486"/>
          <a:stretch/>
        </p:blipFill>
        <p:spPr bwMode="auto">
          <a:xfrm>
            <a:off x="1043608" y="632223"/>
            <a:ext cx="6557546" cy="393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3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34"/>
          <p:cNvSpPr txBox="1">
            <a:spLocks noGrp="1"/>
          </p:cNvSpPr>
          <p:nvPr>
            <p:ph type="ctrTitle" idx="4294967295"/>
          </p:nvPr>
        </p:nvSpPr>
        <p:spPr>
          <a:xfrm>
            <a:off x="3657038" y="1073100"/>
            <a:ext cx="494741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Terima Kasih</a:t>
            </a:r>
            <a:endParaRPr sz="6000" dirty="0"/>
          </a:p>
        </p:txBody>
      </p:sp>
      <p:sp>
        <p:nvSpPr>
          <p:cNvPr id="753" name="Google Shape;753;p34"/>
          <p:cNvSpPr txBox="1">
            <a:spLocks noGrp="1"/>
          </p:cNvSpPr>
          <p:nvPr>
            <p:ph type="body" idx="4294967295"/>
          </p:nvPr>
        </p:nvSpPr>
        <p:spPr>
          <a:xfrm>
            <a:off x="3657038" y="2119105"/>
            <a:ext cx="32292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chemeClr val="accent1"/>
                </a:solidFill>
              </a:rPr>
              <a:t>Selamat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</a:rPr>
              <a:t>Belajar</a:t>
            </a:r>
            <a:endParaRPr sz="3600" b="1" dirty="0">
              <a:solidFill>
                <a:schemeClr val="accent1"/>
              </a:solidFill>
            </a:endParaRPr>
          </a:p>
        </p:txBody>
      </p:sp>
      <p:sp>
        <p:nvSpPr>
          <p:cNvPr id="754" name="Google Shape;754;p34"/>
          <p:cNvSpPr/>
          <p:nvPr/>
        </p:nvSpPr>
        <p:spPr>
          <a:xfrm>
            <a:off x="2257757" y="1402659"/>
            <a:ext cx="1180108" cy="108997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  <p:sp>
        <p:nvSpPr>
          <p:cNvPr id="755" name="Google Shape;755;p3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161</Words>
  <Application>Microsoft Office PowerPoint</Application>
  <PresentationFormat>On-screen Show (16:9)</PresentationFormat>
  <Paragraphs>21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Dosis</vt:lpstr>
      <vt:lpstr>Sniglet</vt:lpstr>
      <vt:lpstr>Cambria Math</vt:lpstr>
      <vt:lpstr>Friar template</vt:lpstr>
      <vt:lpstr>LOGIKA MATEMATIKA oleh  Hana Puspita Eka Firdaus, S.Pd., M.Pd</vt:lpstr>
      <vt:lpstr>1. Tautologi 2. Kontradiksi 3. Kontingensi 4. Pernyataan Ekuivalen</vt:lpstr>
      <vt:lpstr>Tautologi, adalah suatu pernyataan majemuk yang selalu bernilai benar untuk semua kemungkinan kombinasi nilai kebenaran dari pernyataan-pernyataan pembentuknya.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LOGIKA MATEMATIKA oleh  Hana Puspita Eka Firdaus, S.Pd., M.Pd</dc:title>
  <cp:lastModifiedBy>User</cp:lastModifiedBy>
  <cp:revision>8</cp:revision>
  <dcterms:modified xsi:type="dcterms:W3CDTF">2021-09-11T02:55:37Z</dcterms:modified>
</cp:coreProperties>
</file>