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52" r:id="rId12"/>
    <p:sldId id="353" r:id="rId13"/>
    <p:sldId id="348" r:id="rId14"/>
    <p:sldId id="349" r:id="rId15"/>
    <p:sldId id="350" r:id="rId16"/>
    <p:sldId id="351" r:id="rId17"/>
  </p:sldIdLst>
  <p:sldSz cx="9144000" cy="5143500" type="screen16x9"/>
  <p:notesSz cx="6858000" cy="9144000"/>
  <p:embeddedFontLst>
    <p:embeddedFont>
      <p:font typeface="Arvo" panose="02000000000000000000" pitchFamily="2" charset="77"/>
      <p:regular r:id="rId19"/>
      <p:bold r:id="rId20"/>
      <p:italic r:id="rId21"/>
      <p:boldItalic r:id="rId22"/>
    </p:embeddedFont>
    <p:embeddedFont>
      <p:font typeface="Barlow Condensed SemiBold" panose="020F0502020204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1C3339-5FC1-41DA-9E44-EBDF606BB82E}">
  <a:tblStyle styleId="{D81C3339-5FC1-41DA-9E44-EBDF606BB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94715"/>
  </p:normalViewPr>
  <p:slideViewPr>
    <p:cSldViewPr snapToGrid="0">
      <p:cViewPr varScale="1">
        <p:scale>
          <a:sx n="156" d="100"/>
          <a:sy n="156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7622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4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94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61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99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8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18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70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56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44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5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99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04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46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84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20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c487f8d59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c487f8d59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75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ctrTitle"/>
          </p:nvPr>
        </p:nvSpPr>
        <p:spPr>
          <a:xfrm flipH="1">
            <a:off x="770725" y="468450"/>
            <a:ext cx="446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04" name="Google Shape;104;p4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4"/>
          <p:cNvSpPr txBox="1">
            <a:spLocks noGrp="1"/>
          </p:cNvSpPr>
          <p:nvPr>
            <p:ph type="subTitle" idx="1"/>
          </p:nvPr>
        </p:nvSpPr>
        <p:spPr>
          <a:xfrm>
            <a:off x="770700" y="1216175"/>
            <a:ext cx="7662600" cy="3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AutoNum type="romanLcPeriod"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AutoNum type="alphaLcPeriod"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AutoNum type="romanLcPeriod"/>
              <a:defRPr sz="1000"/>
            </a:lvl9pPr>
          </a:lstStyle>
          <a:p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07" name="Google Shape;107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4" name="Google Shape;194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19" name="Google Shape;219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64" name="Google Shape;264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openxmlformats.org/officeDocument/2006/relationships/image" Target="../media/image13.e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.jpg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11" Type="http://schemas.openxmlformats.org/officeDocument/2006/relationships/image" Target="../media/image16.e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jpg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e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.jpg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143703"/>
            <a:ext cx="9143670" cy="5143500"/>
          </a:xfrm>
          <a:prstGeom prst="rect">
            <a:avLst/>
          </a:prstGeom>
        </p:spPr>
      </p:pic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1708690" y="1243575"/>
            <a:ext cx="6382014" cy="1925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dirty="0" err="1"/>
              <a:t>Penurunan</a:t>
            </a:r>
            <a:r>
              <a:rPr lang="en-US" sz="4400" dirty="0"/>
              <a:t> Kesimpulan</a:t>
            </a:r>
            <a:endParaRPr sz="4800" dirty="0"/>
          </a:p>
        </p:txBody>
      </p:sp>
      <p:sp>
        <p:nvSpPr>
          <p:cNvPr id="848" name="Google Shape;848;p26"/>
          <p:cNvSpPr/>
          <p:nvPr/>
        </p:nvSpPr>
        <p:spPr>
          <a:xfrm rot="10800000">
            <a:off x="-76200" y="1690558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6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 rot="10800000">
            <a:off x="-76200" y="143724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 rot="10800000">
            <a:off x="686447" y="1690558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 rot="10800000">
            <a:off x="684609" y="1248865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6"/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6"/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 rot="10800000">
            <a:off x="306043" y="2132251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6"/>
          <p:cNvSpPr/>
          <p:nvPr/>
        </p:nvSpPr>
        <p:spPr>
          <a:xfrm rot="10800000">
            <a:off x="306043" y="143724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6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6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6"/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6"/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6"/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/>
          <p:cNvSpPr/>
          <p:nvPr/>
        </p:nvSpPr>
        <p:spPr>
          <a:xfrm rot="10800000">
            <a:off x="1066851" y="1248865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/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6"/>
          <p:cNvSpPr/>
          <p:nvPr/>
        </p:nvSpPr>
        <p:spPr>
          <a:xfrm rot="10800000">
            <a:off x="1066851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6"/>
          <p:cNvSpPr/>
          <p:nvPr/>
        </p:nvSpPr>
        <p:spPr>
          <a:xfrm rot="10800000">
            <a:off x="1066851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6"/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6"/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8761576" y="386954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6"/>
          <p:cNvSpPr/>
          <p:nvPr/>
        </p:nvSpPr>
        <p:spPr>
          <a:xfrm>
            <a:off x="8763426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6"/>
          <p:cNvSpPr/>
          <p:nvPr/>
        </p:nvSpPr>
        <p:spPr>
          <a:xfrm>
            <a:off x="8000767" y="4311233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8381172" y="3869540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8761576" y="3649631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7259284" y="4311233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43" y="143703"/>
            <a:ext cx="3316231" cy="509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BD0D3-4679-4D0E-8FB2-FAB934ED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200" y="134121"/>
            <a:ext cx="826666" cy="582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30372-8003-4526-9AEF-CEA29DE09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752" y="15179"/>
            <a:ext cx="791078" cy="79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9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300"/>
                            </p:stCondLst>
                            <p:childTnLst>
                              <p:par>
                                <p:cTn id="1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9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100"/>
                            </p:stCondLst>
                            <p:childTnLst>
                              <p:par>
                                <p:cTn id="1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3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500"/>
                            </p:stCondLst>
                            <p:childTnLst>
                              <p:par>
                                <p:cTn id="1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00"/>
                            </p:stCondLst>
                            <p:childTnLst>
                              <p:par>
                                <p:cTn id="1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900"/>
                            </p:stCondLst>
                            <p:childTnLst>
                              <p:par>
                                <p:cTn id="1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1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FD0E8C-CB31-3E47-8270-9EA78CFC9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65420"/>
              </p:ext>
            </p:extLst>
          </p:nvPr>
        </p:nvGraphicFramePr>
        <p:xfrm>
          <a:off x="2514598" y="856426"/>
          <a:ext cx="5529264" cy="2513709"/>
        </p:xfrm>
        <a:graphic>
          <a:graphicData uri="http://schemas.openxmlformats.org/drawingml/2006/table">
            <a:tbl>
              <a:tblPr>
                <a:tableStyleId>{D81C3339-5FC1-41DA-9E44-EBDF606BB82E}</a:tableStyleId>
              </a:tblPr>
              <a:tblGrid>
                <a:gridCol w="921544">
                  <a:extLst>
                    <a:ext uri="{9D8B030D-6E8A-4147-A177-3AD203B41FA5}">
                      <a16:colId xmlns:a16="http://schemas.microsoft.com/office/drawing/2014/main" val="3910142484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4135112510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1031435174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682320861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3311631634"/>
                    </a:ext>
                  </a:extLst>
                </a:gridCol>
                <a:gridCol w="921544">
                  <a:extLst>
                    <a:ext uri="{9D8B030D-6E8A-4147-A177-3AD203B41FA5}">
                      <a16:colId xmlns:a16="http://schemas.microsoft.com/office/drawing/2014/main" val="1051817971"/>
                    </a:ext>
                  </a:extLst>
                </a:gridCol>
              </a:tblGrid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dirty="0" err="1">
                          <a:effectLst/>
                        </a:rPr>
                        <a:t>P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Q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d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d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d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547827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094117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101372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680344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23473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54225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855755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831910"/>
                  </a:ext>
                </a:extLst>
              </a:tr>
              <a:tr h="27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512356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FFE9AA-BB9A-F749-A660-035BF1749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96943"/>
              </p:ext>
            </p:extLst>
          </p:nvPr>
        </p:nvGraphicFramePr>
        <p:xfrm>
          <a:off x="5355322" y="889242"/>
          <a:ext cx="652760" cy="24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r:id="rId8" imgW="9944100" imgH="3797300" progId="Equation.3">
                  <p:embed/>
                </p:oleObj>
              </mc:Choice>
              <mc:Fallback>
                <p:oleObj r:id="rId8" imgW="9944100" imgH="3797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322" y="889242"/>
                        <a:ext cx="652760" cy="24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259105B-489B-994C-9C20-B60B98938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63018"/>
              </p:ext>
            </p:extLst>
          </p:nvPr>
        </p:nvGraphicFramePr>
        <p:xfrm>
          <a:off x="6257654" y="889243"/>
          <a:ext cx="633561" cy="24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r:id="rId10" imgW="9359900" imgH="3797300" progId="Equation.3">
                  <p:embed/>
                </p:oleObj>
              </mc:Choice>
              <mc:Fallback>
                <p:oleObj r:id="rId10" imgW="9359900" imgH="3797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654" y="889243"/>
                        <a:ext cx="633561" cy="24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BF9E67A-08AF-9247-9A0F-05F7F7E43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2948"/>
              </p:ext>
            </p:extLst>
          </p:nvPr>
        </p:nvGraphicFramePr>
        <p:xfrm>
          <a:off x="7265381" y="857124"/>
          <a:ext cx="633561" cy="24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r:id="rId12" imgW="9359900" imgH="3797300" progId="Equation.3">
                  <p:embed/>
                </p:oleObj>
              </mc:Choice>
              <mc:Fallback>
                <p:oleObj r:id="rId12" imgW="9359900" imgH="3797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381" y="857124"/>
                        <a:ext cx="633561" cy="24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86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16465E-8ABC-524D-9A7B-9FB6D738C38F}"/>
              </a:ext>
            </a:extLst>
          </p:cNvPr>
          <p:cNvSpPr txBox="1"/>
          <p:nvPr/>
        </p:nvSpPr>
        <p:spPr>
          <a:xfrm>
            <a:off x="971550" y="574777"/>
            <a:ext cx="4686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 4:</a:t>
            </a:r>
            <a:endParaRPr kumimoji="0" lang="id-ID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815CC44-940D-8446-85BC-060481843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03661"/>
              </p:ext>
            </p:extLst>
          </p:nvPr>
        </p:nvGraphicFramePr>
        <p:xfrm>
          <a:off x="385757" y="1157763"/>
          <a:ext cx="3354678" cy="4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r:id="rId8" imgW="1638300" imgH="241300" progId="Equation.3">
                  <p:embed/>
                </p:oleObj>
              </mc:Choice>
              <mc:Fallback>
                <p:oleObj r:id="rId8" imgW="16383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57" y="1157763"/>
                        <a:ext cx="3354678" cy="49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62EE04-1901-2149-8234-C08C56DEA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41683"/>
              </p:ext>
            </p:extLst>
          </p:nvPr>
        </p:nvGraphicFramePr>
        <p:xfrm>
          <a:off x="4244583" y="1235356"/>
          <a:ext cx="236308" cy="42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10" imgW="2921000" imgH="4978400" progId="Equation.3">
                  <p:embed/>
                </p:oleObj>
              </mc:Choice>
              <mc:Fallback>
                <p:oleObj r:id="rId10" imgW="2921000" imgH="4978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583" y="1235356"/>
                        <a:ext cx="236308" cy="425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136ACEE-A76D-4449-9380-950B87A5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E6A97A0-377A-5942-B52D-770BDF769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077" y="1190198"/>
            <a:ext cx="974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╞ </a:t>
            </a: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7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" y="-12416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D31051-F2CD-AE49-A146-ECE4F27819A9}"/>
              </a:ext>
            </a:extLst>
          </p:cNvPr>
          <p:cNvSpPr txBox="1"/>
          <p:nvPr/>
        </p:nvSpPr>
        <p:spPr>
          <a:xfrm>
            <a:off x="-330" y="-12416"/>
            <a:ext cx="914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Bilangan dalam kolom [1] menunjuk premis yang dipakai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Bilangan dalam kolom [2] menunjuk urutan pengerjaan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Bilangan dalam kolom [3] menunjuk formula yang bernilai benar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Bilangan dalam kolom [4] menunjuk baris yang digunakan dan aturan/tautologi yang dipakai.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C1B5A-BDBB-9E4B-86FB-250D594F15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78" r="1791" b="4161"/>
          <a:stretch/>
        </p:blipFill>
        <p:spPr>
          <a:xfrm>
            <a:off x="1713068" y="1338828"/>
            <a:ext cx="4641587" cy="32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0AF3B4-FD8E-5042-957E-996774858B42}"/>
              </a:ext>
            </a:extLst>
          </p:cNvPr>
          <p:cNvSpPr txBox="1"/>
          <p:nvPr/>
        </p:nvSpPr>
        <p:spPr>
          <a:xfrm>
            <a:off x="1967914" y="400753"/>
            <a:ext cx="4686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Pembuktian dengan Inkonsistensi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4A40E-1356-3543-AB73-31AC83ABE3C4}"/>
              </a:ext>
            </a:extLst>
          </p:cNvPr>
          <p:cNvSpPr txBox="1"/>
          <p:nvPr/>
        </p:nvSpPr>
        <p:spPr>
          <a:xfrm>
            <a:off x="349857" y="763409"/>
            <a:ext cx="8626503" cy="199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3429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Marilah kita pandang sekumpulan, pernyataan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sekumpaulan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pernyataan ini dikatakan inkonsisten bila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&amp;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&amp;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 &amp;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bernilai salah (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sebagaimana diuraikan sebelum ini, sekumpulan pernyataan ini dipandang sebagai sekumpulan premis dan dari premis – premis ini diturunkan suatu kesimpulan (konklusi). Jika dari sekumpulan premis ini tidak mencukupi untuk menghasilkan suatu kesimpulan maka sekumpulan premis ini dinamakan inkonsisten. Hal ini terjadi manakala ada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diantara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premis – premis itu yang bernilai salah (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FD47E-9BA7-1E41-90E1-9ED22DC2EE09}"/>
              </a:ext>
            </a:extLst>
          </p:cNvPr>
          <p:cNvSpPr txBox="1"/>
          <p:nvPr/>
        </p:nvSpPr>
        <p:spPr>
          <a:xfrm>
            <a:off x="404805" y="2673949"/>
            <a:ext cx="8472993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3429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menguji apakah sekumpulan premis itu konsisten atau inkonsisten, kita andaikan terlebih dahulu bahwa premis – premis itu semuanya bernilai benar (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melalui langkah – langkah logis dengan aturan tertentu dapat diturunkan suatu kontradiksi, maka sekumpulan premis itu disebut inkonsisten.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3B25F-365B-854D-92A5-2B1381D08B64}"/>
              </a:ext>
            </a:extLst>
          </p:cNvPr>
          <p:cNvSpPr txBox="1"/>
          <p:nvPr/>
        </p:nvSpPr>
        <p:spPr>
          <a:xfrm>
            <a:off x="378562" y="3587726"/>
            <a:ext cx="8444287" cy="115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Teorema</a:t>
            </a:r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715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Sekumpulan pernyataan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id-ID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disebut inkonsisten bilamana dari sekumpulan pernyataan tersebut dapat diturunkan suatu kontradiksi.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BB55FD-CEF8-CD4E-A5F8-82A83FF7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5" y="783621"/>
            <a:ext cx="57406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 1: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Periksa apakah kesimpulan pernyataan di bawah ini inkonsisten atau tidak! </a:t>
            </a:r>
            <a:endParaRPr kumimoji="0" lang="id-ID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42438A-1EB3-E848-AC9A-FA666EE9D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67341"/>
              </p:ext>
            </p:extLst>
          </p:nvPr>
        </p:nvGraphicFramePr>
        <p:xfrm>
          <a:off x="1114425" y="1489263"/>
          <a:ext cx="3237114" cy="46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8" imgW="1689100" imgH="241300" progId="Equation.3">
                  <p:embed/>
                </p:oleObj>
              </mc:Choice>
              <mc:Fallback>
                <p:oleObj r:id="rId8" imgW="16891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1489263"/>
                        <a:ext cx="3237114" cy="465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2295110-0E41-1E4E-BA27-75BFA104B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69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id-ID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3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CDA9B9-BB26-104D-94B1-560C8D53F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702" y="88900"/>
            <a:ext cx="3952196" cy="44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A6EB9-D65E-3E4A-94FD-CC7E3CC36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073" y="183527"/>
            <a:ext cx="3826794" cy="41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3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BDF27-9CE1-4044-AAA5-395153D0FA8A}"/>
              </a:ext>
            </a:extLst>
          </p:cNvPr>
          <p:cNvSpPr txBox="1"/>
          <p:nvPr/>
        </p:nvSpPr>
        <p:spPr>
          <a:xfrm>
            <a:off x="367703" y="467153"/>
            <a:ext cx="7691776" cy="115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475" indent="-900430" algn="just">
              <a:lnSpc>
                <a:spcPct val="150000"/>
              </a:lnSpc>
              <a:spcAft>
                <a:spcPts val="10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Definisi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Argumen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pernyataan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dimana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sekumpulan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proposisi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menghasilkan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proposisi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lain Q.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60475" indent="17145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</a:t>
            </a:r>
            <a:r>
              <a:rPr lang="en-US" sz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….,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Q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kesimpulan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konklusi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6116F-8535-6749-A529-76169FB7F689}"/>
              </a:ext>
            </a:extLst>
          </p:cNvPr>
          <p:cNvSpPr txBox="1"/>
          <p:nvPr/>
        </p:nvSpPr>
        <p:spPr>
          <a:xfrm>
            <a:off x="829340" y="1742527"/>
            <a:ext cx="4742120" cy="83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Modus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Ponando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Ponens ( Modus Ponens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ID" sz="12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ID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&amp;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8" name="AutoShape 375">
            <a:extLst>
              <a:ext uri="{FF2B5EF4-FFF2-40B4-BE49-F238E27FC236}">
                <a16:creationId xmlns:a16="http://schemas.microsoft.com/office/drawing/2014/main" id="{BD69772B-10C7-0446-B6C0-87BF35E0A7E8}"/>
              </a:ext>
            </a:extLst>
          </p:cNvPr>
          <p:cNvCxnSpPr>
            <a:cxnSpLocks/>
          </p:cNvCxnSpPr>
          <p:nvPr/>
        </p:nvCxnSpPr>
        <p:spPr bwMode="auto">
          <a:xfrm>
            <a:off x="2273300" y="7249160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376">
            <a:extLst>
              <a:ext uri="{FF2B5EF4-FFF2-40B4-BE49-F238E27FC236}">
                <a16:creationId xmlns:a16="http://schemas.microsoft.com/office/drawing/2014/main" id="{43F5A3BB-7025-DD4D-A8FB-70CD22EEBDEA}"/>
              </a:ext>
            </a:extLst>
          </p:cNvPr>
          <p:cNvCxnSpPr>
            <a:cxnSpLocks/>
          </p:cNvCxnSpPr>
          <p:nvPr/>
        </p:nvCxnSpPr>
        <p:spPr bwMode="auto">
          <a:xfrm>
            <a:off x="2549525" y="7249160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9">
            <a:extLst>
              <a:ext uri="{FF2B5EF4-FFF2-40B4-BE49-F238E27FC236}">
                <a16:creationId xmlns:a16="http://schemas.microsoft.com/office/drawing/2014/main" id="{049F97D6-7392-BA4C-8E3C-97BADD9B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4" y="2736973"/>
            <a:ext cx="34756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Modus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Tolendo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Tollens ( Modus Tollens )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F305ED2-76A0-B64D-944C-87AFE230B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750" y="3108654"/>
            <a:ext cx="12891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&amp;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7A3972E1-4001-134A-BB69-594A53104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40" y="3542848"/>
            <a:ext cx="1564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Tolendo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Ponens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AutoShape 374">
            <a:extLst>
              <a:ext uri="{FF2B5EF4-FFF2-40B4-BE49-F238E27FC236}">
                <a16:creationId xmlns:a16="http://schemas.microsoft.com/office/drawing/2014/main" id="{4B5332DB-FEBF-7246-A4CF-BF36EB6FA36D}"/>
              </a:ext>
            </a:extLst>
          </p:cNvPr>
          <p:cNvCxnSpPr>
            <a:cxnSpLocks/>
          </p:cNvCxnSpPr>
          <p:nvPr/>
        </p:nvCxnSpPr>
        <p:spPr bwMode="auto">
          <a:xfrm>
            <a:off x="2225675" y="7782560"/>
            <a:ext cx="76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13">
            <a:extLst>
              <a:ext uri="{FF2B5EF4-FFF2-40B4-BE49-F238E27FC236}">
                <a16:creationId xmlns:a16="http://schemas.microsoft.com/office/drawing/2014/main" id="{C8F6007E-82DF-5744-82BE-AA9CD5682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825" y="3814801"/>
            <a:ext cx="12490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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q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) &amp;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p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⇒ </a:t>
            </a: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q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1638C-6A9C-484B-8223-D7E58584BB70}"/>
              </a:ext>
            </a:extLst>
          </p:cNvPr>
          <p:cNvSpPr txBox="1"/>
          <p:nvPr/>
        </p:nvSpPr>
        <p:spPr>
          <a:xfrm>
            <a:off x="4769543" y="1742287"/>
            <a:ext cx="4686300" cy="83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Hipotetik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Sillogisme</a:t>
            </a:r>
            <a:endParaRPr lang="en-ID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&amp;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38D658-AF68-A749-A614-9688826631FC}"/>
              </a:ext>
            </a:extLst>
          </p:cNvPr>
          <p:cNvSpPr txBox="1"/>
          <p:nvPr/>
        </p:nvSpPr>
        <p:spPr>
          <a:xfrm>
            <a:off x="4769543" y="2609904"/>
            <a:ext cx="4729162" cy="83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Eksportasi</a:t>
            </a:r>
            <a:endParaRPr lang="en-ID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))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555FB9-76FC-F94A-A5BE-AB746D60913F}"/>
              </a:ext>
            </a:extLst>
          </p:cNvPr>
          <p:cNvSpPr txBox="1"/>
          <p:nvPr/>
        </p:nvSpPr>
        <p:spPr>
          <a:xfrm>
            <a:off x="4769543" y="3542893"/>
            <a:ext cx="4750594" cy="83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Importasi</a:t>
            </a:r>
            <a:endParaRPr lang="en-ID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))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0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2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B2C822-81A7-C549-B479-AEFD1D55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822" y="1283363"/>
            <a:ext cx="3537785" cy="19440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505286A-E1D8-D145-A887-2614A5B812A2}"/>
              </a:ext>
            </a:extLst>
          </p:cNvPr>
          <p:cNvSpPr txBox="1"/>
          <p:nvPr/>
        </p:nvSpPr>
        <p:spPr>
          <a:xfrm>
            <a:off x="2643569" y="1343025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7FF0EE-DB27-304C-A63F-E600E7EF0492}"/>
              </a:ext>
            </a:extLst>
          </p:cNvPr>
          <p:cNvSpPr txBox="1"/>
          <p:nvPr/>
        </p:nvSpPr>
        <p:spPr>
          <a:xfrm>
            <a:off x="2665341" y="198906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10EC6A-A371-6A4D-9DCE-57148629FC3C}"/>
              </a:ext>
            </a:extLst>
          </p:cNvPr>
          <p:cNvSpPr txBox="1"/>
          <p:nvPr/>
        </p:nvSpPr>
        <p:spPr>
          <a:xfrm>
            <a:off x="2657857" y="262354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140377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167287-A4F6-0B45-BCEC-D73D7BD6575A}"/>
              </a:ext>
            </a:extLst>
          </p:cNvPr>
          <p:cNvSpPr txBox="1"/>
          <p:nvPr/>
        </p:nvSpPr>
        <p:spPr>
          <a:xfrm>
            <a:off x="1094014" y="637087"/>
            <a:ext cx="8278586" cy="399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Contoh: 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“jika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Jono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lulus ujian, maka bumi berhenti berputar”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(kalimat ini bernilai benar dan disebut premis 1)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“bumi tetap berputar”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(kalimat ini bernilai benar dan disebut premis 2)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Kesimpulan : “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Jono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tidak lulus ujian”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 </a:t>
            </a:r>
            <a:r>
              <a:rPr lang="id-ID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d-ID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menyatakan kalimat 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id-ID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Jono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lulus ujian” dan 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id-ID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id-ID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menyatakan 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“bumi berhenti berputar’,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d-ID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KESIMPULANNYA??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5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9392D74-CABF-FD47-896D-4CCD760240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8" imgW="2628900" imgH="4978400" progId="Equation.3">
                  <p:embed/>
                </p:oleObj>
              </mc:Choice>
              <mc:Fallback>
                <p:oleObj r:id="rId8" imgW="2628900" imgH="497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2A17B6F-EE22-8140-844B-F518861C2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25262"/>
              </p:ext>
            </p:extLst>
          </p:nvPr>
        </p:nvGraphicFramePr>
        <p:xfrm>
          <a:off x="1357312" y="1113996"/>
          <a:ext cx="1957388" cy="74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10" imgW="1282700" imgH="508000" progId="Equation.3">
                  <p:embed/>
                </p:oleObj>
              </mc:Choice>
              <mc:Fallback>
                <p:oleObj r:id="rId10" imgW="12827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2" y="1113996"/>
                        <a:ext cx="1957388" cy="748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49B77A9-C20F-7F4C-B0DB-42478E83F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525538"/>
              </p:ext>
            </p:extLst>
          </p:nvPr>
        </p:nvGraphicFramePr>
        <p:xfrm>
          <a:off x="2651462" y="1839855"/>
          <a:ext cx="394086" cy="45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12" imgW="3505200" imgH="5562600" progId="Equation.3">
                  <p:embed/>
                </p:oleObj>
              </mc:Choice>
              <mc:Fallback>
                <p:oleObj r:id="rId12" imgW="3505200" imgH="556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462" y="1839855"/>
                        <a:ext cx="394086" cy="45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A2F65E5D-CBC1-8E40-B88E-BB85055C8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58" y="694404"/>
            <a:ext cx="30290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 simbolis dapat ditulis :</a:t>
            </a:r>
            <a:endParaRPr kumimoji="0" lang="id-ID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E44DC5F-36FA-7C4E-8097-455117AC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3323BD9-7648-2742-B433-013E5E90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CCF1388-279F-E14A-B154-4EA04966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936" y="1907230"/>
            <a:ext cx="20168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(kesimpulan?)</a:t>
            </a:r>
            <a:endParaRPr kumimoji="0" lang="id-ID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8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1613FA-0AC7-AB44-B793-F5F164DB8973}"/>
              </a:ext>
            </a:extLst>
          </p:cNvPr>
          <p:cNvSpPr txBox="1"/>
          <p:nvPr/>
        </p:nvSpPr>
        <p:spPr>
          <a:xfrm>
            <a:off x="289872" y="497916"/>
            <a:ext cx="6333063" cy="70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membuktikan bahwa argumentasi tersebut absah atau tidak, gunakan tabel nilai (tabel nilai kebenaran) sebagai berikut: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80972-F939-CE4C-812A-149CC4A7F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813" y="1132628"/>
            <a:ext cx="5585761" cy="28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C5D52-4D2F-7744-9949-EA9DADD62ADB}"/>
              </a:ext>
            </a:extLst>
          </p:cNvPr>
          <p:cNvSpPr txBox="1"/>
          <p:nvPr/>
        </p:nvSpPr>
        <p:spPr>
          <a:xfrm>
            <a:off x="1333376" y="563154"/>
            <a:ext cx="7310561" cy="205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>
              <a:lnSpc>
                <a:spcPct val="150000"/>
              </a:lnSpc>
              <a:spcAft>
                <a:spcPts val="1000"/>
              </a:spcAft>
            </a:pPr>
            <a:r>
              <a:rPr lang="id-ID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 2: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-2286000" algn="l"/>
              </a:tabLs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Premis 1	: “Jika bendera berkibar setengah tiang, maka 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 pembesar meninggal dunia”.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-2286000" algn="l"/>
              </a:tabLst>
            </a:pP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Premis 2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“Bendera berkibar setengah tiang”.</a:t>
            </a:r>
            <a:endParaRPr lang="en-ID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-2286000" algn="l"/>
              </a:tabLst>
            </a:pPr>
            <a:r>
              <a:rPr lang="en-ID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Konklusi 	: “Ada pembesar meninggal dunia”.</a:t>
            </a:r>
            <a:endParaRPr lang="en-ID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3C9802-8DE0-1F41-90FE-AAB8BEAF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9A11AA-B5F8-2F47-BBAA-83E99D9E2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000564"/>
              </p:ext>
            </p:extLst>
          </p:nvPr>
        </p:nvGraphicFramePr>
        <p:xfrm>
          <a:off x="3271836" y="2908743"/>
          <a:ext cx="10144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8" imgW="685800" imgH="469900" progId="Equation.3">
                  <p:embed/>
                </p:oleObj>
              </mc:Choice>
              <mc:Fallback>
                <p:oleObj r:id="rId8" imgW="6858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6" y="2908743"/>
                        <a:ext cx="1014413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A1D4A8A-4D45-F146-8092-C8BB5B13DEF4}"/>
              </a:ext>
            </a:extLst>
          </p:cNvPr>
          <p:cNvSpPr txBox="1"/>
          <p:nvPr/>
        </p:nvSpPr>
        <p:spPr>
          <a:xfrm>
            <a:off x="3633646" y="3585018"/>
            <a:ext cx="468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638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2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4242F7-70AE-7844-868F-425891626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40347"/>
              </p:ext>
            </p:extLst>
          </p:nvPr>
        </p:nvGraphicFramePr>
        <p:xfrm>
          <a:off x="1371600" y="801252"/>
          <a:ext cx="3729039" cy="2456295"/>
        </p:xfrm>
        <a:graphic>
          <a:graphicData uri="http://schemas.openxmlformats.org/drawingml/2006/table">
            <a:tbl>
              <a:tblPr>
                <a:tableStyleId>{D81C3339-5FC1-41DA-9E44-EBDF606BB82E}</a:tableStyleId>
              </a:tblPr>
              <a:tblGrid>
                <a:gridCol w="1243013">
                  <a:extLst>
                    <a:ext uri="{9D8B030D-6E8A-4147-A177-3AD203B41FA5}">
                      <a16:colId xmlns:a16="http://schemas.microsoft.com/office/drawing/2014/main" val="299593652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616750318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1180672390"/>
                    </a:ext>
                  </a:extLst>
                </a:gridCol>
              </a:tblGrid>
              <a:tr h="491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400" b="1" dirty="0" err="1">
                          <a:effectLst/>
                        </a:rPr>
                        <a:t>P</a:t>
                      </a:r>
                      <a:endParaRPr lang="en-ID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400" b="1" dirty="0" err="1">
                          <a:effectLst/>
                        </a:rPr>
                        <a:t>Q</a:t>
                      </a:r>
                      <a:endParaRPr lang="en-ID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d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860270"/>
                  </a:ext>
                </a:extLst>
              </a:tr>
              <a:tr h="491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B</a:t>
                      </a:r>
                      <a:endParaRPr lang="en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B</a:t>
                      </a:r>
                      <a:endParaRPr lang="en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B</a:t>
                      </a:r>
                      <a:endParaRPr lang="en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637865"/>
                  </a:ext>
                </a:extLst>
              </a:tr>
              <a:tr h="491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dirty="0" err="1">
                          <a:effectLst/>
                        </a:rPr>
                        <a:t>S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675343"/>
                  </a:ext>
                </a:extLst>
              </a:tr>
              <a:tr h="491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B</a:t>
                      </a:r>
                      <a:endParaRPr lang="en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B</a:t>
                      </a:r>
                      <a:endParaRPr lang="en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262917"/>
                  </a:ext>
                </a:extLst>
              </a:tr>
              <a:tr h="491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>
                          <a:effectLst/>
                        </a:rPr>
                        <a:t>S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200" b="1" dirty="0" err="1">
                          <a:effectLst/>
                        </a:rPr>
                        <a:t>B</a:t>
                      </a:r>
                      <a:endParaRPr lang="en-ID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520397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705165-D531-F946-B7F0-B1C37DEE7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18423"/>
              </p:ext>
            </p:extLst>
          </p:nvPr>
        </p:nvGraphicFramePr>
        <p:xfrm>
          <a:off x="4136800" y="871096"/>
          <a:ext cx="688181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8" imgW="9944100" imgH="3797300" progId="Equation.3">
                  <p:embed/>
                </p:oleObj>
              </mc:Choice>
              <mc:Fallback>
                <p:oleObj r:id="rId8" imgW="9944100" imgH="3797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00" y="871096"/>
                        <a:ext cx="688181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7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70" cy="5143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E0B86E-A977-4BF9-B63B-A8CF42C6420D}"/>
              </a:ext>
            </a:extLst>
          </p:cNvPr>
          <p:cNvSpPr txBox="1">
            <a:spLocks/>
          </p:cNvSpPr>
          <p:nvPr/>
        </p:nvSpPr>
        <p:spPr>
          <a:xfrm>
            <a:off x="167640" y="1216548"/>
            <a:ext cx="8626503" cy="289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76644-9B6D-458E-B13C-A0578CBB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35" y="183527"/>
            <a:ext cx="1847814" cy="28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1A5B6-CD30-4C83-B33C-AF9DACE6C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655" y="170702"/>
            <a:ext cx="536560" cy="377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F582C-7BBC-49CC-B5F0-D92265A5D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796" y="156109"/>
            <a:ext cx="377859" cy="377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8C1D17-3C2A-2242-A747-38D94C06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800048"/>
            <a:ext cx="42291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 3: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 kita selidiki argumentasi berikut:</a:t>
            </a:r>
            <a:endParaRPr kumimoji="0" lang="id-ID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BE3E189-51E5-064A-892B-B7689BCE9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42687"/>
              </p:ext>
            </p:extLst>
          </p:nvPr>
        </p:nvGraphicFramePr>
        <p:xfrm>
          <a:off x="1359790" y="1353094"/>
          <a:ext cx="1102043" cy="121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8" imgW="660400" imgH="711200" progId="Equation.3">
                  <p:embed/>
                </p:oleObj>
              </mc:Choice>
              <mc:Fallback>
                <p:oleObj r:id="rId8" imgW="660400" imgH="71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790" y="1353094"/>
                        <a:ext cx="1102043" cy="1210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746E9C7-2545-6A46-90BA-A6C005A12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16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A2B16-4020-754D-9F98-CFABCA481785}"/>
              </a:ext>
            </a:extLst>
          </p:cNvPr>
          <p:cNvSpPr txBox="1"/>
          <p:nvPr/>
        </p:nvSpPr>
        <p:spPr>
          <a:xfrm>
            <a:off x="1359790" y="3154365"/>
            <a:ext cx="6739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menguji apakah argumentasi itu valid atau tidak, kita gunakan tabel nilai kebenaran</a:t>
            </a:r>
            <a:r>
              <a:rPr lang="en-ID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07808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568</Words>
  <Application>Microsoft Macintosh PowerPoint</Application>
  <PresentationFormat>On-screen Show (16:9)</PresentationFormat>
  <Paragraphs>69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Arvo</vt:lpstr>
      <vt:lpstr>Barlow Condensed SemiBold</vt:lpstr>
      <vt:lpstr>Times New Roman</vt:lpstr>
      <vt:lpstr>Calibri</vt:lpstr>
      <vt:lpstr>Cambria Math</vt:lpstr>
      <vt:lpstr>Arial</vt:lpstr>
      <vt:lpstr>My Creative CV XL by Slidesgo</vt:lpstr>
      <vt:lpstr>Equation.3</vt:lpstr>
      <vt:lpstr>Penurunan Kesimpulan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PRESENTATION</dc:title>
  <dc:creator>hp</dc:creator>
  <cp:lastModifiedBy>Microsoft Office User</cp:lastModifiedBy>
  <cp:revision>43</cp:revision>
  <dcterms:modified xsi:type="dcterms:W3CDTF">2021-10-27T03:21:01Z</dcterms:modified>
</cp:coreProperties>
</file>