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339" r:id="rId3"/>
    <p:sldId id="340" r:id="rId4"/>
    <p:sldId id="341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42" r:id="rId14"/>
  </p:sldIdLst>
  <p:sldSz cx="9144000" cy="5143500" type="screen16x9"/>
  <p:notesSz cx="6858000" cy="9144000"/>
  <p:embeddedFontLst>
    <p:embeddedFont>
      <p:font typeface="Arvo" panose="02000000000000000000" pitchFamily="2" charset="77"/>
      <p:regular r:id="rId16"/>
      <p:bold r:id="rId17"/>
      <p:italic r:id="rId18"/>
      <p:boldItalic r:id="rId19"/>
    </p:embeddedFont>
    <p:embeddedFont>
      <p:font typeface="Barlow Condensed SemiBold" panose="020F0502020204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C3339-5FC1-41DA-9E44-EBDF606BB82E}">
  <a:tblStyle styleId="{D81C3339-5FC1-41DA-9E44-EBDF606BB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2"/>
    <p:restoredTop sz="94715"/>
  </p:normalViewPr>
  <p:slideViewPr>
    <p:cSldViewPr snapToGrid="0">
      <p:cViewPr>
        <p:scale>
          <a:sx n="100" d="100"/>
          <a:sy n="100" d="100"/>
        </p:scale>
        <p:origin x="153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762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67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09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92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44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5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99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33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51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98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537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4" name="Google Shape;104;p4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7" name="Google Shape;107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4" name="Google Shape;194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19" name="Google Shape;219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64" name="Google Shape;264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emf"/><Relationship Id="rId7" Type="http://schemas.openxmlformats.org/officeDocument/2006/relationships/image" Target="../media/image4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7.e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emf"/><Relationship Id="rId4" Type="http://schemas.openxmlformats.org/officeDocument/2006/relationships/image" Target="../media/image1.jpg"/><Relationship Id="rId9" Type="http://schemas.openxmlformats.org/officeDocument/2006/relationships/image" Target="../media/image6.emf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.png"/><Relationship Id="rId10" Type="http://schemas.openxmlformats.org/officeDocument/2006/relationships/image" Target="../media/image27.emf"/><Relationship Id="rId4" Type="http://schemas.openxmlformats.org/officeDocument/2006/relationships/image" Target="../media/image1.jpg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143703"/>
            <a:ext cx="9143670" cy="5143500"/>
          </a:xfrm>
          <a:prstGeom prst="rect">
            <a:avLst/>
          </a:prstGeom>
        </p:spPr>
      </p:pic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708690" y="1243575"/>
            <a:ext cx="7129258" cy="1925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b="1" dirty="0"/>
              <a:t>BUKTI TAK LANGSUNG (</a:t>
            </a:r>
            <a:r>
              <a:rPr lang="id-ID" b="1" i="1" dirty="0"/>
              <a:t>REDUCTIO AD ABSURDUM</a:t>
            </a:r>
            <a:r>
              <a:rPr lang="id-ID" b="1" dirty="0"/>
              <a:t>)</a:t>
            </a:r>
            <a:endParaRPr lang="en-ID" dirty="0"/>
          </a:p>
        </p:txBody>
      </p:sp>
      <p:sp>
        <p:nvSpPr>
          <p:cNvPr id="848" name="Google Shape;848;p26"/>
          <p:cNvSpPr/>
          <p:nvPr/>
        </p:nvSpPr>
        <p:spPr>
          <a:xfrm rot="10800000">
            <a:off x="-76200" y="1690558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6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 rot="10800000">
            <a:off x="-76200" y="143724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 rot="10800000">
            <a:off x="686447" y="1690558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 rot="10800000">
            <a:off x="684609" y="1248865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6"/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6"/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 rot="10800000">
            <a:off x="306043" y="2132251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6"/>
          <p:cNvSpPr/>
          <p:nvPr/>
        </p:nvSpPr>
        <p:spPr>
          <a:xfrm rot="10800000">
            <a:off x="306043" y="143724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6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6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6"/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6"/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6"/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/>
          <p:cNvSpPr/>
          <p:nvPr/>
        </p:nvSpPr>
        <p:spPr>
          <a:xfrm rot="10800000">
            <a:off x="1066851" y="1248865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/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6"/>
          <p:cNvSpPr/>
          <p:nvPr/>
        </p:nvSpPr>
        <p:spPr>
          <a:xfrm rot="10800000">
            <a:off x="1066851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6"/>
          <p:cNvSpPr/>
          <p:nvPr/>
        </p:nvSpPr>
        <p:spPr>
          <a:xfrm rot="10800000">
            <a:off x="1066851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6"/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6"/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8761576" y="386954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6"/>
          <p:cNvSpPr/>
          <p:nvPr/>
        </p:nvSpPr>
        <p:spPr>
          <a:xfrm>
            <a:off x="8763426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6"/>
          <p:cNvSpPr/>
          <p:nvPr/>
        </p:nvSpPr>
        <p:spPr>
          <a:xfrm>
            <a:off x="8000767" y="4311233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8381172" y="3869540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8761576" y="3649631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7259284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43" y="143703"/>
            <a:ext cx="3316231" cy="509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BD0D3-4679-4D0E-8FB2-FAB934ED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200" y="134121"/>
            <a:ext cx="826666" cy="58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30372-8003-4526-9AEF-CEA29DE09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752" y="15179"/>
            <a:ext cx="791078" cy="79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9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300"/>
                            </p:stCondLst>
                            <p:childTnLst>
                              <p:par>
                                <p:cTn id="1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9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100"/>
                            </p:stCondLst>
                            <p:childTnLst>
                              <p:par>
                                <p:cTn id="1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3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50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9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1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4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cxnSp>
        <p:nvCxnSpPr>
          <p:cNvPr id="18" name="AutoShape 375">
            <a:extLst>
              <a:ext uri="{FF2B5EF4-FFF2-40B4-BE49-F238E27FC236}">
                <a16:creationId xmlns:a16="http://schemas.microsoft.com/office/drawing/2014/main" id="{BD69772B-10C7-0446-B6C0-87BF35E0A7E8}"/>
              </a:ext>
            </a:extLst>
          </p:cNvPr>
          <p:cNvCxnSpPr>
            <a:cxnSpLocks/>
          </p:cNvCxnSpPr>
          <p:nvPr/>
        </p:nvCxnSpPr>
        <p:spPr bwMode="auto">
          <a:xfrm>
            <a:off x="2273300" y="7249160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76">
            <a:extLst>
              <a:ext uri="{FF2B5EF4-FFF2-40B4-BE49-F238E27FC236}">
                <a16:creationId xmlns:a16="http://schemas.microsoft.com/office/drawing/2014/main" id="{43F5A3BB-7025-DD4D-A8FB-70CD22EEBDEA}"/>
              </a:ext>
            </a:extLst>
          </p:cNvPr>
          <p:cNvCxnSpPr>
            <a:cxnSpLocks/>
          </p:cNvCxnSpPr>
          <p:nvPr/>
        </p:nvCxnSpPr>
        <p:spPr bwMode="auto">
          <a:xfrm>
            <a:off x="2549525" y="7249160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374">
            <a:extLst>
              <a:ext uri="{FF2B5EF4-FFF2-40B4-BE49-F238E27FC236}">
                <a16:creationId xmlns:a16="http://schemas.microsoft.com/office/drawing/2014/main" id="{4B5332DB-FEBF-7246-A4CF-BF36EB6FA36D}"/>
              </a:ext>
            </a:extLst>
          </p:cNvPr>
          <p:cNvCxnSpPr>
            <a:cxnSpLocks/>
          </p:cNvCxnSpPr>
          <p:nvPr/>
        </p:nvCxnSpPr>
        <p:spPr bwMode="auto">
          <a:xfrm>
            <a:off x="2225675" y="7782560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5A14D7-E139-4A43-9068-5C36B8F00AE6}"/>
              </a:ext>
            </a:extLst>
          </p:cNvPr>
          <p:cNvSpPr txBox="1"/>
          <p:nvPr/>
        </p:nvSpPr>
        <p:spPr>
          <a:xfrm>
            <a:off x="-170285" y="583516"/>
            <a:ext cx="474212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114300" algn="just">
              <a:lnSpc>
                <a:spcPct val="150000"/>
              </a:lnSpc>
              <a:spcAft>
                <a:spcPts val="1000"/>
              </a:spcAft>
            </a:pPr>
            <a:r>
              <a:rPr lang="id-ID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Teorema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C16AD31-4774-DC4D-B89B-D989F05F0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" y="10916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dari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dan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CE97A75-56D3-D941-A546-78A1B1F4B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50975"/>
              </p:ext>
            </p:extLst>
          </p:nvPr>
        </p:nvGraphicFramePr>
        <p:xfrm>
          <a:off x="2375822" y="120754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8" imgW="3505200" imgH="4978400" progId="Equation.3">
                  <p:embed/>
                </p:oleObj>
              </mc:Choice>
              <mc:Fallback>
                <p:oleObj r:id="rId8" imgW="3505200" imgH="497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822" y="120754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9">
            <a:extLst>
              <a:ext uri="{FF2B5EF4-FFF2-40B4-BE49-F238E27FC236}">
                <a16:creationId xmlns:a16="http://schemas.microsoft.com/office/drawing/2014/main" id="{A803B009-17D0-FB45-BBE2-E15E04CF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372" y="1207545"/>
            <a:ext cx="48929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dapat diturunkan suatu kontradiksi, maka berlakulah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kumimoji="0" lang="id-ID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╞ C.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567944-ACDF-FB40-8969-4A7C2D8D6CE3}"/>
              </a:ext>
            </a:extLst>
          </p:cNvPr>
          <p:cNvSpPr txBox="1"/>
          <p:nvPr/>
        </p:nvSpPr>
        <p:spPr>
          <a:xfrm>
            <a:off x="445894" y="2043009"/>
            <a:ext cx="8251882" cy="160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Ingkarilah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konklusinya.</a:t>
            </a:r>
            <a:r>
              <a:rPr lang="en-ID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Ingkaran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konklusi ini dipakai sebagai premis tambahan.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 semua premis (termasuk premis tambahan)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turunkanlah suatu kontradiksi.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konklusi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yang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 tidak dicapai kontradiksi maka konklusi mula – mula sebelum diingkari itulah konklusi yang benar.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E0D08D-55E1-F348-9213-CACEC2DE9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98548"/>
              </p:ext>
            </p:extLst>
          </p:nvPr>
        </p:nvGraphicFramePr>
        <p:xfrm>
          <a:off x="685800" y="1285088"/>
          <a:ext cx="812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r:id="rId8" imgW="812800" imgH="241300" progId="Equation.3">
                  <p:embed/>
                </p:oleObj>
              </mc:Choice>
              <mc:Fallback>
                <p:oleObj r:id="rId8" imgW="8128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85088"/>
                        <a:ext cx="812800" cy="24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BE1AC16-5FF3-BD4B-9F47-4D6426B3D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49030"/>
              </p:ext>
            </p:extLst>
          </p:nvPr>
        </p:nvGraphicFramePr>
        <p:xfrm>
          <a:off x="1553936" y="1285088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r:id="rId10" imgW="419100" imgH="215900" progId="Equation.3">
                  <p:embed/>
                </p:oleObj>
              </mc:Choice>
              <mc:Fallback>
                <p:oleObj r:id="rId10" imgW="4191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36" y="1285088"/>
                        <a:ext cx="419100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4EF25DD-715F-304A-B984-82E84794F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88992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Buktikan keabsahan argumentasi berikut dengan menggunakan </a:t>
            </a:r>
            <a:r>
              <a:rPr kumimoji="0" lang="id-ID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reductio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absurdum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EEC18FF-2B89-8540-9365-2EF0F842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86" y="1405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╞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D105837-F996-0246-A6B9-CD8E139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3833F20-CE93-CD48-A6B3-FB6B841CE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41662"/>
              </p:ext>
            </p:extLst>
          </p:nvPr>
        </p:nvGraphicFramePr>
        <p:xfrm>
          <a:off x="2311400" y="1246194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r:id="rId12" imgW="419100" imgH="215900" progId="Equation.3">
                  <p:embed/>
                </p:oleObj>
              </mc:Choice>
              <mc:Fallback>
                <p:oleObj r:id="rId12" imgW="4191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246194"/>
                        <a:ext cx="419100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26D87F7-F8BA-2C47-A982-60249CAC6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04640"/>
              </p:ext>
            </p:extLst>
          </p:nvPr>
        </p:nvGraphicFramePr>
        <p:xfrm>
          <a:off x="1553936" y="2323001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r:id="rId13" imgW="419100" imgH="215900" progId="Equation.3">
                  <p:embed/>
                </p:oleObj>
              </mc:Choice>
              <mc:Fallback>
                <p:oleObj r:id="rId13" imgW="4191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36" y="2323001"/>
                        <a:ext cx="419100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923E4DB-1D7E-224F-94B8-C340EA096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676411"/>
              </p:ext>
            </p:extLst>
          </p:nvPr>
        </p:nvGraphicFramePr>
        <p:xfrm>
          <a:off x="2921000" y="1929206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r:id="rId15" imgW="419100" imgH="215900" progId="Equation.3">
                  <p:embed/>
                </p:oleObj>
              </mc:Choice>
              <mc:Fallback>
                <p:oleObj r:id="rId15" imgW="4191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1929206"/>
                        <a:ext cx="419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1A24960-87F6-074B-84EE-FC6678CE8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43758"/>
              </p:ext>
            </p:extLst>
          </p:nvPr>
        </p:nvGraphicFramePr>
        <p:xfrm>
          <a:off x="1033446" y="2678411"/>
          <a:ext cx="430196" cy="26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r:id="rId16" imgW="368300" imgH="215900" progId="Equation.3">
                  <p:embed/>
                </p:oleObj>
              </mc:Choice>
              <mc:Fallback>
                <p:oleObj r:id="rId16" imgW="3683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46" y="2678411"/>
                        <a:ext cx="430196" cy="267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E7E6F0B-3A1C-5743-9C27-6FE945DBF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94968"/>
              </p:ext>
            </p:extLst>
          </p:nvPr>
        </p:nvGraphicFramePr>
        <p:xfrm>
          <a:off x="1001486" y="3007111"/>
          <a:ext cx="41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18" imgW="406400" imgH="215900" progId="Equation.3">
                  <p:embed/>
                </p:oleObj>
              </mc:Choice>
              <mc:Fallback>
                <p:oleObj r:id="rId18" imgW="4064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486" y="3007111"/>
                        <a:ext cx="419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EA43118-3863-D447-BF58-79EF6C92D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09978"/>
              </p:ext>
            </p:extLst>
          </p:nvPr>
        </p:nvGraphicFramePr>
        <p:xfrm>
          <a:off x="1033446" y="3348034"/>
          <a:ext cx="419100" cy="19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20" imgW="8775700" imgH="4102100" progId="Equation.3">
                  <p:embed/>
                </p:oleObj>
              </mc:Choice>
              <mc:Fallback>
                <p:oleObj r:id="rId20" imgW="8775700" imgH="4102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46" y="3348034"/>
                        <a:ext cx="419100" cy="19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AFC8634C-9199-0045-9FF8-27B1543D5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21" y="17633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 :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Ingkarilah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konklusi / kesimpulan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60CDDB5-A5B2-724D-833F-25EA45EE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220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yaitu: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3CB729F-7C7D-A940-AE40-C76591214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86" y="2316718"/>
            <a:ext cx="37006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c 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sehingga jumlah premisnya menjadi tiga yaitu :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6F13649-CA7E-2D48-B819-8A3C80B7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85AFBBDE-4627-4E40-A1A7-0CF9F8F9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0583CC6-9629-914F-AC75-2A991F28E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6298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 ketiga premis itu dapat diturunkan suatu kontradiksi. Dilaksanakan seperti cara yang lalu yaitu :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74247-8346-F34A-A1FD-DDF02E4F35E9}"/>
              </a:ext>
            </a:extLst>
          </p:cNvPr>
          <p:cNvSpPr txBox="1"/>
          <p:nvPr/>
        </p:nvSpPr>
        <p:spPr>
          <a:xfrm>
            <a:off x="846546" y="2309751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Negasi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C16D48-64A8-2E47-8F0D-3776441CB1B2}"/>
              </a:ext>
            </a:extLst>
          </p:cNvPr>
          <p:cNvSpPr txBox="1"/>
          <p:nvPr/>
        </p:nvSpPr>
        <p:spPr>
          <a:xfrm>
            <a:off x="469900" y="660400"/>
            <a:ext cx="910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0377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831E11-A8DB-8645-8EFB-95D9B40E5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665" y="82550"/>
            <a:ext cx="3707201" cy="33658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CA639F-C219-214F-9054-F9F0D4838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956" y="3467100"/>
            <a:ext cx="6400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39F86A-14EB-3146-8DC2-19C912D8C279}"/>
              </a:ext>
            </a:extLst>
          </p:cNvPr>
          <p:cNvSpPr txBox="1"/>
          <p:nvPr/>
        </p:nvSpPr>
        <p:spPr>
          <a:xfrm>
            <a:off x="321151" y="240784"/>
            <a:ext cx="910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B9139-6694-1B4E-A81E-967C24F4AD7E}"/>
              </a:ext>
            </a:extLst>
          </p:cNvPr>
          <p:cNvSpPr txBox="1"/>
          <p:nvPr/>
        </p:nvSpPr>
        <p:spPr>
          <a:xfrm>
            <a:off x="321150" y="693328"/>
            <a:ext cx="59399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 menggunakan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reductio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absurdum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tunjukan keabsahan argumentasi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DD1E4-BB44-1245-BCF4-05638714F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50" y="1001105"/>
            <a:ext cx="2781300" cy="495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AF245-B9AB-4548-80E6-0915CD286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150" y="2023859"/>
            <a:ext cx="6216073" cy="10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97A8B-5A15-954A-9626-DFE68F09D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" y="360788"/>
            <a:ext cx="4012990" cy="4114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725E3C3-21AE-0441-ACDB-C69E437F5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630" y="8075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baris (9) diperoleh suatu kontradiksi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4983DDA-B677-634C-A8D6-37BD99E8E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382753"/>
              </p:ext>
            </p:extLst>
          </p:nvPr>
        </p:nvGraphicFramePr>
        <p:xfrm>
          <a:off x="6891215" y="929816"/>
          <a:ext cx="381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9" imgW="368300" imgH="215900" progId="Equation.3">
                  <p:embed/>
                </p:oleObj>
              </mc:Choice>
              <mc:Fallback>
                <p:oleObj r:id="rId9" imgW="3683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215" y="929816"/>
                        <a:ext cx="3810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14548B61-D64A-E444-BA82-EEFA5C5AE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719" y="1313279"/>
            <a:ext cx="46354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 berarti bahwa kumpulan premis tersebut inkonsisten. Oleh karena itu pengandaian di atas harus diingkari. Ini berarti 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merupakan kesimpulan dari rangkaian premis itu bernilai benar (</a:t>
            </a:r>
            <a:r>
              <a:rPr kumimoji="0" lang="id-ID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F6997FB-BB21-F444-B63D-DAC5F8E17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630" y="2200659"/>
            <a:ext cx="8763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 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A123166-EAD9-C245-BF2F-78D117770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094394"/>
              </p:ext>
            </p:extLst>
          </p:nvPr>
        </p:nvGraphicFramePr>
        <p:xfrm>
          <a:off x="4703036" y="2236358"/>
          <a:ext cx="1346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11" imgW="1346200" imgH="241300" progId="Equation.3">
                  <p:embed/>
                </p:oleObj>
              </mc:Choice>
              <mc:Fallback>
                <p:oleObj r:id="rId11" imgW="13462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036" y="2236358"/>
                        <a:ext cx="1346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3991037C-7EE4-4D45-B2AF-C0434A6E4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796" y="2236358"/>
            <a:ext cx="2971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╞ </a:t>
            </a:r>
            <a:r>
              <a:rPr kumimoji="0" lang="id-ID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suatu argumentasi yang valid.</a:t>
            </a: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3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1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5775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199</Words>
  <Application>Microsoft Macintosh PowerPoint</Application>
  <PresentationFormat>On-screen Show (16:9)</PresentationFormat>
  <Paragraphs>22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Calibri</vt:lpstr>
      <vt:lpstr>Arial</vt:lpstr>
      <vt:lpstr>Barlow Condensed SemiBold</vt:lpstr>
      <vt:lpstr>Arvo</vt:lpstr>
      <vt:lpstr>My Creative CV XL by Slidesgo</vt:lpstr>
      <vt:lpstr>Equation.3</vt:lpstr>
      <vt:lpstr>BUKTI TAK LANGSUNG (REDUCTIO AD ABSURDUM)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PRESENTATION</dc:title>
  <dc:creator>hp</dc:creator>
  <cp:lastModifiedBy>Microsoft Office User</cp:lastModifiedBy>
  <cp:revision>44</cp:revision>
  <dcterms:modified xsi:type="dcterms:W3CDTF">2021-11-02T05:49:05Z</dcterms:modified>
</cp:coreProperties>
</file>