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3" r:id="rId9"/>
    <p:sldId id="265" r:id="rId10"/>
    <p:sldId id="266" r:id="rId11"/>
    <p:sldId id="268" r:id="rId12"/>
    <p:sldId id="269" r:id="rId13"/>
    <p:sldId id="270" r:id="rId14"/>
    <p:sldId id="267" r:id="rId15"/>
    <p:sldId id="271" r:id="rId16"/>
    <p:sldId id="272" r:id="rId17"/>
    <p:sldId id="275" r:id="rId18"/>
    <p:sldId id="26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2" d="100"/>
          <a:sy n="112" d="100"/>
        </p:scale>
        <p:origin x="-1806" y="-1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7138" y="1907177"/>
            <a:ext cx="8689976" cy="1641563"/>
          </a:xfrm>
        </p:spPr>
        <p:txBody>
          <a:bodyPr/>
          <a:lstStyle/>
          <a:p>
            <a:r>
              <a:rPr lang="en-US" dirty="0" smtClean="0"/>
              <a:t>FUNGSI/PEMETAAN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2756263" y="3618410"/>
            <a:ext cx="662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Rima </a:t>
            </a:r>
            <a:r>
              <a:rPr lang="en-US" dirty="0" err="1" smtClean="0"/>
              <a:t>Aksen</a:t>
            </a:r>
            <a:r>
              <a:rPr lang="en-US" dirty="0" smtClean="0"/>
              <a:t> </a:t>
            </a:r>
            <a:r>
              <a:rPr lang="en-US" dirty="0" err="1" smtClean="0"/>
              <a:t>Cahdriyana</a:t>
            </a:r>
            <a:r>
              <a:rPr lang="en-US" dirty="0" smtClean="0"/>
              <a:t>, </a:t>
            </a:r>
            <a:r>
              <a:rPr lang="en-US" dirty="0" err="1" smtClean="0"/>
              <a:t>M.Pd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8010" y="5473336"/>
            <a:ext cx="836022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dirty="0" smtClean="0"/>
              <a:t>PROGRAM </a:t>
            </a:r>
            <a:r>
              <a:rPr lang="en-US" dirty="0"/>
              <a:t>STUDI PENDIDIKAN MATEMATIKA</a:t>
            </a:r>
          </a:p>
          <a:p>
            <a:pPr>
              <a:spcBef>
                <a:spcPts val="300"/>
              </a:spcBef>
            </a:pPr>
            <a:r>
              <a:rPr lang="en-US" dirty="0"/>
              <a:t>FAKULTAS KEGURUAN DAN ILMU PENDIDIKAN</a:t>
            </a:r>
          </a:p>
          <a:p>
            <a:pPr>
              <a:spcBef>
                <a:spcPts val="300"/>
              </a:spcBef>
            </a:pPr>
            <a:r>
              <a:rPr lang="en-US" dirty="0"/>
              <a:t>UNIVERSITAS AHMAD </a:t>
            </a:r>
            <a:r>
              <a:rPr lang="en-US" dirty="0" smtClean="0"/>
              <a:t>DAHLAN | 2021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6" y="184829"/>
            <a:ext cx="1236982" cy="12369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260" y="96856"/>
            <a:ext cx="4083776" cy="122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8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real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sumbu</a:t>
            </a:r>
            <a:r>
              <a:rPr lang="en-US" dirty="0" smtClean="0"/>
              <a:t> y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kawan</a:t>
            </a:r>
            <a:r>
              <a:rPr lang="en-US" dirty="0" smtClean="0"/>
              <a:t> (</a:t>
            </a:r>
            <a:r>
              <a:rPr lang="en-US" dirty="0" err="1" smtClean="0"/>
              <a:t>kodomain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297680" y="2690950"/>
            <a:ext cx="0" cy="393494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992153" y="2690950"/>
            <a:ext cx="6915641" cy="3934946"/>
            <a:chOff x="992153" y="2690950"/>
            <a:chExt cx="6915641" cy="3934946"/>
          </a:xfrm>
        </p:grpSpPr>
        <p:grpSp>
          <p:nvGrpSpPr>
            <p:cNvPr id="8" name="Group 7"/>
            <p:cNvGrpSpPr/>
            <p:nvPr/>
          </p:nvGrpSpPr>
          <p:grpSpPr>
            <a:xfrm>
              <a:off x="992153" y="2690950"/>
              <a:ext cx="6915641" cy="3934946"/>
              <a:chOff x="992153" y="2690950"/>
              <a:chExt cx="6915641" cy="3934946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2153" y="2690950"/>
                <a:ext cx="6915641" cy="3934946"/>
              </a:xfrm>
              <a:prstGeom prst="rect">
                <a:avLst/>
              </a:prstGeom>
            </p:spPr>
          </p:pic>
          <p:sp>
            <p:nvSpPr>
              <p:cNvPr id="6" name="Right Arrow 5"/>
              <p:cNvSpPr/>
              <p:nvPr/>
            </p:nvSpPr>
            <p:spPr>
              <a:xfrm flipH="1">
                <a:off x="4441369" y="4010302"/>
                <a:ext cx="640080" cy="600891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ight Arrow 9"/>
              <p:cNvSpPr/>
              <p:nvPr/>
            </p:nvSpPr>
            <p:spPr>
              <a:xfrm flipH="1">
                <a:off x="4436910" y="5965369"/>
                <a:ext cx="640080" cy="600891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>
              <a:off x="4297680" y="2690950"/>
              <a:ext cx="0" cy="3888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30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kawan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(range).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C000"/>
                </a:solidFill>
              </a:rPr>
              <a:t>Daerah </a:t>
            </a:r>
            <a:r>
              <a:rPr lang="en-US" dirty="0" err="1">
                <a:solidFill>
                  <a:srgbClr val="FFC000"/>
                </a:solidFill>
              </a:rPr>
              <a:t>hasil</a:t>
            </a:r>
            <a:r>
              <a:rPr lang="en-US" dirty="0">
                <a:solidFill>
                  <a:srgbClr val="FFC000"/>
                </a:solidFill>
              </a:rPr>
              <a:t> (range) </a:t>
            </a:r>
            <a:r>
              <a:rPr lang="en-US" dirty="0" err="1">
                <a:solidFill>
                  <a:srgbClr val="FFC000"/>
                </a:solidFill>
              </a:rPr>
              <a:t>hanya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berada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antara</a:t>
            </a:r>
            <a:r>
              <a:rPr lang="en-US" dirty="0">
                <a:solidFill>
                  <a:srgbClr val="FFC000"/>
                </a:solidFill>
              </a:rPr>
              <a:t> 0 </a:t>
            </a:r>
            <a:r>
              <a:rPr lang="en-US" dirty="0" err="1">
                <a:solidFill>
                  <a:srgbClr val="FFC000"/>
                </a:solidFill>
              </a:rPr>
              <a:t>hingga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tak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hingga</a:t>
            </a:r>
            <a:r>
              <a:rPr lang="en-US" dirty="0" smtClean="0">
                <a:solidFill>
                  <a:srgbClr val="FFC000"/>
                </a:solidFill>
              </a:rPr>
              <a:t> (</a:t>
            </a:r>
            <a:r>
              <a:rPr lang="en-US" dirty="0" err="1" smtClean="0">
                <a:solidFill>
                  <a:srgbClr val="FFC000"/>
                </a:solidFill>
              </a:rPr>
              <a:t>bisa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dilihat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dari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grafiknya</a:t>
            </a:r>
            <a:r>
              <a:rPr lang="en-US" dirty="0" smtClean="0">
                <a:solidFill>
                  <a:srgbClr val="FFC000"/>
                </a:solidFill>
              </a:rPr>
              <a:t>).</a:t>
            </a:r>
            <a:endParaRPr lang="en-US" dirty="0">
              <a:solidFill>
                <a:srgbClr val="FFC000"/>
              </a:solidFill>
            </a:endParaRPr>
          </a:p>
          <a:p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992153" y="2690950"/>
            <a:ext cx="6915641" cy="3934946"/>
            <a:chOff x="992153" y="2690950"/>
            <a:chExt cx="6915641" cy="393494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153" y="2690950"/>
              <a:ext cx="6915641" cy="3934946"/>
            </a:xfrm>
            <a:prstGeom prst="rect">
              <a:avLst/>
            </a:prstGeom>
          </p:spPr>
        </p:pic>
        <p:cxnSp>
          <p:nvCxnSpPr>
            <p:cNvPr id="3" name="Straight Connector 2"/>
            <p:cNvCxnSpPr/>
            <p:nvPr/>
          </p:nvCxnSpPr>
          <p:spPr>
            <a:xfrm>
              <a:off x="4297680" y="2690950"/>
              <a:ext cx="0" cy="3240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ight Arrow 5"/>
            <p:cNvSpPr/>
            <p:nvPr/>
          </p:nvSpPr>
          <p:spPr>
            <a:xfrm flipH="1">
              <a:off x="4441369" y="4010302"/>
              <a:ext cx="640080" cy="6008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297680" y="5930950"/>
              <a:ext cx="0" cy="694946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 flipH="1">
              <a:off x="5177984" y="4139144"/>
              <a:ext cx="1465591" cy="338554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Daerah </a:t>
              </a:r>
              <a:r>
                <a:rPr lang="en-US" sz="1600" dirty="0" err="1" smtClean="0">
                  <a:solidFill>
                    <a:schemeClr val="bg1"/>
                  </a:solidFill>
                </a:rPr>
                <a:t>hasil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5" name="Right Arrow 14"/>
            <p:cNvSpPr/>
            <p:nvPr/>
          </p:nvSpPr>
          <p:spPr>
            <a:xfrm flipH="1">
              <a:off x="4441369" y="5991215"/>
              <a:ext cx="640080" cy="600891"/>
            </a:xfrm>
            <a:prstGeom prst="right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flipH="1">
              <a:off x="5177983" y="6120057"/>
              <a:ext cx="2137216" cy="338554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Bukan</a:t>
              </a:r>
              <a:r>
                <a:rPr lang="en-US" sz="16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daerah</a:t>
              </a:r>
              <a:r>
                <a:rPr lang="en-US" sz="16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hasil</a:t>
              </a:r>
              <a:endPara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60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rgbClr val="FFC000"/>
                </a:solidFill>
              </a:rPr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kawan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smtClean="0">
                <a:solidFill>
                  <a:srgbClr val="FFC000"/>
                </a:solidFill>
              </a:rPr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.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kawan</a:t>
            </a:r>
            <a:r>
              <a:rPr lang="en-US" dirty="0" smtClean="0"/>
              <a:t> yang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himpunan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bilangan</a:t>
            </a:r>
            <a:r>
              <a:rPr lang="en-US" dirty="0" smtClean="0">
                <a:solidFill>
                  <a:srgbClr val="FFC000"/>
                </a:solidFill>
              </a:rPr>
              <a:t> real </a:t>
            </a:r>
            <a:r>
              <a:rPr lang="en-US" dirty="0" err="1" smtClean="0">
                <a:solidFill>
                  <a:srgbClr val="FFC000"/>
                </a:solidFill>
              </a:rPr>
              <a:t>negatif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992153" y="2690950"/>
            <a:ext cx="6915641" cy="3934946"/>
            <a:chOff x="992153" y="2690950"/>
            <a:chExt cx="6915641" cy="393494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153" y="2690950"/>
              <a:ext cx="6915641" cy="3934946"/>
            </a:xfrm>
            <a:prstGeom prst="rect">
              <a:avLst/>
            </a:prstGeom>
          </p:spPr>
        </p:pic>
        <p:cxnSp>
          <p:nvCxnSpPr>
            <p:cNvPr id="3" name="Straight Connector 2"/>
            <p:cNvCxnSpPr/>
            <p:nvPr/>
          </p:nvCxnSpPr>
          <p:spPr>
            <a:xfrm>
              <a:off x="4297680" y="2690950"/>
              <a:ext cx="0" cy="3240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ight Arrow 5"/>
            <p:cNvSpPr/>
            <p:nvPr/>
          </p:nvSpPr>
          <p:spPr>
            <a:xfrm flipH="1">
              <a:off x="4441369" y="4010302"/>
              <a:ext cx="640080" cy="6008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297680" y="5930950"/>
              <a:ext cx="0" cy="694946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 flipH="1">
              <a:off x="5177984" y="4139144"/>
              <a:ext cx="1465591" cy="338554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Daerah </a:t>
              </a:r>
              <a:r>
                <a:rPr lang="en-US" sz="1600" dirty="0" err="1" smtClean="0">
                  <a:solidFill>
                    <a:schemeClr val="bg1"/>
                  </a:solidFill>
                </a:rPr>
                <a:t>hasil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5" name="Right Arrow 14"/>
            <p:cNvSpPr/>
            <p:nvPr/>
          </p:nvSpPr>
          <p:spPr>
            <a:xfrm flipH="1">
              <a:off x="4441369" y="5991215"/>
              <a:ext cx="640080" cy="600891"/>
            </a:xfrm>
            <a:prstGeom prst="right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flipH="1">
              <a:off x="5177983" y="6120057"/>
              <a:ext cx="2137216" cy="338554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Bukan</a:t>
              </a:r>
              <a:r>
                <a:rPr lang="en-US" sz="16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daerah</a:t>
              </a:r>
              <a:r>
                <a:rPr lang="en-US" sz="16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hasil</a:t>
              </a:r>
              <a:endPara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4297680" y="2690950"/>
            <a:ext cx="0" cy="327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9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simpulkan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bukan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fungsi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surjektif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992153" y="2690950"/>
            <a:ext cx="6915641" cy="3934946"/>
            <a:chOff x="992153" y="2690950"/>
            <a:chExt cx="6915641" cy="393494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153" y="2690950"/>
              <a:ext cx="6915641" cy="3934946"/>
            </a:xfrm>
            <a:prstGeom prst="rect">
              <a:avLst/>
            </a:prstGeom>
          </p:spPr>
        </p:pic>
        <p:cxnSp>
          <p:nvCxnSpPr>
            <p:cNvPr id="3" name="Straight Connector 2"/>
            <p:cNvCxnSpPr/>
            <p:nvPr/>
          </p:nvCxnSpPr>
          <p:spPr>
            <a:xfrm>
              <a:off x="4297680" y="2690950"/>
              <a:ext cx="0" cy="3240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ight Arrow 5"/>
            <p:cNvSpPr/>
            <p:nvPr/>
          </p:nvSpPr>
          <p:spPr>
            <a:xfrm flipH="1">
              <a:off x="4441369" y="4010302"/>
              <a:ext cx="640080" cy="6008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297680" y="5930950"/>
              <a:ext cx="0" cy="694946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 flipH="1">
              <a:off x="5177984" y="4139144"/>
              <a:ext cx="1465591" cy="338554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Daerah </a:t>
              </a:r>
              <a:r>
                <a:rPr lang="en-US" sz="1600" dirty="0" err="1" smtClean="0">
                  <a:solidFill>
                    <a:schemeClr val="bg1"/>
                  </a:solidFill>
                </a:rPr>
                <a:t>hasil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5" name="Right Arrow 14"/>
            <p:cNvSpPr/>
            <p:nvPr/>
          </p:nvSpPr>
          <p:spPr>
            <a:xfrm flipH="1">
              <a:off x="4441369" y="5991215"/>
              <a:ext cx="640080" cy="600891"/>
            </a:xfrm>
            <a:prstGeom prst="right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flipH="1">
              <a:off x="5177983" y="6120057"/>
              <a:ext cx="2137216" cy="338554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Bukan</a:t>
              </a:r>
              <a:r>
                <a:rPr lang="en-US" sz="16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daerah</a:t>
              </a:r>
              <a:r>
                <a:rPr lang="en-US" sz="16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</a:t>
              </a:r>
              <a:r>
                <a:rPr lang="en-US" sz="16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hasil</a:t>
              </a:r>
              <a:endPara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4297680" y="2690950"/>
            <a:ext cx="0" cy="327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58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injektif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(</a:t>
            </a:r>
            <a:r>
              <a:rPr lang="en-US" dirty="0" err="1" smtClean="0"/>
              <a:t>setidaknya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)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prapeta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?</a:t>
            </a:r>
            <a:endParaRPr lang="en-US" dirty="0" smtClean="0">
              <a:solidFill>
                <a:srgbClr val="FFC000"/>
              </a:solidFill>
            </a:endParaRPr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992153" y="2690950"/>
            <a:ext cx="6915641" cy="3934946"/>
            <a:chOff x="992153" y="2690950"/>
            <a:chExt cx="6915641" cy="393494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153" y="2690950"/>
              <a:ext cx="6915641" cy="3934946"/>
            </a:xfrm>
            <a:prstGeom prst="rect">
              <a:avLst/>
            </a:prstGeom>
          </p:spPr>
        </p:pic>
        <p:cxnSp>
          <p:nvCxnSpPr>
            <p:cNvPr id="3" name="Straight Connector 2"/>
            <p:cNvCxnSpPr/>
            <p:nvPr/>
          </p:nvCxnSpPr>
          <p:spPr>
            <a:xfrm>
              <a:off x="4297680" y="2690950"/>
              <a:ext cx="0" cy="3276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17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1. 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FFC000"/>
              </a:solidFill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92153" y="2690950"/>
            <a:ext cx="6915641" cy="3934946"/>
            <a:chOff x="992153" y="2690950"/>
            <a:chExt cx="6915641" cy="3934946"/>
          </a:xfrm>
        </p:grpSpPr>
        <p:grpSp>
          <p:nvGrpSpPr>
            <p:cNvPr id="2" name="Group 1"/>
            <p:cNvGrpSpPr/>
            <p:nvPr/>
          </p:nvGrpSpPr>
          <p:grpSpPr>
            <a:xfrm>
              <a:off x="992153" y="2690950"/>
              <a:ext cx="6915641" cy="3934946"/>
              <a:chOff x="992153" y="2690950"/>
              <a:chExt cx="6915641" cy="3934946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2153" y="2690950"/>
                <a:ext cx="6915641" cy="3934946"/>
              </a:xfrm>
              <a:prstGeom prst="rect">
                <a:avLst/>
              </a:prstGeom>
            </p:spPr>
          </p:pic>
          <p:cxnSp>
            <p:nvCxnSpPr>
              <p:cNvPr id="3" name="Straight Connector 2"/>
              <p:cNvCxnSpPr/>
              <p:nvPr/>
            </p:nvCxnSpPr>
            <p:spPr>
              <a:xfrm>
                <a:off x="4297680" y="2690950"/>
                <a:ext cx="0" cy="3276000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Oval 5"/>
            <p:cNvSpPr/>
            <p:nvPr/>
          </p:nvSpPr>
          <p:spPr>
            <a:xfrm>
              <a:off x="4245429" y="5120640"/>
              <a:ext cx="108000" cy="108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10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>
                <a:solidFill>
                  <a:srgbClr val="FFC000"/>
                </a:solidFill>
              </a:rPr>
              <a:t>Maka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elemen</a:t>
            </a:r>
            <a:r>
              <a:rPr lang="en-US" dirty="0" smtClean="0">
                <a:solidFill>
                  <a:srgbClr val="FFC000"/>
                </a:solidFill>
              </a:rPr>
              <a:t> 1 </a:t>
            </a:r>
            <a:r>
              <a:rPr lang="en-US" dirty="0" err="1" smtClean="0">
                <a:solidFill>
                  <a:srgbClr val="FFC000"/>
                </a:solidFill>
              </a:rPr>
              <a:t>mempunyai</a:t>
            </a:r>
            <a:r>
              <a:rPr lang="en-US" dirty="0" smtClean="0">
                <a:solidFill>
                  <a:srgbClr val="FFC000"/>
                </a:solidFill>
              </a:rPr>
              <a:t> 2 </a:t>
            </a:r>
            <a:r>
              <a:rPr lang="en-US" dirty="0" err="1" smtClean="0">
                <a:solidFill>
                  <a:srgbClr val="FFC000"/>
                </a:solidFill>
              </a:rPr>
              <a:t>prapeta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yaitu</a:t>
            </a:r>
            <a:r>
              <a:rPr lang="en-US" dirty="0" smtClean="0">
                <a:solidFill>
                  <a:srgbClr val="FFC000"/>
                </a:solidFill>
              </a:rPr>
              <a:t> 1 </a:t>
            </a:r>
            <a:r>
              <a:rPr lang="en-US" dirty="0" err="1" smtClean="0">
                <a:solidFill>
                  <a:srgbClr val="FFC000"/>
                </a:solidFill>
              </a:rPr>
              <a:t>dan</a:t>
            </a:r>
            <a:r>
              <a:rPr lang="en-US" dirty="0" smtClean="0">
                <a:solidFill>
                  <a:srgbClr val="FFC000"/>
                </a:solidFill>
              </a:rPr>
              <a:t> -1.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simpulkan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BUKAN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injektif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43680" y="5113555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43352" y="5111845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59420" y="5110135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51916" y="5911515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992153" y="2690950"/>
            <a:ext cx="6915641" cy="3934946"/>
            <a:chOff x="992153" y="2690950"/>
            <a:chExt cx="6915641" cy="393494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153" y="2690950"/>
              <a:ext cx="6915641" cy="3934946"/>
            </a:xfrm>
            <a:prstGeom prst="rect">
              <a:avLst/>
            </a:prstGeom>
          </p:spPr>
        </p:pic>
        <p:cxnSp>
          <p:nvCxnSpPr>
            <p:cNvPr id="3" name="Straight Connector 2"/>
            <p:cNvCxnSpPr/>
            <p:nvPr/>
          </p:nvCxnSpPr>
          <p:spPr>
            <a:xfrm>
              <a:off x="4297680" y="2690950"/>
              <a:ext cx="0" cy="3276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/>
          <p:cNvCxnSpPr/>
          <p:nvPr/>
        </p:nvCxnSpPr>
        <p:spPr>
          <a:xfrm>
            <a:off x="3507487" y="5161506"/>
            <a:ext cx="1584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521437" y="5158856"/>
            <a:ext cx="7252" cy="8378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467984" y="5909805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102171" y="5167594"/>
            <a:ext cx="0" cy="756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252520" y="5113280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039559" y="5912950"/>
            <a:ext cx="108000" cy="10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7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55039"/>
                <a:ext cx="1837488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55039"/>
                <a:ext cx="1837488" cy="307777"/>
              </a:xfrm>
              <a:prstGeom prst="rect">
                <a:avLst/>
              </a:prstGeom>
              <a:blipFill>
                <a:blip r:embed="rId3"/>
                <a:stretch>
                  <a:fillRect t="-392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6462584" y="2625635"/>
            <a:ext cx="504579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koordinat</a:t>
            </a:r>
            <a:r>
              <a:rPr lang="en-US" dirty="0" smtClean="0"/>
              <a:t> </a:t>
            </a:r>
            <a:r>
              <a:rPr lang="en-US" dirty="0" err="1" smtClean="0"/>
              <a:t>kartesius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setiap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elemen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kawan</a:t>
            </a:r>
            <a:r>
              <a:rPr lang="en-US" dirty="0"/>
              <a:t> (</a:t>
            </a:r>
            <a:r>
              <a:rPr lang="en-US" dirty="0" err="1"/>
              <a:t>sumbu</a:t>
            </a:r>
            <a:r>
              <a:rPr lang="en-US" dirty="0"/>
              <a:t> y) </a:t>
            </a:r>
            <a:r>
              <a:rPr lang="en-US" dirty="0" err="1">
                <a:solidFill>
                  <a:srgbClr val="FFC000"/>
                </a:solidFill>
              </a:rPr>
              <a:t>merupakan</a:t>
            </a:r>
            <a:r>
              <a:rPr lang="en-US" dirty="0">
                <a:solidFill>
                  <a:srgbClr val="FFC000"/>
                </a:solidFill>
              </a:rPr>
              <a:t> PETA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(</a:t>
            </a:r>
            <a:r>
              <a:rPr lang="en-US" dirty="0" err="1"/>
              <a:t>sumbu</a:t>
            </a:r>
            <a:r>
              <a:rPr lang="en-US" dirty="0"/>
              <a:t> x).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fungsi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surjektif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r="32203"/>
          <a:stretch/>
        </p:blipFill>
        <p:spPr>
          <a:xfrm>
            <a:off x="1059205" y="2743973"/>
            <a:ext cx="5143887" cy="4002816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>
            <a:off x="2965391" y="2879933"/>
            <a:ext cx="1213502" cy="3691783"/>
            <a:chOff x="2965391" y="2879933"/>
            <a:chExt cx="1213502" cy="3691783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161944" y="5956419"/>
              <a:ext cx="504202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3281585" y="5567209"/>
              <a:ext cx="393107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3264493" y="5640224"/>
              <a:ext cx="401653" cy="8546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3238854" y="5717136"/>
              <a:ext cx="432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3230308" y="5794049"/>
              <a:ext cx="432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3161944" y="5879507"/>
              <a:ext cx="512748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3409772" y="5178751"/>
              <a:ext cx="261082" cy="17092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662308" y="4025069"/>
              <a:ext cx="132025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662308" y="3657600"/>
              <a:ext cx="277303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662308" y="3264493"/>
              <a:ext cx="396944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670854" y="2879933"/>
              <a:ext cx="508039" cy="8546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2965391" y="6571716"/>
              <a:ext cx="696917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116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55039"/>
                <a:ext cx="1837488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55039"/>
                <a:ext cx="1837488" cy="307777"/>
              </a:xfrm>
              <a:prstGeom prst="rect">
                <a:avLst/>
              </a:prstGeom>
              <a:blipFill>
                <a:blip r:embed="rId3"/>
                <a:stretch>
                  <a:fillRect t="-392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6462584" y="2625635"/>
            <a:ext cx="5045792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setiap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elemen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mempunyai</a:t>
            </a:r>
            <a:r>
              <a:rPr lang="en-US" dirty="0">
                <a:solidFill>
                  <a:srgbClr val="FFC000"/>
                </a:solidFill>
              </a:rPr>
              <a:t> PRAPETA </a:t>
            </a:r>
            <a:r>
              <a:rPr lang="en-US" dirty="0" err="1">
                <a:solidFill>
                  <a:srgbClr val="FFC000"/>
                </a:solidFill>
              </a:rPr>
              <a:t>tepat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satu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elemen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,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fungsi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injektif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surjektif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injektif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fungsi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bijektif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r="32203"/>
          <a:stretch/>
        </p:blipFill>
        <p:spPr>
          <a:xfrm>
            <a:off x="1059205" y="2743973"/>
            <a:ext cx="5143887" cy="4002816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>
            <a:off x="2965391" y="2879933"/>
            <a:ext cx="1213502" cy="3691783"/>
            <a:chOff x="2965391" y="2879933"/>
            <a:chExt cx="1213502" cy="3691783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161944" y="5956419"/>
              <a:ext cx="504202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3281585" y="5567209"/>
              <a:ext cx="393107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3264493" y="5640224"/>
              <a:ext cx="401653" cy="8546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3238854" y="5717136"/>
              <a:ext cx="432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3230308" y="5794049"/>
              <a:ext cx="432000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3161944" y="5879507"/>
              <a:ext cx="512748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3409772" y="5178751"/>
              <a:ext cx="261082" cy="17092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662308" y="4025069"/>
              <a:ext cx="132025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662308" y="3657600"/>
              <a:ext cx="277303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662308" y="3264493"/>
              <a:ext cx="396944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670854" y="2879933"/>
              <a:ext cx="508039" cy="8546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2965391" y="6571716"/>
              <a:ext cx="696917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/>
          <p:cNvCxnSpPr/>
          <p:nvPr/>
        </p:nvCxnSpPr>
        <p:spPr>
          <a:xfrm>
            <a:off x="4178893" y="2888479"/>
            <a:ext cx="0" cy="3443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059252" y="3264493"/>
            <a:ext cx="0" cy="3076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939611" y="3657600"/>
            <a:ext cx="0" cy="2674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794333" y="4025069"/>
            <a:ext cx="0" cy="2307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409772" y="5178751"/>
            <a:ext cx="0" cy="1162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965391" y="6340979"/>
            <a:ext cx="0" cy="23073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273039" y="5567209"/>
            <a:ext cx="8546" cy="76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230308" y="5717136"/>
            <a:ext cx="8546" cy="615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161944" y="5879507"/>
            <a:ext cx="0" cy="461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161944" y="5879507"/>
            <a:ext cx="0" cy="452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83088" y="2888479"/>
            <a:ext cx="0" cy="344395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063447" y="3264493"/>
            <a:ext cx="0" cy="307648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943806" y="3657600"/>
            <a:ext cx="0" cy="267483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98528" y="4025069"/>
            <a:ext cx="0" cy="230736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413967" y="5178751"/>
            <a:ext cx="0" cy="116222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277234" y="5567209"/>
            <a:ext cx="8546" cy="76522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234503" y="5717136"/>
            <a:ext cx="8546" cy="61529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166139" y="5879507"/>
            <a:ext cx="0" cy="45292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28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775" y="1815097"/>
            <a:ext cx="1014823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smtClean="0"/>
              <a:t>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. </a:t>
            </a:r>
            <a:r>
              <a:rPr lang="en-US" dirty="0" err="1" smtClean="0"/>
              <a:t>Fungsi</a:t>
            </a:r>
            <a:r>
              <a:rPr lang="en-US" dirty="0" smtClean="0"/>
              <a:t>/</a:t>
            </a:r>
            <a:r>
              <a:rPr lang="en-US" dirty="0" err="1" smtClean="0"/>
              <a:t>Pemetaan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smtClean="0"/>
              <a:t>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yang </a:t>
            </a:r>
            <a:r>
              <a:rPr lang="en-US" dirty="0" err="1" smtClean="0"/>
              <a:t>memasangkan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setiap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elemen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tepat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smtClean="0"/>
              <a:t>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775" y="1815097"/>
            <a:ext cx="1014823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/>
              <a:t> </a:t>
            </a:r>
            <a:r>
              <a:rPr lang="en-US" dirty="0" smtClean="0"/>
              <a:t>K = {(2,2), (4,2), (3,1), (1,1)}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S = {1,2,3,4}.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K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/</a:t>
            </a:r>
            <a:r>
              <a:rPr lang="en-US" dirty="0" err="1" smtClean="0"/>
              <a:t>pemetaan</a:t>
            </a:r>
            <a:r>
              <a:rPr lang="en-US" dirty="0" smtClean="0"/>
              <a:t>?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Jawaban</a:t>
            </a:r>
            <a:r>
              <a:rPr lang="en-US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Ya</a:t>
            </a:r>
            <a:r>
              <a:rPr lang="en-US" dirty="0" smtClean="0"/>
              <a:t>.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u="sng" dirty="0" err="1" smtClean="0"/>
              <a:t>setiap</a:t>
            </a:r>
            <a:r>
              <a:rPr lang="en-US" u="sng" dirty="0" smtClean="0"/>
              <a:t> </a:t>
            </a:r>
            <a:r>
              <a:rPr lang="en-US" u="sng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(domain) </a:t>
            </a:r>
            <a:r>
              <a:rPr lang="en-US" dirty="0" err="1" smtClean="0"/>
              <a:t>dipasangkan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u="sng" dirty="0" err="1" smtClean="0"/>
              <a:t>tepat</a:t>
            </a:r>
            <a:r>
              <a:rPr lang="en-US" u="sng" dirty="0" smtClean="0"/>
              <a:t> </a:t>
            </a:r>
            <a:r>
              <a:rPr lang="en-US" u="sng" dirty="0" err="1" smtClean="0"/>
              <a:t>satu</a:t>
            </a:r>
            <a:r>
              <a:rPr lang="en-US" u="sng" dirty="0" smtClean="0"/>
              <a:t> </a:t>
            </a:r>
            <a:r>
              <a:rPr lang="en-US" u="sng" dirty="0" err="1" smtClean="0"/>
              <a:t>elemen</a:t>
            </a:r>
            <a:r>
              <a:rPr lang="en-US" u="sng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kawan</a:t>
            </a:r>
            <a:r>
              <a:rPr lang="en-US" dirty="0" smtClean="0"/>
              <a:t> (</a:t>
            </a:r>
            <a:r>
              <a:rPr lang="en-US" dirty="0" err="1" smtClean="0"/>
              <a:t>kodomain</a:t>
            </a:r>
            <a:r>
              <a:rPr lang="en-US" dirty="0" smtClean="0"/>
              <a:t>).</a:t>
            </a:r>
          </a:p>
          <a:p>
            <a:pPr algn="ctr">
              <a:lnSpc>
                <a:spcPct val="150000"/>
              </a:lnSpc>
            </a:pPr>
            <a:endParaRPr lang="en-US" dirty="0" smtClean="0"/>
          </a:p>
          <a:p>
            <a:pPr algn="ctr">
              <a:lnSpc>
                <a:spcPct val="150000"/>
              </a:lnSpc>
            </a:pPr>
            <a:r>
              <a:rPr lang="en-US" dirty="0" smtClean="0"/>
              <a:t>K </a:t>
            </a:r>
            <a:r>
              <a:rPr lang="en-US" dirty="0"/>
              <a:t>= {(</a:t>
            </a:r>
            <a:r>
              <a:rPr lang="en-US" dirty="0">
                <a:solidFill>
                  <a:srgbClr val="FFC000"/>
                </a:solidFill>
              </a:rPr>
              <a:t>2</a:t>
            </a:r>
            <a:r>
              <a:rPr lang="en-US" dirty="0"/>
              <a:t>,2), (</a:t>
            </a:r>
            <a:r>
              <a:rPr lang="en-US" dirty="0">
                <a:solidFill>
                  <a:srgbClr val="FFC000"/>
                </a:solidFill>
              </a:rPr>
              <a:t>4</a:t>
            </a:r>
            <a:r>
              <a:rPr lang="en-US" dirty="0"/>
              <a:t>,2), (</a:t>
            </a:r>
            <a:r>
              <a:rPr lang="en-US" dirty="0">
                <a:solidFill>
                  <a:srgbClr val="FFC000"/>
                </a:solidFill>
              </a:rPr>
              <a:t>3</a:t>
            </a:r>
            <a:r>
              <a:rPr lang="en-US" dirty="0"/>
              <a:t>,1), (</a:t>
            </a:r>
            <a:r>
              <a:rPr lang="en-US" dirty="0">
                <a:solidFill>
                  <a:srgbClr val="FFC000"/>
                </a:solidFill>
              </a:rPr>
              <a:t>1</a:t>
            </a:r>
            <a:r>
              <a:rPr lang="en-US" dirty="0"/>
              <a:t>,1</a:t>
            </a:r>
            <a:r>
              <a:rPr lang="en-US" dirty="0" smtClean="0"/>
              <a:t>)}</a:t>
            </a:r>
          </a:p>
          <a:p>
            <a:pPr algn="ctr">
              <a:lnSpc>
                <a:spcPct val="150000"/>
              </a:lnSpc>
            </a:pPr>
            <a:r>
              <a:rPr lang="en-US" dirty="0" smtClean="0"/>
              <a:t>*</a:t>
            </a: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berwarna</a:t>
            </a:r>
            <a:r>
              <a:rPr lang="en-US" dirty="0" smtClean="0"/>
              <a:t> </a:t>
            </a:r>
            <a:r>
              <a:rPr lang="en-US" dirty="0" err="1" smtClean="0"/>
              <a:t>kuning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775" y="1815097"/>
            <a:ext cx="101482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/>
              <a:t> T</a:t>
            </a:r>
            <a:r>
              <a:rPr lang="en-US" dirty="0" smtClean="0"/>
              <a:t> = {(1,1), (1,3), (2,1), (3,2), (4,1)}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S = {1,2,3,4}.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T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/</a:t>
            </a:r>
            <a:r>
              <a:rPr lang="en-US" dirty="0" err="1" smtClean="0"/>
              <a:t>pemetaan</a:t>
            </a:r>
            <a:r>
              <a:rPr lang="en-US" dirty="0" smtClean="0"/>
              <a:t>?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Jawaban</a:t>
            </a:r>
            <a:r>
              <a:rPr lang="en-US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Bukan</a:t>
            </a:r>
            <a:r>
              <a:rPr lang="en-US" dirty="0" smtClean="0"/>
              <a:t>.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u="sng" dirty="0" err="1" smtClean="0"/>
              <a:t>terdapat</a:t>
            </a:r>
            <a:r>
              <a:rPr lang="en-US" u="sng" dirty="0" smtClean="0"/>
              <a:t> </a:t>
            </a:r>
            <a:r>
              <a:rPr lang="en-US" u="sng" dirty="0" err="1" smtClean="0"/>
              <a:t>elemen</a:t>
            </a:r>
            <a:r>
              <a:rPr lang="en-US" u="sng" dirty="0" smtClean="0"/>
              <a:t> di </a:t>
            </a:r>
            <a:r>
              <a:rPr lang="en-US" u="sng" dirty="0" err="1" smtClean="0"/>
              <a:t>daerah</a:t>
            </a:r>
            <a:r>
              <a:rPr lang="en-US" u="sng" dirty="0" smtClean="0"/>
              <a:t> </a:t>
            </a:r>
            <a:r>
              <a:rPr lang="en-US" u="sng" dirty="0" err="1" smtClean="0"/>
              <a:t>asal</a:t>
            </a:r>
            <a:r>
              <a:rPr lang="en-US" dirty="0" smtClean="0"/>
              <a:t> (domain) yang </a:t>
            </a:r>
            <a:r>
              <a:rPr lang="en-US" dirty="0" err="1" smtClean="0"/>
              <a:t>dipasangkan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u="sng" dirty="0" err="1" smtClean="0"/>
              <a:t>lebih</a:t>
            </a:r>
            <a:r>
              <a:rPr lang="en-US" u="sng" dirty="0" smtClean="0"/>
              <a:t> </a:t>
            </a:r>
            <a:r>
              <a:rPr lang="en-US" u="sng" dirty="0" err="1" smtClean="0"/>
              <a:t>dari</a:t>
            </a:r>
            <a:r>
              <a:rPr lang="en-US" u="sng" dirty="0" smtClean="0"/>
              <a:t> </a:t>
            </a:r>
            <a:r>
              <a:rPr lang="en-US" u="sng" dirty="0" err="1" smtClean="0"/>
              <a:t>satu</a:t>
            </a:r>
            <a:r>
              <a:rPr lang="en-US" u="sng" dirty="0" smtClean="0"/>
              <a:t> </a:t>
            </a:r>
            <a:r>
              <a:rPr lang="en-US" u="sng" dirty="0" err="1" smtClean="0"/>
              <a:t>elemen</a:t>
            </a:r>
            <a:r>
              <a:rPr lang="en-US" u="sng" dirty="0" smtClean="0"/>
              <a:t> </a:t>
            </a:r>
            <a:r>
              <a:rPr lang="en-US" u="sng" dirty="0" err="1" smtClean="0"/>
              <a:t>dari</a:t>
            </a:r>
            <a:r>
              <a:rPr lang="en-US" u="sng" dirty="0" smtClean="0"/>
              <a:t> </a:t>
            </a:r>
            <a:r>
              <a:rPr lang="en-US" u="sng" dirty="0" err="1" smtClean="0"/>
              <a:t>daerah</a:t>
            </a:r>
            <a:r>
              <a:rPr lang="en-US" u="sng" dirty="0" smtClean="0"/>
              <a:t> </a:t>
            </a:r>
            <a:r>
              <a:rPr lang="en-US" u="sng" dirty="0" err="1" smtClean="0"/>
              <a:t>kawan</a:t>
            </a:r>
            <a:r>
              <a:rPr lang="en-US" u="sng" dirty="0" smtClean="0"/>
              <a:t> (</a:t>
            </a:r>
            <a:r>
              <a:rPr lang="en-US" u="sng" dirty="0" err="1" smtClean="0"/>
              <a:t>kodomain</a:t>
            </a:r>
            <a:r>
              <a:rPr lang="en-US" u="sng" dirty="0" smtClean="0"/>
              <a:t>)</a:t>
            </a:r>
            <a:r>
              <a:rPr lang="en-US" dirty="0" smtClean="0"/>
              <a:t>.</a:t>
            </a:r>
          </a:p>
          <a:p>
            <a:pPr algn="ctr">
              <a:lnSpc>
                <a:spcPct val="150000"/>
              </a:lnSpc>
            </a:pPr>
            <a:endParaRPr lang="en-US" dirty="0" smtClean="0"/>
          </a:p>
          <a:p>
            <a:pPr algn="ctr">
              <a:lnSpc>
                <a:spcPct val="150000"/>
              </a:lnSpc>
            </a:pPr>
            <a:r>
              <a:rPr lang="en-US" dirty="0" smtClean="0"/>
              <a:t>T = {(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,1), (</a:t>
            </a:r>
            <a:r>
              <a:rPr lang="en-US" dirty="0" smtClean="0">
                <a:solidFill>
                  <a:srgbClr val="FFC000"/>
                </a:solidFill>
              </a:rPr>
              <a:t>1</a:t>
            </a:r>
            <a:r>
              <a:rPr lang="en-US" dirty="0" smtClean="0"/>
              <a:t>,3), (</a:t>
            </a:r>
            <a:r>
              <a:rPr lang="en-US" dirty="0" smtClean="0">
                <a:solidFill>
                  <a:srgbClr val="FFC000"/>
                </a:solidFill>
              </a:rPr>
              <a:t>2</a:t>
            </a:r>
            <a:r>
              <a:rPr lang="en-US" dirty="0" smtClean="0"/>
              <a:t>,1), (</a:t>
            </a:r>
            <a:r>
              <a:rPr lang="en-US" dirty="0" smtClean="0">
                <a:solidFill>
                  <a:srgbClr val="FFC000"/>
                </a:solidFill>
              </a:rPr>
              <a:t>3</a:t>
            </a:r>
            <a:r>
              <a:rPr lang="en-US" dirty="0" smtClean="0"/>
              <a:t>,2), (</a:t>
            </a:r>
            <a:r>
              <a:rPr lang="en-US" dirty="0" smtClean="0">
                <a:solidFill>
                  <a:srgbClr val="FFC000"/>
                </a:solidFill>
              </a:rPr>
              <a:t>4</a:t>
            </a:r>
            <a:r>
              <a:rPr lang="en-US" dirty="0" smtClean="0"/>
              <a:t>,1)} </a:t>
            </a:r>
          </a:p>
          <a:p>
            <a:pPr algn="ctr">
              <a:lnSpc>
                <a:spcPct val="150000"/>
              </a:lnSpc>
            </a:pPr>
            <a:r>
              <a:rPr lang="en-US" dirty="0" smtClean="0"/>
              <a:t>*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1 </a:t>
            </a:r>
            <a:r>
              <a:rPr lang="en-US" dirty="0" err="1" smtClean="0"/>
              <a:t>dipasangkan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kawan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1 </a:t>
            </a:r>
            <a:r>
              <a:rPr lang="en-US" dirty="0" err="1" smtClean="0"/>
              <a:t>dan</a:t>
            </a:r>
            <a:r>
              <a:rPr lang="en-US" dirty="0" smtClean="0"/>
              <a:t> 3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77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surjektif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775" y="1815097"/>
            <a:ext cx="1014823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Fungsi</a:t>
            </a:r>
            <a:r>
              <a:rPr lang="en-US" dirty="0" smtClean="0"/>
              <a:t>                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fungsi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surjektif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kawan</a:t>
            </a:r>
            <a:r>
              <a:rPr lang="en-US" dirty="0" smtClean="0"/>
              <a:t> (</a:t>
            </a:r>
            <a:r>
              <a:rPr lang="en-US" dirty="0" err="1" smtClean="0"/>
              <a:t>kodomain</a:t>
            </a:r>
            <a:r>
              <a:rPr lang="en-US" dirty="0" smtClean="0"/>
              <a:t>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(domain).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809206" y="1950758"/>
                <a:ext cx="110908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206" y="1950758"/>
                <a:ext cx="1109085" cy="307777"/>
              </a:xfrm>
              <a:prstGeom prst="rect">
                <a:avLst/>
              </a:prstGeom>
              <a:blipFill>
                <a:blip r:embed="rId2"/>
                <a:stretch>
                  <a:fillRect l="-6044" t="-4000" r="-2747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6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INJEKTIF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775" y="1815097"/>
            <a:ext cx="1014823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Fungsi</a:t>
            </a:r>
            <a:r>
              <a:rPr lang="en-US" dirty="0" smtClean="0"/>
              <a:t>                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fungsi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injektif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(range)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prapeta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(domain).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809206" y="1950758"/>
                <a:ext cx="110908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206" y="1950758"/>
                <a:ext cx="1109085" cy="307777"/>
              </a:xfrm>
              <a:prstGeom prst="rect">
                <a:avLst/>
              </a:prstGeom>
              <a:blipFill>
                <a:blip r:embed="rId2"/>
                <a:stretch>
                  <a:fillRect l="-6044" t="-4000" r="-2747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28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395497"/>
            <a:ext cx="10364451" cy="1596177"/>
          </a:xfrm>
        </p:spPr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BIJEKTIF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775" y="1815097"/>
            <a:ext cx="101482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injektif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bijektif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fungsi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bijektif</a:t>
            </a:r>
            <a:r>
              <a:rPr lang="en-US" dirty="0" smtClean="0"/>
              <a:t>. 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99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koordinat</a:t>
            </a:r>
            <a:r>
              <a:rPr lang="en-US" dirty="0" smtClean="0"/>
              <a:t> </a:t>
            </a:r>
            <a:r>
              <a:rPr lang="en-US" dirty="0" err="1" smtClean="0"/>
              <a:t>kartesius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153" y="2690950"/>
            <a:ext cx="6915641" cy="393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i="1" dirty="0" err="1" smtClean="0"/>
                  <a:t>Tentukan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apakah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fungsi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berikut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surjektif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atau</a:t>
                </a:r>
                <a:r>
                  <a:rPr lang="en-US" sz="2800" i="1" dirty="0" smtClean="0"/>
                  <a:t> </a:t>
                </a:r>
                <a:r>
                  <a:rPr lang="en-US" sz="2800" i="1" dirty="0" err="1" smtClean="0"/>
                  <a:t>injektif</a:t>
                </a:r>
                <a:r>
                  <a:rPr lang="en-US" sz="2800" i="1" dirty="0" smtClean="0"/>
                  <a:t>!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Jika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suatu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himpunan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bilangan</a:t>
                </a:r>
                <a:r>
                  <a:rPr lang="en-US" dirty="0" smtClean="0"/>
                  <a:t> Real.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Fungsi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ke</a:t>
                </a:r>
                <a:r>
                  <a:rPr lang="en-US" dirty="0" smtClean="0"/>
                  <a:t> R </a:t>
                </a:r>
                <a:r>
                  <a:rPr lang="en-US" dirty="0" err="1" smtClean="0"/>
                  <a:t>didefinisikan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oleh</a:t>
                </a:r>
                <a:r>
                  <a:rPr lang="en-US" dirty="0" smtClean="0"/>
                  <a:t>                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58063"/>
                <a:ext cx="10148235" cy="5309146"/>
              </a:xfrm>
              <a:prstGeom prst="rect">
                <a:avLst/>
              </a:prstGeom>
              <a:blipFill>
                <a:blip r:embed="rId2"/>
                <a:stretch>
                  <a:fillRect l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863" y="1830325"/>
                <a:ext cx="1437714" cy="307777"/>
              </a:xfrm>
              <a:prstGeom prst="rect">
                <a:avLst/>
              </a:prstGeom>
              <a:blipFill>
                <a:blip r:embed="rId3"/>
                <a:stretch>
                  <a:fillRect t="-5882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 flipH="1">
            <a:off x="7986171" y="2625635"/>
            <a:ext cx="352220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real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sumbu</a:t>
            </a:r>
            <a:r>
              <a:rPr lang="en-US" dirty="0" smtClean="0"/>
              <a:t> x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(domain).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992153" y="2690950"/>
            <a:ext cx="6915641" cy="3934946"/>
            <a:chOff x="992153" y="2690950"/>
            <a:chExt cx="6915641" cy="393494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2153" y="2690950"/>
              <a:ext cx="6915641" cy="3934946"/>
            </a:xfrm>
            <a:prstGeom prst="rect">
              <a:avLst/>
            </a:prstGeom>
          </p:spPr>
        </p:pic>
        <p:cxnSp>
          <p:nvCxnSpPr>
            <p:cNvPr id="3" name="Straight Connector 2"/>
            <p:cNvCxnSpPr/>
            <p:nvPr/>
          </p:nvCxnSpPr>
          <p:spPr>
            <a:xfrm>
              <a:off x="992153" y="5956663"/>
              <a:ext cx="6915641" cy="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Down Arrow 5"/>
            <p:cNvSpPr/>
            <p:nvPr/>
          </p:nvSpPr>
          <p:spPr>
            <a:xfrm>
              <a:off x="2063934" y="5251269"/>
              <a:ext cx="548640" cy="5486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987892" y="5287431"/>
              <a:ext cx="655685" cy="53480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356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1322</TotalTime>
  <Words>906</Words>
  <Application>Microsoft Office PowerPoint</Application>
  <PresentationFormat>Widescreen</PresentationFormat>
  <Paragraphs>182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Tw Cen MT</vt:lpstr>
      <vt:lpstr>Droplet</vt:lpstr>
      <vt:lpstr>FUNGSI/PEMETAAN</vt:lpstr>
      <vt:lpstr>Konsep fungsi </vt:lpstr>
      <vt:lpstr>Konsep fungsi </vt:lpstr>
      <vt:lpstr>Konsep fungsi </vt:lpstr>
      <vt:lpstr>Fungsi surjektif </vt:lpstr>
      <vt:lpstr>Fungsi INJEKTIF </vt:lpstr>
      <vt:lpstr>Fungsi BIJEKTIF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/ PEMETAAN</dc:title>
  <dc:creator>USER</dc:creator>
  <cp:lastModifiedBy>USER</cp:lastModifiedBy>
  <cp:revision>41</cp:revision>
  <dcterms:created xsi:type="dcterms:W3CDTF">2021-09-10T07:53:49Z</dcterms:created>
  <dcterms:modified xsi:type="dcterms:W3CDTF">2021-09-13T09:45:11Z</dcterms:modified>
</cp:coreProperties>
</file>