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24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895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02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2882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445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538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4909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23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459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46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595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73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887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725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18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359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9988-D9CE-443A-89C3-E67157FEA5FB}" type="datetimeFigureOut">
              <a:rPr lang="en-ID" smtClean="0"/>
              <a:t>01/03/2021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44D096-0C41-44E5-8E09-CB86BE3EC5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62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9D14E0D-055B-425A-89DC-E46C7F222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/>
              <a:t>Jarkom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EC153D0E-9009-4133-AC2A-366F281A1C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Akhmad Zaini</a:t>
            </a:r>
          </a:p>
        </p:txBody>
      </p:sp>
    </p:spTree>
    <p:extLst>
      <p:ext uri="{BB962C8B-B14F-4D97-AF65-F5344CB8AC3E}">
        <p14:creationId xmlns:p14="http://schemas.microsoft.com/office/powerpoint/2010/main" val="370531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udul 6">
            <a:extLst>
              <a:ext uri="{FF2B5EF4-FFF2-40B4-BE49-F238E27FC236}">
                <a16:creationId xmlns:a16="http://schemas.microsoft.com/office/drawing/2014/main" id="{C3C484D4-A07B-4BDA-9064-A36C4EB71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Metropolitan area network</a:t>
            </a:r>
          </a:p>
        </p:txBody>
      </p:sp>
      <p:sp>
        <p:nvSpPr>
          <p:cNvPr id="8" name="Tampungan Konten 7">
            <a:extLst>
              <a:ext uri="{FF2B5EF4-FFF2-40B4-BE49-F238E27FC236}">
                <a16:creationId xmlns:a16="http://schemas.microsoft.com/office/drawing/2014/main" id="{8DA983D0-D706-458F-8AF1-61A592EABD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D" dirty="0" err="1"/>
              <a:t>Jangkauan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didalam</a:t>
            </a:r>
            <a:r>
              <a:rPr lang="en-ID" dirty="0"/>
              <a:t> 1 </a:t>
            </a:r>
            <a:r>
              <a:rPr lang="en-ID" dirty="0" err="1"/>
              <a:t>kota</a:t>
            </a:r>
            <a:r>
              <a:rPr lang="en-ID" dirty="0"/>
              <a:t> / negara</a:t>
            </a:r>
          </a:p>
          <a:p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dimanfaatkan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tv </a:t>
            </a:r>
            <a:r>
              <a:rPr lang="en-ID" dirty="0" err="1"/>
              <a:t>kabel</a:t>
            </a:r>
            <a:endParaRPr lang="en-ID" dirty="0"/>
          </a:p>
          <a:p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disediakan</a:t>
            </a:r>
            <a:r>
              <a:rPr lang="en-ID" dirty="0"/>
              <a:t> oleh ISP.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dimanfaatkan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perluasan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LAN. 1 Kantor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kantor</a:t>
            </a:r>
            <a:r>
              <a:rPr lang="en-ID" dirty="0"/>
              <a:t> </a:t>
            </a:r>
            <a:r>
              <a:rPr lang="en-ID" dirty="0" err="1"/>
              <a:t>cabang</a:t>
            </a:r>
            <a:r>
              <a:rPr lang="en-ID" dirty="0"/>
              <a:t> </a:t>
            </a:r>
            <a:r>
              <a:rPr lang="en-ID" dirty="0" err="1"/>
              <a:t>lainnnya</a:t>
            </a:r>
            <a:endParaRPr lang="en-ID" dirty="0"/>
          </a:p>
        </p:txBody>
      </p:sp>
      <p:pic>
        <p:nvPicPr>
          <p:cNvPr id="3074" name="Picture 2" descr="Metropolitan Area Network">
            <a:extLst>
              <a:ext uri="{FF2B5EF4-FFF2-40B4-BE49-F238E27FC236}">
                <a16:creationId xmlns:a16="http://schemas.microsoft.com/office/drawing/2014/main" id="{5A9345DC-062B-4626-94B2-4E0CCA82C2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1375" y="2728519"/>
            <a:ext cx="4313238" cy="257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4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Judul 4">
            <a:extLst>
              <a:ext uri="{FF2B5EF4-FFF2-40B4-BE49-F238E27FC236}">
                <a16:creationId xmlns:a16="http://schemas.microsoft.com/office/drawing/2014/main" id="{7DA95739-9869-4AF1-B7C9-A7712611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Wide area network</a:t>
            </a:r>
          </a:p>
        </p:txBody>
      </p:sp>
      <p:sp>
        <p:nvSpPr>
          <p:cNvPr id="7" name="Tampungan Konten 6">
            <a:extLst>
              <a:ext uri="{FF2B5EF4-FFF2-40B4-BE49-F238E27FC236}">
                <a16:creationId xmlns:a16="http://schemas.microsoft.com/office/drawing/2014/main" id="{CAAA9056-1E78-407A-AA0A-041FDB8D11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D" dirty="0" err="1"/>
              <a:t>Jaringan</a:t>
            </a:r>
            <a:r>
              <a:rPr lang="en-ID" dirty="0"/>
              <a:t> global (</a:t>
            </a:r>
            <a:r>
              <a:rPr lang="en-ID" dirty="0" err="1"/>
              <a:t>internasional</a:t>
            </a:r>
            <a:r>
              <a:rPr lang="en-ID" dirty="0"/>
              <a:t>/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belahan</a:t>
            </a:r>
            <a:r>
              <a:rPr lang="en-ID" dirty="0"/>
              <a:t> </a:t>
            </a:r>
            <a:r>
              <a:rPr lang="en-ID" dirty="0" err="1"/>
              <a:t>bumi</a:t>
            </a:r>
            <a:r>
              <a:rPr lang="en-ID" dirty="0"/>
              <a:t>)</a:t>
            </a:r>
          </a:p>
          <a:p>
            <a:r>
              <a:rPr lang="en-ID" dirty="0" err="1"/>
              <a:t>Dilengkapi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high speed backbone </a:t>
            </a:r>
            <a:r>
              <a:rPr lang="en-ID" dirty="0" err="1"/>
              <a:t>antar</a:t>
            </a:r>
            <a:r>
              <a:rPr lang="en-ID" dirty="0"/>
              <a:t> negara</a:t>
            </a:r>
          </a:p>
          <a:p>
            <a:r>
              <a:rPr lang="en-ID" dirty="0" err="1"/>
              <a:t>Istilah</a:t>
            </a:r>
            <a:r>
              <a:rPr lang="en-ID" dirty="0"/>
              <a:t> lain </a:t>
            </a:r>
            <a:r>
              <a:rPr lang="en-ID" dirty="0" err="1"/>
              <a:t>dari</a:t>
            </a:r>
            <a:r>
              <a:rPr lang="en-ID" dirty="0"/>
              <a:t> internet</a:t>
            </a:r>
          </a:p>
        </p:txBody>
      </p:sp>
      <p:pic>
        <p:nvPicPr>
          <p:cNvPr id="4098" name="Picture 2" descr="Wide Area Network">
            <a:extLst>
              <a:ext uri="{FF2B5EF4-FFF2-40B4-BE49-F238E27FC236}">
                <a16:creationId xmlns:a16="http://schemas.microsoft.com/office/drawing/2014/main" id="{21E9C342-B014-45C4-AEC6-39205FFCCED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1375" y="2786285"/>
            <a:ext cx="4313238" cy="24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382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E56D3F6-C6F8-4464-8497-5838AA8D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Lapisan</a:t>
            </a:r>
            <a:r>
              <a:rPr lang="en-ID" dirty="0"/>
              <a:t> / layer (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dihapal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dipahami</a:t>
            </a:r>
            <a:r>
              <a:rPr lang="en-ID" dirty="0"/>
              <a:t> </a:t>
            </a:r>
            <a:r>
              <a:rPr lang="en-ID" dirty="0" err="1"/>
              <a:t>konsepnya</a:t>
            </a:r>
            <a:r>
              <a:rPr lang="en-ID" dirty="0"/>
              <a:t>)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01EB8BD-3B5F-4023-A94C-515D87AE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Jarkom</a:t>
            </a:r>
            <a:r>
              <a:rPr lang="en-ID" dirty="0"/>
              <a:t>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kompleks</a:t>
            </a:r>
            <a:endParaRPr lang="en-ID" dirty="0"/>
          </a:p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memanfaatkan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menguasai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utuh</a:t>
            </a:r>
            <a:r>
              <a:rPr lang="en-ID" dirty="0"/>
              <a:t>.</a:t>
            </a:r>
          </a:p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: </a:t>
            </a:r>
          </a:p>
          <a:p>
            <a:pPr lvl="1"/>
            <a:r>
              <a:rPr lang="en-ID" dirty="0"/>
              <a:t>Programmer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client server (database),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paham</a:t>
            </a:r>
            <a:r>
              <a:rPr lang="en-ID" dirty="0"/>
              <a:t> </a:t>
            </a:r>
            <a:r>
              <a:rPr lang="en-ID" dirty="0" err="1"/>
              <a:t>menghitung</a:t>
            </a:r>
            <a:r>
              <a:rPr lang="en-ID" dirty="0"/>
              <a:t> IP.</a:t>
            </a:r>
          </a:p>
          <a:p>
            <a:pPr lvl="1"/>
            <a:r>
              <a:rPr lang="en-ID" dirty="0"/>
              <a:t>Admin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trafik</a:t>
            </a:r>
            <a:r>
              <a:rPr lang="en-ID" dirty="0"/>
              <a:t>, </a:t>
            </a:r>
            <a:r>
              <a:rPr lang="en-ID" dirty="0" err="1"/>
              <a:t>ip</a:t>
            </a:r>
            <a:r>
              <a:rPr lang="en-ID" dirty="0"/>
              <a:t> </a:t>
            </a:r>
            <a:r>
              <a:rPr lang="en-ID" dirty="0" err="1"/>
              <a:t>dsb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sinyal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ethernet.</a:t>
            </a:r>
          </a:p>
          <a:p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tersusun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,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dan </a:t>
            </a:r>
            <a:r>
              <a:rPr lang="en-ID" dirty="0" err="1"/>
              <a:t>berbagai</a:t>
            </a:r>
            <a:r>
              <a:rPr lang="en-ID" dirty="0"/>
              <a:t> orang (</a:t>
            </a:r>
            <a:r>
              <a:rPr lang="en-ID" dirty="0" err="1"/>
              <a:t>pakar</a:t>
            </a:r>
            <a:r>
              <a:rPr lang="en-ID" dirty="0"/>
              <a:t>) pula.</a:t>
            </a:r>
          </a:p>
          <a:p>
            <a:r>
              <a:rPr lang="en-ID" dirty="0"/>
              <a:t>Oleh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pemisahan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kompleks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2788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A3F68EC-2929-4682-9EAA-D05BB287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Lapisan</a:t>
            </a:r>
            <a:r>
              <a:rPr lang="en-ID" dirty="0"/>
              <a:t> *</a:t>
            </a:r>
            <a:r>
              <a:rPr lang="en-ID" dirty="0" err="1"/>
              <a:t>lanjutan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C7349FA-7E5B-4537-AA74-B7498D1CA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4 Layer :</a:t>
            </a:r>
          </a:p>
          <a:p>
            <a:pPr lvl="1"/>
            <a:r>
              <a:rPr lang="en-ID" dirty="0"/>
              <a:t>Application</a:t>
            </a:r>
          </a:p>
          <a:p>
            <a:pPr lvl="1"/>
            <a:r>
              <a:rPr lang="en-ID" dirty="0"/>
              <a:t>Transport</a:t>
            </a:r>
          </a:p>
          <a:p>
            <a:pPr lvl="1"/>
            <a:r>
              <a:rPr lang="en-ID" dirty="0"/>
              <a:t>Internet</a:t>
            </a:r>
          </a:p>
          <a:p>
            <a:pPr lvl="1"/>
            <a:r>
              <a:rPr lang="en-ID" dirty="0"/>
              <a:t>Network Access</a:t>
            </a:r>
          </a:p>
          <a:p>
            <a:r>
              <a:rPr lang="en-ID" dirty="0"/>
              <a:t>4 Layer (</a:t>
            </a:r>
            <a:r>
              <a:rPr lang="en-ID" dirty="0" err="1"/>
              <a:t>implementasi</a:t>
            </a:r>
            <a:r>
              <a:rPr lang="en-ID" dirty="0"/>
              <a:t>)</a:t>
            </a:r>
          </a:p>
          <a:p>
            <a:pPr lvl="1"/>
            <a:r>
              <a:rPr lang="en-ID" dirty="0"/>
              <a:t>http</a:t>
            </a:r>
          </a:p>
          <a:p>
            <a:pPr lvl="1"/>
            <a:r>
              <a:rPr lang="en-ID" dirty="0" err="1"/>
              <a:t>tcp</a:t>
            </a:r>
            <a:endParaRPr lang="en-ID" dirty="0"/>
          </a:p>
          <a:p>
            <a:pPr lvl="1"/>
            <a:r>
              <a:rPr lang="en-ID" dirty="0"/>
              <a:t>Ip</a:t>
            </a:r>
          </a:p>
          <a:p>
            <a:pPr lvl="1"/>
            <a:r>
              <a:rPr lang="en-ID" dirty="0"/>
              <a:t>Ethernet/MAC address</a:t>
            </a:r>
          </a:p>
        </p:txBody>
      </p:sp>
    </p:spTree>
    <p:extLst>
      <p:ext uri="{BB962C8B-B14F-4D97-AF65-F5344CB8AC3E}">
        <p14:creationId xmlns:p14="http://schemas.microsoft.com/office/powerpoint/2010/main" val="3837939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4C55740-1B9F-4EB0-A2CC-3F3C79F1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Bandwidth vs throughput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C514D5B-C938-4736-B4B6-FD657133E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Bandwidth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>
                <a:sym typeface="Wingdings" panose="05000000000000000000" pitchFamily="2" charset="2"/>
              </a:rPr>
              <a:t>merujuk</a:t>
            </a:r>
            <a:r>
              <a:rPr lang="en-ID" dirty="0">
                <a:sym typeface="Wingdings" panose="05000000000000000000" pitchFamily="2" charset="2"/>
              </a:rPr>
              <a:t> pada </a:t>
            </a:r>
            <a:r>
              <a:rPr lang="en-ID" dirty="0" err="1">
                <a:sym typeface="Wingdings" panose="05000000000000000000" pitchFamily="2" charset="2"/>
              </a:rPr>
              <a:t>kapasitas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paket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bisa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dikirimkan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jaringan</a:t>
            </a:r>
            <a:r>
              <a:rPr lang="en-ID" dirty="0">
                <a:sym typeface="Wingdings" panose="05000000000000000000" pitchFamily="2" charset="2"/>
              </a:rPr>
              <a:t> per </a:t>
            </a:r>
            <a:r>
              <a:rPr lang="en-ID" dirty="0" err="1">
                <a:sym typeface="Wingdings" panose="05000000000000000000" pitchFamily="2" charset="2"/>
              </a:rPr>
              <a:t>satuan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waktu</a:t>
            </a:r>
            <a:r>
              <a:rPr lang="en-ID" dirty="0">
                <a:sym typeface="Wingdings" panose="05000000000000000000" pitchFamily="2" charset="2"/>
              </a:rPr>
              <a:t>.</a:t>
            </a:r>
          </a:p>
          <a:p>
            <a:r>
              <a:rPr lang="en-ID" dirty="0">
                <a:sym typeface="Wingdings" panose="05000000000000000000" pitchFamily="2" charset="2"/>
              </a:rPr>
              <a:t>Throughput  </a:t>
            </a:r>
            <a:r>
              <a:rPr lang="en-ID" dirty="0" err="1">
                <a:sym typeface="Wingdings" panose="05000000000000000000" pitchFamily="2" charset="2"/>
              </a:rPr>
              <a:t>merujuk</a:t>
            </a:r>
            <a:r>
              <a:rPr lang="en-ID" dirty="0">
                <a:sym typeface="Wingdings" panose="05000000000000000000" pitchFamily="2" charset="2"/>
              </a:rPr>
              <a:t> pada </a:t>
            </a:r>
            <a:r>
              <a:rPr lang="en-ID" dirty="0" err="1">
                <a:sym typeface="Wingdings" panose="05000000000000000000" pitchFamily="2" charset="2"/>
              </a:rPr>
              <a:t>jumlah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paket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secara</a:t>
            </a:r>
            <a:r>
              <a:rPr lang="en-ID" dirty="0">
                <a:sym typeface="Wingdings" panose="05000000000000000000" pitchFamily="2" charset="2"/>
              </a:rPr>
              <a:t> actual </a:t>
            </a:r>
            <a:r>
              <a:rPr lang="en-ID" dirty="0" err="1">
                <a:sym typeface="Wingdings" panose="05000000000000000000" pitchFamily="2" charset="2"/>
              </a:rPr>
              <a:t>ditransmisikan</a:t>
            </a:r>
            <a:r>
              <a:rPr lang="en-ID" dirty="0">
                <a:sym typeface="Wingdings" panose="05000000000000000000" pitchFamily="2" charset="2"/>
              </a:rPr>
              <a:t> per </a:t>
            </a:r>
            <a:r>
              <a:rPr lang="en-ID" dirty="0" err="1">
                <a:sym typeface="Wingdings" panose="05000000000000000000" pitchFamily="2" charset="2"/>
              </a:rPr>
              <a:t>satuan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waktu</a:t>
            </a:r>
            <a:r>
              <a:rPr lang="en-ID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>
                <a:sym typeface="Wingdings" panose="05000000000000000000" pitchFamily="2" charset="2"/>
              </a:rPr>
              <a:t>Bonsider</a:t>
            </a:r>
            <a:r>
              <a:rPr lang="en-US" dirty="0">
                <a:sym typeface="Wingdings" panose="05000000000000000000" pitchFamily="2" charset="2"/>
              </a:rPr>
              <a:t> bandwidth as a pipe and throughput as water.</a:t>
            </a:r>
            <a:endParaRPr lang="en-ID" dirty="0">
              <a:sym typeface="Wingdings" panose="05000000000000000000" pitchFamily="2" charset="2"/>
            </a:endParaRPr>
          </a:p>
          <a:p>
            <a:r>
              <a:rPr lang="en-ID" dirty="0">
                <a:sym typeface="Wingdings" panose="05000000000000000000" pitchFamily="2" charset="2"/>
              </a:rPr>
              <a:t>The question is ?</a:t>
            </a:r>
          </a:p>
          <a:p>
            <a:pPr lvl="1"/>
            <a:r>
              <a:rPr lang="en-ID" dirty="0">
                <a:sym typeface="Wingdings" panose="05000000000000000000" pitchFamily="2" charset="2"/>
              </a:rPr>
              <a:t>Bandwidth dan throughput </a:t>
            </a:r>
            <a:r>
              <a:rPr lang="en-ID" dirty="0" err="1">
                <a:sym typeface="Wingdings" panose="05000000000000000000" pitchFamily="2" charset="2"/>
              </a:rPr>
              <a:t>kira-kira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menggunakan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satuan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apa</a:t>
            </a:r>
            <a:r>
              <a:rPr lang="en-ID" dirty="0">
                <a:sym typeface="Wingdings" panose="05000000000000000000" pitchFamily="2" charset="2"/>
              </a:rPr>
              <a:t> ?</a:t>
            </a:r>
          </a:p>
          <a:p>
            <a:pPr lvl="1"/>
            <a:r>
              <a:rPr lang="en-ID" dirty="0">
                <a:sym typeface="Wingdings" panose="05000000000000000000" pitchFamily="2" charset="2"/>
              </a:rPr>
              <a:t>Kira-</a:t>
            </a:r>
            <a:r>
              <a:rPr lang="en-ID" dirty="0" err="1">
                <a:sym typeface="Wingdings" panose="05000000000000000000" pitchFamily="2" charset="2"/>
              </a:rPr>
              <a:t>kira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lebih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besar</a:t>
            </a:r>
            <a:r>
              <a:rPr lang="en-ID" dirty="0">
                <a:sym typeface="Wingdings" panose="05000000000000000000" pitchFamily="2" charset="2"/>
              </a:rPr>
              <a:t> mana, bandwidth </a:t>
            </a:r>
            <a:r>
              <a:rPr lang="en-ID" dirty="0" err="1">
                <a:sym typeface="Wingdings" panose="05000000000000000000" pitchFamily="2" charset="2"/>
              </a:rPr>
              <a:t>ataukah</a:t>
            </a:r>
            <a:r>
              <a:rPr lang="en-ID" dirty="0">
                <a:sym typeface="Wingdings" panose="05000000000000000000" pitchFamily="2" charset="2"/>
              </a:rPr>
              <a:t> throughput 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9560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2B4453E-4618-4A6A-AC37-3FD6075D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and Speed Aren’t the Same Thing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3431C5F-235A-40BF-949D-1817049F8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common misconception is that bandwidth can be used as a measure of speed</a:t>
            </a:r>
            <a:r>
              <a:rPr lang="en-US" dirty="0"/>
              <a:t>.</a:t>
            </a:r>
          </a:p>
          <a:p>
            <a:r>
              <a:rPr lang="en-US" dirty="0" err="1"/>
              <a:t>Analogi</a:t>
            </a:r>
            <a:r>
              <a:rPr lang="en-US" dirty="0"/>
              <a:t> orang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: yang </a:t>
            </a:r>
            <a:r>
              <a:rPr lang="en-US" dirty="0" err="1"/>
              <a:t>dipajang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termurah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80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73E5B94-0DDF-4734-AD15-CC20AD4B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Lantas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 speed 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EA07B32-D5B9-4181-A49A-7DBC714FF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bandwidth + throughput </a:t>
            </a:r>
            <a:r>
              <a:rPr lang="en-ID" dirty="0">
                <a:solidFill>
                  <a:srgbClr val="FF0000"/>
                </a:solidFill>
              </a:rPr>
              <a:t>+ </a:t>
            </a:r>
            <a:r>
              <a:rPr lang="en-ID" dirty="0" err="1">
                <a:solidFill>
                  <a:srgbClr val="FF0000"/>
                </a:solidFill>
              </a:rPr>
              <a:t>latensi</a:t>
            </a:r>
            <a:r>
              <a:rPr lang="en-ID" dirty="0">
                <a:solidFill>
                  <a:srgbClr val="FF0000"/>
                </a:solidFill>
              </a:rPr>
              <a:t> + packet loss</a:t>
            </a:r>
          </a:p>
          <a:p>
            <a:r>
              <a:rPr lang="en-ID" dirty="0" err="1"/>
              <a:t>Latensi</a:t>
            </a:r>
            <a:r>
              <a:rPr lang="en-ID" dirty="0"/>
              <a:t> :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oleh </a:t>
            </a:r>
            <a:r>
              <a:rPr lang="en-ID" dirty="0" err="1"/>
              <a:t>paket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transmit/</a:t>
            </a:r>
            <a:r>
              <a:rPr lang="en-ID" dirty="0" err="1"/>
              <a:t>jalan</a:t>
            </a:r>
            <a:r>
              <a:rPr lang="en-ID" dirty="0"/>
              <a:t> (round-trip time/one way transfer)</a:t>
            </a:r>
          </a:p>
          <a:p>
            <a:r>
              <a:rPr lang="en-ID" dirty="0" err="1"/>
              <a:t>Paket</a:t>
            </a:r>
            <a:r>
              <a:rPr lang="en-ID" dirty="0"/>
              <a:t> Loss :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paket</a:t>
            </a:r>
            <a:r>
              <a:rPr lang="en-ID" dirty="0"/>
              <a:t> yang </a:t>
            </a:r>
            <a:r>
              <a:rPr lang="en-ID" dirty="0" err="1"/>
              <a:t>hilang</a:t>
            </a:r>
            <a:r>
              <a:rPr lang="en-ID" dirty="0"/>
              <a:t>/</a:t>
            </a:r>
            <a:r>
              <a:rPr lang="en-ID" dirty="0" err="1"/>
              <a:t>nyantol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perjalanan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Tugas</a:t>
            </a:r>
            <a:r>
              <a:rPr lang="en-ID" dirty="0"/>
              <a:t> !... </a:t>
            </a:r>
            <a:r>
              <a:rPr lang="en-ID" dirty="0" err="1"/>
              <a:t>Carilah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bandwidth + </a:t>
            </a:r>
            <a:r>
              <a:rPr lang="en-ID" dirty="0" err="1"/>
              <a:t>throughtput</a:t>
            </a:r>
            <a:r>
              <a:rPr lang="en-ID" dirty="0"/>
              <a:t> + </a:t>
            </a:r>
            <a:r>
              <a:rPr lang="en-ID" dirty="0" err="1"/>
              <a:t>latensi</a:t>
            </a:r>
            <a:r>
              <a:rPr lang="en-ID" dirty="0"/>
              <a:t> dan packet loss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paket</a:t>
            </a:r>
            <a:r>
              <a:rPr lang="en-ID" dirty="0"/>
              <a:t> data yang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gunakan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420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E7028BF-A1DA-4848-BA2F-47089630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Dasar </a:t>
            </a:r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Jarkom</a:t>
            </a:r>
            <a:r>
              <a:rPr lang="en-ID" dirty="0"/>
              <a:t> (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)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63BE045-89D4-4C9A-B435-3AAA6A485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geografis</a:t>
            </a:r>
            <a:endParaRPr lang="en-ID" dirty="0"/>
          </a:p>
          <a:p>
            <a:r>
              <a:rPr lang="en-ID" dirty="0" err="1"/>
              <a:t>Interkoneksi</a:t>
            </a:r>
            <a:endParaRPr lang="en-ID" dirty="0"/>
          </a:p>
          <a:p>
            <a:r>
              <a:rPr lang="en-ID" dirty="0" err="1"/>
              <a:t>Administrasi</a:t>
            </a:r>
            <a:endParaRPr lang="en-ID" dirty="0"/>
          </a:p>
          <a:p>
            <a:r>
              <a:rPr lang="en-ID" dirty="0" err="1"/>
              <a:t>Arsitektur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934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9363970-2DAA-4D55-8A16-0BF4BBAF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Jarkom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geografis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5D320EF-8792-48B5-A4B3-79FC4E1AD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meter </a:t>
            </a:r>
            <a:r>
              <a:rPr lang="en-ID" dirty="0" err="1"/>
              <a:t>saja</a:t>
            </a:r>
            <a:r>
              <a:rPr lang="en-ID" dirty="0"/>
              <a:t>, </a:t>
            </a:r>
            <a:r>
              <a:rPr lang="en-ID" dirty="0" err="1"/>
              <a:t>theter</a:t>
            </a:r>
            <a:r>
              <a:rPr lang="en-ID" dirty="0"/>
              <a:t>, Bluetooth</a:t>
            </a:r>
          </a:p>
          <a:p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gedung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lantai</a:t>
            </a:r>
            <a:endParaRPr lang="en-ID" dirty="0"/>
          </a:p>
          <a:p>
            <a:r>
              <a:rPr lang="en-ID" dirty="0" err="1"/>
              <a:t>Antar</a:t>
            </a:r>
            <a:r>
              <a:rPr lang="en-ID" dirty="0"/>
              <a:t> wilayah </a:t>
            </a:r>
            <a:r>
              <a:rPr lang="en-ID" dirty="0" err="1"/>
              <a:t>dalam</a:t>
            </a:r>
            <a:r>
              <a:rPr lang="en-ID" dirty="0"/>
              <a:t> 1 </a:t>
            </a:r>
            <a:r>
              <a:rPr lang="en-ID" dirty="0" err="1"/>
              <a:t>kota</a:t>
            </a:r>
            <a:endParaRPr lang="en-ID" dirty="0"/>
          </a:p>
          <a:p>
            <a:r>
              <a:rPr lang="en-ID" dirty="0"/>
              <a:t>Antara </a:t>
            </a:r>
            <a:r>
              <a:rPr lang="en-ID" dirty="0" err="1"/>
              <a:t>kota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propinsi</a:t>
            </a:r>
            <a:endParaRPr lang="en-ID" dirty="0"/>
          </a:p>
          <a:p>
            <a:r>
              <a:rPr lang="en-ID" dirty="0" err="1"/>
              <a:t>Internasional</a:t>
            </a:r>
            <a:r>
              <a:rPr lang="en-ID" dirty="0"/>
              <a:t> (</a:t>
            </a:r>
            <a:r>
              <a:rPr lang="en-ID" dirty="0" err="1"/>
              <a:t>seluruh</a:t>
            </a:r>
            <a:r>
              <a:rPr lang="en-ID" dirty="0"/>
              <a:t> dunia)</a:t>
            </a:r>
          </a:p>
        </p:txBody>
      </p:sp>
    </p:spTree>
    <p:extLst>
      <p:ext uri="{BB962C8B-B14F-4D97-AF65-F5344CB8AC3E}">
        <p14:creationId xmlns:p14="http://schemas.microsoft.com/office/powerpoint/2010/main" val="364638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35AF782-4492-49E7-BC38-A1CF0FBE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Jarkom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interkoneksi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7B9ECBB-4E54-4E7D-8D5D-8D47CCA4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lain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(mesh)</a:t>
            </a:r>
          </a:p>
          <a:p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tersambung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(bus)</a:t>
            </a:r>
          </a:p>
          <a:p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eksklusif</a:t>
            </a:r>
            <a:r>
              <a:rPr lang="en-ID" dirty="0"/>
              <a:t> 2 </a:t>
            </a:r>
            <a:r>
              <a:rPr lang="en-ID" dirty="0" err="1"/>
              <a:t>titik</a:t>
            </a:r>
            <a:r>
              <a:rPr lang="en-ID" dirty="0"/>
              <a:t> (</a:t>
            </a:r>
            <a:r>
              <a:rPr lang="en-ID" dirty="0" err="1"/>
              <a:t>kiri</a:t>
            </a:r>
            <a:r>
              <a:rPr lang="en-ID" dirty="0"/>
              <a:t> dan </a:t>
            </a:r>
            <a:r>
              <a:rPr lang="en-ID" dirty="0" err="1"/>
              <a:t>kanan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) </a:t>
            </a:r>
            <a:r>
              <a:rPr lang="en-ID" dirty="0">
                <a:sym typeface="Wingdings" panose="05000000000000000000" pitchFamily="2" charset="2"/>
              </a:rPr>
              <a:t> P2P</a:t>
            </a:r>
          </a:p>
          <a:p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1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(star)</a:t>
            </a:r>
          </a:p>
          <a:p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sembarangan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yang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dilalui</a:t>
            </a:r>
            <a:r>
              <a:rPr lang="en-ID" dirty="0"/>
              <a:t> (hybrid)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>
                <a:sym typeface="Wingdings" panose="05000000000000000000" pitchFamily="2" charset="2"/>
              </a:rPr>
              <a:t>dinamis</a:t>
            </a:r>
            <a:endParaRPr lang="en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666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D4A4505-C681-4B6B-A705-C238D530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Jarkom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91E3107-2B1D-40AC-AA25-02E1BDFC2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Privat =&gt;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otonom</a:t>
            </a:r>
            <a:r>
              <a:rPr lang="en-ID" dirty="0"/>
              <a:t> </a:t>
            </a:r>
            <a:r>
              <a:rPr lang="en-ID" dirty="0" err="1"/>
              <a:t>tunggal</a:t>
            </a:r>
            <a:endParaRPr lang="en-ID" dirty="0"/>
          </a:p>
          <a:p>
            <a:r>
              <a:rPr lang="en-ID" dirty="0" err="1"/>
              <a:t>Publik</a:t>
            </a:r>
            <a:r>
              <a:rPr lang="en-ID" dirty="0"/>
              <a:t> =&gt;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diakses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global</a:t>
            </a:r>
          </a:p>
        </p:txBody>
      </p:sp>
    </p:spTree>
    <p:extLst>
      <p:ext uri="{BB962C8B-B14F-4D97-AF65-F5344CB8AC3E}">
        <p14:creationId xmlns:p14="http://schemas.microsoft.com/office/powerpoint/2010/main" val="289087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1742538-C083-4B0D-9A99-A8C7DD64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Jarkom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arsitektur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12D8C76-9DEC-4A3E-91C7-BC60AD40C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Client server</a:t>
            </a:r>
          </a:p>
          <a:p>
            <a:r>
              <a:rPr lang="en-ID" dirty="0"/>
              <a:t>Peer to Peer</a:t>
            </a:r>
          </a:p>
          <a:p>
            <a:r>
              <a:rPr lang="en-ID" dirty="0"/>
              <a:t>Hybrid</a:t>
            </a:r>
          </a:p>
        </p:txBody>
      </p:sp>
    </p:spTree>
    <p:extLst>
      <p:ext uri="{BB962C8B-B14F-4D97-AF65-F5344CB8AC3E}">
        <p14:creationId xmlns:p14="http://schemas.microsoft.com/office/powerpoint/2010/main" val="98739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55B3D75-C021-4BEC-83DA-72E9DB8A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Pemanfaatn</a:t>
            </a:r>
            <a:r>
              <a:rPr lang="en-ID" dirty="0"/>
              <a:t> </a:t>
            </a:r>
            <a:r>
              <a:rPr lang="en-ID" dirty="0" err="1"/>
              <a:t>jarkom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DC70DF3-8770-482F-8F40-7CDB632A4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Sharing printer</a:t>
            </a:r>
          </a:p>
          <a:p>
            <a:r>
              <a:rPr lang="en-ID" dirty="0" err="1"/>
              <a:t>Pertukaran</a:t>
            </a:r>
            <a:r>
              <a:rPr lang="en-ID" dirty="0"/>
              <a:t> file dan </a:t>
            </a:r>
            <a:r>
              <a:rPr lang="en-ID" dirty="0" err="1"/>
              <a:t>pesan</a:t>
            </a:r>
            <a:r>
              <a:rPr lang="en-ID" dirty="0"/>
              <a:t> (email, ftp </a:t>
            </a:r>
            <a:r>
              <a:rPr lang="en-ID" dirty="0" err="1"/>
              <a:t>dll</a:t>
            </a:r>
            <a:r>
              <a:rPr lang="en-ID" dirty="0"/>
              <a:t>)</a:t>
            </a:r>
          </a:p>
          <a:p>
            <a:r>
              <a:rPr lang="en-ID" dirty="0"/>
              <a:t>Http (</a:t>
            </a:r>
            <a:r>
              <a:rPr lang="en-ID" dirty="0" err="1"/>
              <a:t>halaman</a:t>
            </a:r>
            <a:r>
              <a:rPr lang="en-ID" dirty="0"/>
              <a:t> web)</a:t>
            </a:r>
          </a:p>
          <a:p>
            <a:r>
              <a:rPr lang="en-ID" dirty="0"/>
              <a:t>IP Phone</a:t>
            </a:r>
          </a:p>
          <a:p>
            <a:r>
              <a:rPr lang="en-ID" dirty="0"/>
              <a:t>IP Cam</a:t>
            </a:r>
          </a:p>
          <a:p>
            <a:r>
              <a:rPr lang="en-ID" dirty="0"/>
              <a:t>Video computing</a:t>
            </a:r>
          </a:p>
          <a:p>
            <a:r>
              <a:rPr lang="en-ID" dirty="0"/>
              <a:t>Parallel computing</a:t>
            </a:r>
          </a:p>
          <a:p>
            <a:r>
              <a:rPr lang="en-ID" dirty="0"/>
              <a:t>Instant Messaging</a:t>
            </a:r>
          </a:p>
          <a:p>
            <a:r>
              <a:rPr lang="en-ID" dirty="0" err="1"/>
              <a:t>Dll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689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B54D4B8-220F-48CF-822E-C476C7E7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Personal Area Network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56AD603-ACFD-4541-8FA8-01C13A07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Jaringan</a:t>
            </a:r>
            <a:r>
              <a:rPr lang="en-ID" dirty="0"/>
              <a:t> paling </a:t>
            </a:r>
            <a:r>
              <a:rPr lang="en-ID" dirty="0" err="1"/>
              <a:t>kuecil</a:t>
            </a:r>
            <a:r>
              <a:rPr lang="en-ID" dirty="0"/>
              <a:t>..,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meter </a:t>
            </a:r>
            <a:r>
              <a:rPr lang="en-ID" dirty="0" err="1"/>
              <a:t>saja</a:t>
            </a:r>
            <a:r>
              <a:rPr lang="en-ID" dirty="0"/>
              <a:t>, </a:t>
            </a:r>
            <a:r>
              <a:rPr lang="en-ID" dirty="0" err="1"/>
              <a:t>menggunakan</a:t>
            </a:r>
            <a:r>
              <a:rPr lang="en-ID" dirty="0"/>
              <a:t> Bluetooth </a:t>
            </a:r>
            <a:r>
              <a:rPr lang="en-ID" dirty="0" err="1"/>
              <a:t>atau</a:t>
            </a:r>
            <a:r>
              <a:rPr lang="en-ID" dirty="0"/>
              <a:t> infrared (</a:t>
            </a:r>
            <a:r>
              <a:rPr lang="en-ID" dirty="0" err="1"/>
              <a:t>kibor</a:t>
            </a:r>
            <a:r>
              <a:rPr lang="en-ID" dirty="0"/>
              <a:t>, mouse, headphone, remote tv)</a:t>
            </a:r>
          </a:p>
          <a:p>
            <a:endParaRPr lang="en-ID" dirty="0"/>
          </a:p>
        </p:txBody>
      </p:sp>
      <p:pic>
        <p:nvPicPr>
          <p:cNvPr id="1026" name="Picture 2" descr="Personal Area Network">
            <a:extLst>
              <a:ext uri="{FF2B5EF4-FFF2-40B4-BE49-F238E27FC236}">
                <a16:creationId xmlns:a16="http://schemas.microsoft.com/office/drawing/2014/main" id="{8AADD7B5-5FF4-4A10-8FB9-1E459F033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470" y="3058613"/>
            <a:ext cx="50673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30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2D56022-C9BE-43F5-8DB7-F573AEE5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Local Area Network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BB25049-6253-48F2-9D69-E91ED5CC3B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/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gedung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 wilayah. </a:t>
            </a:r>
          </a:p>
          <a:p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di </a:t>
            </a:r>
            <a:r>
              <a:rPr lang="en-ID" dirty="0" err="1"/>
              <a:t>kantor</a:t>
            </a:r>
            <a:r>
              <a:rPr lang="en-ID" dirty="0"/>
              <a:t>, </a:t>
            </a:r>
            <a:r>
              <a:rPr lang="en-ID" dirty="0" err="1"/>
              <a:t>kampus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sekolahan</a:t>
            </a:r>
            <a:endParaRPr lang="en-ID" dirty="0"/>
          </a:p>
          <a:p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didalam</a:t>
            </a:r>
            <a:r>
              <a:rPr lang="en-ID" dirty="0"/>
              <a:t> </a:t>
            </a:r>
            <a:r>
              <a:rPr lang="en-ID" dirty="0" err="1"/>
              <a:t>tersedia</a:t>
            </a:r>
            <a:r>
              <a:rPr lang="en-ID" dirty="0"/>
              <a:t> server </a:t>
            </a:r>
            <a:r>
              <a:rPr lang="en-ID" dirty="0" err="1"/>
              <a:t>secara</a:t>
            </a:r>
            <a:r>
              <a:rPr lang="en-ID" dirty="0"/>
              <a:t> local</a:t>
            </a:r>
          </a:p>
          <a:p>
            <a:r>
              <a:rPr lang="en-ID" dirty="0" err="1"/>
              <a:t>Beroperasi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IP Privat, </a:t>
            </a:r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domainnya</a:t>
            </a:r>
            <a:r>
              <a:rPr lang="en-ID" dirty="0"/>
              <a:t> pun juga local</a:t>
            </a:r>
          </a:p>
          <a:p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topologi</a:t>
            </a:r>
            <a:r>
              <a:rPr lang="en-ID" dirty="0"/>
              <a:t> star</a:t>
            </a:r>
          </a:p>
        </p:txBody>
      </p:sp>
      <p:pic>
        <p:nvPicPr>
          <p:cNvPr id="2050" name="Picture 2" descr="Local Area Network">
            <a:extLst>
              <a:ext uri="{FF2B5EF4-FFF2-40B4-BE49-F238E27FC236}">
                <a16:creationId xmlns:a16="http://schemas.microsoft.com/office/drawing/2014/main" id="{D5616482-C065-4A65-BAE8-FA71CD187B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1375" y="2778583"/>
            <a:ext cx="4313238" cy="24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06557"/>
      </p:ext>
    </p:extLst>
  </p:cSld>
  <p:clrMapOvr>
    <a:masterClrMapping/>
  </p:clrMapOvr>
</p:sld>
</file>

<file path=ppt/theme/theme1.xml><?xml version="1.0" encoding="utf-8"?>
<a:theme xmlns:a="http://schemas.openxmlformats.org/drawingml/2006/main" name="Utas">
  <a:themeElements>
    <a:clrScheme name="Uta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Ut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t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TM02892315[[fn=Utas]]</Template>
  <TotalTime>156</TotalTime>
  <Words>582</Words>
  <Application>Microsoft Office PowerPoint</Application>
  <PresentationFormat>Layar Lebar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Utas</vt:lpstr>
      <vt:lpstr>Jarkom</vt:lpstr>
      <vt:lpstr>Dasar Klasifikasi Jarkom (secara umum)</vt:lpstr>
      <vt:lpstr>Jarkom berdasarkan lokasi geografis</vt:lpstr>
      <vt:lpstr>Jarkom berdasarkan interkoneksi</vt:lpstr>
      <vt:lpstr>Jarkom berdasarkan administrasi</vt:lpstr>
      <vt:lpstr>Jarkom berdasarkan arsitektur</vt:lpstr>
      <vt:lpstr>Pemanfaatn jarkom</vt:lpstr>
      <vt:lpstr>Personal Area Network</vt:lpstr>
      <vt:lpstr>Local Area Network</vt:lpstr>
      <vt:lpstr>Metropolitan area network</vt:lpstr>
      <vt:lpstr>Wide area network</vt:lpstr>
      <vt:lpstr>Lapisan / layer (tidak perlu dihapal, namun perlu dipahami konsepnya)</vt:lpstr>
      <vt:lpstr>Lapisan *lanjutan</vt:lpstr>
      <vt:lpstr>Bandwidth vs throughput</vt:lpstr>
      <vt:lpstr>Bandwidth and Speed Aren’t the Same Thing</vt:lpstr>
      <vt:lpstr>Lantas bagaimana untuk bisa mengukur  speed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Jarkom</dc:title>
  <dc:creator>Akhmad Zaini</dc:creator>
  <cp:lastModifiedBy>Installer Office 8</cp:lastModifiedBy>
  <cp:revision>50</cp:revision>
  <dcterms:created xsi:type="dcterms:W3CDTF">2020-02-12T06:45:53Z</dcterms:created>
  <dcterms:modified xsi:type="dcterms:W3CDTF">2021-03-01T05:23:25Z</dcterms:modified>
</cp:coreProperties>
</file>