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425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254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067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85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6391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1530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1777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996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115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761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111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8E4230-A0D8-42AA-A0AC-874BA82108E1}" type="datetimeFigureOut">
              <a:rPr lang="en-ID" smtClean="0"/>
              <a:t>16/03/2021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46D00-6DD2-4246-966F-03750898087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762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8F0BBCE-8DD4-42A3-B6AF-3C9A022AD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 Protocol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9E1F1BD5-976A-4A48-9268-D1BAABDF0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Zaini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91445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C426114-31F7-4C94-ACC8-9F999916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B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715FE4A-E4AB-491F-9746-4D5F67C7E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(2 ^ 14) </a:t>
            </a:r>
            <a:r>
              <a:rPr lang="en-US" dirty="0">
                <a:sym typeface="Wingdings" panose="05000000000000000000" pitchFamily="2" charset="2"/>
              </a:rPr>
              <a:t> 1634 network </a:t>
            </a:r>
          </a:p>
          <a:p>
            <a:r>
              <a:rPr lang="en-US" dirty="0" err="1">
                <a:sym typeface="Wingdings" panose="05000000000000000000" pitchFamily="2" charset="2"/>
              </a:rPr>
              <a:t>Setiap</a:t>
            </a:r>
            <a:r>
              <a:rPr lang="en-US" dirty="0">
                <a:sym typeface="Wingdings" panose="05000000000000000000" pitchFamily="2" charset="2"/>
              </a:rPr>
              <a:t> network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(2 ^ 16) - 2  65.534 host </a:t>
            </a:r>
          </a:p>
          <a:p>
            <a:r>
              <a:rPr lang="en-US" dirty="0" err="1">
                <a:sym typeface="Wingdings" panose="05000000000000000000" pitchFamily="2" charset="2"/>
              </a:rPr>
              <a:t>Rentang</a:t>
            </a:r>
            <a:r>
              <a:rPr lang="en-US" dirty="0">
                <a:sym typeface="Wingdings" panose="05000000000000000000" pitchFamily="2" charset="2"/>
              </a:rPr>
              <a:t> IP 128.0.x.x s/d 191.255.x.x</a:t>
            </a:r>
          </a:p>
        </p:txBody>
      </p:sp>
      <p:pic>
        <p:nvPicPr>
          <p:cNvPr id="6" name="Gambar 5">
            <a:extLst>
              <a:ext uri="{FF2B5EF4-FFF2-40B4-BE49-F238E27FC236}">
                <a16:creationId xmlns:a16="http://schemas.microsoft.com/office/drawing/2014/main" id="{411F2557-611F-40A5-8244-D925BE295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525" y="3952214"/>
            <a:ext cx="6690949" cy="125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4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C426114-31F7-4C94-ACC8-9F999916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715FE4A-E4AB-491F-9746-4D5F67C7E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(2 ^ 21) </a:t>
            </a:r>
            <a:r>
              <a:rPr lang="en-US" dirty="0">
                <a:sym typeface="Wingdings" panose="05000000000000000000" pitchFamily="2" charset="2"/>
              </a:rPr>
              <a:t> 2097152 network </a:t>
            </a:r>
          </a:p>
          <a:p>
            <a:r>
              <a:rPr lang="en-US" dirty="0" err="1">
                <a:sym typeface="Wingdings" panose="05000000000000000000" pitchFamily="2" charset="2"/>
              </a:rPr>
              <a:t>Setiap</a:t>
            </a:r>
            <a:r>
              <a:rPr lang="en-US" dirty="0">
                <a:sym typeface="Wingdings" panose="05000000000000000000" pitchFamily="2" charset="2"/>
              </a:rPr>
              <a:t> network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(2 ^ 8) - 2  254 host </a:t>
            </a:r>
          </a:p>
          <a:p>
            <a:r>
              <a:rPr lang="en-US" dirty="0" err="1">
                <a:sym typeface="Wingdings" panose="05000000000000000000" pitchFamily="2" charset="2"/>
              </a:rPr>
              <a:t>Rentang</a:t>
            </a:r>
            <a:r>
              <a:rPr lang="en-US" dirty="0">
                <a:sym typeface="Wingdings" panose="05000000000000000000" pitchFamily="2" charset="2"/>
              </a:rPr>
              <a:t> IP 192.0.0.x s/d 223.255.255.x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063E715B-ADE0-4F60-A884-6D38F82AC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082796"/>
            <a:ext cx="6553200" cy="101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9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D9F3700-546A-413A-AC8D-0CA950023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B7BFC26-78BA-4B73-9A7C-9E028679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subnet</a:t>
            </a:r>
          </a:p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1 network </a:t>
            </a:r>
            <a:r>
              <a:rPr lang="en-US" dirty="0" err="1"/>
              <a:t>saja</a:t>
            </a:r>
            <a:endParaRPr lang="en-US" dirty="0"/>
          </a:p>
          <a:p>
            <a:r>
              <a:rPr lang="en-US" dirty="0" err="1"/>
              <a:t>Rentang</a:t>
            </a:r>
            <a:r>
              <a:rPr lang="en-US" dirty="0"/>
              <a:t> IP 224.0.0.0 – 239.255.255.255</a:t>
            </a:r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BE8503D3-7AA6-4969-8E56-CCF8E3157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051" y="3836963"/>
            <a:ext cx="65055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9CD6594-F87E-4092-BD76-11836495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700BF2C-EE11-497E-B551-B90EBA17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subnet</a:t>
            </a:r>
          </a:p>
          <a:p>
            <a:r>
              <a:rPr lang="en-US" dirty="0" err="1"/>
              <a:t>Jangkauan</a:t>
            </a:r>
            <a:r>
              <a:rPr lang="en-US" dirty="0"/>
              <a:t> IP 240.0.0.0 – 255.255.254</a:t>
            </a:r>
          </a:p>
          <a:p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C3423057-7E4F-4957-A402-E68B774E2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239" y="3826412"/>
            <a:ext cx="6553200" cy="110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6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78408DC-8EB9-4AD7-9178-0226A89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Alamat IP </a:t>
            </a:r>
            <a:r>
              <a:rPr lang="en-US" dirty="0" err="1"/>
              <a:t>Spesial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E6DFB87-76D4-4F32-85DE-8087B810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169.254.0.0 – 169.254.0.16 : Link local addresses</a:t>
            </a:r>
          </a:p>
          <a:p>
            <a:r>
              <a:rPr lang="en-US" dirty="0"/>
              <a:t>127.0.0.0 – 127.0.0.8 : Loop-back addresses</a:t>
            </a:r>
          </a:p>
          <a:p>
            <a:r>
              <a:rPr lang="en-US" dirty="0"/>
              <a:t>0.0.0.0 – 0.0.0.8 : used to communicate within the current network.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0880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7AA76EE-5A76-46A7-9803-4B1795ED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Host ID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19B4A94-4F17-4B36-98C3-5C81879E2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, host ID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.</a:t>
            </a:r>
          </a:p>
          <a:p>
            <a:r>
              <a:rPr lang="en-US" dirty="0"/>
              <a:t>Host ID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bitnya</a:t>
            </a:r>
            <a:r>
              <a:rPr lang="en-US" dirty="0"/>
              <a:t> 0 </a:t>
            </a:r>
            <a:r>
              <a:rPr lang="en-US" dirty="0" err="1"/>
              <a:t>semua</a:t>
            </a:r>
            <a:r>
              <a:rPr lang="en-US" dirty="0"/>
              <a:t>, </a:t>
            </a:r>
            <a:r>
              <a:rPr lang="en-US" dirty="0" err="1"/>
              <a:t>alamatnya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sebagai network ID</a:t>
            </a:r>
          </a:p>
          <a:p>
            <a:r>
              <a:rPr lang="en-US" dirty="0"/>
              <a:t>Host ID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bitnya</a:t>
            </a:r>
            <a:r>
              <a:rPr lang="en-US" dirty="0"/>
              <a:t> 1 </a:t>
            </a:r>
            <a:r>
              <a:rPr lang="en-US" dirty="0" err="1"/>
              <a:t>semua</a:t>
            </a:r>
            <a:r>
              <a:rPr lang="en-US" dirty="0"/>
              <a:t>, </a:t>
            </a:r>
            <a:r>
              <a:rPr lang="en-US" dirty="0" err="1"/>
              <a:t>alamatnya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sebagai </a:t>
            </a:r>
            <a:r>
              <a:rPr lang="en-US" dirty="0" err="1"/>
              <a:t>alamat</a:t>
            </a:r>
            <a:r>
              <a:rPr lang="en-US" dirty="0"/>
              <a:t> broadcast</a:t>
            </a:r>
          </a:p>
        </p:txBody>
      </p:sp>
    </p:spTree>
    <p:extLst>
      <p:ext uri="{BB962C8B-B14F-4D97-AF65-F5344CB8AC3E}">
        <p14:creationId xmlns:p14="http://schemas.microsoft.com/office/powerpoint/2010/main" val="26122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60E2889-AFC8-4DBD-B974-D84624B0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r>
              <a:rPr lang="en-US" dirty="0"/>
              <a:t> Classful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FB89DA5-AF05-4504-A5FE-42BAA576E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Jutaan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alamat</a:t>
            </a:r>
            <a:r>
              <a:rPr lang="en-US" dirty="0">
                <a:solidFill>
                  <a:srgbClr val="FF0000"/>
                </a:solidFill>
              </a:rPr>
              <a:t> pada class A </a:t>
            </a:r>
            <a:r>
              <a:rPr lang="en-US" dirty="0" err="1">
                <a:solidFill>
                  <a:srgbClr val="FF0000"/>
                </a:solidFill>
              </a:rPr>
              <a:t>menjadikannya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banyak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sia-sia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Puluhan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ribu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alamat</a:t>
            </a:r>
            <a:r>
              <a:rPr lang="en-US" dirty="0">
                <a:solidFill>
                  <a:srgbClr val="FF0000"/>
                </a:solidFill>
              </a:rPr>
              <a:t> pada class B </a:t>
            </a:r>
            <a:r>
              <a:rPr lang="en-US" dirty="0" err="1">
                <a:solidFill>
                  <a:srgbClr val="FF0000"/>
                </a:solidFill>
              </a:rPr>
              <a:t>menjadikannya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banyak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sia-sia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Jumlah</a:t>
            </a:r>
            <a:r>
              <a:rPr lang="en-US" dirty="0">
                <a:solidFill>
                  <a:srgbClr val="FF0000"/>
                </a:solidFill>
              </a:rPr>
              <a:t> host ID pada class C </a:t>
            </a:r>
            <a:r>
              <a:rPr lang="en-US" dirty="0" err="1">
                <a:solidFill>
                  <a:srgbClr val="FF0000"/>
                </a:solidFill>
              </a:rPr>
              <a:t>terlalu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sempit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Lahir Classless Inter Domain Routing (CIDR) pada 1993</a:t>
            </a:r>
          </a:p>
          <a:p>
            <a:r>
              <a:rPr lang="en-US" dirty="0">
                <a:solidFill>
                  <a:srgbClr val="00B050"/>
                </a:solidFill>
              </a:rPr>
              <a:t>CIDR </a:t>
            </a:r>
            <a:r>
              <a:rPr lang="en-US" dirty="0" err="1">
                <a:solidFill>
                  <a:srgbClr val="00B050"/>
                </a:solidFill>
              </a:rPr>
              <a:t>menggunakan</a:t>
            </a:r>
            <a:r>
              <a:rPr lang="en-US" dirty="0">
                <a:solidFill>
                  <a:srgbClr val="00B050"/>
                </a:solidFill>
              </a:rPr>
              <a:t> subnet mask agar </a:t>
            </a:r>
            <a:r>
              <a:rPr lang="en-US" dirty="0" err="1">
                <a:solidFill>
                  <a:srgbClr val="00B050"/>
                </a:solidFill>
              </a:rPr>
              <a:t>lebih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fleksibel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dalam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menentukan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jumlah</a:t>
            </a:r>
            <a:r>
              <a:rPr lang="en-US" dirty="0">
                <a:solidFill>
                  <a:srgbClr val="00B050"/>
                </a:solidFill>
              </a:rPr>
              <a:t> host </a:t>
            </a:r>
          </a:p>
        </p:txBody>
      </p:sp>
    </p:spTree>
    <p:extLst>
      <p:ext uri="{BB962C8B-B14F-4D97-AF65-F5344CB8AC3E}">
        <p14:creationId xmlns:p14="http://schemas.microsoft.com/office/powerpoint/2010/main" val="1250671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519135A-B060-48E3-A4DA-33FEE62C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Refleksi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CF97AD7-0DF3-4304-A0E3-E45BE67F1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Anda sudah </a:t>
            </a:r>
            <a:r>
              <a:rPr lang="en-US" dirty="0" err="1"/>
              <a:t>mengetahui</a:t>
            </a:r>
            <a:r>
              <a:rPr lang="en-US" dirty="0"/>
              <a:t> Alamat MAC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, </a:t>
            </a:r>
            <a:r>
              <a:rPr lang="en-US" dirty="0" err="1"/>
              <a:t>lantas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IP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jaringan</a:t>
            </a:r>
            <a:r>
              <a:rPr lang="en-US" dirty="0"/>
              <a:t> 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127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517DAED-464E-44CE-AC67-B074E04C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Internet </a:t>
            </a:r>
            <a:endParaRPr lang="en-ID" dirty="0"/>
          </a:p>
        </p:txBody>
      </p:sp>
      <p:pic>
        <p:nvPicPr>
          <p:cNvPr id="2052" name="Picture 4" descr="Global Internet Connection Concept, Planet Earth With Different.. Royalty  Free Cliparts, Vectors, And Stock Illustration. Image 124142940.">
            <a:extLst>
              <a:ext uri="{FF2B5EF4-FFF2-40B4-BE49-F238E27FC236}">
                <a16:creationId xmlns:a16="http://schemas.microsoft.com/office/drawing/2014/main" id="{52DA8B22-137B-4A9D-B78D-B35A8DC3A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10" y="1507808"/>
            <a:ext cx="6631780" cy="479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2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0E60F0A-849B-40BF-B568-7793BDD4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Suite Protocol</a:t>
            </a:r>
            <a:endParaRPr lang="en-ID" dirty="0"/>
          </a:p>
        </p:txBody>
      </p:sp>
      <p:pic>
        <p:nvPicPr>
          <p:cNvPr id="1026" name="Picture 2" descr="What are the functions performed by protocols in the TCP/IP protocol suite?  - Quora">
            <a:extLst>
              <a:ext uri="{FF2B5EF4-FFF2-40B4-BE49-F238E27FC236}">
                <a16:creationId xmlns:a16="http://schemas.microsoft.com/office/drawing/2014/main" id="{A5DD4BE9-024D-483D-BE67-B9CA388A68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3450" y="2444750"/>
            <a:ext cx="57340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44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67A55A3-28C9-470A-8E24-11D0E8AF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Alamat IP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3387BF7-FB8A-4A8D-BC23-67C07B5D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Alamat </a:t>
            </a:r>
            <a:r>
              <a:rPr lang="en-US" dirty="0" err="1"/>
              <a:t>unik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r>
              <a:rPr lang="en-ID" dirty="0"/>
              <a:t>Panjang </a:t>
            </a:r>
            <a:r>
              <a:rPr lang="en-ID" dirty="0" err="1"/>
              <a:t>alamat</a:t>
            </a:r>
            <a:r>
              <a:rPr lang="en-ID" dirty="0"/>
              <a:t> IP </a:t>
            </a:r>
            <a:r>
              <a:rPr lang="en-ID" dirty="0" err="1"/>
              <a:t>adalah</a:t>
            </a:r>
            <a:r>
              <a:rPr lang="en-ID" dirty="0"/>
              <a:t> 32 bit</a:t>
            </a:r>
          </a:p>
          <a:p>
            <a:r>
              <a:rPr lang="en-ID" dirty="0" err="1"/>
              <a:t>Dipecah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4 </a:t>
            </a:r>
            <a:r>
              <a:rPr lang="en-ID" dirty="0" err="1"/>
              <a:t>segmen</a:t>
            </a:r>
            <a:endParaRPr lang="en-ID" dirty="0"/>
          </a:p>
          <a:p>
            <a:r>
              <a:rPr lang="en-ID" dirty="0"/>
              <a:t>Masing-masing </a:t>
            </a:r>
            <a:r>
              <a:rPr lang="en-ID" dirty="0" err="1"/>
              <a:t>segmen</a:t>
            </a:r>
            <a:r>
              <a:rPr lang="en-ID" dirty="0"/>
              <a:t> </a:t>
            </a:r>
            <a:r>
              <a:rPr lang="en-ID" dirty="0" err="1"/>
              <a:t>ditulis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format decimal, oleh </a:t>
            </a:r>
            <a:r>
              <a:rPr lang="en-ID" dirty="0" err="1"/>
              <a:t>karenanya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 pada masing-masing </a:t>
            </a:r>
            <a:r>
              <a:rPr lang="en-ID" dirty="0" err="1"/>
              <a:t>segmen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255</a:t>
            </a:r>
          </a:p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penulisan</a:t>
            </a:r>
            <a:r>
              <a:rPr lang="en-ID" dirty="0"/>
              <a:t> : </a:t>
            </a:r>
          </a:p>
          <a:p>
            <a:pPr lvl="1"/>
            <a:r>
              <a:rPr lang="en-ID" dirty="0"/>
              <a:t>103.4.56.2</a:t>
            </a:r>
          </a:p>
          <a:p>
            <a:pPr lvl="1"/>
            <a:r>
              <a:rPr lang="en-ID" dirty="0"/>
              <a:t>172.16.5.4</a:t>
            </a:r>
          </a:p>
          <a:p>
            <a:pPr lvl="1"/>
            <a:r>
              <a:rPr lang="en-ID" dirty="0"/>
              <a:t>192.168.0.4</a:t>
            </a:r>
          </a:p>
        </p:txBody>
      </p:sp>
    </p:spTree>
    <p:extLst>
      <p:ext uri="{BB962C8B-B14F-4D97-AF65-F5344CB8AC3E}">
        <p14:creationId xmlns:p14="http://schemas.microsoft.com/office/powerpoint/2010/main" val="233142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32964A6-BC09-47B1-9884-73D63DF8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Alamat IP</a:t>
            </a:r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C8984CFE-1CAC-4F13-AE18-1F250FC0B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2290762"/>
            <a:ext cx="65151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8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4C3D818-92E3-4803-9E91-A89BC499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Classful Addressing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DF501E2-F7F1-40C8-90EA-7CC7911EA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A</a:t>
            </a:r>
          </a:p>
          <a:p>
            <a:r>
              <a:rPr lang="en-US" dirty="0"/>
              <a:t>Class B</a:t>
            </a:r>
          </a:p>
          <a:p>
            <a:r>
              <a:rPr lang="en-US" dirty="0"/>
              <a:t>Class C</a:t>
            </a:r>
          </a:p>
          <a:p>
            <a:r>
              <a:rPr lang="en-US" dirty="0"/>
              <a:t>Class D</a:t>
            </a:r>
          </a:p>
          <a:p>
            <a:r>
              <a:rPr lang="en-US" dirty="0"/>
              <a:t>Class E</a:t>
            </a:r>
            <a:endParaRPr lang="en-ID" dirty="0"/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id="{ACAE514C-2F24-46A8-AA1C-6BC6393EB306}"/>
              </a:ext>
            </a:extLst>
          </p:cNvPr>
          <p:cNvSpPr/>
          <p:nvPr/>
        </p:nvSpPr>
        <p:spPr>
          <a:xfrm>
            <a:off x="2852964" y="4676866"/>
            <a:ext cx="648607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D </a:t>
            </a:r>
            <a:r>
              <a:rPr lang="en-US" sz="32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digunakan</a:t>
            </a:r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multicast</a:t>
            </a:r>
          </a:p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E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digunakan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Experimental</a:t>
            </a:r>
            <a:endParaRPr lang="id-ID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C4EA9B7-D184-406B-B336-8C7923A8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Alamat IP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29838F3-0754-49A9-AF4C-CDDC99737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ID (Alamat </a:t>
            </a:r>
            <a:r>
              <a:rPr lang="en-US" dirty="0" err="1"/>
              <a:t>jaringan</a:t>
            </a:r>
            <a:r>
              <a:rPr lang="en-US" dirty="0"/>
              <a:t>)</a:t>
            </a:r>
          </a:p>
          <a:p>
            <a:r>
              <a:rPr lang="en-US" dirty="0"/>
              <a:t>Host ID (Alamat host/</a:t>
            </a:r>
            <a:r>
              <a:rPr lang="en-US" dirty="0" err="1"/>
              <a:t>perangkat</a:t>
            </a:r>
            <a:r>
              <a:rPr lang="en-US" dirty="0"/>
              <a:t>/device)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id="{673C4135-E2F9-426E-98A4-649F5A0A0DEC}"/>
              </a:ext>
            </a:extLst>
          </p:cNvPr>
          <p:cNvSpPr/>
          <p:nvPr/>
        </p:nvSpPr>
        <p:spPr>
          <a:xfrm>
            <a:off x="1375779" y="4080596"/>
            <a:ext cx="3348111" cy="2183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192.168.0.1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192.168.0.2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192.168.0.3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dst</a:t>
            </a:r>
            <a:endParaRPr lang="en-ID" dirty="0"/>
          </a:p>
        </p:txBody>
      </p:sp>
      <p:sp>
        <p:nvSpPr>
          <p:cNvPr id="5" name="Persegi Panjang 4">
            <a:extLst>
              <a:ext uri="{FF2B5EF4-FFF2-40B4-BE49-F238E27FC236}">
                <a16:creationId xmlns:a16="http://schemas.microsoft.com/office/drawing/2014/main" id="{DC143078-D335-49B7-8310-6280A6ED6788}"/>
              </a:ext>
            </a:extLst>
          </p:cNvPr>
          <p:cNvSpPr/>
          <p:nvPr/>
        </p:nvSpPr>
        <p:spPr>
          <a:xfrm>
            <a:off x="7034457" y="4080596"/>
            <a:ext cx="3348111" cy="2183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192.168.100.1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192.168.100.2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192.168.100.3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dst</a:t>
            </a:r>
            <a:endParaRPr lang="en-ID" dirty="0"/>
          </a:p>
        </p:txBody>
      </p:sp>
      <p:sp>
        <p:nvSpPr>
          <p:cNvPr id="6" name="Persegi Panjang 5">
            <a:extLst>
              <a:ext uri="{FF2B5EF4-FFF2-40B4-BE49-F238E27FC236}">
                <a16:creationId xmlns:a16="http://schemas.microsoft.com/office/drawing/2014/main" id="{0873D392-E632-4321-8B78-9DAC802CC9C9}"/>
              </a:ext>
            </a:extLst>
          </p:cNvPr>
          <p:cNvSpPr/>
          <p:nvPr/>
        </p:nvSpPr>
        <p:spPr>
          <a:xfrm>
            <a:off x="1244726" y="3667960"/>
            <a:ext cx="19591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 : 192.168.0.0</a:t>
            </a:r>
            <a:endParaRPr lang="id-ID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id="{75CBB8C3-3D68-4E44-B280-28CB835AFF50}"/>
              </a:ext>
            </a:extLst>
          </p:cNvPr>
          <p:cNvSpPr/>
          <p:nvPr/>
        </p:nvSpPr>
        <p:spPr>
          <a:xfrm>
            <a:off x="6900656" y="3667960"/>
            <a:ext cx="22156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 : 192.168.100.0</a:t>
            </a:r>
            <a:endParaRPr lang="id-ID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78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C954B8E-69CA-4324-ADCE-846480A7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Pembagian</a:t>
            </a:r>
            <a:r>
              <a:rPr lang="en-US" dirty="0"/>
              <a:t> Class</a:t>
            </a:r>
            <a:endParaRPr lang="en-ID" dirty="0"/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62BA86E5-6F38-4BA5-8F8F-EC4997B67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396" y="1702192"/>
            <a:ext cx="8762158" cy="4761716"/>
          </a:xfrm>
        </p:spPr>
      </p:pic>
    </p:spTree>
    <p:extLst>
      <p:ext uri="{BB962C8B-B14F-4D97-AF65-F5344CB8AC3E}">
        <p14:creationId xmlns:p14="http://schemas.microsoft.com/office/powerpoint/2010/main" val="387938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C426114-31F7-4C94-ACC8-9F999916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715FE4A-E4AB-491F-9746-4D5F67C7E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(2 ^ 7) - 2 </a:t>
            </a:r>
            <a:r>
              <a:rPr lang="en-US" dirty="0">
                <a:sym typeface="Wingdings" panose="05000000000000000000" pitchFamily="2" charset="2"/>
              </a:rPr>
              <a:t> 126 network (0.0.0.0 dan 127.x.y.z </a:t>
            </a:r>
            <a:r>
              <a:rPr lang="en-US" dirty="0" err="1">
                <a:sym typeface="Wingdings" panose="05000000000000000000" pitchFamily="2" charset="2"/>
              </a:rPr>
              <a:t>merupakan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alamat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spesial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>
                <a:sym typeface="Wingdings" panose="05000000000000000000" pitchFamily="2" charset="2"/>
              </a:rPr>
              <a:t>Setiap</a:t>
            </a:r>
            <a:r>
              <a:rPr lang="en-US" dirty="0">
                <a:sym typeface="Wingdings" panose="05000000000000000000" pitchFamily="2" charset="2"/>
              </a:rPr>
              <a:t> network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(2 ^ 24) - 2  16.774.214 host </a:t>
            </a:r>
          </a:p>
          <a:p>
            <a:r>
              <a:rPr lang="en-US" dirty="0" err="1">
                <a:sym typeface="Wingdings" panose="05000000000000000000" pitchFamily="2" charset="2"/>
              </a:rPr>
              <a:t>Rentang</a:t>
            </a:r>
            <a:r>
              <a:rPr lang="en-US" dirty="0">
                <a:sym typeface="Wingdings" panose="05000000000000000000" pitchFamily="2" charset="2"/>
              </a:rPr>
              <a:t> IP 1.x.x.x s/d 126.x.x.x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A1539D31-D122-422C-9E83-9FEFB9C37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4082796"/>
            <a:ext cx="6610350" cy="12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6772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Lencana</Template>
  <TotalTime>95</TotalTime>
  <Words>412</Words>
  <Application>Microsoft Office PowerPoint</Application>
  <PresentationFormat>Layar Lebar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Impact</vt:lpstr>
      <vt:lpstr>Lencana</vt:lpstr>
      <vt:lpstr>Internet Protocol</vt:lpstr>
      <vt:lpstr>Penggunaan Internet </vt:lpstr>
      <vt:lpstr>TCP/IP Suite Protocol</vt:lpstr>
      <vt:lpstr>Alamat IP</vt:lpstr>
      <vt:lpstr>Alamat IP</vt:lpstr>
      <vt:lpstr>Classful Addressing</vt:lpstr>
      <vt:lpstr>Elemen Alamat IP</vt:lpstr>
      <vt:lpstr>Pembagian Class</vt:lpstr>
      <vt:lpstr>Class A</vt:lpstr>
      <vt:lpstr>Class B</vt:lpstr>
      <vt:lpstr>Class C</vt:lpstr>
      <vt:lpstr>Class D</vt:lpstr>
      <vt:lpstr>Class E</vt:lpstr>
      <vt:lpstr>Alamat IP Spesial</vt:lpstr>
      <vt:lpstr>Aturan Host ID</vt:lpstr>
      <vt:lpstr>Permasalahan Classful</vt:lpstr>
      <vt:lpstr>Bahan Refleksi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Protocol</dc:title>
  <dc:creator>Installer Office 8</dc:creator>
  <cp:lastModifiedBy>Installer Office 8</cp:lastModifiedBy>
  <cp:revision>42</cp:revision>
  <dcterms:created xsi:type="dcterms:W3CDTF">2021-03-15T10:09:22Z</dcterms:created>
  <dcterms:modified xsi:type="dcterms:W3CDTF">2021-03-16T12:28:52Z</dcterms:modified>
</cp:coreProperties>
</file>