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28" r:id="rId5"/>
    <p:sldId id="329" r:id="rId6"/>
    <p:sldId id="316" r:id="rId7"/>
    <p:sldId id="330" r:id="rId8"/>
    <p:sldId id="331" r:id="rId9"/>
    <p:sldId id="319" r:id="rId10"/>
    <p:sldId id="318" r:id="rId11"/>
    <p:sldId id="332" r:id="rId12"/>
    <p:sldId id="333" r:id="rId13"/>
    <p:sldId id="321" r:id="rId14"/>
    <p:sldId id="322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FDFF"/>
    <a:srgbClr val="00D9C7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Link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Stop &amp; Wait 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ARQ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10973" y="2391442"/>
            <a:ext cx="9000240" cy="264970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20675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 err="1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engirim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membagi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berupa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panjangnya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tertentu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blok-blok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sesudah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redundant bit. </a:t>
            </a:r>
          </a:p>
          <a:p>
            <a:pPr marL="320675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pertama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terlebih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dahulu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menunggu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Jika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berupa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ACK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sebaliknya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NAK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mengulangi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pertama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tadi</a:t>
            </a:r>
            <a:r>
              <a:rPr lang="en-ID" sz="20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2000" dirty="0">
                <a:effectLst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0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Continous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ARQ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67244" y="2236697"/>
            <a:ext cx="9000240" cy="357123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925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 err="1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engirim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blok-blok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terus-menerus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Jika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ACK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pengulangan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tertentu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namun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NAK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pengulangan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dimulai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mengandung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 BACK N ARQ 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mengirimkan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blok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salah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saja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SELECTIVE RETRANSMISSION SCHEME ARQ.</a:t>
            </a:r>
            <a:endParaRPr lang="en-ID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7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Adaptive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ARQ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95380" y="2349239"/>
            <a:ext cx="9000240" cy="228203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20675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ID" sz="24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menggunakan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minimum 2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blok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berbeda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pengiriman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pihak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320675" indent="-28575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Prinsip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kerja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jika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factor RQ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besar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S/N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selalu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rendah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gabungan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keduanya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maka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mengirimkan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signal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kontrol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4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1532627" y="2574388"/>
            <a:ext cx="8666449" cy="236321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7463" algn="just">
              <a:lnSpc>
                <a:spcPct val="115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Teknik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mengoreksi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ketidakseimbangan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jangka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pendek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menuju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keseimbangan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jangka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panjang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menjelaskan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peubah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terikat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peubah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bebas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sekarang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26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lampa</a:t>
            </a:r>
            <a:r>
              <a:rPr lang="en-US" sz="2600" dirty="0" err="1"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600" dirty="0"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6D33D-918D-A5CB-F9A9-A7ECB2B2078E}"/>
              </a:ext>
            </a:extLst>
          </p:cNvPr>
          <p:cNvSpPr/>
          <p:nvPr/>
        </p:nvSpPr>
        <p:spPr>
          <a:xfrm>
            <a:off x="813250" y="335579"/>
            <a:ext cx="3353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Error Correction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7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4"/>
            <a:ext cx="3575324" cy="201388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ID" sz="220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FEC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Hamming Code 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mendeteksi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kode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error dan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memperbaiki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kode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2200" dirty="0">
                <a:effectLst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6D33D-918D-A5CB-F9A9-A7ECB2B2078E}"/>
              </a:ext>
            </a:extLst>
          </p:cNvPr>
          <p:cNvSpPr/>
          <p:nvPr/>
        </p:nvSpPr>
        <p:spPr>
          <a:xfrm>
            <a:off x="813250" y="335579"/>
            <a:ext cx="3353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Hamming Code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" name="Elbow Connector 1">
            <a:extLst>
              <a:ext uri="{FF2B5EF4-FFF2-40B4-BE49-F238E27FC236}">
                <a16:creationId xmlns:a16="http://schemas.microsoft.com/office/drawing/2014/main" id="{8EB88F13-4E8C-F0DD-C1D8-583557297120}"/>
              </a:ext>
            </a:extLst>
          </p:cNvPr>
          <p:cNvCxnSpPr>
            <a:cxnSpLocks/>
          </p:cNvCxnSpPr>
          <p:nvPr/>
        </p:nvCxnSpPr>
        <p:spPr>
          <a:xfrm flipV="1">
            <a:off x="4501912" y="2394714"/>
            <a:ext cx="1450653" cy="1034286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79CD1F-33FB-32D0-0A53-FF21705C556F}"/>
                  </a:ext>
                </a:extLst>
              </p:cNvPr>
              <p:cNvSpPr txBox="1"/>
              <p:nvPr/>
            </p:nvSpPr>
            <p:spPr>
              <a:xfrm>
                <a:off x="6096000" y="2134465"/>
                <a:ext cx="5791200" cy="2612959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1746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D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=2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3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Jika:</a:t>
                </a:r>
              </a:p>
              <a:p>
                <a:pPr marL="17463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20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= </a:t>
                </a:r>
                <a:r>
                  <a:rPr lang="en-US" sz="2000" dirty="0" err="1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jumlah</a:t>
                </a:r>
                <a:r>
                  <a:rPr lang="en-US" sz="20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paritas</a:t>
                </a:r>
                <a:r>
                  <a:rPr lang="en-US" sz="20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3</a:t>
                </a:r>
              </a:p>
              <a:p>
                <a:pPr marL="17463" algn="just">
                  <a:lnSpc>
                    <a:spcPct val="115000"/>
                  </a:lnSpc>
                </a:pPr>
                <a:r>
                  <a:rPr lang="en-US" sz="18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 	= </a:t>
                </a:r>
                <a:r>
                  <a:rPr lang="en-US" sz="1800" dirty="0" err="1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jumlah</a:t>
                </a:r>
                <a:r>
                  <a:rPr lang="en-US" sz="18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data = 4</a:t>
                </a: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3" algn="just">
                  <a:lnSpc>
                    <a:spcPct val="115000"/>
                  </a:lnSpc>
                </a:pPr>
                <a:r>
                  <a:rPr lang="en-US" sz="18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	= Hamming Code Block (information bit + 		   redundant bit)</a:t>
                </a: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3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Segoe UI Symbol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 	= information bit</a:t>
                </a:r>
                <a:endParaRPr lang="en-ID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79CD1F-33FB-32D0-0A53-FF21705C5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34465"/>
                <a:ext cx="5791200" cy="2612959"/>
              </a:xfrm>
              <a:prstGeom prst="rect">
                <a:avLst/>
              </a:prstGeom>
              <a:blipFill>
                <a:blip r:embed="rId3"/>
                <a:stretch>
                  <a:fillRect l="-435" b="-1429"/>
                </a:stretch>
              </a:blipFill>
              <a:ln w="38100">
                <a:solidFill>
                  <a:srgbClr val="0070C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7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728102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</a:t>
            </a:r>
            <a:r>
              <a:rPr lang="en-US" sz="2500" b="1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error detection.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error </a:t>
            </a: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corection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Error Detection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54051" y="2379744"/>
            <a:ext cx="9354515" cy="304698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berpotensi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kerusakan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disebabkan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berbagai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noise pada media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kerusakan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peralatan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2400" dirty="0">
                <a:effectLst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Kesalahan-kesalahan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dideteksi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diperbaiki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 err="1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mendeteksi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lang="en-US" sz="2400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2400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35000" indent="-317500" algn="just"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Echo Check</a:t>
            </a:r>
          </a:p>
          <a:p>
            <a:pPr marL="635000" indent="-3175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Parity Checking</a:t>
            </a: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Echo Check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10394" y="2435211"/>
            <a:ext cx="9579526" cy="144655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bekerja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kembali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titik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asalnya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dibandingkan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aslinya</a:t>
            </a:r>
            <a:r>
              <a:rPr lang="en-ID" sz="2200" dirty="0">
                <a:effectLst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Teknik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loop check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dimana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pengulangan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loop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</a:t>
            </a:r>
            <a:r>
              <a:rPr lang="en-ID" sz="2200" dirty="0" err="1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ID" sz="2200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7F7EF6-4964-F021-9307-414ECA20257E}"/>
              </a:ext>
            </a:extLst>
          </p:cNvPr>
          <p:cNvSpPr/>
          <p:nvPr/>
        </p:nvSpPr>
        <p:spPr>
          <a:xfrm>
            <a:off x="2041415" y="4505846"/>
            <a:ext cx="1727200" cy="885371"/>
          </a:xfrm>
          <a:prstGeom prst="rect">
            <a:avLst/>
          </a:prstGeom>
          <a:solidFill>
            <a:srgbClr val="00B2A5"/>
          </a:solidFill>
          <a:ln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PENGIRIM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06BE35-76B0-AE8C-5C70-3CAC0725A0BD}"/>
              </a:ext>
            </a:extLst>
          </p:cNvPr>
          <p:cNvCxnSpPr/>
          <p:nvPr/>
        </p:nvCxnSpPr>
        <p:spPr>
          <a:xfrm>
            <a:off x="3768615" y="4926760"/>
            <a:ext cx="914399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DF59F8-F5E7-ADB3-D2B4-1B3DC3E6F7DE}"/>
              </a:ext>
            </a:extLst>
          </p:cNvPr>
          <p:cNvSpPr/>
          <p:nvPr/>
        </p:nvSpPr>
        <p:spPr>
          <a:xfrm>
            <a:off x="4683014" y="4527617"/>
            <a:ext cx="1727200" cy="885371"/>
          </a:xfrm>
          <a:prstGeom prst="rect">
            <a:avLst/>
          </a:prstGeom>
          <a:solidFill>
            <a:srgbClr val="00B2A5"/>
          </a:solidFill>
          <a:ln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PENERIMA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33AA15-27D8-371A-3BEE-E7BA2543EB3C}"/>
              </a:ext>
            </a:extLst>
          </p:cNvPr>
          <p:cNvCxnSpPr/>
          <p:nvPr/>
        </p:nvCxnSpPr>
        <p:spPr>
          <a:xfrm>
            <a:off x="6410214" y="4970302"/>
            <a:ext cx="914399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D4375-ABE6-87A6-F9DE-86D82584C4D5}"/>
              </a:ext>
            </a:extLst>
          </p:cNvPr>
          <p:cNvSpPr/>
          <p:nvPr/>
        </p:nvSpPr>
        <p:spPr>
          <a:xfrm>
            <a:off x="7324613" y="4527617"/>
            <a:ext cx="1727200" cy="885371"/>
          </a:xfrm>
          <a:prstGeom prst="rect">
            <a:avLst/>
          </a:prstGeom>
          <a:solidFill>
            <a:srgbClr val="00B2A5"/>
          </a:solidFill>
          <a:ln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PENGIRIM</a:t>
            </a:r>
          </a:p>
        </p:txBody>
      </p:sp>
    </p:spTree>
    <p:extLst>
      <p:ext uri="{BB962C8B-B14F-4D97-AF65-F5344CB8AC3E}">
        <p14:creationId xmlns:p14="http://schemas.microsoft.com/office/powerpoint/2010/main" val="243586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Echo Check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698064" y="2245437"/>
            <a:ext cx="10296978" cy="3139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bekerja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menambahkan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redundant bit pada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dikirim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2200" dirty="0">
                <a:effectLst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dibandingkan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redundant bit yang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2200" dirty="0">
                <a:effectLst/>
              </a:rPr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ID" sz="2200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arity checking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sendiri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ID" sz="22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metode</a:t>
            </a: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2200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635000" indent="-317500" algn="just">
              <a:buFont typeface="Courier New" panose="02070309020205020404" pitchFamily="49" charset="0"/>
              <a:buChar char="o"/>
            </a:pPr>
            <a:r>
              <a:rPr lang="en-ID" sz="22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Vertical Redundancy Checking </a:t>
            </a:r>
          </a:p>
          <a:p>
            <a:pPr marL="635000" indent="-317500" algn="just"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Horizontal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Redudancy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Checking</a:t>
            </a:r>
            <a:endParaRPr lang="en-ID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indent="-317500" algn="just"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Cyclic </a:t>
            </a:r>
            <a:r>
              <a:rPr lang="en-US" sz="22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Redudancy</a:t>
            </a:r>
            <a:r>
              <a:rPr lang="en-US" sz="22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Check</a:t>
            </a:r>
            <a:endParaRPr lang="en-ID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D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0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Vertical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Redudancy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Checking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99068" y="2257677"/>
            <a:ext cx="10492716" cy="350897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VRC: Teknik yang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mendeteksi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kesalahan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cara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menambahkan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1 non information bit pada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setiap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karakter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dikirimkan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Redudant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bit yang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ditambahkan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berupa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bit 0 </a:t>
            </a: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bit 1.</a:t>
            </a:r>
          </a:p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 err="1"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Konvensi</a:t>
            </a:r>
            <a:r>
              <a:rPr lang="en-ID" sz="20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yang </a:t>
            </a:r>
            <a:r>
              <a:rPr lang="en-ID" sz="2000" dirty="0" err="1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VRC </a:t>
            </a:r>
            <a:r>
              <a:rPr lang="en-ID" sz="2000" dirty="0" err="1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yaitu</a:t>
            </a: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625475" marR="180340" indent="-339725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Space Parity</a:t>
            </a:r>
          </a:p>
          <a:p>
            <a:pPr marL="625475" marR="180340" indent="-339725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Mark Parity</a:t>
            </a:r>
          </a:p>
          <a:p>
            <a:pPr marL="625475" marR="180340" indent="-339725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Even Parity</a:t>
            </a:r>
          </a:p>
          <a:p>
            <a:pPr marL="625475" marR="180340" indent="-339725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ID" sz="2000" dirty="0"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Odd Parity</a:t>
            </a:r>
          </a:p>
        </p:txBody>
      </p:sp>
    </p:spTree>
    <p:extLst>
      <p:ext uri="{BB962C8B-B14F-4D97-AF65-F5344CB8AC3E}">
        <p14:creationId xmlns:p14="http://schemas.microsoft.com/office/powerpoint/2010/main" val="227489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0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Horizontal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Redudancy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Checking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99068" y="2257677"/>
            <a:ext cx="9435850" cy="250581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Teknik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dengan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menambahkan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sebuah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redudant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karakter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pada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akhir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suatu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blok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karakter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jumlahnya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tetap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Redudant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karakter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yang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ditambahkan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diatur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menjadi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odd parity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atau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even parity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dari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blok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karakter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tersebut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</a:p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Teknik HRC juga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dapat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digabungkan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dengan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teknik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VRC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dengan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tujuan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semakin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memperkecil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kegagalan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untuk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pendeteksian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ID" sz="2200" dirty="0" err="1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kesalahan</a:t>
            </a:r>
            <a:r>
              <a:rPr lang="en-ID" sz="22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. </a:t>
            </a:r>
            <a:endParaRPr lang="en-ID" sz="2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1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0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Cyclic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Redudancy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Checking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06644" y="2696006"/>
            <a:ext cx="9041403" cy="215078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60363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Teknik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integritas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mengecek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data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ditransmisikan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363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menambahkan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redundant bit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kalkulasi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dimasukkan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persamaan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polynomial.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6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Feedback 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806000" y="2254788"/>
            <a:ext cx="9646295" cy="355821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pendeteksian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digabungkan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parity checking. Dari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mengevaluasi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mengenai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kualitas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ID" sz="2400" dirty="0">
                <a:effectLst/>
              </a:rPr>
              <a:t> </a:t>
            </a:r>
          </a:p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ACK (ACKNOWLEDGMENT),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sebaliknya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kesalahan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dikirimkan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US" sz="24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NAK (NEGATIVE ACKNOWLEDGMENT).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1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653</Words>
  <Application>Microsoft Macintosh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Futura Md BT Medium</vt:lpstr>
      <vt:lpstr>Segoe UI Historic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35</cp:revision>
  <dcterms:created xsi:type="dcterms:W3CDTF">2022-08-25T13:17:53Z</dcterms:created>
  <dcterms:modified xsi:type="dcterms:W3CDTF">2022-10-20T17:07:00Z</dcterms:modified>
</cp:coreProperties>
</file>