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334" r:id="rId5"/>
    <p:sldId id="339" r:id="rId6"/>
    <p:sldId id="340" r:id="rId7"/>
    <p:sldId id="341" r:id="rId8"/>
    <p:sldId id="350" r:id="rId9"/>
    <p:sldId id="351" r:id="rId10"/>
    <p:sldId id="352" r:id="rId11"/>
    <p:sldId id="353" r:id="rId12"/>
    <p:sldId id="344" r:id="rId13"/>
    <p:sldId id="30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2A5"/>
    <a:srgbClr val="00FDFF"/>
    <a:srgbClr val="00D9C7"/>
    <a:srgbClr val="73FDD6"/>
    <a:srgbClr val="FF40FF"/>
    <a:srgbClr val="A92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9" autoAdjust="0"/>
    <p:restoredTop sz="94660"/>
  </p:normalViewPr>
  <p:slideViewPr>
    <p:cSldViewPr snapToGrid="0">
      <p:cViewPr>
        <p:scale>
          <a:sx n="84" d="100"/>
          <a:sy n="84" d="100"/>
        </p:scale>
        <p:origin x="272" y="4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4C0883-D787-BA40-BA96-2247735EB967}" type="doc">
      <dgm:prSet loTypeId="urn:microsoft.com/office/officeart/2005/8/layout/pyramid4" loCatId="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39BD0B3-3559-4E40-B5CD-8B7FFFB8BB85}">
      <dgm:prSet phldrT="[Text]"/>
      <dgm:spPr/>
      <dgm:t>
        <a:bodyPr/>
        <a:lstStyle/>
        <a:p>
          <a:r>
            <a:rPr lang="en-US"/>
            <a:t>1. Confidentially</a:t>
          </a:r>
        </a:p>
      </dgm:t>
    </dgm:pt>
    <dgm:pt modelId="{B835AA33-3B63-B149-840C-116821FB345E}" type="parTrans" cxnId="{41BA79E0-602F-0C48-8912-47088B1ABFAA}">
      <dgm:prSet/>
      <dgm:spPr/>
      <dgm:t>
        <a:bodyPr/>
        <a:lstStyle/>
        <a:p>
          <a:endParaRPr lang="en-US"/>
        </a:p>
      </dgm:t>
    </dgm:pt>
    <dgm:pt modelId="{8DB69502-64A8-AF4D-8CBC-CB57E6F5EC53}" type="sibTrans" cxnId="{41BA79E0-602F-0C48-8912-47088B1ABFAA}">
      <dgm:prSet/>
      <dgm:spPr/>
      <dgm:t>
        <a:bodyPr/>
        <a:lstStyle/>
        <a:p>
          <a:endParaRPr lang="en-US"/>
        </a:p>
      </dgm:t>
    </dgm:pt>
    <dgm:pt modelId="{60383DFE-BD45-6841-B12E-49F4FDB22782}">
      <dgm:prSet phldrT="[Text]"/>
      <dgm:spPr/>
      <dgm:t>
        <a:bodyPr/>
        <a:lstStyle/>
        <a:p>
          <a:r>
            <a:rPr lang="en-US"/>
            <a:t>2. Integrity</a:t>
          </a:r>
        </a:p>
      </dgm:t>
    </dgm:pt>
    <dgm:pt modelId="{1912B51E-510E-9743-B71E-E9E74F4DB7EA}" type="parTrans" cxnId="{F555772B-81CB-584B-88AF-56684AF659E1}">
      <dgm:prSet/>
      <dgm:spPr/>
      <dgm:t>
        <a:bodyPr/>
        <a:lstStyle/>
        <a:p>
          <a:endParaRPr lang="en-US"/>
        </a:p>
      </dgm:t>
    </dgm:pt>
    <dgm:pt modelId="{0C5506D8-24CE-B74C-A506-E3474DDA0F07}" type="sibTrans" cxnId="{F555772B-81CB-584B-88AF-56684AF659E1}">
      <dgm:prSet/>
      <dgm:spPr/>
      <dgm:t>
        <a:bodyPr/>
        <a:lstStyle/>
        <a:p>
          <a:endParaRPr lang="en-US"/>
        </a:p>
      </dgm:t>
    </dgm:pt>
    <dgm:pt modelId="{6B8B6BCC-5556-844B-8844-15994B287559}">
      <dgm:prSet phldrT="[Text]"/>
      <dgm:spPr/>
      <dgm:t>
        <a:bodyPr/>
        <a:lstStyle/>
        <a:p>
          <a:r>
            <a:rPr lang="en-US" dirty="0"/>
            <a:t>3. Availability</a:t>
          </a:r>
        </a:p>
      </dgm:t>
    </dgm:pt>
    <dgm:pt modelId="{F0E2B897-8DDE-C542-A04B-299B78236AFB}" type="parTrans" cxnId="{14DE7215-A1BF-A24F-9E7C-171437C3A193}">
      <dgm:prSet/>
      <dgm:spPr/>
      <dgm:t>
        <a:bodyPr/>
        <a:lstStyle/>
        <a:p>
          <a:endParaRPr lang="en-US"/>
        </a:p>
      </dgm:t>
    </dgm:pt>
    <dgm:pt modelId="{05061CA3-A62D-5440-A997-96F4F3A208AA}" type="sibTrans" cxnId="{14DE7215-A1BF-A24F-9E7C-171437C3A193}">
      <dgm:prSet/>
      <dgm:spPr/>
      <dgm:t>
        <a:bodyPr/>
        <a:lstStyle/>
        <a:p>
          <a:endParaRPr lang="en-US"/>
        </a:p>
      </dgm:t>
    </dgm:pt>
    <dgm:pt modelId="{87F6CB6C-79FE-444A-B28B-601F2A06AB7A}">
      <dgm:prSet phldrT="[Text]"/>
      <dgm:spPr/>
      <dgm:t>
        <a:bodyPr/>
        <a:lstStyle/>
        <a:p>
          <a:r>
            <a:rPr lang="en-US"/>
            <a:t>Information Security</a:t>
          </a:r>
        </a:p>
      </dgm:t>
    </dgm:pt>
    <dgm:pt modelId="{BB1728FC-C6B6-1C4A-8ED0-CF6F33A89D66}" type="parTrans" cxnId="{3ECB9562-7EBB-C44A-9D5F-46D2B7A025A8}">
      <dgm:prSet/>
      <dgm:spPr/>
      <dgm:t>
        <a:bodyPr/>
        <a:lstStyle/>
        <a:p>
          <a:endParaRPr lang="en-US"/>
        </a:p>
      </dgm:t>
    </dgm:pt>
    <dgm:pt modelId="{AE5AA5D7-F285-8747-B771-9CBACE76BA1A}" type="sibTrans" cxnId="{3ECB9562-7EBB-C44A-9D5F-46D2B7A025A8}">
      <dgm:prSet/>
      <dgm:spPr/>
      <dgm:t>
        <a:bodyPr/>
        <a:lstStyle/>
        <a:p>
          <a:endParaRPr lang="en-US"/>
        </a:p>
      </dgm:t>
    </dgm:pt>
    <dgm:pt modelId="{11A87332-CEE2-3043-9AE2-99FF2F9D62E7}" type="pres">
      <dgm:prSet presAssocID="{7D4C0883-D787-BA40-BA96-2247735EB967}" presName="compositeShape" presStyleCnt="0">
        <dgm:presLayoutVars>
          <dgm:chMax val="9"/>
          <dgm:dir/>
          <dgm:resizeHandles val="exact"/>
        </dgm:presLayoutVars>
      </dgm:prSet>
      <dgm:spPr/>
    </dgm:pt>
    <dgm:pt modelId="{BD512501-8EF2-9B4D-A759-C3BC305F49AB}" type="pres">
      <dgm:prSet presAssocID="{7D4C0883-D787-BA40-BA96-2247735EB967}" presName="triangle1" presStyleLbl="node1" presStyleIdx="0" presStyleCnt="4">
        <dgm:presLayoutVars>
          <dgm:bulletEnabled val="1"/>
        </dgm:presLayoutVars>
      </dgm:prSet>
      <dgm:spPr/>
    </dgm:pt>
    <dgm:pt modelId="{E75A0654-CE52-4243-BF8F-BBEE195D8B50}" type="pres">
      <dgm:prSet presAssocID="{7D4C0883-D787-BA40-BA96-2247735EB967}" presName="triangle2" presStyleLbl="node1" presStyleIdx="1" presStyleCnt="4">
        <dgm:presLayoutVars>
          <dgm:bulletEnabled val="1"/>
        </dgm:presLayoutVars>
      </dgm:prSet>
      <dgm:spPr/>
    </dgm:pt>
    <dgm:pt modelId="{A6174C21-6083-1E4F-8275-6E3756C0D8D7}" type="pres">
      <dgm:prSet presAssocID="{7D4C0883-D787-BA40-BA96-2247735EB967}" presName="triangle3" presStyleLbl="node1" presStyleIdx="2" presStyleCnt="4">
        <dgm:presLayoutVars>
          <dgm:bulletEnabled val="1"/>
        </dgm:presLayoutVars>
      </dgm:prSet>
      <dgm:spPr/>
    </dgm:pt>
    <dgm:pt modelId="{85F1A773-41D4-2E45-B7A7-9A521F6642C4}" type="pres">
      <dgm:prSet presAssocID="{7D4C0883-D787-BA40-BA96-2247735EB967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14DE7215-A1BF-A24F-9E7C-171437C3A193}" srcId="{7D4C0883-D787-BA40-BA96-2247735EB967}" destId="{6B8B6BCC-5556-844B-8844-15994B287559}" srcOrd="3" destOrd="0" parTransId="{F0E2B897-8DDE-C542-A04B-299B78236AFB}" sibTransId="{05061CA3-A62D-5440-A997-96F4F3A208AA}"/>
    <dgm:cxn modelId="{F555772B-81CB-584B-88AF-56684AF659E1}" srcId="{7D4C0883-D787-BA40-BA96-2247735EB967}" destId="{60383DFE-BD45-6841-B12E-49F4FDB22782}" srcOrd="1" destOrd="0" parTransId="{1912B51E-510E-9743-B71E-E9E74F4DB7EA}" sibTransId="{0C5506D8-24CE-B74C-A506-E3474DDA0F07}"/>
    <dgm:cxn modelId="{DB0F093C-4FD7-FE42-B655-1C824A88BE64}" type="presOf" srcId="{939BD0B3-3559-4E40-B5CD-8B7FFFB8BB85}" destId="{BD512501-8EF2-9B4D-A759-C3BC305F49AB}" srcOrd="0" destOrd="0" presId="urn:microsoft.com/office/officeart/2005/8/layout/pyramid4"/>
    <dgm:cxn modelId="{01EC5D3D-F0CB-E243-9B0D-1FA4699BF8FB}" type="presOf" srcId="{87F6CB6C-79FE-444A-B28B-601F2A06AB7A}" destId="{A6174C21-6083-1E4F-8275-6E3756C0D8D7}" srcOrd="0" destOrd="0" presId="urn:microsoft.com/office/officeart/2005/8/layout/pyramid4"/>
    <dgm:cxn modelId="{3ECB9562-7EBB-C44A-9D5F-46D2B7A025A8}" srcId="{7D4C0883-D787-BA40-BA96-2247735EB967}" destId="{87F6CB6C-79FE-444A-B28B-601F2A06AB7A}" srcOrd="2" destOrd="0" parTransId="{BB1728FC-C6B6-1C4A-8ED0-CF6F33A89D66}" sibTransId="{AE5AA5D7-F285-8747-B771-9CBACE76BA1A}"/>
    <dgm:cxn modelId="{E05F7B79-F92E-3644-9075-CE2316902D0D}" type="presOf" srcId="{6B8B6BCC-5556-844B-8844-15994B287559}" destId="{85F1A773-41D4-2E45-B7A7-9A521F6642C4}" srcOrd="0" destOrd="0" presId="urn:microsoft.com/office/officeart/2005/8/layout/pyramid4"/>
    <dgm:cxn modelId="{525C987A-2C0D-4A4D-8B7E-C38C374EF987}" type="presOf" srcId="{7D4C0883-D787-BA40-BA96-2247735EB967}" destId="{11A87332-CEE2-3043-9AE2-99FF2F9D62E7}" srcOrd="0" destOrd="0" presId="urn:microsoft.com/office/officeart/2005/8/layout/pyramid4"/>
    <dgm:cxn modelId="{48784D95-D839-6944-AE3F-53EE81B4EEC6}" type="presOf" srcId="{60383DFE-BD45-6841-B12E-49F4FDB22782}" destId="{E75A0654-CE52-4243-BF8F-BBEE195D8B50}" srcOrd="0" destOrd="0" presId="urn:microsoft.com/office/officeart/2005/8/layout/pyramid4"/>
    <dgm:cxn modelId="{41BA79E0-602F-0C48-8912-47088B1ABFAA}" srcId="{7D4C0883-D787-BA40-BA96-2247735EB967}" destId="{939BD0B3-3559-4E40-B5CD-8B7FFFB8BB85}" srcOrd="0" destOrd="0" parTransId="{B835AA33-3B63-B149-840C-116821FB345E}" sibTransId="{8DB69502-64A8-AF4D-8CBC-CB57E6F5EC53}"/>
    <dgm:cxn modelId="{F577A869-BEE9-5C41-BB63-C41D2837B16E}" type="presParOf" srcId="{11A87332-CEE2-3043-9AE2-99FF2F9D62E7}" destId="{BD512501-8EF2-9B4D-A759-C3BC305F49AB}" srcOrd="0" destOrd="0" presId="urn:microsoft.com/office/officeart/2005/8/layout/pyramid4"/>
    <dgm:cxn modelId="{16F78A40-0D91-E04F-8C75-EAAFDC5D8C98}" type="presParOf" srcId="{11A87332-CEE2-3043-9AE2-99FF2F9D62E7}" destId="{E75A0654-CE52-4243-BF8F-BBEE195D8B50}" srcOrd="1" destOrd="0" presId="urn:microsoft.com/office/officeart/2005/8/layout/pyramid4"/>
    <dgm:cxn modelId="{EFA69238-0CEB-604B-A957-E506C78D7822}" type="presParOf" srcId="{11A87332-CEE2-3043-9AE2-99FF2F9D62E7}" destId="{A6174C21-6083-1E4F-8275-6E3756C0D8D7}" srcOrd="2" destOrd="0" presId="urn:microsoft.com/office/officeart/2005/8/layout/pyramid4"/>
    <dgm:cxn modelId="{80E900B9-62CA-9345-8123-E4DCF0043974}" type="presParOf" srcId="{11A87332-CEE2-3043-9AE2-99FF2F9D62E7}" destId="{85F1A773-41D4-2E45-B7A7-9A521F6642C4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12501-8EF2-9B4D-A759-C3BC305F49AB}">
      <dsp:nvSpPr>
        <dsp:cNvPr id="0" name=""/>
        <dsp:cNvSpPr/>
      </dsp:nvSpPr>
      <dsp:spPr>
        <a:xfrm>
          <a:off x="2895679" y="0"/>
          <a:ext cx="1558131" cy="1558131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1. Confidentially</a:t>
          </a:r>
        </a:p>
      </dsp:txBody>
      <dsp:txXfrm>
        <a:off x="3285212" y="779066"/>
        <a:ext cx="779065" cy="779065"/>
      </dsp:txXfrm>
    </dsp:sp>
    <dsp:sp modelId="{E75A0654-CE52-4243-BF8F-BBEE195D8B50}">
      <dsp:nvSpPr>
        <dsp:cNvPr id="0" name=""/>
        <dsp:cNvSpPr/>
      </dsp:nvSpPr>
      <dsp:spPr>
        <a:xfrm>
          <a:off x="2116613" y="1558131"/>
          <a:ext cx="1558131" cy="1558131"/>
        </a:xfrm>
        <a:prstGeom prst="triangle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2. Integrity</a:t>
          </a:r>
        </a:p>
      </dsp:txBody>
      <dsp:txXfrm>
        <a:off x="2506146" y="2337197"/>
        <a:ext cx="779065" cy="779065"/>
      </dsp:txXfrm>
    </dsp:sp>
    <dsp:sp modelId="{A6174C21-6083-1E4F-8275-6E3756C0D8D7}">
      <dsp:nvSpPr>
        <dsp:cNvPr id="0" name=""/>
        <dsp:cNvSpPr/>
      </dsp:nvSpPr>
      <dsp:spPr>
        <a:xfrm rot="10800000">
          <a:off x="2895679" y="1558131"/>
          <a:ext cx="1558131" cy="1558131"/>
        </a:xfrm>
        <a:prstGeom prst="triangle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Information Security</a:t>
          </a:r>
        </a:p>
      </dsp:txBody>
      <dsp:txXfrm rot="10800000">
        <a:off x="3285212" y="1558131"/>
        <a:ext cx="779065" cy="779065"/>
      </dsp:txXfrm>
    </dsp:sp>
    <dsp:sp modelId="{85F1A773-41D4-2E45-B7A7-9A521F6642C4}">
      <dsp:nvSpPr>
        <dsp:cNvPr id="0" name=""/>
        <dsp:cNvSpPr/>
      </dsp:nvSpPr>
      <dsp:spPr>
        <a:xfrm>
          <a:off x="3674745" y="1558131"/>
          <a:ext cx="1558131" cy="1558131"/>
        </a:xfrm>
        <a:prstGeom prst="triangl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3. Availability</a:t>
          </a:r>
        </a:p>
      </dsp:txBody>
      <dsp:txXfrm>
        <a:off x="4064278" y="2337197"/>
        <a:ext cx="779065" cy="779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529A2-5E80-F63B-930D-1F2012F3C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DC4E9-4D21-ECB5-D333-B3822F89A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D3F2C-F914-DF85-70CD-30ED6D4C3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B44E7-B0CD-4B50-AE54-C7B9E09C3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DB968-16D6-0B74-16EF-E35AC9426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8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6AE66-3E16-BC71-F343-5DB9AE2E1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8788B-DF4A-258A-D11A-59C90B742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DA803-EDD4-37E4-D868-40127AF36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26569-5EEF-8549-4882-80AC0DD8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9AD7C-88F7-AB05-C129-9E700BEE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1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F9FB8F-EA1A-BC85-DE7E-7170E0A07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D07BA-57A7-54A7-79A8-CD4F06709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C70BA-0C54-2640-6A8B-ABFDD6ADF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DA40D-5C7D-D0C6-12FD-0C342447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BEA27-BB73-1525-7497-345EBDD4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4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FD76B-2A3D-27E7-EA55-BFA822BF8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D4B22-67AF-6A26-8750-D4B8DD8F5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BBA50-237B-1267-1CB0-726A74392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DBA7B-6122-ED52-BF39-398AE49D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CD0E0-80E8-A011-74C1-D4C3556E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7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CAA8-D16B-5DF7-1654-348CD1465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34581-A231-63CC-15E8-BBAFC1096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CD457-0D73-D148-5BF8-5F819A4A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BBB3A-DCC0-E97C-B559-0E7E224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A51AA-7EE6-4431-BF55-FA97A266D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7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FC38-B21C-1876-264E-92D66200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A4ACB-1F3D-C86E-46EF-1D7E3BB55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672B7-22C5-99A8-3FA0-E42C2B711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FA7BC-1662-E588-0032-33B61B4E5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08F70-7E6F-DB77-876F-94E364D4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25A9D-E313-A093-4163-63799E68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0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B3555-4AD6-C954-C787-B60EFB69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71F19-E84D-BA3D-F476-AE1290BA4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574F2-2004-E4BB-B8C6-574F6DCFC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B34EA-0B8E-77B0-097B-638106A87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C4DCE-3ADA-490A-46FC-F8F4F7305F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F040EB-5C61-BE0E-B603-4A327B7C9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A76467-5DCB-1390-2339-6FDD36330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424061-932C-9AA4-E7E3-B5BA614EF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6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5E425-0824-CEE0-02FC-39566254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5C8349-DE7F-7D7B-500B-5B0F6649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DF4D0-82FC-58C6-B89F-80945C98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32F91-AB36-2112-98C0-53F10E9D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2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338CC1-D5B2-5729-1E74-317AEDEF9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ED13B-4ED4-C261-ECF6-3E55A8A0E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5D824-E9CC-BBD3-DA7B-5F876898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4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C02-16FB-C79A-EB17-DB9465CC8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042C-587D-C20B-5F26-BE12DBF3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AD6BB-D2FE-12D5-CD88-FAE2C7DA3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80AD4-C4F4-AC34-9D6B-EC3CECD0B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3F284-628B-583F-44FF-B1583ABC9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F92D0-EB87-8D8C-3474-C78BFA62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95FCC-112E-A285-7EE5-BC2FE1DE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CB94F6-5093-C522-18F5-11FB7C09ED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4460F-EB42-512C-9AC7-F933D2DBA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7C923-F5F2-F1AF-7BBA-6ECE76C39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BDADA-BF34-1DC1-8117-7D6C37D31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BBBE0-39EE-8275-0606-73920F83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6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07CCAC-4C82-B2C3-0621-A6AB8326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F82D5-1C9F-AECA-DA98-8B58A952A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5A8D7-99BB-BA31-715A-AE15C4CB5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8CD25-4015-481E-94C9-A931395C8E35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73B7A-DFB4-835A-92C3-12B955036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80BD4-3C8C-0545-E777-230AEF459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3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E5D2BE-B485-D97F-A815-C324CF747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1853"/>
            <a:ext cx="12110720" cy="86887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BAC1D7-8896-CCEB-38B4-69C815889EDC}"/>
              </a:ext>
            </a:extLst>
          </p:cNvPr>
          <p:cNvSpPr/>
          <p:nvPr/>
        </p:nvSpPr>
        <p:spPr>
          <a:xfrm>
            <a:off x="-243020" y="2224295"/>
            <a:ext cx="6160739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JARINGAN KOMPUTER</a:t>
            </a:r>
            <a:b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Dasar </a:t>
            </a:r>
            <a:r>
              <a:rPr lang="en-US" sz="45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Keamanan</a:t>
            </a:r>
            <a: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5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Jaringan</a:t>
            </a:r>
            <a: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5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Komputer</a:t>
            </a:r>
            <a:endParaRPr lang="en-US" sz="4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11C663-935B-F09F-5BEE-19C16D07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628" y="1800644"/>
            <a:ext cx="5205802" cy="285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25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717" y="-18040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230666"/>
            <a:ext cx="335343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Strategi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Keamanan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Jaringan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038FF3-39A7-86CD-AD2F-352FA9F3B06C}"/>
              </a:ext>
            </a:extLst>
          </p:cNvPr>
          <p:cNvSpPr txBox="1"/>
          <p:nvPr/>
        </p:nvSpPr>
        <p:spPr>
          <a:xfrm>
            <a:off x="1351356" y="2962101"/>
            <a:ext cx="5400280" cy="1754711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R="106045" lvl="0" algn="just">
              <a:lnSpc>
                <a:spcPct val="115000"/>
              </a:lnSpc>
              <a:spcAft>
                <a:spcPts val="800"/>
              </a:spcAft>
            </a:pP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Keamanan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jaringan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menggunakan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satu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jalur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masuk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mana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pengelola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monitoring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jaringan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secara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terpusat</a:t>
            </a:r>
            <a:r>
              <a:rPr lang="en-ID" sz="2400" dirty="0">
                <a:solidFill>
                  <a:srgbClr val="00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24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2DFA2C-29F8-4ADB-7637-D16E5D58F5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t="2984"/>
          <a:stretch/>
        </p:blipFill>
        <p:spPr>
          <a:xfrm>
            <a:off x="7384211" y="1429514"/>
            <a:ext cx="2087593" cy="454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48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717" y="-18040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230666"/>
            <a:ext cx="335343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Strategi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Keamanan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Jaringan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038FF3-39A7-86CD-AD2F-352FA9F3B06C}"/>
              </a:ext>
            </a:extLst>
          </p:cNvPr>
          <p:cNvSpPr txBox="1"/>
          <p:nvPr/>
        </p:nvSpPr>
        <p:spPr>
          <a:xfrm>
            <a:off x="1054187" y="2718555"/>
            <a:ext cx="10691120" cy="914353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15875" marR="106045"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eberapa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metode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enkripsi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 yang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digunakan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seperti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RSA, MD-5, IDEA, SAFER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dll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112511-D408-9AAA-473C-85810466B331}"/>
              </a:ext>
            </a:extLst>
          </p:cNvPr>
          <p:cNvGrpSpPr/>
          <p:nvPr/>
        </p:nvGrpSpPr>
        <p:grpSpPr>
          <a:xfrm>
            <a:off x="2329132" y="3881875"/>
            <a:ext cx="7004649" cy="1783440"/>
            <a:chOff x="0" y="-5"/>
            <a:chExt cx="5241701" cy="74682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F8FE662-75FE-C0F7-6B53-E589037C32FD}"/>
                </a:ext>
              </a:extLst>
            </p:cNvPr>
            <p:cNvSpPr/>
            <p:nvPr/>
          </p:nvSpPr>
          <p:spPr>
            <a:xfrm>
              <a:off x="0" y="-5"/>
              <a:ext cx="721217" cy="52768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>
                  <a:effectLst/>
                  <a:latin typeface="Segoe UI Symbol" panose="020B0502040204020203" pitchFamily="34" charset="0"/>
                  <a:ea typeface="Times New Roman" panose="02020603050405020304" pitchFamily="18" charset="0"/>
                </a:rPr>
                <a:t>Dokumen Asli</a:t>
              </a:r>
              <a:endParaRPr lang="en-ID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en-US" sz="800">
                  <a:effectLst/>
                  <a:latin typeface="Segoe UI Symbol" panose="020B0502040204020203" pitchFamily="34" charset="0"/>
                  <a:ea typeface="Times New Roman" panose="02020603050405020304" pitchFamily="18" charset="0"/>
                </a:rPr>
                <a:t>(10011001</a:t>
              </a:r>
              <a:r>
                <a:rPr lang="en-US" sz="900">
                  <a:effectLst/>
                  <a:latin typeface="Segoe UI Symbol" panose="020B0502040204020203" pitchFamily="34" charset="0"/>
                  <a:ea typeface="Times New Roman" panose="02020603050405020304" pitchFamily="18" charset="0"/>
                </a:rPr>
                <a:t>)</a:t>
              </a:r>
              <a:endParaRPr lang="en-ID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2BE6AA4-67E5-E74D-9EE9-CFB79343DAFD}"/>
                </a:ext>
              </a:extLst>
            </p:cNvPr>
            <p:cNvCxnSpPr>
              <a:cxnSpLocks/>
            </p:cNvCxnSpPr>
            <p:nvPr/>
          </p:nvCxnSpPr>
          <p:spPr>
            <a:xfrm>
              <a:off x="721188" y="243696"/>
              <a:ext cx="6946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095C87-8FC1-4A9D-E913-233581A73BF1}"/>
                </a:ext>
              </a:extLst>
            </p:cNvPr>
            <p:cNvSpPr/>
            <p:nvPr/>
          </p:nvSpPr>
          <p:spPr>
            <a:xfrm>
              <a:off x="4520484" y="0"/>
              <a:ext cx="721217" cy="52768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>
                  <a:effectLst/>
                  <a:latin typeface="Segoe UI Symbol" panose="020B0502040204020203" pitchFamily="34" charset="0"/>
                  <a:ea typeface="Times New Roman" panose="02020603050405020304" pitchFamily="18" charset="0"/>
                </a:rPr>
                <a:t>Dokumen Asli</a:t>
              </a:r>
              <a:endParaRPr lang="en-ID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en-US" sz="800">
                  <a:effectLst/>
                  <a:latin typeface="Segoe UI Symbol" panose="020B0502040204020203" pitchFamily="34" charset="0"/>
                  <a:ea typeface="Times New Roman" panose="02020603050405020304" pitchFamily="18" charset="0"/>
                </a:rPr>
                <a:t>(10011001)</a:t>
              </a:r>
              <a:endParaRPr lang="en-ID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EB65A8F-A39C-31D8-491B-D123E75439C6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3773819" y="252299"/>
              <a:ext cx="74666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81D0A3E-2C6E-C550-25B7-76B205690B36}"/>
                </a:ext>
              </a:extLst>
            </p:cNvPr>
            <p:cNvCxnSpPr>
              <a:cxnSpLocks/>
            </p:cNvCxnSpPr>
            <p:nvPr/>
          </p:nvCxnSpPr>
          <p:spPr>
            <a:xfrm>
              <a:off x="2055439" y="269443"/>
              <a:ext cx="10177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250149B-1D82-466B-A4F8-B28884D67106}"/>
                </a:ext>
              </a:extLst>
            </p:cNvPr>
            <p:cNvSpPr/>
            <p:nvPr/>
          </p:nvSpPr>
          <p:spPr>
            <a:xfrm>
              <a:off x="1372681" y="450608"/>
              <a:ext cx="725922" cy="2962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>
                  <a:effectLst/>
                  <a:latin typeface="Segoe UI Symbol" panose="020B0502040204020203" pitchFamily="34" charset="0"/>
                  <a:ea typeface="Times New Roman" panose="02020603050405020304" pitchFamily="18" charset="0"/>
                </a:rPr>
                <a:t>Encryptor</a:t>
              </a:r>
              <a:endParaRPr lang="en-ID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D8374FB-30B0-D84E-7548-5C9C417F35A0}"/>
                </a:ext>
              </a:extLst>
            </p:cNvPr>
            <p:cNvSpPr/>
            <p:nvPr/>
          </p:nvSpPr>
          <p:spPr>
            <a:xfrm>
              <a:off x="3143098" y="450608"/>
              <a:ext cx="725921" cy="2830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 err="1">
                  <a:effectLst/>
                  <a:latin typeface="Segoe UI Symbol" panose="020B0502040204020203" pitchFamily="34" charset="0"/>
                  <a:ea typeface="Times New Roman" panose="02020603050405020304" pitchFamily="18" charset="0"/>
                </a:rPr>
                <a:t>Decryptor</a:t>
              </a:r>
              <a:endPara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A3E88AC-C4B6-3E32-32D5-6BA691C847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169" y="4199080"/>
            <a:ext cx="854710" cy="6051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38FFDD-D239-A90C-1476-A20D32DCB8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494" y="4181805"/>
            <a:ext cx="854710" cy="60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60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717" y="-18040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230666"/>
            <a:ext cx="335343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Installasi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Sistem</a:t>
            </a:r>
            <a:b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Keamanan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038FF3-39A7-86CD-AD2F-352FA9F3B06C}"/>
              </a:ext>
            </a:extLst>
          </p:cNvPr>
          <p:cNvSpPr txBox="1"/>
          <p:nvPr/>
        </p:nvSpPr>
        <p:spPr>
          <a:xfrm>
            <a:off x="1195909" y="2922230"/>
            <a:ext cx="9800182" cy="2179443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80988" indent="-280988" algn="just">
              <a:lnSpc>
                <a:spcPct val="115000"/>
              </a:lnSpc>
              <a:buFont typeface="Wingdings" pitchFamily="2" charset="2"/>
              <a:buChar char="§"/>
            </a:pPr>
            <a:r>
              <a:rPr lang="en-ID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Memasang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Filter di Router</a:t>
            </a:r>
          </a:p>
          <a:p>
            <a:pPr marL="280988" indent="-280988" algn="just">
              <a:lnSpc>
                <a:spcPct val="115000"/>
              </a:lnSpc>
              <a:buFont typeface="Wingdings" pitchFamily="2" charset="2"/>
              <a:buChar char="§"/>
            </a:pPr>
            <a:r>
              <a:rPr lang="en-ID" sz="2400" dirty="0" err="1"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Memasang</a:t>
            </a:r>
            <a:r>
              <a:rPr lang="en-ID" sz="2400" dirty="0"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Firewall (Hardware dan Software)</a:t>
            </a:r>
          </a:p>
          <a:p>
            <a:pPr marL="280988" indent="-280988" algn="just">
              <a:lnSpc>
                <a:spcPct val="115000"/>
              </a:lnSpc>
              <a:buFont typeface="Wingdings" pitchFamily="2" charset="2"/>
              <a:buChar char="§"/>
            </a:pPr>
            <a:r>
              <a:rPr lang="en-ID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Memasang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IDS (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Intrusion Detection System) 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dan IPS 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(Intrusion Prevention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Syetem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)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endParaRPr lang="en-ID" sz="24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280988" indent="-280988" algn="just">
              <a:lnSpc>
                <a:spcPct val="115000"/>
              </a:lnSpc>
              <a:buFont typeface="Wingdings" pitchFamily="2" charset="2"/>
              <a:buChar char="§"/>
            </a:pPr>
            <a:r>
              <a:rPr lang="en-ID" sz="2400" dirty="0" err="1"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Melakukan</a:t>
            </a:r>
            <a:r>
              <a:rPr lang="en-ID" sz="2400" dirty="0"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Enkripsi</a:t>
            </a:r>
            <a:r>
              <a:rPr lang="en-ID" sz="2400" dirty="0"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Autentifikasi</a:t>
            </a:r>
            <a:endParaRPr lang="en-ID" sz="24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76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3615542" y="3127499"/>
            <a:ext cx="5873425" cy="861198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n-US" sz="5000" dirty="0">
                <a:solidFill>
                  <a:srgbClr val="0070C0"/>
                </a:solidFill>
                <a:effectLst/>
                <a:latin typeface="Futura Md BT Medium" panose="020B0602020204020303" pitchFamily="34" charset="0"/>
                <a:ea typeface="Calibri" panose="020F0502020204030204" pitchFamily="34" charset="0"/>
                <a:cs typeface="Bangla Sangam MN" panose="02000000000000000000" pitchFamily="2" charset="0"/>
              </a:rPr>
              <a:t>TERIMA KASIH</a:t>
            </a:r>
            <a:endParaRPr lang="en-ID" sz="5000" dirty="0">
              <a:solidFill>
                <a:srgbClr val="0070C0"/>
              </a:solidFill>
              <a:effectLst/>
              <a:latin typeface="Futura Md BT Medium" panose="020B0602020204020303" pitchFamily="34" charset="0"/>
              <a:ea typeface="Calibri" panose="020F0502020204030204" pitchFamily="34" charset="0"/>
              <a:cs typeface="Bangla Sangam M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0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17258-4AD8-39F8-0FBD-A52E72EF7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834" y="2469540"/>
            <a:ext cx="10080596" cy="3321660"/>
          </a:xfrm>
          <a:ln w="571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12700" marR="106045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Setelah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mempelajari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bab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ini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mahasiswa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dihara</a:t>
            </a:r>
            <a:r>
              <a:rPr lang="en-US" sz="2500" b="1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pkan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mampu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:</a:t>
            </a:r>
          </a:p>
          <a:p>
            <a:pPr marL="180975" marR="106045" indent="-168275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Mahasiswa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mampu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menjelaskan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bentuk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serangan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pada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jaringan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komputer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  <a:endParaRPr lang="en-ID" sz="2200" dirty="0">
              <a:solidFill>
                <a:srgbClr val="000000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342900" marR="106045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Mahasiswa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mampu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menjelaskan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keamanan</a:t>
            </a:r>
            <a:r>
              <a:rPr lang="en-US" sz="22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pada </a:t>
            </a:r>
            <a:r>
              <a:rPr lang="en-US" sz="22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topologi</a:t>
            </a:r>
            <a:r>
              <a:rPr lang="en-US" sz="22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endParaRPr lang="en-ID" sz="2200" dirty="0">
              <a:solidFill>
                <a:srgbClr val="000000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802567" y="353220"/>
            <a:ext cx="3090165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Tujuan</a:t>
            </a:r>
            <a:br>
              <a:rPr lang="en-US" sz="3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3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Pembelajaran</a:t>
            </a:r>
            <a:endParaRPr lang="en-US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76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67584" y="112637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CIA </a:t>
            </a:r>
          </a:p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RIAD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8980DF8-F29A-00F3-CE86-238812AA01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1387788"/>
              </p:ext>
            </p:extLst>
          </p:nvPr>
        </p:nvGraphicFramePr>
        <p:xfrm>
          <a:off x="-797235" y="2431097"/>
          <a:ext cx="7349490" cy="311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3E9FE21-744E-A5E6-39E0-0BA34A74AA3F}"/>
              </a:ext>
            </a:extLst>
          </p:cNvPr>
          <p:cNvSpPr txBox="1"/>
          <p:nvPr/>
        </p:nvSpPr>
        <p:spPr>
          <a:xfrm>
            <a:off x="4863301" y="2262954"/>
            <a:ext cx="6678841" cy="3098605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Confidentially</a:t>
            </a:r>
            <a:r>
              <a:rPr lang="en-ID" sz="20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: </a:t>
            </a:r>
            <a:r>
              <a:rPr lang="en-ID" sz="20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C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ara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atau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usaha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untuk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menjaga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kerahasiaan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informasi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dengan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melakukan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pembatasan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hak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akses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dari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pengguna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tidak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berwenang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Integrity: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enjamin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bahwa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data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dikirim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dari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sumber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penerima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masih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terjaga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keaslian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datanya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atau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tidak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dirubah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datanya</a:t>
            </a:r>
            <a:r>
              <a:rPr lang="en-ID" sz="20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Availability:</a:t>
            </a:r>
            <a:r>
              <a:rPr lang="en-ID" sz="20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ersedianya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informasi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ketika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dibutuhkan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setiap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waktu</a:t>
            </a:r>
            <a:r>
              <a:rPr lang="en-ID" sz="20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318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Bentuk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Serangan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989738" y="2229277"/>
            <a:ext cx="9800182" cy="3246466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342900" marR="106045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Fabrication: </a:t>
            </a:r>
            <a:r>
              <a:rPr lang="en-US" dirty="0" err="1">
                <a:solidFill>
                  <a:srgbClr val="00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ihak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mempunyai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wewenang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berhasil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memasukkan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pesan-pesan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palsu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jaringan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komputer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06045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Interruption: </a:t>
            </a:r>
            <a:r>
              <a:rPr lang="en-US" dirty="0" err="1">
                <a:solidFill>
                  <a:srgbClr val="00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erkait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aspek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ketersediaan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(availability)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menyebabkan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suatu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lumpuh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tersedia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diakses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Contoh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serangannya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denial of service.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06045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Interception: </a:t>
            </a:r>
            <a:r>
              <a:rPr lang="en-US" dirty="0" err="1">
                <a:solidFill>
                  <a:srgbClr val="00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erupa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penyadapan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infromasi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oleh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pihak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mempunyai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wewenang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berhasil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mengakses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06045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Modifacation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ihak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mempunyai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wewenang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berhasil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memodifikasi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asset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318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717942" y="280193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Firewall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1054724" y="2261472"/>
            <a:ext cx="4600179" cy="2901051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50800" marR="106045"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erbentuk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hardware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software yang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bertujuan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melindungi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baik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cara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memfilter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membatasi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bahkan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menolak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aktivitas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suatu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segmen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(server, router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LAN) pada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jaringan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pribadi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jaringan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luar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bukan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merupakan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ruang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lingkupnya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3C1D1D-287F-3D26-3028-7228DBAE4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17" y="1441126"/>
            <a:ext cx="4644253" cy="464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0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732570" y="346368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Port Security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1102769" y="2729607"/>
            <a:ext cx="5708674" cy="1831655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80988" indent="-280988" algn="just">
              <a:lnSpc>
                <a:spcPct val="115000"/>
              </a:lnSpc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diterapkan</a:t>
            </a:r>
            <a:r>
              <a:rPr lang="en-US" sz="20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pada </a:t>
            </a:r>
            <a:r>
              <a:rPr lang="en-US" sz="20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layer 2 </a:t>
            </a:r>
            <a:r>
              <a:rPr lang="en-US" sz="20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yakni</a:t>
            </a:r>
            <a:r>
              <a:rPr lang="en-US" sz="20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Switch</a:t>
            </a:r>
          </a:p>
          <a:p>
            <a:pPr marL="280988" indent="-280988" algn="just">
              <a:lnSpc>
                <a:spcPct val="115000"/>
              </a:lnSpc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Trafik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kontrol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mendaftarkan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membatasi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end devices yang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terkoneksi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Switch.</a:t>
            </a:r>
            <a:endParaRPr lang="en-ID" sz="20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5406C5-DD39-AF88-569C-9AED46D23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2" y="1819381"/>
            <a:ext cx="3652109" cy="365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3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46305" y="265587"/>
            <a:ext cx="3353432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Radius/TACACS Server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1276123" y="2355359"/>
            <a:ext cx="4520725" cy="2893421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buFont typeface="Wingdings" pitchFamily="2" charset="2"/>
              <a:buChar char="§"/>
            </a:pP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Protokol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memberikan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layanan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akses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control pada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perangkat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jaringan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seperti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router dan switch</a:t>
            </a:r>
            <a:r>
              <a:rPr lang="en-ID" sz="2000" dirty="0">
                <a:solidFill>
                  <a:srgbClr val="00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15000"/>
              </a:lnSpc>
              <a:buFont typeface="Wingdings" pitchFamily="2" charset="2"/>
              <a:buChar char="§"/>
            </a:pP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Mekanisme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bekerja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sistem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terpusat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sehingga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mempermudah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pengelolaan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authentication, authorization dan accounting. </a:t>
            </a:r>
            <a:endParaRPr lang="en-ID" sz="2000" dirty="0">
              <a:solidFill>
                <a:srgbClr val="000000"/>
              </a:solidFill>
              <a:latin typeface="Segoe UI Symbol" panose="020B050204020402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2395C6-E2F7-039F-53BF-F3A2FFE2CF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2" t="65409" r="30723" b="6677"/>
          <a:stretch/>
        </p:blipFill>
        <p:spPr>
          <a:xfrm>
            <a:off x="8088492" y="3829975"/>
            <a:ext cx="1605776" cy="17618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E32BB2-F294-1B20-7F99-7EEA6D1695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43431" r="57366" b="36509"/>
          <a:stretch/>
        </p:blipFill>
        <p:spPr>
          <a:xfrm>
            <a:off x="7092430" y="2391298"/>
            <a:ext cx="1798950" cy="1266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89484A-4067-9064-4523-F65355FD39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04" t="2600" r="6171" b="66748"/>
          <a:stretch/>
        </p:blipFill>
        <p:spPr>
          <a:xfrm>
            <a:off x="9452741" y="1912440"/>
            <a:ext cx="1605777" cy="193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43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46305" y="265587"/>
            <a:ext cx="335343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Packet </a:t>
            </a:r>
            <a:r>
              <a:rPr lang="en-US" sz="3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FIltering</a:t>
            </a:r>
            <a:endParaRPr lang="en-US" sz="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1276123" y="2355359"/>
            <a:ext cx="4520725" cy="2616550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70510" marR="106045"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engatur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lalu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lintas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paket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data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cara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mengizinkan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menolak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suatu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paket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data yang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melintasi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jaringan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  <a:endParaRPr lang="en-ID" sz="24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270510" marR="106045" algn="just">
              <a:lnSpc>
                <a:spcPct val="115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2395C6-E2F7-039F-53BF-F3A2FFE2CF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2" t="65409" r="30723" b="6677"/>
          <a:stretch/>
        </p:blipFill>
        <p:spPr>
          <a:xfrm>
            <a:off x="8088492" y="3829975"/>
            <a:ext cx="1605776" cy="17618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E32BB2-F294-1B20-7F99-7EEA6D1695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43431" r="57366" b="36509"/>
          <a:stretch/>
        </p:blipFill>
        <p:spPr>
          <a:xfrm>
            <a:off x="7092430" y="2391298"/>
            <a:ext cx="1798950" cy="1266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89484A-4067-9064-4523-F65355FD39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04" t="2600" r="6171" b="66748"/>
          <a:stretch/>
        </p:blipFill>
        <p:spPr>
          <a:xfrm>
            <a:off x="9452741" y="1912440"/>
            <a:ext cx="1605777" cy="193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17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717" y="-18040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230666"/>
            <a:ext cx="335343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Strategi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Keamanan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Jaringan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038FF3-39A7-86CD-AD2F-352FA9F3B06C}"/>
              </a:ext>
            </a:extLst>
          </p:cNvPr>
          <p:cNvSpPr txBox="1"/>
          <p:nvPr/>
        </p:nvSpPr>
        <p:spPr>
          <a:xfrm>
            <a:off x="1121290" y="2742242"/>
            <a:ext cx="9949419" cy="2744662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342900" marR="106045" lvl="0" indent="-34290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Hak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Akses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: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Akses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hanya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diberikan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oleh user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mempunyai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wewenang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pada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sistem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ada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 </a:t>
            </a:r>
          </a:p>
          <a:p>
            <a:pPr marL="342900" marR="106045" indent="-34290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Membuat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lapisan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keamanan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: </a:t>
            </a:r>
            <a:r>
              <a:rPr lang="en-US" sz="20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embuat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lapisan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keamanan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beberapa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lapisan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diantaranya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 network security, host,/server security dan human security.</a:t>
            </a:r>
            <a:endParaRPr lang="en-ID" sz="20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342900" marR="106045" indent="-34290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Stub Sub Network : </a:t>
            </a:r>
            <a:r>
              <a:rPr lang="en-US" sz="20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ebuah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strategi yang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digunakan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mengisolasi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sub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jaringan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memerlukan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perlindungan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secara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maksimal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membuat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hanya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satu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jalur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mengarah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pada sub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jaringan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tersebut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  <a:endParaRPr lang="en-ID" sz="20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40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Words>452</Words>
  <Application>Microsoft Macintosh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Futura Md BT Medium</vt:lpstr>
      <vt:lpstr>Segoe UI 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sinarring.laga@perbanas.ac.id</dc:creator>
  <cp:lastModifiedBy>Microsoft Office User</cp:lastModifiedBy>
  <cp:revision>41</cp:revision>
  <dcterms:created xsi:type="dcterms:W3CDTF">2022-08-25T13:17:53Z</dcterms:created>
  <dcterms:modified xsi:type="dcterms:W3CDTF">2022-11-27T08:07:42Z</dcterms:modified>
</cp:coreProperties>
</file>