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58" r:id="rId1"/>
  </p:sldMasterIdLst>
  <p:sldIdLst>
    <p:sldId id="29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9" r:id="rId14"/>
    <p:sldId id="271" r:id="rId15"/>
    <p:sldId id="296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6" r:id="rId30"/>
    <p:sldId id="287" r:id="rId31"/>
    <p:sldId id="289" r:id="rId32"/>
    <p:sldId id="290" r:id="rId33"/>
    <p:sldId id="291" r:id="rId34"/>
    <p:sldId id="293" r:id="rId35"/>
    <p:sldId id="294" r:id="rId36"/>
    <p:sldId id="295" r:id="rId37"/>
    <p:sldId id="29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50"/>
  </p:normalViewPr>
  <p:slideViewPr>
    <p:cSldViewPr>
      <p:cViewPr varScale="1">
        <p:scale>
          <a:sx n="115" d="100"/>
          <a:sy n="115" d="100"/>
        </p:scale>
        <p:origin x="264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11/8/22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6BCA4-FE92-D747-F51E-86DD81B98F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1" spc="-200" dirty="0">
                <a:solidFill>
                  <a:srgbClr val="FF6600"/>
                </a:solidFill>
                <a:latin typeface="Arial"/>
              </a:rPr>
              <a:t>PENGELOLAAN KEUANGAN / DANA</a:t>
            </a:r>
            <a:br>
              <a:rPr lang="en-US" sz="4400" b="1" i="1" spc="-200" dirty="0">
                <a:solidFill>
                  <a:srgbClr val="FF6600"/>
                </a:solidFill>
                <a:latin typeface="Arial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8AB757-0E71-C939-A441-A9D7D2CAF7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06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79120"/>
            <a:ext cx="7982712" cy="52120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55600" indent="0">
              <a:spcAft>
                <a:spcPts val="1050"/>
              </a:spcAft>
            </a:pPr>
            <a:r>
              <a:rPr lang="en-US" sz="3600" b="1" dirty="0" err="1">
                <a:latin typeface="Arial"/>
              </a:rPr>
              <a:t>Sistem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Perencanaan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Penyusunan</a:t>
            </a:r>
            <a:endParaRPr lang="en-US" sz="3600" b="1" dirty="0">
              <a:latin typeface="Arial"/>
            </a:endParaRPr>
          </a:p>
          <a:p>
            <a:pPr marL="355600" indent="-317500">
              <a:spcAft>
                <a:spcPts val="2520"/>
              </a:spcAft>
            </a:pPr>
            <a:r>
              <a:rPr lang="en-US" sz="3600" b="1" dirty="0">
                <a:latin typeface="Arial"/>
              </a:rPr>
              <a:t>Program </a:t>
            </a:r>
            <a:r>
              <a:rPr lang="en-US" sz="3600" b="1" dirty="0" err="1">
                <a:latin typeface="Arial"/>
              </a:rPr>
              <a:t>dan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Penganggaran</a:t>
            </a:r>
            <a:r>
              <a:rPr lang="en-US" sz="3600" b="1" dirty="0">
                <a:latin typeface="Arial"/>
              </a:rPr>
              <a:t> (SP - 4)</a:t>
            </a:r>
          </a:p>
          <a:p>
            <a:pPr marL="355600" indent="-317500">
              <a:spcAft>
                <a:spcPts val="1680"/>
              </a:spcAft>
            </a:pPr>
            <a:r>
              <a:rPr lang="en-US" sz="3600" b="1" dirty="0" err="1">
                <a:latin typeface="Arial"/>
              </a:rPr>
              <a:t>Adalah</a:t>
            </a:r>
            <a:r>
              <a:rPr lang="en-US" sz="3600" b="1" dirty="0">
                <a:latin typeface="Arial"/>
              </a:rPr>
              <a:t>:</a:t>
            </a:r>
          </a:p>
          <a:p>
            <a:pPr marL="355600" marR="8128" indent="-317500">
              <a:lnSpc>
                <a:spcPts val="4320"/>
              </a:lnSpc>
            </a:pPr>
            <a:r>
              <a:rPr lang="en-US" sz="3600" b="1" dirty="0">
                <a:latin typeface="Arial"/>
              </a:rPr>
              <a:t>• </a:t>
            </a:r>
            <a:r>
              <a:rPr lang="en-US" sz="3600" b="1" dirty="0" err="1">
                <a:latin typeface="Arial"/>
              </a:rPr>
              <a:t>Suatu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perangkat</a:t>
            </a:r>
            <a:r>
              <a:rPr lang="en-US" sz="3600" b="1" dirty="0">
                <a:latin typeface="Arial"/>
              </a:rPr>
              <a:t> (</a:t>
            </a:r>
            <a:r>
              <a:rPr lang="en-US" sz="3600" b="1" dirty="0" err="1">
                <a:latin typeface="Arial"/>
              </a:rPr>
              <a:t>lunak</a:t>
            </a:r>
            <a:r>
              <a:rPr lang="en-US" sz="3600" b="1" dirty="0">
                <a:latin typeface="Arial"/>
              </a:rPr>
              <a:t>) </a:t>
            </a:r>
            <a:r>
              <a:rPr lang="en-US" sz="3600" b="1" dirty="0" err="1">
                <a:latin typeface="Arial"/>
              </a:rPr>
              <a:t>utk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mencapai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tujuan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yg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tlh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ditetapkan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secara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sistematis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dengan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memanfaatkan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sumberdaya</a:t>
            </a:r>
            <a:r>
              <a:rPr lang="en-US" sz="3600" b="1" dirty="0">
                <a:latin typeface="Arial"/>
              </a:rPr>
              <a:t> (</a:t>
            </a:r>
            <a:r>
              <a:rPr lang="en-US" sz="3600" b="1" dirty="0" err="1">
                <a:latin typeface="Arial"/>
              </a:rPr>
              <a:t>sarana</a:t>
            </a:r>
            <a:r>
              <a:rPr lang="en-US" sz="3600" b="1" dirty="0">
                <a:latin typeface="Arial"/>
              </a:rPr>
              <a:t> / </a:t>
            </a:r>
            <a:r>
              <a:rPr lang="en-US" sz="3600" b="1" dirty="0" err="1">
                <a:latin typeface="Arial"/>
              </a:rPr>
              <a:t>prasarana</a:t>
            </a:r>
            <a:r>
              <a:rPr lang="en-US" sz="3600" b="1" dirty="0">
                <a:latin typeface="Arial"/>
              </a:rPr>
              <a:t>, </a:t>
            </a:r>
            <a:r>
              <a:rPr lang="en-US" sz="3600" b="1" dirty="0" err="1">
                <a:latin typeface="Arial"/>
              </a:rPr>
              <a:t>finansial</a:t>
            </a:r>
            <a:r>
              <a:rPr lang="en-US" sz="3600" b="1" dirty="0">
                <a:latin typeface="Arial"/>
              </a:rPr>
              <a:t>, </a:t>
            </a:r>
            <a:r>
              <a:rPr lang="en-US" sz="3600" b="1" dirty="0" err="1">
                <a:latin typeface="Arial"/>
              </a:rPr>
              <a:t>tenaga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yg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tersedia</a:t>
            </a:r>
            <a:r>
              <a:rPr lang="en-US" sz="3600" b="1" dirty="0">
                <a:latin typeface="Arial"/>
              </a:rPr>
              <a:t>, </a:t>
            </a:r>
            <a:r>
              <a:rPr lang="en-US" sz="3600" b="1" dirty="0" err="1">
                <a:latin typeface="Arial"/>
              </a:rPr>
              <a:t>atau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dpt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disediakan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scr</a:t>
            </a:r>
            <a:r>
              <a:rPr lang="en-US" sz="3600" b="1" dirty="0">
                <a:latin typeface="Arial"/>
              </a:rPr>
              <a:t> </a:t>
            </a:r>
            <a:r>
              <a:rPr lang="en-US" sz="3600" b="1" dirty="0" err="1">
                <a:latin typeface="Arial"/>
              </a:rPr>
              <a:t>berencana</a:t>
            </a:r>
            <a:r>
              <a:rPr lang="en-US" sz="3600" b="1" dirty="0"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728" y="487680"/>
            <a:ext cx="8592312" cy="55717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2310"/>
              </a:spcAft>
            </a:pPr>
            <a:r>
              <a:rPr lang="en-US" sz="3100" b="1" dirty="0">
                <a:latin typeface="Arial"/>
              </a:rPr>
              <a:t>KARAKTERISTIK SP - 4</a:t>
            </a:r>
          </a:p>
          <a:p>
            <a:pPr marL="355600" indent="-342900">
              <a:spcAft>
                <a:spcPts val="1470"/>
              </a:spcAft>
            </a:pPr>
            <a:r>
              <a:rPr lang="en-US" sz="3100" b="1" dirty="0">
                <a:latin typeface="Arial"/>
              </a:rPr>
              <a:t>• MENGGUNAKAN PENDEKATAN SISTEM</a:t>
            </a:r>
          </a:p>
          <a:p>
            <a:pPr marL="355600" indent="-342900">
              <a:spcAft>
                <a:spcPts val="1470"/>
              </a:spcAft>
            </a:pPr>
            <a:r>
              <a:rPr lang="en-US" sz="3100" b="1" dirty="0">
                <a:latin typeface="Arial"/>
              </a:rPr>
              <a:t>• BERORIENTASI PADA OUTPUT</a:t>
            </a:r>
          </a:p>
          <a:p>
            <a:pPr marL="355600" marR="19304" indent="-342900">
              <a:lnSpc>
                <a:spcPts val="3840"/>
              </a:lnSpc>
              <a:spcAft>
                <a:spcPts val="420"/>
              </a:spcAft>
            </a:pPr>
            <a:r>
              <a:rPr lang="en-US" sz="3100" b="1" dirty="0">
                <a:latin typeface="Arial"/>
              </a:rPr>
              <a:t>• BEKERJA BERDASARKAN STURKTUR PROGRAM / KEGIATAN </a:t>
            </a:r>
            <a:r>
              <a:rPr lang="en-US" sz="3100" b="1" dirty="0" err="1">
                <a:latin typeface="Arial"/>
              </a:rPr>
              <a:t>yg</a:t>
            </a:r>
            <a:r>
              <a:rPr lang="en-US" sz="3100" b="1" dirty="0">
                <a:latin typeface="Arial"/>
              </a:rPr>
              <a:t> BAKU</a:t>
            </a:r>
          </a:p>
          <a:p>
            <a:pPr marL="355600" marR="19304" indent="-342900">
              <a:lnSpc>
                <a:spcPts val="3840"/>
              </a:lnSpc>
              <a:spcAft>
                <a:spcPts val="420"/>
              </a:spcAft>
            </a:pPr>
            <a:r>
              <a:rPr lang="en-US" sz="3100" b="1" dirty="0">
                <a:latin typeface="Arial"/>
              </a:rPr>
              <a:t>• KESEIMBANGAN ANTARA OTONOMI &amp; PENGARAHAN</a:t>
            </a:r>
          </a:p>
          <a:p>
            <a:pPr marL="355600" indent="-342900">
              <a:spcAft>
                <a:spcPts val="1470"/>
              </a:spcAft>
            </a:pPr>
            <a:r>
              <a:rPr lang="en-US" sz="3100" b="1" dirty="0">
                <a:latin typeface="Arial"/>
              </a:rPr>
              <a:t>• PENDEKATAN </a:t>
            </a:r>
            <a:r>
              <a:rPr lang="en-US" sz="3100" b="1" i="1" dirty="0">
                <a:latin typeface="Arial"/>
              </a:rPr>
              <a:t>top - down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dan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i="1" dirty="0">
                <a:latin typeface="Arial"/>
              </a:rPr>
              <a:t>bottom - up</a:t>
            </a:r>
          </a:p>
          <a:p>
            <a:pPr marL="355600" marR="19304" indent="-342900">
              <a:lnSpc>
                <a:spcPts val="3840"/>
              </a:lnSpc>
            </a:pPr>
            <a:r>
              <a:rPr lang="en-US" sz="3100" b="1" i="1" dirty="0">
                <a:latin typeface="Arial"/>
              </a:rPr>
              <a:t>•</a:t>
            </a:r>
            <a:r>
              <a:rPr lang="en-US" sz="3100" b="1" dirty="0">
                <a:latin typeface="Arial"/>
              </a:rPr>
              <a:t> BEKERJA BERDASARKAN RENCANA BERGULIR </a:t>
            </a:r>
            <a:r>
              <a:rPr lang="en-US" sz="3100" b="1" i="1" dirty="0">
                <a:latin typeface="Arial"/>
              </a:rPr>
              <a:t>(Rolling plan)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536" y="548640"/>
            <a:ext cx="7909560" cy="4175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2700" indent="0">
              <a:spcAft>
                <a:spcPts val="4200"/>
              </a:spcAft>
            </a:pPr>
            <a:r>
              <a:rPr lang="en-US" sz="3100" b="1">
                <a:latin typeface="Arial"/>
              </a:rPr>
              <a:t>Tahapan Perencanaan Anggaran (SP - 4)</a:t>
            </a:r>
          </a:p>
        </p:txBody>
      </p:sp>
      <p:sp>
        <p:nvSpPr>
          <p:cNvPr id="3" name="Rectangle 2"/>
          <p:cNvSpPr/>
          <p:nvPr/>
        </p:nvSpPr>
        <p:spPr>
          <a:xfrm>
            <a:off x="97536" y="1630680"/>
            <a:ext cx="8817864" cy="50048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indent="-330200">
              <a:spcBef>
                <a:spcPts val="4200"/>
              </a:spcBef>
              <a:spcAft>
                <a:spcPts val="2730"/>
              </a:spcAft>
            </a:pPr>
            <a:r>
              <a:rPr lang="en-US" sz="2300" b="1">
                <a:latin typeface="Arial"/>
              </a:rPr>
              <a:t>• DIAGNOSIS </a:t>
            </a:r>
            <a:r>
              <a:rPr lang="en-US" sz="2300" b="1" i="1">
                <a:latin typeface="Arial"/>
              </a:rPr>
              <a:t>(pengumpulan data &amp; info yg relevan)</a:t>
            </a:r>
          </a:p>
          <a:p>
            <a:pPr marL="342900" marR="1235964" indent="-330200">
              <a:lnSpc>
                <a:spcPts val="2328"/>
              </a:lnSpc>
              <a:spcAft>
                <a:spcPts val="2310"/>
              </a:spcAft>
            </a:pPr>
            <a:r>
              <a:rPr lang="en-US" sz="2300" b="1" i="1">
                <a:latin typeface="Arial"/>
              </a:rPr>
              <a:t>•</a:t>
            </a:r>
            <a:r>
              <a:rPr lang="en-US" sz="2300" b="1">
                <a:latin typeface="Arial"/>
              </a:rPr>
              <a:t> PERENCANAAN </a:t>
            </a:r>
            <a:r>
              <a:rPr lang="en-US" sz="2300" b="1" i="1">
                <a:latin typeface="Arial"/>
              </a:rPr>
              <a:t>(identifikasi tujuan, kebijakan utk mencapai tujuan tsb)</a:t>
            </a:r>
          </a:p>
          <a:p>
            <a:pPr marL="342900" marR="16764" indent="-330200">
              <a:lnSpc>
                <a:spcPts val="2304"/>
              </a:lnSpc>
              <a:spcAft>
                <a:spcPts val="2310"/>
              </a:spcAft>
            </a:pPr>
            <a:r>
              <a:rPr lang="en-US" sz="2300" b="1" i="1">
                <a:latin typeface="Arial"/>
              </a:rPr>
              <a:t>•</a:t>
            </a:r>
            <a:r>
              <a:rPr lang="en-US" sz="2300" b="1">
                <a:latin typeface="Arial"/>
              </a:rPr>
              <a:t> PENYUSUNAN DOKUMEN RENCANA </a:t>
            </a:r>
            <a:r>
              <a:rPr lang="en-US" sz="2300" b="1" i="1">
                <a:latin typeface="Arial"/>
              </a:rPr>
              <a:t>(penjabaran tujuan, sasaran &amp; kebijakan menjadi seperangkat program / kegiatan)</a:t>
            </a:r>
          </a:p>
          <a:p>
            <a:pPr marL="342900" marR="16764" indent="-330200">
              <a:lnSpc>
                <a:spcPts val="2328"/>
              </a:lnSpc>
              <a:spcAft>
                <a:spcPts val="2310"/>
              </a:spcAft>
            </a:pPr>
            <a:r>
              <a:rPr lang="en-US" sz="2300" b="1" i="1">
                <a:latin typeface="Arial"/>
              </a:rPr>
              <a:t>•</a:t>
            </a:r>
            <a:r>
              <a:rPr lang="en-US" sz="2300" b="1">
                <a:latin typeface="Arial"/>
              </a:rPr>
              <a:t> ALOKASI ANGGARAN </a:t>
            </a:r>
            <a:r>
              <a:rPr lang="en-US" sz="2300" b="1" i="1">
                <a:latin typeface="Arial"/>
              </a:rPr>
              <a:t>(penghitungan dana utk membiayai progrm / kegiatan yg tlh direncanakan)</a:t>
            </a:r>
          </a:p>
          <a:p>
            <a:pPr marL="342900" marR="16764" indent="-330200">
              <a:lnSpc>
                <a:spcPts val="2304"/>
              </a:lnSpc>
            </a:pPr>
            <a:r>
              <a:rPr lang="en-US" sz="2300" b="1" i="1">
                <a:latin typeface="Arial"/>
              </a:rPr>
              <a:t>•</a:t>
            </a:r>
            <a:r>
              <a:rPr lang="en-US" sz="2300" b="1">
                <a:latin typeface="Arial"/>
              </a:rPr>
              <a:t> EVALUASI </a:t>
            </a:r>
            <a:r>
              <a:rPr lang="en-US" sz="2300" b="1" i="1">
                <a:latin typeface="Arial"/>
              </a:rPr>
              <a:t>(mengumpulkn info utk mengadakn penyesuaian seperlunya trhdp tujuan, sasaran, progrm, anggrn atau prioritas kegiatan utk mencpai efisiensi).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8136" y="2316480"/>
            <a:ext cx="6982968" cy="11186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5208"/>
              </a:lnSpc>
            </a:pPr>
            <a:r>
              <a:rPr lang="en-US" sz="3900" b="1">
                <a:latin typeface="Arial"/>
              </a:rPr>
              <a:t>RENCANA KEGIATAN DAN ANGGARAN SEKOLAH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5424" y="646176"/>
            <a:ext cx="7699248" cy="5151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9304" indent="0">
              <a:spcAft>
                <a:spcPts val="3780"/>
              </a:spcAft>
            </a:pPr>
            <a:r>
              <a:rPr lang="en-US" sz="3900" dirty="0" err="1">
                <a:latin typeface="Arial"/>
              </a:rPr>
              <a:t>Rencana</a:t>
            </a:r>
            <a:r>
              <a:rPr lang="en-US" sz="3900" dirty="0">
                <a:latin typeface="Arial"/>
              </a:rPr>
              <a:t> </a:t>
            </a:r>
            <a:r>
              <a:rPr lang="en-US" sz="3900" dirty="0" err="1">
                <a:latin typeface="Arial"/>
              </a:rPr>
              <a:t>Pengembangan</a:t>
            </a:r>
            <a:r>
              <a:rPr lang="en-US" sz="3900" dirty="0">
                <a:latin typeface="Arial"/>
              </a:rPr>
              <a:t> </a:t>
            </a:r>
            <a:r>
              <a:rPr lang="en-US" sz="3900" dirty="0" err="1">
                <a:latin typeface="Arial"/>
              </a:rPr>
              <a:t>Sekolah</a:t>
            </a:r>
            <a:endParaRPr lang="en-US" sz="3900" dirty="0">
              <a:latin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6928" y="1734312"/>
            <a:ext cx="8022336" cy="43068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marR="21336" indent="-330200">
              <a:lnSpc>
                <a:spcPts val="3840"/>
              </a:lnSpc>
              <a:spcBef>
                <a:spcPts val="3780"/>
              </a:spcBef>
            </a:pPr>
            <a:r>
              <a:rPr lang="en-US" sz="3100" dirty="0">
                <a:latin typeface="Arial"/>
              </a:rPr>
              <a:t>• </a:t>
            </a:r>
            <a:r>
              <a:rPr lang="en-US" sz="3100" dirty="0" err="1">
                <a:latin typeface="Arial"/>
              </a:rPr>
              <a:t>Perencanaan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sekolah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adalah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suatu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proses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untuk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menentukan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tindakan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masa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depan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sekolah</a:t>
            </a:r>
            <a:r>
              <a:rPr lang="en-US" sz="3100" dirty="0">
                <a:latin typeface="Arial"/>
              </a:rPr>
              <a:t> yang </a:t>
            </a:r>
            <a:r>
              <a:rPr lang="en-US" sz="3100" dirty="0" err="1">
                <a:latin typeface="Arial"/>
              </a:rPr>
              <a:t>tepat</a:t>
            </a:r>
            <a:r>
              <a:rPr lang="en-US" sz="3100" dirty="0">
                <a:latin typeface="Arial"/>
              </a:rPr>
              <a:t>, </a:t>
            </a:r>
            <a:r>
              <a:rPr lang="en-US" sz="3100" dirty="0" err="1">
                <a:latin typeface="Arial"/>
              </a:rPr>
              <a:t>melalui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urutan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pilihan</a:t>
            </a:r>
            <a:r>
              <a:rPr lang="en-US" sz="3100" dirty="0">
                <a:latin typeface="Arial"/>
              </a:rPr>
              <a:t>, </a:t>
            </a:r>
            <a:r>
              <a:rPr lang="en-US" sz="3100" dirty="0" err="1">
                <a:latin typeface="Arial"/>
              </a:rPr>
              <a:t>dengan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memperhitungkan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sumberdaya</a:t>
            </a:r>
            <a:r>
              <a:rPr lang="en-US" sz="3100" dirty="0">
                <a:latin typeface="Arial"/>
              </a:rPr>
              <a:t> yang </a:t>
            </a:r>
            <a:r>
              <a:rPr lang="en-US" sz="3100" dirty="0" err="1">
                <a:latin typeface="Arial"/>
              </a:rPr>
              <a:t>tersedia</a:t>
            </a:r>
            <a:r>
              <a:rPr lang="en-US" sz="3100" dirty="0">
                <a:latin typeface="Arial"/>
              </a:rPr>
              <a:t>. RPS </a:t>
            </a:r>
            <a:r>
              <a:rPr lang="en-US" sz="3100" dirty="0" err="1">
                <a:latin typeface="Arial"/>
              </a:rPr>
              <a:t>adalah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dokumen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tentang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gambaran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kegiatan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sekolah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masa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depan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dalam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rangka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untuk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mencapai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perubahan</a:t>
            </a:r>
            <a:r>
              <a:rPr lang="en-US" sz="3100" dirty="0">
                <a:latin typeface="Arial"/>
              </a:rPr>
              <a:t>/</a:t>
            </a:r>
            <a:r>
              <a:rPr lang="en-US" sz="3100" dirty="0" err="1">
                <a:latin typeface="Arial"/>
              </a:rPr>
              <a:t>tujuan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sekolah</a:t>
            </a:r>
            <a:r>
              <a:rPr lang="en-US" sz="3100" dirty="0">
                <a:latin typeface="Arial"/>
              </a:rPr>
              <a:t> yang </a:t>
            </a:r>
            <a:r>
              <a:rPr lang="en-US" sz="3100" dirty="0" err="1">
                <a:latin typeface="Arial"/>
              </a:rPr>
              <a:t>telah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ditetapkan</a:t>
            </a:r>
            <a:r>
              <a:rPr lang="en-US" sz="3100" dirty="0"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917"/>
          </a:xfrm>
        </p:spPr>
        <p:txBody>
          <a:bodyPr>
            <a:normAutofit fontScale="85000" lnSpcReduction="10000"/>
          </a:bodyPr>
          <a:lstStyle/>
          <a:p>
            <a:r>
              <a:rPr lang="en-US" sz="5200" b="1" dirty="0" err="1"/>
              <a:t>Apa</a:t>
            </a:r>
            <a:r>
              <a:rPr lang="en-US" sz="5200" b="1" dirty="0"/>
              <a:t> </a:t>
            </a:r>
            <a:r>
              <a:rPr lang="en-US" sz="5200" b="1" dirty="0" err="1"/>
              <a:t>saja</a:t>
            </a:r>
            <a:r>
              <a:rPr lang="en-US" sz="5200" b="1" dirty="0"/>
              <a:t> program </a:t>
            </a:r>
            <a:r>
              <a:rPr lang="en-US" sz="5200" b="1" dirty="0" err="1"/>
              <a:t>dari</a:t>
            </a:r>
            <a:r>
              <a:rPr lang="en-US" sz="5200" b="1" dirty="0"/>
              <a:t> </a:t>
            </a:r>
            <a:r>
              <a:rPr lang="en-US" sz="5200" b="1" dirty="0" err="1"/>
              <a:t>rencana</a:t>
            </a:r>
            <a:r>
              <a:rPr lang="en-US" sz="5200" b="1" dirty="0"/>
              <a:t> </a:t>
            </a:r>
            <a:r>
              <a:rPr lang="en-US" sz="5200" b="1" dirty="0" err="1"/>
              <a:t>pengembangan</a:t>
            </a:r>
            <a:r>
              <a:rPr lang="en-US" sz="5200" b="1" dirty="0"/>
              <a:t> </a:t>
            </a:r>
            <a:r>
              <a:rPr lang="en-US" sz="5200" b="1" dirty="0" err="1"/>
              <a:t>sekolah</a:t>
            </a:r>
            <a:r>
              <a:rPr lang="en-US" sz="5200" b="1" dirty="0"/>
              <a:t>?</a:t>
            </a:r>
          </a:p>
          <a:p>
            <a:r>
              <a:rPr lang="en-US" b="1" dirty="0"/>
              <a:t>Program </a:t>
            </a:r>
            <a:r>
              <a:rPr lang="en-US" b="1" dirty="0" err="1"/>
              <a:t>Pengembangan</a:t>
            </a:r>
            <a:r>
              <a:rPr lang="en-US" b="1" dirty="0"/>
              <a:t> </a:t>
            </a:r>
            <a:r>
              <a:rPr lang="en-US" b="1" dirty="0" err="1"/>
              <a:t>Sekolah</a:t>
            </a:r>
            <a:endParaRPr lang="en-US" dirty="0"/>
          </a:p>
          <a:p>
            <a:r>
              <a:rPr lang="en-US" b="1" dirty="0" err="1"/>
              <a:t>Pengembangan</a:t>
            </a:r>
            <a:r>
              <a:rPr lang="en-US" dirty="0"/>
              <a:t> </a:t>
            </a:r>
            <a:r>
              <a:rPr lang="en-US" dirty="0" err="1"/>
              <a:t>Institusi</a:t>
            </a:r>
            <a:r>
              <a:rPr lang="en-US" dirty="0"/>
              <a:t>.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. </a:t>
            </a:r>
          </a:p>
          <a:p>
            <a:r>
              <a:rPr lang="en-US" b="1" dirty="0" err="1"/>
              <a:t>Pengembangan</a:t>
            </a:r>
            <a:r>
              <a:rPr lang="en-US" dirty="0"/>
              <a:t> </a:t>
            </a:r>
            <a:r>
              <a:rPr lang="en-US" dirty="0" err="1"/>
              <a:t>Kepala</a:t>
            </a:r>
            <a:r>
              <a:rPr lang="en-US" dirty="0"/>
              <a:t> </a:t>
            </a:r>
            <a:r>
              <a:rPr lang="en-US" b="1" dirty="0" err="1"/>
              <a:t>Sekolah</a:t>
            </a:r>
            <a:r>
              <a:rPr lang="en-US" dirty="0"/>
              <a:t> &amp; Guru. </a:t>
            </a:r>
            <a:r>
              <a:rPr lang="en-US" b="1" dirty="0" err="1"/>
              <a:t>Pengembangan</a:t>
            </a:r>
            <a:r>
              <a:rPr lang="en-US" dirty="0"/>
              <a:t> </a:t>
            </a:r>
            <a:r>
              <a:rPr lang="en-US" dirty="0" err="1"/>
              <a:t>Profesional</a:t>
            </a:r>
            <a:r>
              <a:rPr lang="en-US" dirty="0"/>
              <a:t> </a:t>
            </a:r>
            <a:r>
              <a:rPr lang="en-US" dirty="0" err="1"/>
              <a:t>Berkelanjutan</a:t>
            </a:r>
            <a:r>
              <a:rPr lang="en-US" dirty="0"/>
              <a:t>. ...</a:t>
            </a:r>
          </a:p>
          <a:p>
            <a:r>
              <a:rPr lang="en-US" b="1" dirty="0" err="1"/>
              <a:t>Pengembangan</a:t>
            </a:r>
            <a:r>
              <a:rPr lang="en-US" dirty="0"/>
              <a:t> 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.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Literasi</a:t>
            </a:r>
            <a:r>
              <a:rPr lang="en-US" dirty="0"/>
              <a:t>. ...</a:t>
            </a:r>
          </a:p>
          <a:p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Komite</a:t>
            </a:r>
            <a:r>
              <a:rPr lang="en-US" dirty="0"/>
              <a:t> </a:t>
            </a:r>
            <a:r>
              <a:rPr lang="en-US" b="1" dirty="0" err="1"/>
              <a:t>Sekolah</a:t>
            </a:r>
            <a:r>
              <a:rPr lang="en-US" dirty="0"/>
              <a:t> &amp;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Tua</a:t>
            </a:r>
            <a:r>
              <a:rPr lang="en-US" dirty="0"/>
              <a:t>. </a:t>
            </a:r>
            <a:r>
              <a:rPr lang="en-US" dirty="0" err="1"/>
              <a:t>Revitalisasi</a:t>
            </a:r>
            <a:r>
              <a:rPr lang="en-US" dirty="0"/>
              <a:t> </a:t>
            </a:r>
            <a:r>
              <a:rPr lang="en-US" dirty="0" err="1"/>
              <a:t>Komite</a:t>
            </a:r>
            <a:r>
              <a:rPr lang="en-US" dirty="0"/>
              <a:t> </a:t>
            </a:r>
            <a:r>
              <a:rPr lang="en-US" b="1" dirty="0" err="1"/>
              <a:t>Sekolah</a:t>
            </a:r>
            <a:r>
              <a:rPr lang="en-US" dirty="0"/>
              <a:t>. ...</a:t>
            </a:r>
          </a:p>
          <a:p>
            <a:r>
              <a:rPr lang="en-US" b="1" dirty="0" err="1"/>
              <a:t>Pengembangan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Infrastruktur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056" y="161544"/>
            <a:ext cx="6757416" cy="13594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464" y="2901696"/>
            <a:ext cx="6900672" cy="60655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545336"/>
          <a:ext cx="8398256" cy="1319784"/>
        </p:xfrm>
        <a:graphic>
          <a:graphicData uri="http://schemas.openxmlformats.org/drawingml/2006/table">
            <a:tbl>
              <a:tblPr/>
              <a:tblGrid>
                <a:gridCol w="1511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8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18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179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8912"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552"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Propinsi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Propinsi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 dirty="0" err="1">
                          <a:latin typeface="Arial"/>
                        </a:rPr>
                        <a:t>Propinsi</a:t>
                      </a:r>
                      <a:endParaRPr lang="en-US" sz="1300" dirty="0"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Propinsi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 dirty="0" err="1">
                          <a:latin typeface="Arial"/>
                        </a:rPr>
                        <a:t>Propinsi</a:t>
                      </a:r>
                      <a:endParaRPr lang="en-US" sz="1300" dirty="0"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816" y="3535680"/>
          <a:ext cx="8361680" cy="3209544"/>
        </p:xfrm>
        <a:graphic>
          <a:graphicData uri="http://schemas.openxmlformats.org/drawingml/2006/table">
            <a:tbl>
              <a:tblPr/>
              <a:tblGrid>
                <a:gridCol w="1481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5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6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300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5864">
                <a:tc>
                  <a:txBody>
                    <a:bodyPr/>
                    <a:lstStyle/>
                    <a:p>
                      <a:pPr marR="25400" indent="0" algn="ctr"/>
                      <a:r>
                        <a:rPr lang="en-US" sz="1300" dirty="0" err="1">
                          <a:latin typeface="Arial"/>
                        </a:rPr>
                        <a:t>Rencana</a:t>
                      </a:r>
                      <a:endParaRPr lang="en-US" sz="1300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0" indent="0" algn="ctr"/>
                      <a:r>
                        <a:rPr lang="en-US" sz="1300">
                          <a:latin typeface="Arial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indent="0" algn="ctr"/>
                      <a:r>
                        <a:rPr lang="en-US" sz="1300">
                          <a:latin typeface="Arial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0" indent="0" algn="ctr"/>
                      <a:r>
                        <a:rPr lang="en-US" sz="1300">
                          <a:latin typeface="Arial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indent="0" algn="ctr"/>
                      <a:r>
                        <a:rPr lang="en-US" sz="1300">
                          <a:latin typeface="Arial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552">
                <a:tc>
                  <a:txBody>
                    <a:bodyPr/>
                    <a:lstStyle/>
                    <a:p>
                      <a:pPr marR="25400"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0"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indent="0" algn="ctr"/>
                      <a:r>
                        <a:rPr lang="en-US" sz="1300" dirty="0" err="1">
                          <a:latin typeface="Arial"/>
                        </a:rPr>
                        <a:t>Pengembangan</a:t>
                      </a:r>
                      <a:endParaRPr lang="en-US" sz="1300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0"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R="25400"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0"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0"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672">
                <a:tc>
                  <a:txBody>
                    <a:bodyPr/>
                    <a:lstStyle/>
                    <a:p>
                      <a:pPr marR="25400" indent="0" algn="ctr"/>
                      <a:r>
                        <a:rPr lang="en-US" sz="1300">
                          <a:latin typeface="Arial"/>
                        </a:rPr>
                        <a:t>Kab./Kota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0" indent="0" algn="ctr"/>
                      <a:r>
                        <a:rPr lang="en-US" sz="1300">
                          <a:latin typeface="Arial"/>
                        </a:rPr>
                        <a:t>Kab./Kota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indent="0" algn="ctr"/>
                      <a:r>
                        <a:rPr lang="en-US" sz="1300">
                          <a:latin typeface="Arial"/>
                        </a:rPr>
                        <a:t>Kab./Kota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0" indent="0" algn="ctr"/>
                      <a:r>
                        <a:rPr lang="en-US" sz="1300">
                          <a:latin typeface="Arial"/>
                        </a:rPr>
                        <a:t>Kab./Kota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indent="0" algn="ctr"/>
                      <a:r>
                        <a:rPr lang="en-US" sz="1300">
                          <a:latin typeface="Arial"/>
                        </a:rPr>
                        <a:t>Kab./Kota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264">
                <a:tc gridSpan="2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768">
                <a:tc>
                  <a:txBody>
                    <a:bodyPr/>
                    <a:lstStyle/>
                    <a:p>
                      <a:pPr marL="76200" indent="0" algn="ctr"/>
                      <a:r>
                        <a:rPr lang="en-US" sz="1300">
                          <a:latin typeface="Calibri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0" algn="ctr"/>
                      <a:r>
                        <a:rPr lang="en-US" sz="1300">
                          <a:latin typeface="Arial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indent="0" algn="ctr"/>
                      <a:r>
                        <a:rPr lang="en-US" sz="1300">
                          <a:latin typeface="Arial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indent="0" algn="ctr"/>
                      <a:r>
                        <a:rPr lang="en-US" sz="1300">
                          <a:latin typeface="Arial"/>
                        </a:rPr>
                        <a:t>Rencana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76200"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indent="0" algn="ctr"/>
                      <a:r>
                        <a:rPr lang="en-US" sz="1300">
                          <a:latin typeface="Arial"/>
                        </a:rPr>
                        <a:t>Pengembangan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552">
                <a:tc>
                  <a:txBody>
                    <a:bodyPr/>
                    <a:lstStyle/>
                    <a:p>
                      <a:pPr marL="76200" indent="0" algn="ctr"/>
                      <a:r>
                        <a:rPr lang="en-US" sz="1300">
                          <a:latin typeface="Calibri"/>
                        </a:rPr>
                        <a:t>Pendidikan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indent="0" algn="ctr"/>
                      <a:r>
                        <a:rPr lang="en-US" sz="1300">
                          <a:latin typeface="Arial"/>
                        </a:rPr>
                        <a:t>Pendidikan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672">
                <a:tc>
                  <a:txBody>
                    <a:bodyPr/>
                    <a:lstStyle/>
                    <a:p>
                      <a:pPr marL="76200" indent="0" algn="ctr"/>
                      <a:r>
                        <a:rPr lang="en-US" sz="1300">
                          <a:latin typeface="Calibri"/>
                        </a:rPr>
                        <a:t>Sekolah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0" algn="ctr"/>
                      <a:r>
                        <a:rPr lang="en-US" sz="1300">
                          <a:latin typeface="Arial"/>
                        </a:rPr>
                        <a:t>Sekolah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indent="0" algn="ctr"/>
                      <a:r>
                        <a:rPr lang="en-US" sz="1300">
                          <a:latin typeface="Arial"/>
                        </a:rPr>
                        <a:t>Sekolah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300">
                          <a:latin typeface="Arial"/>
                        </a:rPr>
                        <a:t>Sekolah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indent="0" algn="ctr"/>
                      <a:r>
                        <a:rPr lang="en-US" sz="1300" dirty="0" err="1">
                          <a:latin typeface="Arial"/>
                        </a:rPr>
                        <a:t>Sekolah</a:t>
                      </a:r>
                      <a:endParaRPr lang="en-US" sz="1300" dirty="0"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876800"/>
            <a:ext cx="6900672" cy="6065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7613904" cy="3779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29972" indent="0" algn="r">
              <a:spcAft>
                <a:spcPts val="2520"/>
              </a:spcAft>
            </a:pPr>
            <a:r>
              <a:rPr lang="en-US" sz="3600" b="1" dirty="0">
                <a:latin typeface="Arial"/>
              </a:rPr>
              <a:t>ASAS PENYUSUNAN ANGGARAN</a:t>
            </a:r>
          </a:p>
        </p:txBody>
      </p:sp>
      <p:sp>
        <p:nvSpPr>
          <p:cNvPr id="3" name="Rectangle 2"/>
          <p:cNvSpPr/>
          <p:nvPr/>
        </p:nvSpPr>
        <p:spPr>
          <a:xfrm>
            <a:off x="109728" y="1524000"/>
            <a:ext cx="8180832" cy="48889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indent="-330200">
              <a:spcBef>
                <a:spcPts val="2520"/>
              </a:spcBef>
              <a:spcAft>
                <a:spcPts val="1260"/>
              </a:spcAft>
            </a:pPr>
            <a:r>
              <a:rPr lang="en-US" sz="2700" dirty="0">
                <a:latin typeface="Arial"/>
              </a:rPr>
              <a:t>•</a:t>
            </a:r>
            <a:r>
              <a:rPr lang="en-US" sz="2700" b="1" dirty="0">
                <a:latin typeface="Arial"/>
              </a:rPr>
              <a:t> KESEIMBANGAN </a:t>
            </a:r>
            <a:r>
              <a:rPr lang="en-US" sz="2700" b="1" dirty="0" err="1">
                <a:latin typeface="Arial"/>
              </a:rPr>
              <a:t>antara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belanja</a:t>
            </a:r>
            <a:r>
              <a:rPr lang="en-US" sz="2700" b="1" dirty="0">
                <a:latin typeface="Arial"/>
              </a:rPr>
              <a:t> &amp; </a:t>
            </a:r>
            <a:r>
              <a:rPr lang="en-US" sz="2700" b="1" dirty="0" err="1">
                <a:latin typeface="Arial"/>
              </a:rPr>
              <a:t>pendapatan</a:t>
            </a:r>
            <a:endParaRPr lang="en-US" sz="2700" b="1" dirty="0">
              <a:latin typeface="Arial"/>
            </a:endParaRPr>
          </a:p>
          <a:p>
            <a:pPr marL="342900" indent="-330200">
              <a:spcAft>
                <a:spcPts val="1260"/>
              </a:spcAft>
            </a:pPr>
            <a:r>
              <a:rPr lang="en-US" sz="2700" dirty="0">
                <a:latin typeface="Arial"/>
              </a:rPr>
              <a:t>•</a:t>
            </a:r>
            <a:r>
              <a:rPr lang="en-US" sz="2700" b="1" dirty="0">
                <a:latin typeface="Arial"/>
              </a:rPr>
              <a:t> KETERPERINCIAN /</a:t>
            </a:r>
            <a:r>
              <a:rPr lang="en-US" sz="2700" dirty="0" err="1">
                <a:latin typeface="Arial"/>
              </a:rPr>
              <a:t>Asas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Spesialisasi</a:t>
            </a:r>
            <a:r>
              <a:rPr lang="en-US" sz="2700" dirty="0">
                <a:latin typeface="Arial"/>
              </a:rPr>
              <a:t> /</a:t>
            </a:r>
            <a:r>
              <a:rPr lang="en-US" sz="2700" dirty="0" err="1">
                <a:latin typeface="Arial"/>
              </a:rPr>
              <a:t>spesifikasi</a:t>
            </a:r>
            <a:endParaRPr lang="en-US" sz="2700" dirty="0">
              <a:latin typeface="Arial"/>
            </a:endParaRPr>
          </a:p>
          <a:p>
            <a:pPr marL="342900" marR="51308" indent="-330200">
              <a:lnSpc>
                <a:spcPts val="3360"/>
              </a:lnSpc>
            </a:pPr>
            <a:r>
              <a:rPr lang="en-US" sz="2700" dirty="0">
                <a:latin typeface="Arial"/>
              </a:rPr>
              <a:t>• </a:t>
            </a:r>
            <a:r>
              <a:rPr lang="en-US" sz="2700" dirty="0" err="1">
                <a:latin typeface="Arial"/>
              </a:rPr>
              <a:t>Susunan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anggaran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terdiri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dari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berbagai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macam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pengeluaran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dan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penerimaan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sehingga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perlu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diadakan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klasifikasi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tertentu</a:t>
            </a:r>
            <a:r>
              <a:rPr lang="en-US" sz="2700" dirty="0">
                <a:latin typeface="Arial"/>
              </a:rPr>
              <a:t>. </a:t>
            </a:r>
            <a:r>
              <a:rPr lang="en-US" sz="2700" dirty="0" err="1">
                <a:latin typeface="Arial"/>
              </a:rPr>
              <a:t>Berbagai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jenis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kemungkinan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klasifikasi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ditentukan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berdasarkan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tujuan</a:t>
            </a:r>
            <a:r>
              <a:rPr lang="en-US" sz="2700" dirty="0">
                <a:latin typeface="Arial"/>
              </a:rPr>
              <a:t> program.</a:t>
            </a:r>
            <a:r>
              <a:rPr lang="en-US" sz="2700" b="1" dirty="0">
                <a:latin typeface="Arial"/>
              </a:rPr>
              <a:t>,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2728" y="682752"/>
            <a:ext cx="6608064" cy="3383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3150"/>
              </a:spcAft>
            </a:pPr>
            <a:r>
              <a:rPr lang="en-US" sz="3100" b="1">
                <a:latin typeface="Arial"/>
              </a:rPr>
              <a:t>ASAS PENYUSUNAN ANGGARAN</a:t>
            </a:r>
          </a:p>
        </p:txBody>
      </p:sp>
      <p:sp>
        <p:nvSpPr>
          <p:cNvPr id="3" name="Rectangle 2"/>
          <p:cNvSpPr/>
          <p:nvPr/>
        </p:nvSpPr>
        <p:spPr>
          <a:xfrm>
            <a:off x="109728" y="1575816"/>
            <a:ext cx="8903208" cy="52821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ts val="3150"/>
              </a:spcBef>
              <a:spcAft>
                <a:spcPts val="840"/>
              </a:spcAft>
            </a:pPr>
            <a:r>
              <a:rPr lang="en-US" sz="3100" dirty="0">
                <a:latin typeface="Arial"/>
              </a:rPr>
              <a:t>•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Asas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Kelengkapan</a:t>
            </a:r>
            <a:r>
              <a:rPr lang="en-US" sz="3100" b="1" dirty="0">
                <a:latin typeface="Arial"/>
              </a:rPr>
              <a:t>/ UNIVERSALITAS :</a:t>
            </a:r>
          </a:p>
          <a:p>
            <a:pPr marL="342900" marR="50800" indent="0">
              <a:lnSpc>
                <a:spcPts val="3840"/>
              </a:lnSpc>
              <a:spcAft>
                <a:spcPts val="420"/>
              </a:spcAft>
            </a:pPr>
            <a:r>
              <a:rPr lang="en-US" sz="3100" dirty="0" err="1">
                <a:latin typeface="Arial"/>
              </a:rPr>
              <a:t>Semua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pengeluaran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penerimaan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secara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tegas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dimuat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dalam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anggaran</a:t>
            </a:r>
            <a:r>
              <a:rPr lang="en-US" sz="3100" dirty="0">
                <a:latin typeface="Arial"/>
              </a:rPr>
              <a:t>. </a:t>
            </a:r>
            <a:r>
              <a:rPr lang="en-US" sz="3100" dirty="0" err="1">
                <a:latin typeface="Arial"/>
              </a:rPr>
              <a:t>Tidak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boleh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ada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penerimaan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atau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pengeluaran</a:t>
            </a:r>
            <a:r>
              <a:rPr lang="en-US" sz="3100" dirty="0">
                <a:latin typeface="Arial"/>
              </a:rPr>
              <a:t> yang </a:t>
            </a:r>
            <a:r>
              <a:rPr lang="en-US" sz="3100" dirty="0" err="1">
                <a:latin typeface="Arial"/>
              </a:rPr>
              <a:t>tidak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dimasukkan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ke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dalam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kas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negara</a:t>
            </a:r>
            <a:r>
              <a:rPr lang="en-US" sz="3100" dirty="0">
                <a:latin typeface="Arial"/>
              </a:rPr>
              <a:t>.</a:t>
            </a:r>
          </a:p>
          <a:p>
            <a:pPr marL="342900" marR="50800" indent="-342900">
              <a:lnSpc>
                <a:spcPts val="3816"/>
              </a:lnSpc>
            </a:pPr>
            <a:r>
              <a:rPr lang="en-US" sz="3100" dirty="0">
                <a:latin typeface="Arial"/>
              </a:rPr>
              <a:t>•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Asas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Spesialisasi</a:t>
            </a:r>
            <a:r>
              <a:rPr lang="en-US" sz="3100" b="1" dirty="0">
                <a:latin typeface="Arial"/>
              </a:rPr>
              <a:t>/</a:t>
            </a:r>
            <a:r>
              <a:rPr lang="en-US" sz="3100" b="1" dirty="0" err="1">
                <a:latin typeface="Arial"/>
              </a:rPr>
              <a:t>spesifikasi</a:t>
            </a:r>
            <a:r>
              <a:rPr lang="en-US" sz="3100" dirty="0">
                <a:latin typeface="Arial"/>
              </a:rPr>
              <a:t>: </a:t>
            </a:r>
            <a:r>
              <a:rPr lang="en-US" sz="3100" dirty="0" err="1">
                <a:latin typeface="Arial"/>
              </a:rPr>
              <a:t>Susunan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anggaran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terdiri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dari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berbagai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macam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pengeluaran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penerimaan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sehingga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perlu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diadakan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klasifikasi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tertentu</a:t>
            </a:r>
            <a:r>
              <a:rPr lang="en-US" sz="3100" dirty="0">
                <a:latin typeface="Arial"/>
              </a:rPr>
              <a:t>. </a:t>
            </a:r>
            <a:r>
              <a:rPr lang="en-US" sz="3100" dirty="0" err="1">
                <a:latin typeface="Arial"/>
              </a:rPr>
              <a:t>Berbagai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jenis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kemungkinan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klasifikasi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ditentukan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berdasarkan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tuiuan</a:t>
            </a:r>
            <a:r>
              <a:rPr lang="en-US" sz="3100" dirty="0">
                <a:latin typeface="Arial"/>
              </a:rPr>
              <a:t> program.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2728" y="682752"/>
            <a:ext cx="6608064" cy="3383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3990"/>
              </a:spcAft>
            </a:pPr>
            <a:r>
              <a:rPr lang="en-US" sz="3100" b="1">
                <a:latin typeface="Arial"/>
              </a:rPr>
              <a:t>ASAS PENYUSUNAN ANGGARAN</a:t>
            </a:r>
          </a:p>
        </p:txBody>
      </p:sp>
      <p:sp>
        <p:nvSpPr>
          <p:cNvPr id="3" name="Rectangle 2"/>
          <p:cNvSpPr/>
          <p:nvPr/>
        </p:nvSpPr>
        <p:spPr>
          <a:xfrm>
            <a:off x="566928" y="1734312"/>
            <a:ext cx="7805928" cy="39197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marR="24384" indent="-342900">
              <a:lnSpc>
                <a:spcPts val="3840"/>
              </a:lnSpc>
              <a:spcBef>
                <a:spcPts val="3990"/>
              </a:spcBef>
              <a:spcAft>
                <a:spcPts val="420"/>
              </a:spcAft>
            </a:pPr>
            <a:r>
              <a:rPr lang="en-US" sz="3100" dirty="0">
                <a:latin typeface="Arial"/>
              </a:rPr>
              <a:t>• </a:t>
            </a:r>
            <a:r>
              <a:rPr lang="en-US" sz="3100" dirty="0" err="1">
                <a:latin typeface="Arial"/>
              </a:rPr>
              <a:t>Asas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Publisitas</a:t>
            </a:r>
            <a:r>
              <a:rPr lang="en-US" sz="3100" dirty="0">
                <a:latin typeface="Arial"/>
              </a:rPr>
              <a:t> : </a:t>
            </a:r>
            <a:r>
              <a:rPr lang="en-US" sz="3100" dirty="0" err="1">
                <a:latin typeface="Arial"/>
              </a:rPr>
              <a:t>Merupakan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asas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dalam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demokrasi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bahwa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tidak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ada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urusan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publik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bersifat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rahasia</a:t>
            </a:r>
            <a:r>
              <a:rPr lang="en-US" sz="3100" dirty="0">
                <a:latin typeface="Arial"/>
              </a:rPr>
              <a:t>. </a:t>
            </a:r>
            <a:r>
              <a:rPr lang="en-US" sz="3100" dirty="0" err="1">
                <a:latin typeface="Arial"/>
              </a:rPr>
              <a:t>Dasar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keterbukaan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penting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bagi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negara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demokrasi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terutama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mengenai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penerimaan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pengeluaran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lembaga</a:t>
            </a:r>
            <a:r>
              <a:rPr lang="en-US" sz="3100" dirty="0">
                <a:latin typeface="Arial"/>
              </a:rPr>
              <a:t>.</a:t>
            </a:r>
          </a:p>
          <a:p>
            <a:pPr marL="342900" marR="1446784" indent="-342900">
              <a:lnSpc>
                <a:spcPts val="3840"/>
              </a:lnSpc>
            </a:pPr>
            <a:r>
              <a:rPr lang="en-US" sz="3100" dirty="0">
                <a:latin typeface="Arial"/>
              </a:rPr>
              <a:t>• </a:t>
            </a:r>
            <a:r>
              <a:rPr lang="en-US" sz="3100" dirty="0" err="1">
                <a:latin typeface="Arial"/>
              </a:rPr>
              <a:t>Asas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Pengeluaran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berdasar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mata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anggaran</a:t>
            </a:r>
            <a:r>
              <a:rPr lang="en-US" sz="3100" dirty="0">
                <a:latin typeface="Arial"/>
              </a:rPr>
              <a:t> (</a:t>
            </a:r>
            <a:r>
              <a:rPr lang="en-US" sz="3100" dirty="0" err="1">
                <a:latin typeface="Arial"/>
              </a:rPr>
              <a:t>m.a</a:t>
            </a:r>
            <a:r>
              <a:rPr lang="en-US" sz="3100" dirty="0">
                <a:latin typeface="Arial"/>
              </a:rPr>
              <a:t>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8304" y="246888"/>
            <a:ext cx="7351776" cy="5483352"/>
          </a:xfrm>
          <a:prstGeom prst="rect">
            <a:avLst/>
          </a:prstGeom>
          <a:solidFill>
            <a:srgbClr val="FECCFF"/>
          </a:solidFill>
        </p:spPr>
        <p:txBody>
          <a:bodyPr lIns="0" tIns="0" rIns="0" bIns="0">
            <a:noAutofit/>
          </a:bodyPr>
          <a:lstStyle/>
          <a:p>
            <a:pPr marL="152400" indent="0">
              <a:spcAft>
                <a:spcPts val="4200"/>
              </a:spcAft>
            </a:pPr>
            <a:r>
              <a:rPr lang="en-US" sz="3200" b="1" i="1" spc="-200" dirty="0">
                <a:solidFill>
                  <a:srgbClr val="FF6600"/>
                </a:solidFill>
                <a:latin typeface="Arial"/>
              </a:rPr>
              <a:t>PENGELOLAAN KEUANGAN / DANA</a:t>
            </a:r>
          </a:p>
          <a:p>
            <a:pPr marL="12700" indent="0" algn="just">
              <a:spcAft>
                <a:spcPts val="840"/>
              </a:spcAft>
            </a:pPr>
            <a:r>
              <a:rPr lang="en-US" sz="2300" b="1" i="1" spc="-450" dirty="0">
                <a:solidFill>
                  <a:srgbClr val="FF0000"/>
                </a:solidFill>
                <a:latin typeface="Arial"/>
              </a:rPr>
              <a:t>1. </a:t>
            </a:r>
            <a:r>
              <a:rPr lang="en-US" sz="2400" b="1" i="1" spc="-45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 U D G E  T  I  N G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2300" b="1" dirty="0">
                <a:latin typeface="Arial"/>
              </a:rPr>
              <a:t>= PENYUSUNAN (</a:t>
            </a:r>
            <a:r>
              <a:rPr lang="en-US" sz="2300" b="1" dirty="0" err="1">
                <a:latin typeface="Arial"/>
              </a:rPr>
              <a:t>perencanaan</a:t>
            </a:r>
            <a:r>
              <a:rPr lang="en-US" sz="2300" b="1" dirty="0">
                <a:latin typeface="Arial"/>
              </a:rPr>
              <a:t>)</a:t>
            </a:r>
          </a:p>
          <a:p>
            <a:pPr marL="2387600" indent="0">
              <a:spcAft>
                <a:spcPts val="3360"/>
              </a:spcAft>
            </a:pPr>
            <a:r>
              <a:rPr lang="en-US" sz="2300" b="1" dirty="0">
                <a:latin typeface="Arial"/>
              </a:rPr>
              <a:t>ANGGARAN</a:t>
            </a:r>
          </a:p>
          <a:p>
            <a:pPr marL="12700" indent="0" algn="just">
              <a:spcAft>
                <a:spcPts val="840"/>
              </a:spcAft>
            </a:pPr>
            <a:r>
              <a:rPr lang="en-US" sz="2300" b="1" dirty="0">
                <a:solidFill>
                  <a:srgbClr val="FF0000"/>
                </a:solidFill>
                <a:latin typeface="Arial"/>
              </a:rPr>
              <a:t>2. </a:t>
            </a:r>
            <a:r>
              <a:rPr lang="en-US" sz="2300" b="1" i="1" spc="-450" dirty="0">
                <a:solidFill>
                  <a:srgbClr val="FF0000"/>
                </a:solidFill>
                <a:latin typeface="Arial"/>
              </a:rPr>
              <a:t>A  C  </a:t>
            </a:r>
            <a:r>
              <a:rPr lang="en-US" sz="2300" b="1" i="1" spc="-450" dirty="0" err="1">
                <a:solidFill>
                  <a:srgbClr val="FF0000"/>
                </a:solidFill>
                <a:latin typeface="Arial"/>
              </a:rPr>
              <a:t>C</a:t>
            </a:r>
            <a:r>
              <a:rPr lang="en-US" sz="2300" b="1" i="1" spc="-450" dirty="0">
                <a:solidFill>
                  <a:srgbClr val="FF0000"/>
                </a:solidFill>
                <a:latin typeface="Arial"/>
              </a:rPr>
              <a:t>  O  U  N  T  I  N  G </a:t>
            </a:r>
            <a:r>
              <a:rPr lang="en-US" sz="2300" b="1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2300" b="1" dirty="0">
                <a:latin typeface="Arial"/>
              </a:rPr>
              <a:t>= IMPLEMENTASI DG PERANGKAT</a:t>
            </a:r>
          </a:p>
          <a:p>
            <a:pPr marL="2387600" indent="0">
              <a:spcAft>
                <a:spcPts val="3360"/>
              </a:spcAft>
            </a:pPr>
            <a:r>
              <a:rPr lang="en-US" sz="2300" b="1" dirty="0">
                <a:latin typeface="Arial"/>
              </a:rPr>
              <a:t>UTAMA PENCATATAN &amp; PELAPORAN</a:t>
            </a:r>
          </a:p>
          <a:p>
            <a:pPr marL="12700" indent="0" algn="just">
              <a:spcAft>
                <a:spcPts val="840"/>
              </a:spcAft>
            </a:pPr>
            <a:r>
              <a:rPr lang="en-US" sz="2300" b="1" dirty="0">
                <a:solidFill>
                  <a:srgbClr val="FF0000"/>
                </a:solidFill>
                <a:latin typeface="Arial"/>
              </a:rPr>
              <a:t>3. </a:t>
            </a:r>
            <a:r>
              <a:rPr lang="en-US" sz="2300" b="1" i="1" spc="-450" dirty="0">
                <a:solidFill>
                  <a:srgbClr val="FF0000"/>
                </a:solidFill>
                <a:latin typeface="Arial"/>
              </a:rPr>
              <a:t>A  U  D  I  T  I  N  G</a:t>
            </a:r>
            <a:r>
              <a:rPr lang="en-US" sz="2300" b="1" dirty="0">
                <a:solidFill>
                  <a:srgbClr val="FF0000"/>
                </a:solidFill>
                <a:latin typeface="Arial"/>
              </a:rPr>
              <a:t>    </a:t>
            </a:r>
            <a:r>
              <a:rPr lang="en-US" sz="2300" b="1" dirty="0">
                <a:latin typeface="Arial"/>
              </a:rPr>
              <a:t>= PENGAWASAN </a:t>
            </a:r>
            <a:r>
              <a:rPr lang="en-US" sz="2300" b="1" dirty="0" err="1">
                <a:latin typeface="Arial"/>
              </a:rPr>
              <a:t>dan</a:t>
            </a:r>
            <a:r>
              <a:rPr lang="en-US" sz="2300" b="1" dirty="0">
                <a:latin typeface="Arial"/>
              </a:rPr>
              <a:t> PEMERIKSAAN</a:t>
            </a:r>
          </a:p>
          <a:p>
            <a:pPr marL="228600" indent="0" algn="ctr"/>
            <a:r>
              <a:rPr lang="en-US" sz="2300" b="1" dirty="0">
                <a:latin typeface="Arial"/>
              </a:rPr>
              <a:t>(WASRIK)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32" y="387096"/>
            <a:ext cx="8476488" cy="6096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69900" marR="22860" indent="0">
              <a:lnSpc>
                <a:spcPts val="3360"/>
              </a:lnSpc>
              <a:spcAft>
                <a:spcPts val="630"/>
              </a:spcAft>
            </a:pPr>
            <a:r>
              <a:rPr lang="en-US" sz="2700" b="1" dirty="0">
                <a:latin typeface="Arial"/>
              </a:rPr>
              <a:t>RINCIAN PENGELUARAN </a:t>
            </a:r>
            <a:r>
              <a:rPr lang="en-US" sz="2700" b="1" dirty="0" err="1">
                <a:latin typeface="Arial"/>
              </a:rPr>
              <a:t>dlm</a:t>
            </a:r>
            <a:r>
              <a:rPr lang="en-US" sz="2700" b="1" dirty="0">
                <a:latin typeface="Arial"/>
              </a:rPr>
              <a:t> SISTEM PENGANGGARAN PEMERINTAH </a:t>
            </a:r>
            <a:r>
              <a:rPr lang="en-US" sz="2700" b="1" dirty="0" err="1">
                <a:latin typeface="Arial"/>
              </a:rPr>
              <a:t>dikelompokan</a:t>
            </a:r>
            <a:r>
              <a:rPr lang="en-US" sz="2700" b="1" dirty="0">
                <a:latin typeface="Arial"/>
              </a:rPr>
              <a:t> &amp; </a:t>
            </a:r>
            <a:r>
              <a:rPr lang="en-US" sz="2700" b="1" dirty="0" err="1">
                <a:latin typeface="Arial"/>
              </a:rPr>
              <a:t>ditetapkan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dlm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bentuk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m.a</a:t>
            </a:r>
            <a:r>
              <a:rPr lang="en-US" sz="2700" b="1" dirty="0">
                <a:latin typeface="Arial"/>
              </a:rPr>
              <a:t> (Mata </a:t>
            </a:r>
            <a:r>
              <a:rPr lang="en-US" sz="2700" b="1" dirty="0" err="1">
                <a:latin typeface="Arial"/>
              </a:rPr>
              <a:t>Anggaran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Pengeluaran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untuk</a:t>
            </a:r>
            <a:r>
              <a:rPr lang="en-US" sz="2700" b="1" dirty="0">
                <a:latin typeface="Arial"/>
              </a:rPr>
              <a:t>:</a:t>
            </a:r>
          </a:p>
          <a:p>
            <a:pPr marL="469900" marR="22860" indent="0">
              <a:lnSpc>
                <a:spcPts val="3360"/>
              </a:lnSpc>
              <a:spcAft>
                <a:spcPts val="630"/>
              </a:spcAft>
            </a:pPr>
            <a:r>
              <a:rPr lang="en-US" sz="1600" b="1" dirty="0">
                <a:latin typeface="Arial"/>
              </a:rPr>
              <a:t>• BELANJA PENUNJANG </a:t>
            </a:r>
            <a:r>
              <a:rPr lang="en-US" sz="1600" b="1" dirty="0" err="1">
                <a:latin typeface="Arial"/>
              </a:rPr>
              <a:t>m.a</a:t>
            </a:r>
            <a:r>
              <a:rPr lang="en-US" sz="1600" b="1" dirty="0">
                <a:latin typeface="Arial"/>
              </a:rPr>
              <a:t> </a:t>
            </a:r>
          </a:p>
          <a:p>
            <a:pPr marL="469900" marR="22860" indent="0">
              <a:lnSpc>
                <a:spcPts val="3360"/>
              </a:lnSpc>
              <a:spcAft>
                <a:spcPts val="630"/>
              </a:spcAft>
            </a:pPr>
            <a:r>
              <a:rPr lang="en-US" sz="1600" b="1" dirty="0">
                <a:latin typeface="Arial"/>
              </a:rPr>
              <a:t>5190 = </a:t>
            </a:r>
            <a:r>
              <a:rPr lang="en-US" sz="1600" b="1" dirty="0" err="1">
                <a:latin typeface="Arial"/>
              </a:rPr>
              <a:t>Gaji</a:t>
            </a:r>
            <a:r>
              <a:rPr lang="en-US" sz="1600" b="1" dirty="0">
                <a:latin typeface="Arial"/>
              </a:rPr>
              <a:t>/</a:t>
            </a:r>
            <a:r>
              <a:rPr lang="en-US" sz="1600" b="1" dirty="0" err="1">
                <a:latin typeface="Arial"/>
              </a:rPr>
              <a:t>upah</a:t>
            </a:r>
            <a:endParaRPr lang="en-US" sz="1600" b="1" dirty="0">
              <a:latin typeface="Arial"/>
            </a:endParaRPr>
          </a:p>
          <a:p>
            <a:pPr marL="469900" marR="22860" indent="0">
              <a:lnSpc>
                <a:spcPts val="3360"/>
              </a:lnSpc>
              <a:spcAft>
                <a:spcPts val="630"/>
              </a:spcAft>
            </a:pPr>
            <a:r>
              <a:rPr lang="en-US" sz="1600" b="1" dirty="0">
                <a:latin typeface="Arial"/>
              </a:rPr>
              <a:t>5290 = </a:t>
            </a:r>
            <a:r>
              <a:rPr lang="en-US" sz="1600" b="1" dirty="0" err="1">
                <a:latin typeface="Arial"/>
              </a:rPr>
              <a:t>Bahan</a:t>
            </a:r>
            <a:r>
              <a:rPr lang="en-US" sz="1600" b="1" dirty="0">
                <a:latin typeface="Arial"/>
              </a:rPr>
              <a:t> </a:t>
            </a:r>
          </a:p>
          <a:p>
            <a:pPr marL="469900" marR="22860" indent="0">
              <a:lnSpc>
                <a:spcPts val="3360"/>
              </a:lnSpc>
              <a:spcAft>
                <a:spcPts val="630"/>
              </a:spcAft>
            </a:pPr>
            <a:r>
              <a:rPr lang="en-US" sz="1600" b="1" dirty="0">
                <a:latin typeface="Arial"/>
              </a:rPr>
              <a:t>5490 = </a:t>
            </a:r>
            <a:r>
              <a:rPr lang="en-US" sz="1600" b="1" dirty="0" err="1">
                <a:latin typeface="Arial"/>
              </a:rPr>
              <a:t>Perjalanan</a:t>
            </a:r>
            <a:r>
              <a:rPr lang="en-US" sz="1600" b="1" dirty="0">
                <a:latin typeface="Arial"/>
              </a:rPr>
              <a:t> </a:t>
            </a:r>
          </a:p>
          <a:p>
            <a:pPr marL="469900" marR="22860" indent="0">
              <a:lnSpc>
                <a:spcPts val="3360"/>
              </a:lnSpc>
              <a:spcAft>
                <a:spcPts val="630"/>
              </a:spcAft>
            </a:pPr>
            <a:r>
              <a:rPr lang="en-US" sz="1600" b="1" dirty="0">
                <a:latin typeface="Arial"/>
              </a:rPr>
              <a:t>5890 = Lain-lain</a:t>
            </a:r>
          </a:p>
          <a:p>
            <a:pPr marR="5928360" indent="0" algn="r">
              <a:lnSpc>
                <a:spcPts val="2424"/>
              </a:lnSpc>
            </a:pPr>
            <a:r>
              <a:rPr lang="en-US" sz="1600" b="1" dirty="0">
                <a:latin typeface="Arial"/>
              </a:rPr>
              <a:t>• BELANJA MODAL </a:t>
            </a:r>
            <a:r>
              <a:rPr lang="en-US" sz="1600" b="1" dirty="0" err="1">
                <a:latin typeface="Arial"/>
              </a:rPr>
              <a:t>m.a</a:t>
            </a:r>
            <a:endParaRPr lang="en-US" sz="1600" b="1" dirty="0">
              <a:latin typeface="Arial"/>
            </a:endParaRPr>
          </a:p>
          <a:p>
            <a:pPr marR="5928360" indent="0" algn="r">
              <a:lnSpc>
                <a:spcPts val="2424"/>
              </a:lnSpc>
            </a:pPr>
            <a:r>
              <a:rPr lang="en-US" sz="1600" b="1" dirty="0">
                <a:latin typeface="Arial"/>
              </a:rPr>
              <a:t>5910 = Tanah</a:t>
            </a:r>
          </a:p>
          <a:p>
            <a:pPr marL="1955800" indent="-812800">
              <a:lnSpc>
                <a:spcPts val="2400"/>
              </a:lnSpc>
            </a:pPr>
            <a:r>
              <a:rPr lang="en-US" sz="1600" b="1" dirty="0">
                <a:latin typeface="Arial"/>
              </a:rPr>
              <a:t>5920 = </a:t>
            </a:r>
            <a:r>
              <a:rPr lang="en-US" sz="1600" b="1" dirty="0" err="1">
                <a:latin typeface="Arial"/>
              </a:rPr>
              <a:t>Peralatan</a:t>
            </a:r>
            <a:r>
              <a:rPr lang="en-US" sz="1600" b="1" dirty="0">
                <a:latin typeface="Arial"/>
              </a:rPr>
              <a:t> &amp; </a:t>
            </a:r>
            <a:r>
              <a:rPr lang="en-US" sz="1600" b="1" dirty="0" err="1">
                <a:latin typeface="Arial"/>
              </a:rPr>
              <a:t>mesin</a:t>
            </a:r>
            <a:endParaRPr lang="en-US" sz="1600" b="1" dirty="0">
              <a:latin typeface="Arial"/>
            </a:endParaRPr>
          </a:p>
          <a:p>
            <a:pPr marL="1955800" indent="-812800">
              <a:lnSpc>
                <a:spcPts val="2400"/>
              </a:lnSpc>
            </a:pPr>
            <a:r>
              <a:rPr lang="en-US" sz="1600" b="1" dirty="0">
                <a:latin typeface="Arial"/>
              </a:rPr>
              <a:t>5930 = </a:t>
            </a:r>
            <a:r>
              <a:rPr lang="en-US" sz="1600" b="1" dirty="0" err="1">
                <a:latin typeface="Arial"/>
              </a:rPr>
              <a:t>Gedung</a:t>
            </a:r>
            <a:r>
              <a:rPr lang="en-US" sz="1600" b="1" dirty="0">
                <a:latin typeface="Arial"/>
              </a:rPr>
              <a:t> &amp; </a:t>
            </a:r>
            <a:r>
              <a:rPr lang="en-US" sz="1600" b="1" dirty="0" err="1">
                <a:latin typeface="Arial"/>
              </a:rPr>
              <a:t>bangunan</a:t>
            </a:r>
            <a:endParaRPr lang="en-US" sz="1600" b="1" dirty="0">
              <a:latin typeface="Arial"/>
            </a:endParaRPr>
          </a:p>
          <a:p>
            <a:pPr marL="1955800" indent="-812800">
              <a:lnSpc>
                <a:spcPts val="2400"/>
              </a:lnSpc>
            </a:pPr>
            <a:r>
              <a:rPr lang="en-US" sz="1600" b="1" dirty="0">
                <a:latin typeface="Arial"/>
              </a:rPr>
              <a:t>5940 = </a:t>
            </a:r>
            <a:r>
              <a:rPr lang="en-US" sz="1600" b="1" dirty="0" err="1">
                <a:latin typeface="Arial"/>
              </a:rPr>
              <a:t>Jaringan</a:t>
            </a:r>
            <a:r>
              <a:rPr lang="en-US" sz="1600" b="1" dirty="0">
                <a:latin typeface="Arial"/>
              </a:rPr>
              <a:t> (</a:t>
            </a:r>
            <a:r>
              <a:rPr lang="en-US" sz="1600" b="1" dirty="0" err="1">
                <a:latin typeface="Arial"/>
              </a:rPr>
              <a:t>jalan</a:t>
            </a:r>
            <a:r>
              <a:rPr lang="en-US" sz="1600" b="1" dirty="0">
                <a:latin typeface="Arial"/>
              </a:rPr>
              <a:t>, </a:t>
            </a:r>
            <a:r>
              <a:rPr lang="en-US" sz="1600" b="1" dirty="0" err="1">
                <a:latin typeface="Arial"/>
              </a:rPr>
              <a:t>irigasi</a:t>
            </a:r>
            <a:r>
              <a:rPr lang="en-US" sz="1600" b="1" dirty="0">
                <a:latin typeface="Arial"/>
              </a:rPr>
              <a:t>, </a:t>
            </a:r>
            <a:r>
              <a:rPr lang="en-US" sz="1600" b="1" dirty="0" err="1">
                <a:latin typeface="Arial"/>
              </a:rPr>
              <a:t>dll</a:t>
            </a:r>
            <a:r>
              <a:rPr lang="en-US" sz="1600" b="1" dirty="0">
                <a:latin typeface="Arial"/>
              </a:rPr>
              <a:t>)</a:t>
            </a:r>
          </a:p>
          <a:p>
            <a:pPr marL="1955800" marR="1737360" indent="-812800">
              <a:lnSpc>
                <a:spcPts val="1944"/>
              </a:lnSpc>
              <a:spcAft>
                <a:spcPts val="210"/>
              </a:spcAft>
            </a:pPr>
            <a:r>
              <a:rPr lang="en-US" sz="1600" b="1" dirty="0">
                <a:latin typeface="Arial"/>
              </a:rPr>
              <a:t>5950 = </a:t>
            </a:r>
            <a:r>
              <a:rPr lang="en-US" sz="1600" b="1" dirty="0" err="1">
                <a:latin typeface="Arial"/>
              </a:rPr>
              <a:t>Fisik</a:t>
            </a:r>
            <a:r>
              <a:rPr lang="en-US" sz="1600" b="1" dirty="0">
                <a:latin typeface="Arial"/>
              </a:rPr>
              <a:t> </a:t>
            </a:r>
            <a:r>
              <a:rPr lang="en-US" sz="1600" b="1" dirty="0" err="1">
                <a:latin typeface="Arial"/>
              </a:rPr>
              <a:t>lainnya</a:t>
            </a:r>
            <a:r>
              <a:rPr lang="en-US" sz="1600" b="1" dirty="0">
                <a:latin typeface="Arial"/>
              </a:rPr>
              <a:t> (</a:t>
            </a:r>
            <a:r>
              <a:rPr lang="en-US" sz="1600" b="1" dirty="0" err="1">
                <a:latin typeface="Arial"/>
              </a:rPr>
              <a:t>buku</a:t>
            </a:r>
            <a:r>
              <a:rPr lang="en-US" sz="1600" b="1" dirty="0">
                <a:latin typeface="Arial"/>
              </a:rPr>
              <a:t>, </a:t>
            </a:r>
            <a:r>
              <a:rPr lang="en-US" sz="1600" b="1" dirty="0" err="1">
                <a:latin typeface="Arial"/>
              </a:rPr>
              <a:t>komputer</a:t>
            </a:r>
            <a:r>
              <a:rPr lang="en-US" sz="1600" b="1" dirty="0">
                <a:latin typeface="Arial"/>
              </a:rPr>
              <a:t>, lab &amp; </a:t>
            </a:r>
            <a:r>
              <a:rPr lang="en-US" sz="1600" b="1" dirty="0" err="1">
                <a:latin typeface="Arial"/>
              </a:rPr>
              <a:t>sejenisnya</a:t>
            </a:r>
            <a:r>
              <a:rPr lang="en-US" sz="1600" b="1" dirty="0">
                <a:latin typeface="Arial"/>
              </a:rPr>
              <a:t>)</a:t>
            </a:r>
          </a:p>
          <a:p>
            <a:pPr marL="1955800" indent="-812800"/>
            <a:r>
              <a:rPr lang="en-US" sz="1600" b="1" dirty="0">
                <a:latin typeface="Arial"/>
              </a:rPr>
              <a:t>5960 = Non </a:t>
            </a:r>
            <a:r>
              <a:rPr lang="en-US" sz="1600" b="1" dirty="0" err="1">
                <a:latin typeface="Arial"/>
              </a:rPr>
              <a:t>Fisik</a:t>
            </a:r>
            <a:r>
              <a:rPr lang="en-US" sz="1600" b="1" dirty="0">
                <a:latin typeface="Arial"/>
              </a:rPr>
              <a:t> (DIKLAT, Seminar/</a:t>
            </a:r>
            <a:r>
              <a:rPr lang="en-US" sz="1600" b="1" dirty="0" err="1">
                <a:latin typeface="Arial"/>
              </a:rPr>
              <a:t>Lokakarya</a:t>
            </a:r>
            <a:r>
              <a:rPr lang="en-US" sz="1600" b="1" dirty="0">
                <a:latin typeface="Arial"/>
              </a:rPr>
              <a:t>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"/>
            <a:ext cx="7824216" cy="8656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3780"/>
              </a:spcAft>
            </a:pPr>
            <a:r>
              <a:rPr lang="en-US" sz="3600" b="1" dirty="0">
                <a:latin typeface="Arial"/>
              </a:rPr>
              <a:t>KARAKTERISTIK ANGGARAN</a:t>
            </a:r>
          </a:p>
        </p:txBody>
      </p:sp>
      <p:sp>
        <p:nvSpPr>
          <p:cNvPr id="3" name="Rectangle 2"/>
          <p:cNvSpPr/>
          <p:nvPr/>
        </p:nvSpPr>
        <p:spPr>
          <a:xfrm>
            <a:off x="109728" y="1243584"/>
            <a:ext cx="8385048" cy="5059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marR="670560" indent="-342900">
              <a:lnSpc>
                <a:spcPts val="3336"/>
              </a:lnSpc>
              <a:spcBef>
                <a:spcPts val="3780"/>
              </a:spcBef>
              <a:spcAft>
                <a:spcPts val="3150"/>
              </a:spcAft>
            </a:pPr>
            <a:r>
              <a:rPr lang="en-US" sz="2700" b="1" dirty="0">
                <a:latin typeface="Arial"/>
              </a:rPr>
              <a:t>• TERDIRI DARI 2 SISI; </a:t>
            </a:r>
            <a:r>
              <a:rPr lang="en-US" sz="2700" b="1" dirty="0" err="1">
                <a:latin typeface="Arial"/>
              </a:rPr>
              <a:t>sisi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penerimaan</a:t>
            </a:r>
            <a:r>
              <a:rPr lang="en-US" sz="2700" b="1" dirty="0">
                <a:latin typeface="Arial"/>
              </a:rPr>
              <a:t> &amp; </a:t>
            </a:r>
            <a:r>
              <a:rPr lang="en-US" sz="2700" b="1" dirty="0" err="1">
                <a:latin typeface="Arial"/>
              </a:rPr>
              <a:t>sisi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pengeluaran</a:t>
            </a:r>
            <a:endParaRPr lang="en-US" sz="2700" b="1" dirty="0">
              <a:latin typeface="Arial"/>
            </a:endParaRPr>
          </a:p>
          <a:p>
            <a:pPr marL="342900" indent="-342900">
              <a:spcAft>
                <a:spcPts val="1260"/>
              </a:spcAft>
            </a:pPr>
            <a:r>
              <a:rPr lang="en-US" sz="2700" b="1" dirty="0">
                <a:latin typeface="Arial"/>
              </a:rPr>
              <a:t>• SISI PENERIMAAN (</a:t>
            </a:r>
            <a:r>
              <a:rPr lang="en-US" sz="2700" b="1" dirty="0" err="1">
                <a:latin typeface="Arial"/>
              </a:rPr>
              <a:t>sebelah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kiri</a:t>
            </a:r>
            <a:r>
              <a:rPr lang="en-US" sz="2700" b="1" dirty="0">
                <a:latin typeface="Arial"/>
              </a:rPr>
              <a:t>),</a:t>
            </a:r>
          </a:p>
          <a:p>
            <a:pPr marL="342900" marR="86360" indent="0" algn="just">
              <a:lnSpc>
                <a:spcPts val="3336"/>
              </a:lnSpc>
              <a:spcAft>
                <a:spcPts val="3150"/>
              </a:spcAft>
            </a:pPr>
            <a:r>
              <a:rPr lang="en-US" sz="2700" b="1" i="1" dirty="0" err="1">
                <a:latin typeface="Arial"/>
              </a:rPr>
              <a:t>Berisi</a:t>
            </a:r>
            <a:r>
              <a:rPr lang="en-US" sz="2700" b="1" i="1" dirty="0">
                <a:latin typeface="Arial"/>
              </a:rPr>
              <a:t>: </a:t>
            </a:r>
            <a:r>
              <a:rPr lang="en-US" sz="2700" b="1" i="1" dirty="0" err="1">
                <a:latin typeface="Arial"/>
              </a:rPr>
              <a:t>besarnya</a:t>
            </a:r>
            <a:r>
              <a:rPr lang="en-US" sz="2700" b="1" i="1" dirty="0">
                <a:latin typeface="Arial"/>
              </a:rPr>
              <a:t> </a:t>
            </a:r>
            <a:r>
              <a:rPr lang="en-US" sz="2700" b="1" i="1" dirty="0" err="1">
                <a:latin typeface="Arial"/>
              </a:rPr>
              <a:t>dana</a:t>
            </a:r>
            <a:r>
              <a:rPr lang="en-US" sz="2700" b="1" i="1" dirty="0">
                <a:latin typeface="Arial"/>
              </a:rPr>
              <a:t> </a:t>
            </a:r>
            <a:r>
              <a:rPr lang="en-US" sz="2700" b="1" i="1" dirty="0" err="1">
                <a:latin typeface="Arial"/>
              </a:rPr>
              <a:t>yg</a:t>
            </a:r>
            <a:r>
              <a:rPr lang="en-US" sz="2700" b="1" i="1" dirty="0">
                <a:latin typeface="Arial"/>
              </a:rPr>
              <a:t> </a:t>
            </a:r>
            <a:r>
              <a:rPr lang="en-US" sz="2700" b="1" i="1" dirty="0" err="1">
                <a:latin typeface="Arial"/>
              </a:rPr>
              <a:t>diterima</a:t>
            </a:r>
            <a:r>
              <a:rPr lang="en-US" sz="2700" b="1" i="1" dirty="0">
                <a:latin typeface="Arial"/>
              </a:rPr>
              <a:t> </a:t>
            </a:r>
            <a:r>
              <a:rPr lang="en-US" sz="2700" b="1" i="1" dirty="0" err="1">
                <a:latin typeface="Arial"/>
              </a:rPr>
              <a:t>lembaga</a:t>
            </a:r>
            <a:r>
              <a:rPr lang="en-US" sz="2700" b="1" i="1" dirty="0">
                <a:latin typeface="Arial"/>
              </a:rPr>
              <a:t> (ex: </a:t>
            </a:r>
            <a:r>
              <a:rPr lang="en-US" sz="2700" b="1" i="1" dirty="0" err="1">
                <a:latin typeface="Arial"/>
              </a:rPr>
              <a:t>Pemerintah</a:t>
            </a:r>
            <a:r>
              <a:rPr lang="en-US" sz="2700" b="1" i="1" dirty="0">
                <a:latin typeface="Arial"/>
              </a:rPr>
              <a:t>, </a:t>
            </a:r>
            <a:r>
              <a:rPr lang="en-US" sz="2700" b="1" i="1" dirty="0" err="1">
                <a:latin typeface="Arial"/>
              </a:rPr>
              <a:t>Masyarakat</a:t>
            </a:r>
            <a:r>
              <a:rPr lang="en-US" sz="2700" b="1" i="1" dirty="0">
                <a:latin typeface="Arial"/>
              </a:rPr>
              <a:t>, </a:t>
            </a:r>
            <a:r>
              <a:rPr lang="en-US" sz="2700" b="1" i="1" dirty="0" err="1">
                <a:latin typeface="Arial"/>
              </a:rPr>
              <a:t>Orangtua</a:t>
            </a:r>
            <a:r>
              <a:rPr lang="en-US" sz="2700" b="1" i="1" dirty="0">
                <a:latin typeface="Arial"/>
              </a:rPr>
              <a:t>, &amp; sumber2 lain.</a:t>
            </a:r>
          </a:p>
          <a:p>
            <a:pPr marL="342900" marR="86360" indent="-342900">
              <a:lnSpc>
                <a:spcPts val="3360"/>
              </a:lnSpc>
            </a:pPr>
            <a:r>
              <a:rPr lang="en-US" sz="2700" b="1" i="1" dirty="0">
                <a:latin typeface="Arial"/>
              </a:rPr>
              <a:t>•</a:t>
            </a:r>
            <a:r>
              <a:rPr lang="en-US" sz="2700" b="1" dirty="0">
                <a:latin typeface="Arial"/>
              </a:rPr>
              <a:t> SISI PENGELUARAN (</a:t>
            </a:r>
            <a:r>
              <a:rPr lang="en-US" sz="2700" b="1" dirty="0" err="1">
                <a:latin typeface="Arial"/>
              </a:rPr>
              <a:t>sebelah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kanan</a:t>
            </a:r>
            <a:r>
              <a:rPr lang="en-US" sz="2700" b="1" dirty="0">
                <a:latin typeface="Arial"/>
              </a:rPr>
              <a:t>), </a:t>
            </a:r>
            <a:r>
              <a:rPr lang="en-US" sz="2700" b="1" i="1" dirty="0" err="1">
                <a:latin typeface="Arial"/>
              </a:rPr>
              <a:t>Berisi</a:t>
            </a:r>
            <a:r>
              <a:rPr lang="en-US" sz="2700" b="1" i="1" dirty="0">
                <a:latin typeface="Arial"/>
              </a:rPr>
              <a:t>: </a:t>
            </a:r>
            <a:r>
              <a:rPr lang="en-US" sz="2700" b="1" i="1" dirty="0" err="1">
                <a:latin typeface="Arial"/>
              </a:rPr>
              <a:t>alokasi</a:t>
            </a:r>
            <a:r>
              <a:rPr lang="en-US" sz="2700" b="1" i="1" dirty="0">
                <a:latin typeface="Arial"/>
              </a:rPr>
              <a:t> </a:t>
            </a:r>
            <a:r>
              <a:rPr lang="en-US" sz="2700" b="1" i="1" dirty="0" err="1">
                <a:latin typeface="Arial"/>
              </a:rPr>
              <a:t>besarnya</a:t>
            </a:r>
            <a:r>
              <a:rPr lang="en-US" sz="2700" b="1" i="1" dirty="0">
                <a:latin typeface="Arial"/>
              </a:rPr>
              <a:t> </a:t>
            </a:r>
            <a:r>
              <a:rPr lang="en-US" sz="2700" b="1" i="1" dirty="0" err="1">
                <a:latin typeface="Arial"/>
              </a:rPr>
              <a:t>biaya</a:t>
            </a:r>
            <a:r>
              <a:rPr lang="en-US" sz="2700" b="1" i="1" dirty="0">
                <a:latin typeface="Arial"/>
              </a:rPr>
              <a:t> </a:t>
            </a:r>
            <a:r>
              <a:rPr lang="en-US" sz="2700" b="1" i="1" dirty="0" err="1">
                <a:latin typeface="Arial"/>
              </a:rPr>
              <a:t>pendidikan</a:t>
            </a:r>
            <a:r>
              <a:rPr lang="en-US" sz="2700" b="1" i="1" dirty="0">
                <a:latin typeface="Arial"/>
              </a:rPr>
              <a:t> </a:t>
            </a:r>
            <a:r>
              <a:rPr lang="en-US" sz="2700" b="1" i="1" dirty="0" err="1">
                <a:latin typeface="Arial"/>
              </a:rPr>
              <a:t>untuk</a:t>
            </a:r>
            <a:r>
              <a:rPr lang="en-US" sz="2700" b="1" i="1" dirty="0">
                <a:latin typeface="Arial"/>
              </a:rPr>
              <a:t> </a:t>
            </a:r>
            <a:r>
              <a:rPr lang="en-US" sz="2700" b="1" i="1" dirty="0" err="1">
                <a:latin typeface="Arial"/>
              </a:rPr>
              <a:t>setiap</a:t>
            </a:r>
            <a:r>
              <a:rPr lang="en-US" sz="2700" b="1" i="1" dirty="0">
                <a:latin typeface="Arial"/>
              </a:rPr>
              <a:t> </a:t>
            </a:r>
            <a:r>
              <a:rPr lang="en-US" sz="2700" b="1" i="1" dirty="0" err="1">
                <a:latin typeface="Arial"/>
              </a:rPr>
              <a:t>komponen</a:t>
            </a:r>
            <a:r>
              <a:rPr lang="en-US" sz="2700" b="1" i="1" dirty="0">
                <a:latin typeface="Arial"/>
              </a:rPr>
              <a:t> </a:t>
            </a:r>
            <a:r>
              <a:rPr lang="en-US" sz="2700" b="1" i="1" dirty="0" err="1">
                <a:latin typeface="Arial"/>
              </a:rPr>
              <a:t>yg</a:t>
            </a:r>
            <a:r>
              <a:rPr lang="en-US" sz="2700" b="1" i="1" dirty="0">
                <a:latin typeface="Arial"/>
              </a:rPr>
              <a:t> hrs </a:t>
            </a:r>
            <a:r>
              <a:rPr lang="en-US" sz="2700" b="1" i="1" dirty="0" err="1">
                <a:latin typeface="Arial"/>
              </a:rPr>
              <a:t>dibiayai</a:t>
            </a:r>
            <a:r>
              <a:rPr lang="en-US" sz="2700" b="1" i="1" dirty="0"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362712"/>
            <a:ext cx="5995416" cy="11216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5304"/>
              </a:lnSpc>
              <a:spcAft>
                <a:spcPts val="840"/>
              </a:spcAft>
            </a:pPr>
            <a:r>
              <a:rPr lang="en-US" sz="4100" b="1">
                <a:latin typeface="Arial"/>
              </a:rPr>
              <a:t>KLASIFIKASI BIAYA dlm PENGANGGARAN</a:t>
            </a:r>
          </a:p>
        </p:txBody>
      </p:sp>
      <p:sp>
        <p:nvSpPr>
          <p:cNvPr id="3" name="Rectangle 2"/>
          <p:cNvSpPr/>
          <p:nvPr/>
        </p:nvSpPr>
        <p:spPr>
          <a:xfrm>
            <a:off x="560832" y="1981200"/>
            <a:ext cx="7473696" cy="39258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584200" marR="12192" indent="-571500">
              <a:lnSpc>
                <a:spcPts val="4224"/>
              </a:lnSpc>
              <a:spcBef>
                <a:spcPts val="840"/>
              </a:spcBef>
              <a:spcAft>
                <a:spcPts val="840"/>
              </a:spcAft>
            </a:pPr>
            <a:r>
              <a:rPr lang="en-US" sz="3100" dirty="0">
                <a:latin typeface="Arial"/>
              </a:rPr>
              <a:t>1. </a:t>
            </a:r>
            <a:r>
              <a:rPr lang="en-US" sz="3100" b="1" dirty="0">
                <a:latin typeface="Arial"/>
              </a:rPr>
              <a:t>BIAYA MODAL - </a:t>
            </a:r>
            <a:r>
              <a:rPr lang="en-US" sz="3100" b="1" i="1" dirty="0">
                <a:latin typeface="Arial"/>
              </a:rPr>
              <a:t>CAPITAL COST </a:t>
            </a:r>
            <a:r>
              <a:rPr lang="en-US" sz="3100" b="1" dirty="0" err="1">
                <a:latin typeface="Arial"/>
              </a:rPr>
              <a:t>Biaya</a:t>
            </a:r>
            <a:r>
              <a:rPr lang="en-US" sz="3100" b="1" dirty="0">
                <a:latin typeface="Arial"/>
              </a:rPr>
              <a:t> Yang </a:t>
            </a:r>
            <a:r>
              <a:rPr lang="en-US" sz="3100" b="1" dirty="0" err="1">
                <a:latin typeface="Arial"/>
              </a:rPr>
              <a:t>Biasanya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Muncul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Pertama</a:t>
            </a:r>
            <a:r>
              <a:rPr lang="en-US" sz="3100" b="1" dirty="0">
                <a:latin typeface="Arial"/>
              </a:rPr>
              <a:t>/</a:t>
            </a:r>
            <a:r>
              <a:rPr lang="en-US" sz="3100" b="1" dirty="0" err="1">
                <a:latin typeface="Arial"/>
              </a:rPr>
              <a:t>Berkala</a:t>
            </a:r>
            <a:r>
              <a:rPr lang="en-US" sz="3100" b="1" dirty="0">
                <a:latin typeface="Arial"/>
              </a:rPr>
              <a:t>, </a:t>
            </a:r>
            <a:r>
              <a:rPr lang="en-US" sz="3100" b="1" dirty="0" err="1">
                <a:latin typeface="Arial"/>
              </a:rPr>
              <a:t>Tidak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Dapat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Dipastikan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Kapan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Dibutuhkan</a:t>
            </a:r>
            <a:r>
              <a:rPr lang="en-US" sz="3100" dirty="0">
                <a:latin typeface="Arial"/>
              </a:rPr>
              <a:t>.</a:t>
            </a:r>
          </a:p>
          <a:p>
            <a:pPr marL="584200" indent="-571500">
              <a:spcAft>
                <a:spcPts val="1680"/>
              </a:spcAft>
            </a:pPr>
            <a:r>
              <a:rPr lang="en-US" sz="3100" dirty="0">
                <a:latin typeface="Arial"/>
              </a:rPr>
              <a:t>2. </a:t>
            </a:r>
            <a:r>
              <a:rPr lang="en-US" sz="3100" b="1" dirty="0">
                <a:latin typeface="Arial"/>
              </a:rPr>
              <a:t>BIAYA RUTIN - </a:t>
            </a:r>
            <a:r>
              <a:rPr lang="en-US" sz="3100" b="1" i="1" dirty="0">
                <a:latin typeface="Arial"/>
              </a:rPr>
              <a:t>RECURRENT COST</a:t>
            </a:r>
          </a:p>
          <a:p>
            <a:pPr marL="584200" indent="0">
              <a:spcAft>
                <a:spcPts val="1260"/>
              </a:spcAft>
            </a:pPr>
            <a:r>
              <a:rPr lang="en-US" sz="3100" b="1" dirty="0" err="1">
                <a:latin typeface="Arial"/>
              </a:rPr>
              <a:t>Biaya</a:t>
            </a:r>
            <a:r>
              <a:rPr lang="en-US" sz="3100" b="1" dirty="0">
                <a:latin typeface="Arial"/>
              </a:rPr>
              <a:t> Yang </a:t>
            </a:r>
            <a:r>
              <a:rPr lang="en-US" sz="3100" b="1" dirty="0" err="1">
                <a:latin typeface="Arial"/>
              </a:rPr>
              <a:t>Munculnya</a:t>
            </a:r>
            <a:r>
              <a:rPr lang="en-US" sz="3100" b="1" dirty="0">
                <a:latin typeface="Arial"/>
              </a:rPr>
              <a:t>,</a:t>
            </a:r>
          </a:p>
          <a:p>
            <a:pPr marL="584200" indent="0"/>
            <a:r>
              <a:rPr lang="en-US" sz="3100" b="1" dirty="0" err="1">
                <a:latin typeface="Arial"/>
              </a:rPr>
              <a:t>Tidak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Dapat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Ditunda</a:t>
            </a:r>
            <a:r>
              <a:rPr lang="en-US" sz="3100" dirty="0"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9976" y="390144"/>
            <a:ext cx="7997952" cy="7223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9652" indent="0" algn="ctr">
              <a:spcAft>
                <a:spcPts val="840"/>
              </a:spcAft>
            </a:pPr>
            <a:r>
              <a:rPr lang="en-US" sz="2700" b="1">
                <a:latin typeface="Arial"/>
              </a:rPr>
              <a:t>ISTILAH yg LAZIM DIPAKAI dlm PEMBAHASAN</a:t>
            </a:r>
          </a:p>
          <a:p>
            <a:pPr marL="9652" indent="0" algn="ctr">
              <a:spcAft>
                <a:spcPts val="3360"/>
              </a:spcAft>
            </a:pPr>
            <a:r>
              <a:rPr lang="en-US" sz="2700" b="1">
                <a:latin typeface="Arial"/>
              </a:rPr>
              <a:t>PENGELUARAN</a:t>
            </a:r>
          </a:p>
        </p:txBody>
      </p:sp>
      <p:sp>
        <p:nvSpPr>
          <p:cNvPr id="3" name="Rectangle 2"/>
          <p:cNvSpPr/>
          <p:nvPr/>
        </p:nvSpPr>
        <p:spPr>
          <a:xfrm>
            <a:off x="566928" y="1719072"/>
            <a:ext cx="7589520" cy="41208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2700" indent="0">
              <a:spcBef>
                <a:spcPts val="3360"/>
              </a:spcBef>
              <a:spcAft>
                <a:spcPts val="1260"/>
              </a:spcAft>
            </a:pPr>
            <a:r>
              <a:rPr lang="en-US" sz="2700" b="1">
                <a:latin typeface="Arial"/>
              </a:rPr>
              <a:t>• </a:t>
            </a:r>
            <a:r>
              <a:rPr lang="en-US" sz="2700" b="1" i="1">
                <a:latin typeface="Arial"/>
              </a:rPr>
              <a:t>RECURRENT EXPENDITURE:</a:t>
            </a:r>
          </a:p>
          <a:p>
            <a:pPr marL="355600" marR="252476" indent="0">
              <a:lnSpc>
                <a:spcPts val="3336"/>
              </a:lnSpc>
              <a:spcAft>
                <a:spcPts val="3360"/>
              </a:spcAft>
            </a:pPr>
            <a:r>
              <a:rPr lang="en-US" sz="2700" b="1" i="1">
                <a:latin typeface="Arial"/>
              </a:rPr>
              <a:t>“ Pengeluaran rutin / yg bersifat berulang tiap tahun; gaji, barang2 yg hrs sering diganti"</a:t>
            </a:r>
          </a:p>
          <a:p>
            <a:pPr marL="12700" indent="0">
              <a:spcAft>
                <a:spcPts val="1260"/>
              </a:spcAft>
            </a:pPr>
            <a:r>
              <a:rPr lang="en-US" sz="2700" b="1" i="1">
                <a:latin typeface="Arial"/>
              </a:rPr>
              <a:t>• CAPITAL EXPENDITURE</a:t>
            </a:r>
          </a:p>
          <a:p>
            <a:pPr marL="355600" marR="11176" indent="0">
              <a:lnSpc>
                <a:spcPts val="3360"/>
              </a:lnSpc>
            </a:pPr>
            <a:r>
              <a:rPr lang="en-US" sz="2700" b="1" i="1">
                <a:latin typeface="Arial"/>
              </a:rPr>
              <a:t>“Pengeluaran utk barang2 yg tahan lama; gedung sekolah, laboratorium, sarana olah raga,dll"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79576" y="633984"/>
            <a:ext cx="6790944" cy="5577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4200"/>
              </a:spcAft>
            </a:pPr>
            <a:r>
              <a:rPr lang="en-US" sz="3900" b="1">
                <a:latin typeface="Arial"/>
              </a:rPr>
              <a:t>Pegelolaan Anggaran Rutin</a:t>
            </a:r>
          </a:p>
        </p:txBody>
      </p:sp>
      <p:sp>
        <p:nvSpPr>
          <p:cNvPr id="3" name="Rectangle 2"/>
          <p:cNvSpPr/>
          <p:nvPr/>
        </p:nvSpPr>
        <p:spPr>
          <a:xfrm>
            <a:off x="359664" y="1828800"/>
            <a:ext cx="8644128" cy="44622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Bef>
                <a:spcPts val="4200"/>
              </a:spcBef>
              <a:spcAft>
                <a:spcPts val="840"/>
              </a:spcAft>
            </a:pPr>
            <a:r>
              <a:rPr lang="en-US" sz="2700" b="1" dirty="0">
                <a:latin typeface="Arial"/>
              </a:rPr>
              <a:t>• </a:t>
            </a:r>
            <a:r>
              <a:rPr lang="en-US" sz="2700" b="1" dirty="0" err="1">
                <a:latin typeface="Arial"/>
              </a:rPr>
              <a:t>Pengertian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anggaran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Rutin</a:t>
            </a:r>
            <a:r>
              <a:rPr lang="en-US" sz="2700" b="1" dirty="0">
                <a:latin typeface="Arial"/>
              </a:rPr>
              <a:t>:</a:t>
            </a:r>
          </a:p>
          <a:p>
            <a:pPr marL="342900" marR="867156" indent="0" algn="just">
              <a:lnSpc>
                <a:spcPts val="2664"/>
              </a:lnSpc>
              <a:spcAft>
                <a:spcPts val="2730"/>
              </a:spcAft>
            </a:pPr>
            <a:r>
              <a:rPr lang="en-US" sz="2700" b="1" dirty="0" err="1">
                <a:latin typeface="Arial"/>
              </a:rPr>
              <a:t>Anggaran</a:t>
            </a:r>
            <a:r>
              <a:rPr lang="en-US" sz="2700" b="1" dirty="0">
                <a:latin typeface="Arial"/>
              </a:rPr>
              <a:t> (</a:t>
            </a:r>
            <a:r>
              <a:rPr lang="en-US" sz="2700" b="1" dirty="0" err="1">
                <a:latin typeface="Arial"/>
              </a:rPr>
              <a:t>dengan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sumber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pembiayaan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dari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pemerintah</a:t>
            </a:r>
            <a:r>
              <a:rPr lang="en-US" sz="2700" b="1" dirty="0">
                <a:latin typeface="Arial"/>
              </a:rPr>
              <a:t>) </a:t>
            </a:r>
            <a:r>
              <a:rPr lang="en-US" sz="2700" b="1" dirty="0" err="1">
                <a:latin typeface="Arial"/>
              </a:rPr>
              <a:t>untuk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membiayai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kegiatan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rutin</a:t>
            </a:r>
            <a:r>
              <a:rPr lang="en-US" sz="2700" b="1" dirty="0">
                <a:latin typeface="Arial"/>
              </a:rPr>
              <a:t> yang </a:t>
            </a:r>
            <a:r>
              <a:rPr lang="en-US" sz="2700" b="1" dirty="0" err="1">
                <a:latin typeface="Arial"/>
              </a:rPr>
              <a:t>tercantum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dalam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Daftar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Isian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Kegiatan</a:t>
            </a:r>
            <a:r>
              <a:rPr lang="en-US" sz="2700" b="1" dirty="0">
                <a:latin typeface="Arial"/>
              </a:rPr>
              <a:t> (DIK)</a:t>
            </a:r>
          </a:p>
          <a:p>
            <a:pPr marL="342900" marR="867156" indent="0">
              <a:lnSpc>
                <a:spcPts val="2664"/>
              </a:lnSpc>
              <a:spcAft>
                <a:spcPts val="2730"/>
              </a:spcAft>
            </a:pPr>
            <a:r>
              <a:rPr lang="en-US" sz="2700" b="1" dirty="0">
                <a:latin typeface="Arial"/>
              </a:rPr>
              <a:t>• </a:t>
            </a:r>
            <a:r>
              <a:rPr lang="en-US" sz="2700" b="1" dirty="0" err="1">
                <a:latin typeface="Arial"/>
              </a:rPr>
              <a:t>Peran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anggaran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rutin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dalam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proses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pembangunan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sebagai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anggaran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utama</a:t>
            </a:r>
            <a:r>
              <a:rPr lang="en-US" sz="2700" b="1" dirty="0">
                <a:latin typeface="Arial"/>
              </a:rPr>
              <a:t>, </a:t>
            </a:r>
            <a:r>
              <a:rPr lang="en-US" sz="2700" b="1" dirty="0" err="1">
                <a:latin typeface="Arial"/>
              </a:rPr>
              <a:t>karena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disusun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atas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dasar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kegiatan-kegiatan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operasional</a:t>
            </a:r>
            <a:r>
              <a:rPr lang="en-US" sz="2700" b="1" dirty="0">
                <a:latin typeface="Arial"/>
              </a:rPr>
              <a:t> yang </a:t>
            </a:r>
            <a:r>
              <a:rPr lang="en-US" sz="2700" b="1" dirty="0" err="1">
                <a:latin typeface="Arial"/>
              </a:rPr>
              <a:t>secara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tetap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ada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pada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setiap</a:t>
            </a:r>
            <a:r>
              <a:rPr lang="en-US" sz="2700" b="1" dirty="0">
                <a:latin typeface="Arial"/>
              </a:rPr>
              <a:t> unit </a:t>
            </a:r>
            <a:r>
              <a:rPr lang="en-US" sz="2700" b="1" dirty="0" err="1">
                <a:latin typeface="Arial"/>
              </a:rPr>
              <a:t>kerja</a:t>
            </a:r>
            <a:r>
              <a:rPr lang="en-US" sz="2700" b="1" dirty="0">
                <a:latin typeface="Arial"/>
              </a:rPr>
              <a:t>, </a:t>
            </a:r>
            <a:r>
              <a:rPr lang="en-US" sz="2700" b="1" dirty="0" err="1">
                <a:latin typeface="Arial"/>
              </a:rPr>
              <a:t>sesuai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dengan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fungsi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tugasnya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masing-masing</a:t>
            </a:r>
            <a:r>
              <a:rPr lang="en-US" sz="2700" b="1" dirty="0"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128" y="341376"/>
            <a:ext cx="7918704" cy="7101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8400"/>
              </a:spcAft>
            </a:pPr>
            <a:r>
              <a:rPr lang="en-US" sz="5900" b="1" i="1">
                <a:latin typeface="Arial"/>
              </a:rPr>
              <a:t>UNIT COST</a:t>
            </a:r>
            <a:r>
              <a:rPr lang="en-US" sz="5900">
                <a:latin typeface="Arial"/>
              </a:rPr>
              <a:t> </a:t>
            </a:r>
            <a:r>
              <a:rPr lang="en-US" sz="3100" b="1" cap="small">
                <a:latin typeface="Arial"/>
              </a:rPr>
              <a:t>(biaya satuan)</a:t>
            </a:r>
          </a:p>
        </p:txBody>
      </p:sp>
      <p:sp>
        <p:nvSpPr>
          <p:cNvPr id="3" name="Rectangle 2"/>
          <p:cNvSpPr/>
          <p:nvPr/>
        </p:nvSpPr>
        <p:spPr>
          <a:xfrm>
            <a:off x="603504" y="2444496"/>
            <a:ext cx="6382512" cy="33954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533400" indent="-520700">
              <a:lnSpc>
                <a:spcPts val="4752"/>
              </a:lnSpc>
              <a:spcBef>
                <a:spcPts val="8400"/>
              </a:spcBef>
            </a:pPr>
            <a:r>
              <a:rPr lang="en-US" sz="3600" b="1" dirty="0">
                <a:latin typeface="Arial"/>
              </a:rPr>
              <a:t>1. UNIT COST TEORI</a:t>
            </a:r>
          </a:p>
          <a:p>
            <a:pPr marL="533400" indent="-520700">
              <a:lnSpc>
                <a:spcPts val="4752"/>
              </a:lnSpc>
            </a:pPr>
            <a:r>
              <a:rPr lang="en-US" sz="3600" b="1" dirty="0">
                <a:latin typeface="Arial"/>
              </a:rPr>
              <a:t>2. UNIT PER SISWA</a:t>
            </a:r>
          </a:p>
          <a:p>
            <a:pPr marL="533400" marR="17780" indent="-520700">
              <a:lnSpc>
                <a:spcPts val="4752"/>
              </a:lnSpc>
            </a:pPr>
            <a:r>
              <a:rPr lang="en-US" sz="3600" b="1" dirty="0">
                <a:latin typeface="Arial"/>
              </a:rPr>
              <a:t>3. UNIT COST PER MATA PELAJARAN</a:t>
            </a:r>
          </a:p>
          <a:p>
            <a:pPr marL="533400" indent="-520700">
              <a:lnSpc>
                <a:spcPts val="4752"/>
              </a:lnSpc>
            </a:pPr>
            <a:r>
              <a:rPr lang="en-US" sz="3600" b="1" dirty="0">
                <a:latin typeface="Arial"/>
              </a:rPr>
              <a:t>4. UNIT COST KELAS</a:t>
            </a:r>
          </a:p>
          <a:p>
            <a:pPr marL="533400" indent="-520700">
              <a:lnSpc>
                <a:spcPts val="4752"/>
              </a:lnSpc>
            </a:pPr>
            <a:r>
              <a:rPr lang="en-US" sz="3600" b="1" dirty="0">
                <a:latin typeface="Arial"/>
              </a:rPr>
              <a:t>5. UNIT COST PERSEKOLAH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6525768" cy="5151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4830"/>
              </a:spcAft>
            </a:pPr>
            <a:r>
              <a:rPr lang="en-US" sz="4100" b="1" dirty="0" err="1">
                <a:latin typeface="Arial"/>
              </a:rPr>
              <a:t>Ciri</a:t>
            </a:r>
            <a:r>
              <a:rPr lang="en-US" sz="4100" b="1" dirty="0">
                <a:latin typeface="Arial"/>
              </a:rPr>
              <a:t> - </a:t>
            </a:r>
            <a:r>
              <a:rPr lang="en-US" sz="4100" b="1" dirty="0" err="1">
                <a:latin typeface="Arial"/>
              </a:rPr>
              <a:t>ciri</a:t>
            </a:r>
            <a:r>
              <a:rPr lang="en-US" sz="4100" b="1" dirty="0">
                <a:latin typeface="Arial"/>
              </a:rPr>
              <a:t> </a:t>
            </a:r>
            <a:r>
              <a:rPr lang="en-US" sz="4100" b="1" dirty="0" err="1">
                <a:latin typeface="Arial"/>
              </a:rPr>
              <a:t>kegiatan</a:t>
            </a:r>
            <a:r>
              <a:rPr lang="en-US" sz="4100" b="1" dirty="0">
                <a:latin typeface="Arial"/>
              </a:rPr>
              <a:t> </a:t>
            </a:r>
            <a:r>
              <a:rPr lang="en-US" sz="4100" b="1" dirty="0" err="1">
                <a:latin typeface="Arial"/>
              </a:rPr>
              <a:t>rutin</a:t>
            </a:r>
            <a:endParaRPr lang="en-US" sz="4100" b="1" dirty="0">
              <a:latin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9728" y="1685544"/>
            <a:ext cx="8144256" cy="46542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609600" marR="34544" indent="-609600">
              <a:lnSpc>
                <a:spcPts val="3504"/>
              </a:lnSpc>
              <a:spcBef>
                <a:spcPts val="4830"/>
              </a:spcBef>
              <a:spcAft>
                <a:spcPts val="420"/>
              </a:spcAft>
            </a:pPr>
            <a:r>
              <a:rPr lang="en-US" sz="3100">
                <a:latin typeface="Arial"/>
              </a:rPr>
              <a:t>• Merupakan kegiatan operasional yang secara tetap ada pada tiap unit kerja.</a:t>
            </a:r>
          </a:p>
          <a:p>
            <a:pPr marL="609600" marR="453644" indent="-609600">
              <a:lnSpc>
                <a:spcPts val="3456"/>
              </a:lnSpc>
              <a:spcAft>
                <a:spcPts val="420"/>
              </a:spcAft>
            </a:pPr>
            <a:r>
              <a:rPr lang="en-US" sz="3100">
                <a:latin typeface="Arial"/>
              </a:rPr>
              <a:t>• Merupakan kegiatan yang dirancang sesuai dengan fungsi dan tugas masing masing unit kerja.</a:t>
            </a:r>
          </a:p>
          <a:p>
            <a:pPr marL="609600" marR="34544" indent="-609600">
              <a:lnSpc>
                <a:spcPts val="3432"/>
              </a:lnSpc>
              <a:spcAft>
                <a:spcPts val="420"/>
              </a:spcAft>
            </a:pPr>
            <a:r>
              <a:rPr lang="en-US" sz="3100">
                <a:latin typeface="Arial"/>
              </a:rPr>
              <a:t>• Jenis kegiatannya bersifat tetap (selalu ada), dan dilakukan berulang kali.</a:t>
            </a:r>
          </a:p>
          <a:p>
            <a:pPr marL="609600" marR="34544" indent="-609600">
              <a:lnSpc>
                <a:spcPts val="3456"/>
              </a:lnSpc>
            </a:pPr>
            <a:r>
              <a:rPr lang="en-US" sz="3100">
                <a:latin typeface="Arial"/>
              </a:rPr>
              <a:t>• Jumlah pengeluarannya cenderung selalu meningkat sebagai dampak dari adanya perubahan cara serta penggunaan bahan.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936" y="27432"/>
            <a:ext cx="8464296" cy="64282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76200" marR="1100328" indent="0">
              <a:lnSpc>
                <a:spcPts val="3840"/>
              </a:lnSpc>
            </a:pPr>
            <a:r>
              <a:rPr lang="en-US" sz="3100" b="1">
                <a:latin typeface="Arial"/>
              </a:rPr>
              <a:t>Unsur penentu besarnya biaya rutin di sekolah:</a:t>
            </a:r>
          </a:p>
          <a:p>
            <a:pPr marL="457200" marR="20828" indent="-368300">
              <a:lnSpc>
                <a:spcPts val="2280"/>
              </a:lnSpc>
              <a:spcAft>
                <a:spcPts val="2310"/>
              </a:spcAft>
            </a:pPr>
            <a:r>
              <a:rPr lang="en-US" sz="2300" b="1">
                <a:latin typeface="Arial"/>
              </a:rPr>
              <a:t>• Jumlah murid. Sumber informasi tentang jumlah murid: sekolah ybs., </a:t>
            </a:r>
            <a:r>
              <a:rPr lang="en-US" sz="2300" b="1" u="sng">
                <a:latin typeface="Arial"/>
              </a:rPr>
              <a:t>kandepdiknas tingkat kecamatan untuk</a:t>
            </a:r>
            <a:r>
              <a:rPr lang="en-US" sz="2300" b="1">
                <a:latin typeface="Arial"/>
              </a:rPr>
              <a:t> </a:t>
            </a:r>
            <a:r>
              <a:rPr lang="en-US" sz="2300" b="1" u="sng">
                <a:latin typeface="Arial"/>
              </a:rPr>
              <a:t>data seluruh kecamatan</a:t>
            </a:r>
            <a:r>
              <a:rPr lang="en-US" sz="2300" b="1">
                <a:latin typeface="Arial"/>
              </a:rPr>
              <a:t>, dst.</a:t>
            </a:r>
          </a:p>
          <a:p>
            <a:pPr marL="457200" marR="884428" indent="-368300">
              <a:lnSpc>
                <a:spcPts val="2280"/>
              </a:lnSpc>
              <a:spcAft>
                <a:spcPts val="2310"/>
              </a:spcAft>
            </a:pPr>
            <a:r>
              <a:rPr lang="en-US" sz="2300" b="1">
                <a:latin typeface="Arial"/>
              </a:rPr>
              <a:t>• Tenaga guru dan non guru (gaji guru/non guru). Komponen ini kadang berubah jumlahnya karena bergantung pada </a:t>
            </a:r>
            <a:r>
              <a:rPr lang="en-US" sz="2300" b="1" u="sng">
                <a:latin typeface="Arial"/>
              </a:rPr>
              <a:t>kepangkatan, masa kerja dan</a:t>
            </a:r>
            <a:r>
              <a:rPr lang="en-US" sz="2300" b="1">
                <a:latin typeface="Arial"/>
              </a:rPr>
              <a:t> </a:t>
            </a:r>
            <a:r>
              <a:rPr lang="en-US" sz="2300" b="1" u="sng">
                <a:latin typeface="Arial"/>
              </a:rPr>
              <a:t>besarnya tanggungan</a:t>
            </a:r>
            <a:r>
              <a:rPr lang="en-US" sz="2300" b="1">
                <a:latin typeface="Arial"/>
              </a:rPr>
              <a:t>. Sumber informasi; bendaharawan.</a:t>
            </a:r>
          </a:p>
          <a:p>
            <a:pPr marL="457200" marR="20828" indent="-368300">
              <a:lnSpc>
                <a:spcPts val="2280"/>
              </a:lnSpc>
              <a:spcAft>
                <a:spcPts val="2310"/>
              </a:spcAft>
            </a:pPr>
            <a:r>
              <a:rPr lang="en-US" sz="2300" b="1">
                <a:latin typeface="Arial"/>
              </a:rPr>
              <a:t>• Sarana &amp; prasarana. Pembangunan sarana gedung dan sarana pendidikan lainnya merupakan biaya modal, namun pemeliharaannya merupakan biaya rutin.</a:t>
            </a:r>
          </a:p>
          <a:p>
            <a:pPr marL="457200" marR="20828" indent="-368300">
              <a:lnSpc>
                <a:spcPts val="2304"/>
              </a:lnSpc>
            </a:pPr>
            <a:r>
              <a:rPr lang="en-US" sz="2300" b="1">
                <a:latin typeface="Arial"/>
              </a:rPr>
              <a:t>• Program pendidikan, adalah ragam pengalaman belajar yang disajikan kepada peserta didik selama masa belajar yang telah ditetapkan untuk dilaksanakan.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2608" y="320040"/>
            <a:ext cx="7342632" cy="49011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864"/>
              </a:lnSpc>
              <a:spcAft>
                <a:spcPts val="4620"/>
              </a:spcAft>
            </a:pPr>
            <a:r>
              <a:rPr lang="en-US" sz="3100">
                <a:latin typeface="Arial"/>
              </a:rPr>
              <a:t>Mekanisme anggaran rutin; Siklus perencanaan anggaran:</a:t>
            </a:r>
          </a:p>
          <a:p>
            <a:pPr indent="0">
              <a:lnSpc>
                <a:spcPts val="10368"/>
              </a:lnSpc>
            </a:pPr>
            <a:r>
              <a:rPr lang="en-US" sz="3500">
                <a:latin typeface="Arial"/>
              </a:rPr>
              <a:t>• Persiapan usulan anggaran</a:t>
            </a:r>
          </a:p>
          <a:p>
            <a:pPr indent="0">
              <a:lnSpc>
                <a:spcPts val="10368"/>
              </a:lnSpc>
            </a:pPr>
            <a:r>
              <a:rPr lang="en-US" sz="3500">
                <a:latin typeface="Arial"/>
              </a:rPr>
              <a:t>• Penetapan usulan anggaran</a:t>
            </a:r>
          </a:p>
          <a:p>
            <a:pPr indent="0">
              <a:lnSpc>
                <a:spcPts val="10368"/>
              </a:lnSpc>
            </a:pPr>
            <a:r>
              <a:rPr lang="en-US" sz="3500">
                <a:latin typeface="Arial"/>
              </a:rPr>
              <a:t>• Pelaksanaan anggaran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867400"/>
            <a:ext cx="7930896" cy="4632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buFont typeface="Arial" pitchFamily="34" charset="0"/>
              <a:buChar char="•"/>
            </a:pPr>
            <a:r>
              <a:rPr lang="en-US" sz="3500" dirty="0">
                <a:latin typeface="Arial"/>
              </a:rPr>
              <a:t> </a:t>
            </a:r>
            <a:r>
              <a:rPr lang="en-US" sz="3500" dirty="0" err="1">
                <a:latin typeface="Arial"/>
              </a:rPr>
              <a:t>Pemeriksaan</a:t>
            </a:r>
            <a:r>
              <a:rPr lang="en-US" sz="3500" dirty="0">
                <a:latin typeface="Arial"/>
              </a:rPr>
              <a:t> </a:t>
            </a:r>
            <a:r>
              <a:rPr lang="en-US" sz="3500" dirty="0" err="1">
                <a:latin typeface="Arial"/>
              </a:rPr>
              <a:t>pelaksanaan</a:t>
            </a:r>
            <a:r>
              <a:rPr lang="en-US" sz="3500" dirty="0">
                <a:latin typeface="Arial"/>
              </a:rPr>
              <a:t> </a:t>
            </a:r>
            <a:r>
              <a:rPr lang="en-US" sz="3500" dirty="0" err="1">
                <a:latin typeface="Arial"/>
              </a:rPr>
              <a:t>anggaran</a:t>
            </a:r>
            <a:endParaRPr lang="en-US" sz="3500" dirty="0"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6928" y="347472"/>
            <a:ext cx="7126224" cy="47762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82804" indent="0" algn="r">
              <a:spcAft>
                <a:spcPts val="5250"/>
              </a:spcAft>
            </a:pPr>
            <a:r>
              <a:rPr lang="en-US" sz="3900">
                <a:latin typeface="Arial"/>
              </a:rPr>
              <a:t>Penelitian usulan anggaran:</a:t>
            </a:r>
          </a:p>
          <a:p>
            <a:pPr marL="355600" marR="82804" indent="-342900">
              <a:lnSpc>
                <a:spcPts val="3456"/>
              </a:lnSpc>
              <a:spcAft>
                <a:spcPts val="3360"/>
              </a:spcAft>
            </a:pPr>
            <a:r>
              <a:rPr lang="en-US" sz="3100" b="1">
                <a:latin typeface="Arial"/>
              </a:rPr>
              <a:t>• Ruang lingkup/ fungsi dari kantor/satuan kerja (kebutuhan)</a:t>
            </a:r>
          </a:p>
          <a:p>
            <a:pPr marL="355600" indent="-342900">
              <a:spcAft>
                <a:spcPts val="4200"/>
              </a:spcAft>
            </a:pPr>
            <a:r>
              <a:rPr lang="en-US" sz="3100" b="1">
                <a:latin typeface="Arial"/>
              </a:rPr>
              <a:t>• Taksiran biaya dan jatah (plafond).</a:t>
            </a:r>
          </a:p>
          <a:p>
            <a:pPr marL="355600" marR="82804" indent="-342900">
              <a:lnSpc>
                <a:spcPts val="3456"/>
              </a:lnSpc>
            </a:pPr>
            <a:r>
              <a:rPr lang="en-US" sz="3100" b="1">
                <a:latin typeface="Arial"/>
              </a:rPr>
              <a:t>• Hubungan penerimaan dan pengeluaran.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73024"/>
            <a:ext cx="8153400" cy="5394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6256" indent="0">
              <a:spcAft>
                <a:spcPts val="2310"/>
              </a:spcAft>
            </a:pPr>
            <a:r>
              <a:rPr lang="en-US" sz="4200" b="1" i="1" spc="-850" dirty="0">
                <a:solidFill>
                  <a:srgbClr val="FF0000"/>
                </a:solidFill>
                <a:latin typeface="Arial"/>
              </a:rPr>
              <a:t>B  U  D  G  E  T   I  N  G</a:t>
            </a:r>
            <a:r>
              <a:rPr lang="en-US" sz="3900" b="1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3900" b="1" dirty="0">
                <a:latin typeface="Arial"/>
              </a:rPr>
              <a:t>= PENYUSUNAN ANGGARAN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828800"/>
            <a:ext cx="7717536" cy="6278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indent="-342900">
              <a:lnSpc>
                <a:spcPts val="2856"/>
              </a:lnSpc>
              <a:spcBef>
                <a:spcPts val="2310"/>
              </a:spcBef>
              <a:spcAft>
                <a:spcPts val="2730"/>
              </a:spcAft>
            </a:pPr>
            <a:r>
              <a:rPr lang="en-US" sz="2300" b="1" dirty="0">
                <a:latin typeface="Arial"/>
              </a:rPr>
              <a:t>• MERUPAKAN KEGIATAN / PROSES PENYUSUNAN ANGGARAN </a:t>
            </a:r>
            <a:r>
              <a:rPr lang="en-US" sz="2300" b="1" i="1" dirty="0">
                <a:latin typeface="Arial"/>
              </a:rPr>
              <a:t>/BUDGET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" y="2718816"/>
            <a:ext cx="8683752" cy="33345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marR="466344" indent="-342900">
              <a:lnSpc>
                <a:spcPts val="2856"/>
              </a:lnSpc>
              <a:spcBef>
                <a:spcPts val="2730"/>
              </a:spcBef>
              <a:spcAft>
                <a:spcPts val="2730"/>
              </a:spcAft>
            </a:pPr>
            <a:r>
              <a:rPr lang="en-US" sz="2300" b="1" i="1" dirty="0">
                <a:latin typeface="Arial"/>
              </a:rPr>
              <a:t>• BUDGET</a:t>
            </a:r>
            <a:r>
              <a:rPr lang="en-US" sz="2300" b="1" dirty="0">
                <a:latin typeface="Arial"/>
              </a:rPr>
              <a:t>  MERUPAKAN RENCANA OPERASIONAL </a:t>
            </a:r>
            <a:r>
              <a:rPr lang="en-US" sz="2300" b="1" dirty="0" err="1">
                <a:latin typeface="Arial"/>
              </a:rPr>
              <a:t>yg</a:t>
            </a:r>
            <a:r>
              <a:rPr lang="en-US" sz="2300" b="1" dirty="0">
                <a:latin typeface="Arial"/>
              </a:rPr>
              <a:t> DINYATAKAN </a:t>
            </a:r>
            <a:r>
              <a:rPr lang="en-US" sz="2300" b="1" dirty="0" err="1">
                <a:latin typeface="Arial"/>
              </a:rPr>
              <a:t>dlm</a:t>
            </a:r>
            <a:r>
              <a:rPr lang="en-US" sz="2300" b="1" dirty="0">
                <a:latin typeface="Arial"/>
              </a:rPr>
              <a:t> BENTUK SATUAN UANG, </a:t>
            </a:r>
            <a:r>
              <a:rPr lang="en-US" sz="2300" b="1" dirty="0" err="1">
                <a:latin typeface="Arial"/>
              </a:rPr>
              <a:t>dan</a:t>
            </a:r>
            <a:r>
              <a:rPr lang="en-US" sz="2300" b="1" dirty="0">
                <a:latin typeface="Arial"/>
              </a:rPr>
              <a:t> DIGUNAKAN </a:t>
            </a:r>
            <a:r>
              <a:rPr lang="en-US" sz="2300" b="1" dirty="0" err="1">
                <a:latin typeface="Arial"/>
              </a:rPr>
              <a:t>sbg</a:t>
            </a:r>
            <a:r>
              <a:rPr lang="en-US" sz="2300" b="1" dirty="0">
                <a:latin typeface="Arial"/>
              </a:rPr>
              <a:t> PEDOMAN </a:t>
            </a:r>
            <a:r>
              <a:rPr lang="en-US" sz="2300" b="1" dirty="0" err="1">
                <a:latin typeface="Arial"/>
              </a:rPr>
              <a:t>dlm</a:t>
            </a:r>
            <a:r>
              <a:rPr lang="en-US" sz="2300" b="1" dirty="0">
                <a:latin typeface="Arial"/>
              </a:rPr>
              <a:t> MELAKSANAKAN KEGIATAN LEMBAGA </a:t>
            </a:r>
            <a:r>
              <a:rPr lang="en-US" sz="2300" b="1" i="1" dirty="0" err="1">
                <a:latin typeface="Arial"/>
              </a:rPr>
              <a:t>dlm</a:t>
            </a:r>
            <a:r>
              <a:rPr lang="en-US" sz="2300" b="1" i="1" dirty="0">
                <a:latin typeface="Arial"/>
              </a:rPr>
              <a:t> KURUN WAKTU </a:t>
            </a:r>
            <a:r>
              <a:rPr lang="en-US" sz="2300" b="1" i="1" dirty="0" err="1">
                <a:latin typeface="Arial"/>
              </a:rPr>
              <a:t>tahun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anggaran</a:t>
            </a:r>
            <a:r>
              <a:rPr lang="en-US" sz="2300" b="1" i="1" dirty="0">
                <a:latin typeface="Arial"/>
              </a:rPr>
              <a:t> (</a:t>
            </a:r>
            <a:r>
              <a:rPr lang="en-US" sz="2300" b="1" i="1" dirty="0" err="1">
                <a:latin typeface="Arial"/>
              </a:rPr>
              <a:t>jangka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wkt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anggaran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berlaku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disebut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tahun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dinas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atau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tahun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anggaran</a:t>
            </a:r>
            <a:r>
              <a:rPr lang="en-US" sz="2300" b="1" i="1" dirty="0">
                <a:latin typeface="Arial"/>
              </a:rPr>
              <a:t>)</a:t>
            </a:r>
          </a:p>
          <a:p>
            <a:pPr marL="342900" marR="9144" indent="-342900">
              <a:lnSpc>
                <a:spcPts val="2832"/>
              </a:lnSpc>
            </a:pPr>
            <a:r>
              <a:rPr lang="en-US" sz="2300" b="1" i="1" dirty="0">
                <a:latin typeface="Arial"/>
              </a:rPr>
              <a:t>•</a:t>
            </a:r>
            <a:r>
              <a:rPr lang="en-US" sz="2300" b="1" dirty="0">
                <a:latin typeface="Arial"/>
              </a:rPr>
              <a:t> DALAM ANGGARAN TERGAMBAR KEGIATAN2 YANG AKAN DILAKSANAKAN OLEH LEMBAGA.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2624" y="298704"/>
            <a:ext cx="6507480" cy="60167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54000" indent="0" algn="ctr">
              <a:spcAft>
                <a:spcPts val="1680"/>
              </a:spcAft>
            </a:pPr>
            <a:r>
              <a:rPr lang="en-US" sz="4100" b="1">
                <a:latin typeface="Arial"/>
              </a:rPr>
              <a:t>Perangkat pelaksanaan</a:t>
            </a:r>
          </a:p>
          <a:p>
            <a:pPr marL="254000" indent="0" algn="ctr">
              <a:spcAft>
                <a:spcPts val="3990"/>
              </a:spcAft>
            </a:pPr>
            <a:r>
              <a:rPr lang="en-US" sz="3600" b="1">
                <a:latin typeface="Arial"/>
              </a:rPr>
              <a:t>anggaran rutin :</a:t>
            </a:r>
          </a:p>
          <a:p>
            <a:pPr marL="330200" indent="-330200">
              <a:spcAft>
                <a:spcPts val="5250"/>
              </a:spcAft>
            </a:pPr>
            <a:r>
              <a:rPr lang="en-US" sz="3500">
                <a:latin typeface="Arial"/>
              </a:rPr>
              <a:t>• Jadwal pelaksanaan</a:t>
            </a:r>
          </a:p>
          <a:p>
            <a:pPr marL="330200" marR="20828" indent="-330200">
              <a:lnSpc>
                <a:spcPts val="4320"/>
              </a:lnSpc>
              <a:spcAft>
                <a:spcPts val="3990"/>
              </a:spcAft>
            </a:pPr>
            <a:r>
              <a:rPr lang="en-US" sz="3500">
                <a:latin typeface="Arial"/>
              </a:rPr>
              <a:t>• Sistem penjatahan </a:t>
            </a:r>
            <a:r>
              <a:rPr lang="en-US" sz="3500" i="1">
                <a:latin typeface="Arial"/>
              </a:rPr>
              <a:t>(scheduled spending)</a:t>
            </a:r>
          </a:p>
          <a:p>
            <a:pPr marL="330200" marR="20828" indent="-330200">
              <a:lnSpc>
                <a:spcPts val="4368"/>
              </a:lnSpc>
            </a:pPr>
            <a:r>
              <a:rPr lang="en-US" sz="3500" i="1">
                <a:latin typeface="Arial"/>
              </a:rPr>
              <a:t>•</a:t>
            </a:r>
            <a:r>
              <a:rPr lang="en-US" sz="3500">
                <a:latin typeface="Arial"/>
              </a:rPr>
              <a:t> Pembukuan dan pelaporan (bulanan, triwulan).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7424" y="347472"/>
            <a:ext cx="6193536" cy="11186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2520"/>
              </a:spcAft>
            </a:pPr>
            <a:r>
              <a:rPr lang="en-US" sz="3900">
                <a:latin typeface="Arial"/>
              </a:rPr>
              <a:t>Pengawasan - akuntabilitas anggaran rutin</a:t>
            </a:r>
          </a:p>
        </p:txBody>
      </p:sp>
      <p:sp>
        <p:nvSpPr>
          <p:cNvPr id="3" name="Rectangle 2"/>
          <p:cNvSpPr/>
          <p:nvPr/>
        </p:nvSpPr>
        <p:spPr>
          <a:xfrm>
            <a:off x="109728" y="1795272"/>
            <a:ext cx="8747760" cy="471830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marR="9652" indent="-330200">
              <a:lnSpc>
                <a:spcPts val="3360"/>
              </a:lnSpc>
              <a:spcBef>
                <a:spcPts val="2520"/>
              </a:spcBef>
              <a:spcAft>
                <a:spcPts val="210"/>
              </a:spcAft>
            </a:pPr>
            <a:r>
              <a:rPr lang="en-US" sz="2700" b="1">
                <a:latin typeface="Arial"/>
              </a:rPr>
              <a:t>• Pre-audit: pemeriksaan sebelum penggunaan anggaran, untuk menghindari ketekoran (internal-audit), melalui:</a:t>
            </a:r>
          </a:p>
          <a:p>
            <a:pPr marL="596900" indent="-266700">
              <a:spcAft>
                <a:spcPts val="1260"/>
              </a:spcAft>
            </a:pPr>
            <a:r>
              <a:rPr lang="en-US" sz="2700" b="1">
                <a:latin typeface="Arial"/>
              </a:rPr>
              <a:t>* Sistem penjatahan (allotment system)</a:t>
            </a:r>
          </a:p>
          <a:p>
            <a:pPr marL="596900" indent="-266700">
              <a:spcAft>
                <a:spcPts val="1260"/>
              </a:spcAft>
            </a:pPr>
            <a:r>
              <a:rPr lang="en-US" sz="2700" b="1">
                <a:latin typeface="Arial"/>
              </a:rPr>
              <a:t>* Penentuan satuan harga</a:t>
            </a:r>
          </a:p>
          <a:p>
            <a:pPr marL="342900" marR="1381252" indent="-330200">
              <a:lnSpc>
                <a:spcPts val="3360"/>
              </a:lnSpc>
              <a:spcAft>
                <a:spcPts val="210"/>
              </a:spcAft>
            </a:pPr>
            <a:r>
              <a:rPr lang="en-US" sz="2700" b="1">
                <a:latin typeface="Arial"/>
              </a:rPr>
              <a:t>• Post-audit: pemerikasaan stelah terjadi pengeluaran (eksternal audit); Tujuannya:</a:t>
            </a:r>
          </a:p>
          <a:p>
            <a:pPr marL="596900" marR="492252" indent="-266700">
              <a:lnSpc>
                <a:spcPts val="4032"/>
              </a:lnSpc>
            </a:pPr>
            <a:r>
              <a:rPr lang="en-US" sz="2700" b="1">
                <a:latin typeface="Arial"/>
              </a:rPr>
              <a:t>* Legalitas: kesesuaian dengan peraturan yang berlaku</a:t>
            </a:r>
          </a:p>
          <a:p>
            <a:pPr marL="596900" indent="-266700">
              <a:lnSpc>
                <a:spcPts val="4032"/>
              </a:lnSpc>
            </a:pPr>
            <a:r>
              <a:rPr lang="en-US" sz="2700" b="1">
                <a:latin typeface="Arial"/>
              </a:rPr>
              <a:t>* Ketelitian: pembukuan dan bukti-buktinya.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728" y="408432"/>
            <a:ext cx="8665464" cy="53980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8300" indent="0">
              <a:spcAft>
                <a:spcPts val="3360"/>
              </a:spcAft>
            </a:pPr>
            <a:r>
              <a:rPr lang="en-US" sz="3100" b="1">
                <a:latin typeface="Arial"/>
              </a:rPr>
              <a:t>Pegelolaan Anggaran Pembangunan</a:t>
            </a:r>
          </a:p>
          <a:p>
            <a:pPr marL="368300" indent="-355600">
              <a:spcAft>
                <a:spcPts val="1050"/>
              </a:spcAft>
            </a:pPr>
            <a:r>
              <a:rPr lang="en-US" sz="2700" b="1">
                <a:latin typeface="Arial"/>
              </a:rPr>
              <a:t>• Pengertian anggaran pembangunan:</a:t>
            </a:r>
          </a:p>
          <a:p>
            <a:pPr marL="368300" marR="16256" indent="-355600">
              <a:lnSpc>
                <a:spcPts val="3024"/>
              </a:lnSpc>
              <a:spcAft>
                <a:spcPts val="2940"/>
              </a:spcAft>
            </a:pPr>
            <a:r>
              <a:rPr lang="en-US" sz="2700" b="1">
                <a:latin typeface="Arial"/>
              </a:rPr>
              <a:t>• Anggaran (dengan sumber pembiayaan dari pemerintah) untuk membiayai kegiatan pembangunan yang tercantum dalam Daftar Isian Proyek (DIP)</a:t>
            </a:r>
          </a:p>
          <a:p>
            <a:pPr marL="368300" marR="16256" indent="-355600">
              <a:lnSpc>
                <a:spcPts val="3024"/>
              </a:lnSpc>
            </a:pPr>
            <a:r>
              <a:rPr lang="en-US" sz="2700" b="1">
                <a:latin typeface="Arial"/>
              </a:rPr>
              <a:t>• Kegiatan pembangunan adalah Investasi yang bersifat spesifik untuk pembaharuan </a:t>
            </a:r>
            <a:r>
              <a:rPr lang="en-US" sz="2700" b="1" i="1">
                <a:latin typeface="Arial"/>
              </a:rPr>
              <a:t>(inovasi) </a:t>
            </a:r>
            <a:r>
              <a:rPr lang="en-US" sz="2700" b="1">
                <a:latin typeface="Arial"/>
              </a:rPr>
              <a:t>guna meningkatkan kinerja </a:t>
            </a:r>
            <a:r>
              <a:rPr lang="en-US" sz="2700" b="1" i="1">
                <a:latin typeface="Arial"/>
              </a:rPr>
              <a:t>(performance)</a:t>
            </a:r>
            <a:r>
              <a:rPr lang="en-US" sz="2700" b="1">
                <a:latin typeface="Arial"/>
              </a:rPr>
              <a:t> atau kemampuan (capacity) suatu lembaga atau lingkungan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5528" y="341376"/>
            <a:ext cx="7400544" cy="5151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3780"/>
              </a:spcAft>
            </a:pPr>
            <a:r>
              <a:rPr lang="en-US" sz="3900">
                <a:latin typeface="Arial"/>
              </a:rPr>
              <a:t>Ciri - ciri kegiatan pembangunan</a:t>
            </a:r>
          </a:p>
        </p:txBody>
      </p:sp>
      <p:sp>
        <p:nvSpPr>
          <p:cNvPr id="3" name="Rectangle 2"/>
          <p:cNvSpPr/>
          <p:nvPr/>
        </p:nvSpPr>
        <p:spPr>
          <a:xfrm>
            <a:off x="109728" y="1417320"/>
            <a:ext cx="8790432" cy="48859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622300" marR="103124" indent="-622300">
              <a:lnSpc>
                <a:spcPts val="3360"/>
              </a:lnSpc>
              <a:spcBef>
                <a:spcPts val="3780"/>
              </a:spcBef>
              <a:spcAft>
                <a:spcPts val="210"/>
              </a:spcAft>
            </a:pPr>
            <a:r>
              <a:rPr lang="en-US" sz="2700" b="1">
                <a:latin typeface="Arial"/>
              </a:rPr>
              <a:t>• Memiliki tujuan yang khusus, produk akhir atau hasil kerja akhir, termasuk dampaknya harus diperhitungkan.</a:t>
            </a:r>
          </a:p>
          <a:p>
            <a:pPr marL="622300" marR="712724" indent="-622300">
              <a:lnSpc>
                <a:spcPts val="3360"/>
              </a:lnSpc>
              <a:spcAft>
                <a:spcPts val="210"/>
              </a:spcAft>
            </a:pPr>
            <a:r>
              <a:rPr lang="en-US" sz="2700" b="1">
                <a:latin typeface="Arial"/>
              </a:rPr>
              <a:t>• Jumlah biaya, sasaran, jadwal, serta kriteria mutu dalam proses mencapai tujuan telah ditentukan.</a:t>
            </a:r>
          </a:p>
          <a:p>
            <a:pPr marL="622300" marR="103124" indent="-622300">
              <a:lnSpc>
                <a:spcPts val="3360"/>
              </a:lnSpc>
              <a:spcAft>
                <a:spcPts val="210"/>
              </a:spcAft>
            </a:pPr>
            <a:r>
              <a:rPr lang="en-US" sz="2700" b="1">
                <a:latin typeface="Arial"/>
              </a:rPr>
              <a:t>• Bersifat sementara, dalam arti umurnya dibatasi oleh selesainya tugas. Titik awal dan akhir ditentukan dengan jelas.</a:t>
            </a:r>
          </a:p>
          <a:p>
            <a:pPr marL="622300" marR="103124" indent="-622300">
              <a:lnSpc>
                <a:spcPts val="3360"/>
              </a:lnSpc>
            </a:pPr>
            <a:r>
              <a:rPr lang="en-US" sz="2700" b="1">
                <a:latin typeface="Arial"/>
              </a:rPr>
              <a:t>• Non rutin, tidak berulang. Jenis dan intensitas kegitan berubah sepanjang proyek berlangsung.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9280" y="323088"/>
            <a:ext cx="5431536" cy="411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680"/>
              </a:spcAft>
            </a:pPr>
            <a:r>
              <a:rPr lang="en-US" sz="3100">
                <a:latin typeface="Arial"/>
              </a:rPr>
              <a:t>Profil anggaran pembangunan</a:t>
            </a:r>
          </a:p>
        </p:txBody>
      </p:sp>
      <p:sp>
        <p:nvSpPr>
          <p:cNvPr id="3" name="Rectangle 2"/>
          <p:cNvSpPr/>
          <p:nvPr/>
        </p:nvSpPr>
        <p:spPr>
          <a:xfrm>
            <a:off x="97536" y="966216"/>
            <a:ext cx="8543544" cy="57485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2700" indent="0" algn="just">
              <a:lnSpc>
                <a:spcPts val="2880"/>
              </a:lnSpc>
              <a:spcBef>
                <a:spcPts val="1680"/>
              </a:spcBef>
            </a:pPr>
            <a:r>
              <a:rPr lang="en-US" sz="2300" b="1" dirty="0">
                <a:latin typeface="Arial"/>
              </a:rPr>
              <a:t>1. </a:t>
            </a:r>
            <a:r>
              <a:rPr lang="en-US" sz="2300" b="1" dirty="0" err="1">
                <a:latin typeface="Arial"/>
              </a:rPr>
              <a:t>Sumber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dana</a:t>
            </a:r>
            <a:r>
              <a:rPr lang="en-US" sz="2300" b="1" dirty="0">
                <a:latin typeface="Arial"/>
              </a:rPr>
              <a:t>:</a:t>
            </a:r>
          </a:p>
          <a:p>
            <a:pPr marL="12700" indent="0" algn="just">
              <a:lnSpc>
                <a:spcPts val="2880"/>
              </a:lnSpc>
            </a:pPr>
            <a:r>
              <a:rPr lang="en-US" sz="2300" b="1" dirty="0">
                <a:latin typeface="Arial"/>
              </a:rPr>
              <a:t>•    a).    APBN; (DAU)</a:t>
            </a:r>
          </a:p>
          <a:p>
            <a:pPr marL="12700" indent="0" algn="just">
              <a:lnSpc>
                <a:spcPts val="2880"/>
              </a:lnSpc>
            </a:pPr>
            <a:r>
              <a:rPr lang="en-US" sz="2300" b="1" dirty="0">
                <a:latin typeface="Arial"/>
              </a:rPr>
              <a:t>•    b).    </a:t>
            </a:r>
            <a:r>
              <a:rPr lang="en-US" sz="2300" b="1" dirty="0" err="1">
                <a:latin typeface="Arial"/>
              </a:rPr>
              <a:t>Bantuan</a:t>
            </a:r>
            <a:endParaRPr lang="en-US" sz="2300" b="1" dirty="0">
              <a:latin typeface="Arial"/>
            </a:endParaRPr>
          </a:p>
          <a:p>
            <a:pPr marL="12700" indent="0" algn="just">
              <a:lnSpc>
                <a:spcPts val="2880"/>
              </a:lnSpc>
            </a:pPr>
            <a:r>
              <a:rPr lang="en-US" sz="2300" b="1" dirty="0">
                <a:latin typeface="Arial"/>
              </a:rPr>
              <a:t>2. </a:t>
            </a:r>
            <a:r>
              <a:rPr lang="en-US" sz="2300" b="1" dirty="0" err="1">
                <a:latin typeface="Arial"/>
              </a:rPr>
              <a:t>Penggunaan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dana</a:t>
            </a:r>
            <a:r>
              <a:rPr lang="en-US" sz="2300" b="1" dirty="0">
                <a:latin typeface="Arial"/>
              </a:rPr>
              <a:t>:</a:t>
            </a:r>
          </a:p>
          <a:p>
            <a:pPr marL="12700" indent="0" algn="just">
              <a:lnSpc>
                <a:spcPts val="2880"/>
              </a:lnSpc>
            </a:pPr>
            <a:r>
              <a:rPr lang="en-US" sz="2300" b="1" dirty="0">
                <a:latin typeface="Arial"/>
              </a:rPr>
              <a:t>a). </a:t>
            </a:r>
            <a:r>
              <a:rPr lang="en-US" sz="2300" b="1" dirty="0" err="1">
                <a:latin typeface="Arial"/>
              </a:rPr>
              <a:t>Belanja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penunjang</a:t>
            </a:r>
            <a:r>
              <a:rPr lang="en-US" sz="2300" b="1" dirty="0">
                <a:latin typeface="Arial"/>
              </a:rPr>
              <a:t>:</a:t>
            </a:r>
          </a:p>
          <a:p>
            <a:pPr marL="12700" indent="0" algn="just">
              <a:lnSpc>
                <a:spcPts val="2880"/>
              </a:lnSpc>
            </a:pPr>
            <a:r>
              <a:rPr lang="en-US" sz="2300" b="1" dirty="0">
                <a:latin typeface="Arial"/>
              </a:rPr>
              <a:t>•    (1)    </a:t>
            </a:r>
            <a:r>
              <a:rPr lang="en-US" sz="2300" b="1" dirty="0" err="1">
                <a:latin typeface="Arial"/>
              </a:rPr>
              <a:t>Gaji</a:t>
            </a:r>
            <a:r>
              <a:rPr lang="en-US" sz="2300" b="1" dirty="0">
                <a:latin typeface="Arial"/>
              </a:rPr>
              <a:t>/</a:t>
            </a:r>
            <a:r>
              <a:rPr lang="en-US" sz="2300" b="1" dirty="0" err="1">
                <a:latin typeface="Arial"/>
              </a:rPr>
              <a:t>upah</a:t>
            </a:r>
            <a:r>
              <a:rPr lang="en-US" sz="2300" b="1" dirty="0">
                <a:latin typeface="Arial"/>
              </a:rPr>
              <a:t>; MAK 5190 (2)    </a:t>
            </a:r>
            <a:r>
              <a:rPr lang="en-US" sz="2300" b="1" dirty="0" err="1">
                <a:latin typeface="Arial"/>
              </a:rPr>
              <a:t>Bahan</a:t>
            </a:r>
            <a:r>
              <a:rPr lang="en-US" sz="2300" b="1" dirty="0">
                <a:latin typeface="Arial"/>
              </a:rPr>
              <a:t>; 5290</a:t>
            </a:r>
          </a:p>
          <a:p>
            <a:pPr marL="12700" indent="0" algn="just">
              <a:lnSpc>
                <a:spcPts val="2880"/>
              </a:lnSpc>
            </a:pPr>
            <a:r>
              <a:rPr lang="en-US" sz="2300" b="1" dirty="0">
                <a:latin typeface="Arial"/>
              </a:rPr>
              <a:t>•    (3)    </a:t>
            </a:r>
            <a:r>
              <a:rPr lang="en-US" sz="2300" b="1" dirty="0" err="1">
                <a:latin typeface="Arial"/>
              </a:rPr>
              <a:t>Perjalanan</a:t>
            </a:r>
            <a:r>
              <a:rPr lang="en-US" sz="2300" b="1" dirty="0">
                <a:latin typeface="Arial"/>
              </a:rPr>
              <a:t>; 5490    (4)    Lain-lain;    5890</a:t>
            </a:r>
          </a:p>
          <a:p>
            <a:pPr marL="12700" indent="0" algn="just">
              <a:lnSpc>
                <a:spcPts val="2880"/>
              </a:lnSpc>
            </a:pPr>
            <a:r>
              <a:rPr lang="en-US" sz="2300" b="1" dirty="0">
                <a:latin typeface="Arial"/>
              </a:rPr>
              <a:t>b) </a:t>
            </a:r>
            <a:r>
              <a:rPr lang="en-US" sz="2300" b="1" dirty="0" err="1">
                <a:latin typeface="Arial"/>
              </a:rPr>
              <a:t>Belanja</a:t>
            </a:r>
            <a:r>
              <a:rPr lang="en-US" sz="2300" b="1" dirty="0">
                <a:latin typeface="Arial"/>
              </a:rPr>
              <a:t> Modal:</a:t>
            </a:r>
          </a:p>
          <a:p>
            <a:pPr marL="1117600" indent="-495300">
              <a:lnSpc>
                <a:spcPts val="2880"/>
              </a:lnSpc>
            </a:pPr>
            <a:r>
              <a:rPr lang="en-US" sz="2300" b="1" dirty="0">
                <a:latin typeface="Arial"/>
              </a:rPr>
              <a:t>(1) Tanah; MAK 5910</a:t>
            </a:r>
          </a:p>
          <a:p>
            <a:pPr marL="1117600" indent="-495300">
              <a:lnSpc>
                <a:spcPts val="2880"/>
              </a:lnSpc>
            </a:pPr>
            <a:r>
              <a:rPr lang="en-US" sz="2300" b="1" dirty="0">
                <a:latin typeface="Arial"/>
              </a:rPr>
              <a:t>(2) </a:t>
            </a:r>
            <a:r>
              <a:rPr lang="en-US" sz="2300" b="1" dirty="0" err="1">
                <a:latin typeface="Arial"/>
              </a:rPr>
              <a:t>Peralatan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dan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mesin</a:t>
            </a:r>
            <a:r>
              <a:rPr lang="en-US" sz="2300" b="1" dirty="0">
                <a:latin typeface="Arial"/>
              </a:rPr>
              <a:t>; MAK 5920</a:t>
            </a:r>
          </a:p>
          <a:p>
            <a:pPr marL="1117600" indent="-495300">
              <a:lnSpc>
                <a:spcPts val="2880"/>
              </a:lnSpc>
            </a:pPr>
            <a:r>
              <a:rPr lang="en-US" sz="2300" b="1" dirty="0">
                <a:latin typeface="Arial"/>
              </a:rPr>
              <a:t>(3) </a:t>
            </a:r>
            <a:r>
              <a:rPr lang="en-US" sz="2300" b="1" dirty="0" err="1">
                <a:latin typeface="Arial"/>
              </a:rPr>
              <a:t>Gedung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dan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bangunan</a:t>
            </a:r>
            <a:r>
              <a:rPr lang="en-US" sz="2300" b="1" dirty="0">
                <a:latin typeface="Arial"/>
              </a:rPr>
              <a:t>; MAK 5930</a:t>
            </a:r>
          </a:p>
          <a:p>
            <a:pPr marL="1117600" indent="-495300">
              <a:lnSpc>
                <a:spcPts val="2880"/>
              </a:lnSpc>
            </a:pPr>
            <a:r>
              <a:rPr lang="en-US" sz="2300" b="1" dirty="0">
                <a:latin typeface="Arial"/>
              </a:rPr>
              <a:t>(4) </a:t>
            </a:r>
            <a:r>
              <a:rPr lang="en-US" sz="2300" b="1" dirty="0" err="1">
                <a:latin typeface="Arial"/>
              </a:rPr>
              <a:t>Jaringan</a:t>
            </a:r>
            <a:r>
              <a:rPr lang="en-US" sz="2300" b="1" dirty="0">
                <a:latin typeface="Arial"/>
              </a:rPr>
              <a:t> (</a:t>
            </a:r>
            <a:r>
              <a:rPr lang="en-US" sz="2300" b="1" dirty="0" err="1">
                <a:latin typeface="Arial"/>
              </a:rPr>
              <a:t>jalan</a:t>
            </a:r>
            <a:r>
              <a:rPr lang="en-US" sz="2300" b="1" dirty="0">
                <a:latin typeface="Arial"/>
              </a:rPr>
              <a:t>, </a:t>
            </a:r>
            <a:r>
              <a:rPr lang="en-US" sz="2300" b="1" dirty="0" err="1">
                <a:latin typeface="Arial"/>
              </a:rPr>
              <a:t>irigasi,dll</a:t>
            </a:r>
            <a:r>
              <a:rPr lang="en-US" sz="2300" b="1" dirty="0">
                <a:latin typeface="Arial"/>
              </a:rPr>
              <a:t>); MAK 5940</a:t>
            </a:r>
          </a:p>
          <a:p>
            <a:pPr marL="1117600" marR="20828" indent="-495300">
              <a:lnSpc>
                <a:spcPts val="2880"/>
              </a:lnSpc>
            </a:pPr>
            <a:r>
              <a:rPr lang="en-US" sz="2300" b="1" dirty="0">
                <a:latin typeface="Arial"/>
              </a:rPr>
              <a:t>(5) </a:t>
            </a:r>
            <a:r>
              <a:rPr lang="en-US" sz="2300" b="1" dirty="0" err="1">
                <a:latin typeface="Arial"/>
              </a:rPr>
              <a:t>Fisik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lainnya</a:t>
            </a:r>
            <a:r>
              <a:rPr lang="en-US" sz="2300" b="1" dirty="0">
                <a:latin typeface="Arial"/>
              </a:rPr>
              <a:t> (</a:t>
            </a:r>
            <a:r>
              <a:rPr lang="en-US" sz="2300" b="1" dirty="0" err="1">
                <a:latin typeface="Arial"/>
              </a:rPr>
              <a:t>buku</a:t>
            </a:r>
            <a:r>
              <a:rPr lang="en-US" sz="2300" b="1" dirty="0">
                <a:latin typeface="Arial"/>
              </a:rPr>
              <a:t>, </a:t>
            </a:r>
            <a:r>
              <a:rPr lang="en-US" sz="2300" b="1" dirty="0" err="1">
                <a:latin typeface="Arial"/>
              </a:rPr>
              <a:t>komputer</a:t>
            </a:r>
            <a:r>
              <a:rPr lang="en-US" sz="2300" b="1" dirty="0">
                <a:latin typeface="Arial"/>
              </a:rPr>
              <a:t>, lab. </a:t>
            </a:r>
            <a:r>
              <a:rPr lang="en-US" sz="2300" b="1" dirty="0" err="1">
                <a:latin typeface="Arial"/>
              </a:rPr>
              <a:t>dan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sejenisnya</a:t>
            </a:r>
            <a:r>
              <a:rPr lang="en-US" sz="2300" b="1" dirty="0">
                <a:latin typeface="Arial"/>
              </a:rPr>
              <a:t>);MAK 5950</a:t>
            </a:r>
          </a:p>
          <a:p>
            <a:pPr marL="1117600" indent="-495300">
              <a:lnSpc>
                <a:spcPts val="2880"/>
              </a:lnSpc>
            </a:pPr>
            <a:r>
              <a:rPr lang="en-US" sz="2300" b="1" dirty="0">
                <a:latin typeface="Arial"/>
              </a:rPr>
              <a:t>(6) Non-</a:t>
            </a:r>
            <a:r>
              <a:rPr lang="en-US" sz="2300" b="1" dirty="0" err="1">
                <a:latin typeface="Arial"/>
              </a:rPr>
              <a:t>fisik</a:t>
            </a:r>
            <a:r>
              <a:rPr lang="en-US" sz="2300" b="1" dirty="0">
                <a:latin typeface="Arial"/>
              </a:rPr>
              <a:t> (</a:t>
            </a:r>
            <a:r>
              <a:rPr lang="en-US" sz="2300" b="1" dirty="0" err="1">
                <a:latin typeface="Arial"/>
              </a:rPr>
              <a:t>seperti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diklatar</a:t>
            </a:r>
            <a:r>
              <a:rPr lang="en-US" sz="2300" b="1" dirty="0">
                <a:latin typeface="Arial"/>
              </a:rPr>
              <a:t>, seminar/</a:t>
            </a:r>
            <a:r>
              <a:rPr lang="en-US" sz="2300" b="1" dirty="0" err="1">
                <a:latin typeface="Arial"/>
              </a:rPr>
              <a:t>lokakarya</a:t>
            </a:r>
            <a:r>
              <a:rPr lang="en-US" sz="2300" b="1" dirty="0">
                <a:latin typeface="Arial"/>
              </a:rPr>
              <a:t>); MAK</a:t>
            </a:r>
          </a:p>
          <a:p>
            <a:pPr marL="12700" indent="0" algn="just">
              <a:lnSpc>
                <a:spcPts val="2880"/>
              </a:lnSpc>
            </a:pPr>
            <a:r>
              <a:rPr lang="en-US" sz="2300" b="1" dirty="0">
                <a:latin typeface="Arial"/>
              </a:rPr>
              <a:t>•    5960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6928" y="670560"/>
            <a:ext cx="7869936" cy="4632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5670"/>
              </a:spcAft>
            </a:pPr>
            <a:r>
              <a:rPr lang="en-US" sz="3600" b="1">
                <a:latin typeface="Arial"/>
              </a:rPr>
              <a:t>Mekanisme anggaran pembangunan</a:t>
            </a:r>
          </a:p>
        </p:txBody>
      </p:sp>
      <p:sp>
        <p:nvSpPr>
          <p:cNvPr id="3" name="Rectangle 2"/>
          <p:cNvSpPr/>
          <p:nvPr/>
        </p:nvSpPr>
        <p:spPr>
          <a:xfrm>
            <a:off x="566928" y="2060448"/>
            <a:ext cx="6714744" cy="37795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6720"/>
              </a:lnSpc>
              <a:spcBef>
                <a:spcPts val="5670"/>
              </a:spcBef>
            </a:pPr>
            <a:r>
              <a:rPr lang="en-US" sz="2700" b="1">
                <a:latin typeface="Arial"/>
              </a:rPr>
              <a:t>• Siklus perencanaan anggaran:</a:t>
            </a:r>
          </a:p>
          <a:p>
            <a:pPr indent="0">
              <a:lnSpc>
                <a:spcPts val="6720"/>
              </a:lnSpc>
            </a:pPr>
            <a:r>
              <a:rPr lang="en-US" sz="2700" b="1">
                <a:latin typeface="Arial"/>
              </a:rPr>
              <a:t>• Persiapan usulan anggaran</a:t>
            </a:r>
          </a:p>
          <a:p>
            <a:pPr indent="0">
              <a:lnSpc>
                <a:spcPts val="6720"/>
              </a:lnSpc>
            </a:pPr>
            <a:r>
              <a:rPr lang="en-US" sz="2700" b="1">
                <a:latin typeface="Arial"/>
              </a:rPr>
              <a:t>• Penetapan usulan anggaran</a:t>
            </a:r>
          </a:p>
          <a:p>
            <a:pPr indent="0">
              <a:lnSpc>
                <a:spcPts val="6720"/>
              </a:lnSpc>
            </a:pPr>
            <a:r>
              <a:rPr lang="en-US" sz="2700" b="1">
                <a:latin typeface="Arial"/>
              </a:rPr>
              <a:t>• Pelaksanaan anggaran</a:t>
            </a:r>
          </a:p>
          <a:p>
            <a:pPr indent="0">
              <a:lnSpc>
                <a:spcPts val="6720"/>
              </a:lnSpc>
            </a:pPr>
            <a:r>
              <a:rPr lang="en-US" sz="2700" b="1">
                <a:latin typeface="Arial"/>
              </a:rPr>
              <a:t>• Pemeriksaan pelaksanaan anggaran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0016" y="652272"/>
            <a:ext cx="8025384" cy="5090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9812" indent="0">
              <a:spcAft>
                <a:spcPts val="6930"/>
              </a:spcAft>
            </a:pPr>
            <a:r>
              <a:rPr lang="en-US" sz="4100" b="1" dirty="0" err="1">
                <a:latin typeface="Arial"/>
              </a:rPr>
              <a:t>Isi</a:t>
            </a:r>
            <a:r>
              <a:rPr lang="en-US" sz="4100" b="1" dirty="0">
                <a:latin typeface="Arial"/>
              </a:rPr>
              <a:t> </a:t>
            </a:r>
            <a:r>
              <a:rPr lang="en-US" sz="4100" b="1" dirty="0" err="1">
                <a:latin typeface="Arial"/>
              </a:rPr>
              <a:t>anggaran</a:t>
            </a:r>
            <a:r>
              <a:rPr lang="en-US" sz="4100" b="1" dirty="0">
                <a:latin typeface="Arial"/>
              </a:rPr>
              <a:t>: </a:t>
            </a:r>
            <a:r>
              <a:rPr lang="en-US" sz="4100" b="1" dirty="0" err="1">
                <a:latin typeface="Arial"/>
              </a:rPr>
              <a:t>taksiran</a:t>
            </a:r>
            <a:r>
              <a:rPr lang="en-US" sz="4100" b="1" dirty="0">
                <a:latin typeface="Arial"/>
              </a:rPr>
              <a:t> </a:t>
            </a:r>
            <a:r>
              <a:rPr lang="en-US" sz="4100" b="1" dirty="0" err="1">
                <a:latin typeface="Arial"/>
              </a:rPr>
              <a:t>tentang</a:t>
            </a:r>
            <a:endParaRPr lang="en-US" sz="4100" b="1" dirty="0">
              <a:latin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6928" y="2319528"/>
            <a:ext cx="7912608" cy="372770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ts val="6930"/>
              </a:spcBef>
              <a:spcAft>
                <a:spcPts val="4620"/>
              </a:spcAft>
            </a:pPr>
            <a:r>
              <a:rPr lang="en-US" sz="3100" b="1">
                <a:latin typeface="Arial"/>
              </a:rPr>
              <a:t>• Kegiatan yang akan dilaksanakan</a:t>
            </a:r>
          </a:p>
          <a:p>
            <a:pPr marL="342900" marR="358140" indent="-342900">
              <a:lnSpc>
                <a:spcPts val="3840"/>
              </a:lnSpc>
              <a:spcAft>
                <a:spcPts val="3570"/>
              </a:spcAft>
            </a:pPr>
            <a:r>
              <a:rPr lang="en-US" sz="3100" b="1">
                <a:latin typeface="Arial"/>
              </a:rPr>
              <a:t>• Jumlah biaya yang dikeluarkan (batas maksimum)</a:t>
            </a:r>
          </a:p>
          <a:p>
            <a:pPr marL="342900" marR="15240" indent="-342900">
              <a:lnSpc>
                <a:spcPts val="3840"/>
              </a:lnSpc>
            </a:pPr>
            <a:r>
              <a:rPr lang="en-US" sz="3100" b="1">
                <a:latin typeface="Arial"/>
              </a:rPr>
              <a:t>• Sumber dana yang dapat digunakan untuk memenuhi pengeluaran tersebut.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490E0-8B69-8E72-D5CB-010323C8CA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Sekian</a:t>
            </a:r>
            <a:r>
              <a:rPr lang="en-US" dirty="0"/>
              <a:t> dan </a:t>
            </a:r>
            <a:r>
              <a:rPr lang="en-US" dirty="0" err="1"/>
              <a:t>terima</a:t>
            </a:r>
            <a:r>
              <a:rPr lang="en-US" dirty="0"/>
              <a:t> Kasih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F46B0C-1B81-5562-8811-5294921408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2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457200"/>
            <a:ext cx="6327648" cy="8625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3780"/>
              </a:spcAft>
            </a:pPr>
            <a:r>
              <a:rPr lang="en-US" sz="8200" b="1" dirty="0">
                <a:latin typeface="CordiaUPC"/>
              </a:rPr>
              <a:t>PENGANGGARAN</a:t>
            </a:r>
          </a:p>
        </p:txBody>
      </p:sp>
      <p:sp>
        <p:nvSpPr>
          <p:cNvPr id="3" name="Rectangle 2"/>
          <p:cNvSpPr/>
          <p:nvPr/>
        </p:nvSpPr>
        <p:spPr>
          <a:xfrm>
            <a:off x="633984" y="1819656"/>
            <a:ext cx="7821168" cy="5425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spcBef>
                <a:spcPts val="3780"/>
              </a:spcBef>
              <a:spcAft>
                <a:spcPts val="1260"/>
              </a:spcAft>
            </a:pPr>
            <a:r>
              <a:rPr lang="en-US" sz="1700" b="1" dirty="0">
                <a:latin typeface="Arial"/>
              </a:rPr>
              <a:t>PENGANGGARAN PADA DASARNYA MERUJUK DARI RENCANA</a:t>
            </a:r>
          </a:p>
          <a:p>
            <a:pPr marL="381000" marR="123952" indent="-266700">
              <a:lnSpc>
                <a:spcPts val="2544"/>
              </a:lnSpc>
              <a:spcAft>
                <a:spcPts val="210"/>
              </a:spcAft>
            </a:pPr>
            <a:endParaRPr lang="en-US" sz="1700" b="1" dirty="0">
              <a:latin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286000"/>
            <a:ext cx="7732776" cy="2590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78308" marR="22352" indent="-152400">
              <a:lnSpc>
                <a:spcPts val="3240"/>
              </a:lnSpc>
              <a:spcBef>
                <a:spcPts val="2730"/>
              </a:spcBef>
            </a:pPr>
            <a:r>
              <a:rPr lang="en-US" sz="1700" b="1" dirty="0">
                <a:latin typeface="Arial"/>
              </a:rPr>
              <a:t>* DASAR PENYUSUNAN ANGGARAN ADALAH SEMUA  KEBUTUHAN PELAKSANAAN PROGRAM :</a:t>
            </a:r>
          </a:p>
          <a:p>
            <a:pPr marL="178308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700" b="1" dirty="0">
                <a:latin typeface="Arial"/>
              </a:rPr>
              <a:t>PELAKU, </a:t>
            </a:r>
          </a:p>
          <a:p>
            <a:pPr marL="178308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700" b="1" dirty="0">
                <a:latin typeface="Arial"/>
              </a:rPr>
              <a:t>SARANA PENDUKUNG, DAN </a:t>
            </a:r>
          </a:p>
          <a:p>
            <a:pPr marL="178308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700" b="1" dirty="0">
                <a:latin typeface="Arial"/>
              </a:rPr>
              <a:t>PENDUKUNG LAIN.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676400"/>
            <a:ext cx="5782056" cy="3383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2352" indent="0">
              <a:spcAft>
                <a:spcPts val="2310"/>
              </a:spcAft>
            </a:pPr>
            <a:r>
              <a:rPr lang="en-US" sz="3100" b="1" dirty="0">
                <a:latin typeface="Arial"/>
              </a:rPr>
              <a:t>MASA BERLAKU ANGGARAN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2590800"/>
            <a:ext cx="8092440" cy="1752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marR="414528" indent="-342900">
              <a:lnSpc>
                <a:spcPts val="2304"/>
              </a:lnSpc>
              <a:spcBef>
                <a:spcPts val="2310"/>
              </a:spcBef>
              <a:spcAft>
                <a:spcPts val="2310"/>
              </a:spcAft>
            </a:pPr>
            <a:r>
              <a:rPr lang="en-US" sz="2300" b="1" dirty="0">
                <a:latin typeface="Arial"/>
              </a:rPr>
              <a:t>• </a:t>
            </a:r>
            <a:r>
              <a:rPr lang="en-US" sz="2300" b="1" i="1" dirty="0">
                <a:latin typeface="Arial"/>
              </a:rPr>
              <a:t>KURUN WAKTU </a:t>
            </a:r>
            <a:r>
              <a:rPr lang="en-US" sz="2300" b="1" i="1" dirty="0" err="1">
                <a:latin typeface="Arial"/>
              </a:rPr>
              <a:t>atau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jangka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wkt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anggaran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berlaku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disebut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tahun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dinas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atau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tahun</a:t>
            </a:r>
            <a:r>
              <a:rPr lang="en-US" sz="2300" b="1" i="1" dirty="0">
                <a:latin typeface="Arial"/>
              </a:rPr>
              <a:t> </a:t>
            </a:r>
            <a:r>
              <a:rPr lang="en-US" sz="2300" b="1" i="1" dirty="0" err="1">
                <a:latin typeface="Arial"/>
              </a:rPr>
              <a:t>anggaran</a:t>
            </a:r>
            <a:endParaRPr lang="en-US" sz="2300" b="1" i="1" dirty="0">
              <a:latin typeface="Arial"/>
            </a:endParaRPr>
          </a:p>
          <a:p>
            <a:pPr marL="342900" marR="414528" indent="-342900">
              <a:lnSpc>
                <a:spcPts val="2280"/>
              </a:lnSpc>
            </a:pPr>
            <a:r>
              <a:rPr lang="en-US" sz="2300" b="1" i="1" dirty="0">
                <a:latin typeface="Arial"/>
              </a:rPr>
              <a:t>•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Untuk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kegiatan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tahunan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menggunakan</a:t>
            </a:r>
            <a:r>
              <a:rPr lang="en-US" sz="23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Jangka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waktu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pendek</a:t>
            </a:r>
            <a:r>
              <a:rPr lang="en-US" sz="2700" b="1" dirty="0">
                <a:latin typeface="Arial"/>
              </a:rPr>
              <a:t> (</a:t>
            </a:r>
            <a:r>
              <a:rPr lang="en-US" sz="2700" b="1" dirty="0" err="1">
                <a:latin typeface="Arial"/>
              </a:rPr>
              <a:t>satu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tahun</a:t>
            </a:r>
            <a:r>
              <a:rPr lang="en-US" sz="2700" b="1" dirty="0">
                <a:latin typeface="Arial"/>
              </a:rPr>
              <a:t>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2160" y="435864"/>
            <a:ext cx="4919472" cy="411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3570"/>
              </a:spcAft>
            </a:pPr>
            <a:r>
              <a:rPr lang="en-US" sz="3900">
                <a:latin typeface="Arial"/>
              </a:rPr>
              <a:t>FUNGSI ANGGARAN</a:t>
            </a:r>
          </a:p>
        </p:txBody>
      </p:sp>
      <p:sp>
        <p:nvSpPr>
          <p:cNvPr id="3" name="Rectangle 2"/>
          <p:cNvSpPr/>
          <p:nvPr/>
        </p:nvSpPr>
        <p:spPr>
          <a:xfrm>
            <a:off x="207264" y="1499616"/>
            <a:ext cx="8513064" cy="51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54000" indent="-241300">
              <a:spcBef>
                <a:spcPts val="3570"/>
              </a:spcBef>
              <a:spcAft>
                <a:spcPts val="1470"/>
              </a:spcAft>
            </a:pPr>
            <a:r>
              <a:rPr lang="en-US" sz="3100" b="1" dirty="0">
                <a:latin typeface="Arial"/>
              </a:rPr>
              <a:t>* </a:t>
            </a:r>
            <a:r>
              <a:rPr lang="en-US" sz="3100" b="1" dirty="0" err="1">
                <a:latin typeface="Arial"/>
              </a:rPr>
              <a:t>Alat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untuk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perencanaan</a:t>
            </a:r>
            <a:r>
              <a:rPr lang="en-US" sz="3100" b="1" dirty="0">
                <a:latin typeface="Arial"/>
              </a:rPr>
              <a:t> &amp; </a:t>
            </a:r>
            <a:r>
              <a:rPr lang="en-US" sz="3100" b="1" dirty="0" err="1">
                <a:latin typeface="Arial"/>
              </a:rPr>
              <a:t>pengendalian</a:t>
            </a:r>
            <a:endParaRPr lang="en-US" sz="3100" b="1" dirty="0">
              <a:latin typeface="Arial"/>
            </a:endParaRPr>
          </a:p>
          <a:p>
            <a:pPr marL="254000" marR="456692" indent="-241300">
              <a:lnSpc>
                <a:spcPts val="3840"/>
              </a:lnSpc>
              <a:spcAft>
                <a:spcPts val="420"/>
              </a:spcAft>
            </a:pPr>
            <a:r>
              <a:rPr lang="en-US" sz="3100" b="1" dirty="0">
                <a:latin typeface="Arial"/>
              </a:rPr>
              <a:t>* </a:t>
            </a:r>
            <a:r>
              <a:rPr lang="en-US" sz="3100" b="1" dirty="0" err="1">
                <a:latin typeface="Arial"/>
              </a:rPr>
              <a:t>Alat</a:t>
            </a:r>
            <a:r>
              <a:rPr lang="en-US" sz="3100" b="1" dirty="0">
                <a:latin typeface="Arial"/>
              </a:rPr>
              <a:t> bantu </a:t>
            </a:r>
            <a:r>
              <a:rPr lang="en-US" sz="3100" b="1" dirty="0" err="1">
                <a:latin typeface="Arial"/>
              </a:rPr>
              <a:t>bagi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manajemen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dlm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mengarahkan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lembaga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menempatkan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posisinya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dlm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posisi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yg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kuat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atau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lemah</a:t>
            </a:r>
            <a:endParaRPr lang="en-US" sz="3100" b="1" dirty="0">
              <a:latin typeface="Arial"/>
            </a:endParaRPr>
          </a:p>
          <a:p>
            <a:pPr marL="254000" marR="12192" indent="-241300">
              <a:lnSpc>
                <a:spcPts val="3840"/>
              </a:lnSpc>
              <a:spcAft>
                <a:spcPts val="420"/>
              </a:spcAft>
            </a:pPr>
            <a:r>
              <a:rPr lang="en-US" sz="3100" b="1" dirty="0">
                <a:latin typeface="Arial"/>
              </a:rPr>
              <a:t>* </a:t>
            </a:r>
            <a:r>
              <a:rPr lang="en-US" sz="3100" b="1" dirty="0" err="1">
                <a:latin typeface="Arial"/>
              </a:rPr>
              <a:t>Tolok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ukur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keberhasilan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lembaga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dlm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mencapai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sasaran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yg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telah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ditentukan</a:t>
            </a:r>
            <a:r>
              <a:rPr lang="en-US" sz="3100" b="1" dirty="0">
                <a:latin typeface="Arial"/>
              </a:rPr>
              <a:t> (</a:t>
            </a:r>
            <a:r>
              <a:rPr lang="en-US" sz="3100" b="1" dirty="0" err="1">
                <a:latin typeface="Arial"/>
              </a:rPr>
              <a:t>alat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penaksir</a:t>
            </a:r>
            <a:r>
              <a:rPr lang="en-US" sz="3100" b="1" dirty="0">
                <a:latin typeface="Arial"/>
              </a:rPr>
              <a:t>)</a:t>
            </a:r>
          </a:p>
          <a:p>
            <a:pPr marL="254000" marR="12192" indent="-241300">
              <a:lnSpc>
                <a:spcPts val="3840"/>
              </a:lnSpc>
              <a:spcAft>
                <a:spcPts val="420"/>
              </a:spcAft>
            </a:pPr>
            <a:r>
              <a:rPr lang="en-US" sz="3100" b="1" dirty="0">
                <a:latin typeface="Arial"/>
              </a:rPr>
              <a:t>* </a:t>
            </a:r>
            <a:r>
              <a:rPr lang="en-US" sz="3100" b="1" dirty="0" err="1">
                <a:latin typeface="Arial"/>
              </a:rPr>
              <a:t>Alat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efisiensi</a:t>
            </a:r>
            <a:r>
              <a:rPr lang="en-US" sz="3100" b="1" dirty="0">
                <a:latin typeface="Arial"/>
              </a:rPr>
              <a:t> (</a:t>
            </a:r>
            <a:r>
              <a:rPr lang="en-US" sz="3100" b="1" dirty="0" err="1">
                <a:latin typeface="Arial"/>
              </a:rPr>
              <a:t>utk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memotivasi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pimpinan</a:t>
            </a:r>
            <a:r>
              <a:rPr lang="en-US" sz="3100" b="1" dirty="0">
                <a:latin typeface="Arial"/>
              </a:rPr>
              <a:t> / </a:t>
            </a:r>
            <a:r>
              <a:rPr lang="en-US" sz="3100" b="1" dirty="0" err="1">
                <a:latin typeface="Arial"/>
              </a:rPr>
              <a:t>manajer</a:t>
            </a:r>
            <a:r>
              <a:rPr lang="en-US" sz="3100" b="1" dirty="0">
                <a:latin typeface="Arial"/>
              </a:rPr>
              <a:t> / </a:t>
            </a:r>
            <a:r>
              <a:rPr lang="en-US" sz="3100" b="1" dirty="0" err="1">
                <a:latin typeface="Arial"/>
              </a:rPr>
              <a:t>karyawan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utk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bertindak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efisien</a:t>
            </a:r>
            <a:r>
              <a:rPr lang="en-US" sz="3100" b="1" dirty="0">
                <a:latin typeface="Arial"/>
              </a:rPr>
              <a:t>)</a:t>
            </a:r>
          </a:p>
          <a:p>
            <a:pPr marL="254000" indent="-241300"/>
            <a:r>
              <a:rPr lang="en-US" sz="3100" b="1" dirty="0">
                <a:latin typeface="Arial"/>
              </a:rPr>
              <a:t>* </a:t>
            </a:r>
            <a:r>
              <a:rPr lang="en-US" sz="3100" b="1" dirty="0" err="1">
                <a:latin typeface="Arial"/>
              </a:rPr>
              <a:t>Alat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otorisasi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pengeluaran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dana</a:t>
            </a:r>
            <a:endParaRPr lang="en-US" sz="3100" b="1" dirty="0"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1624" y="685800"/>
            <a:ext cx="6781800" cy="472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3368" indent="0">
              <a:spcAft>
                <a:spcPts val="6090"/>
              </a:spcAft>
            </a:pPr>
            <a:r>
              <a:rPr lang="en-US" sz="3600" b="1">
                <a:latin typeface="Arial"/>
              </a:rPr>
              <a:t>Prinsip Pengelolaan Anggaran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524000"/>
            <a:ext cx="8452104" cy="45445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55600" indent="-330200">
              <a:spcBef>
                <a:spcPts val="6090"/>
              </a:spcBef>
              <a:spcAft>
                <a:spcPts val="1050"/>
              </a:spcAft>
            </a:pPr>
            <a:r>
              <a:rPr lang="en-US" sz="2300" b="1" dirty="0" err="1">
                <a:latin typeface="Arial"/>
              </a:rPr>
              <a:t>Anggaran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dpt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menjadi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alat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perenc</a:t>
            </a:r>
            <a:r>
              <a:rPr lang="en-US" sz="2300" b="1" dirty="0">
                <a:latin typeface="Arial"/>
              </a:rPr>
              <a:t> &amp; </a:t>
            </a:r>
            <a:r>
              <a:rPr lang="en-US" sz="2300" b="1" dirty="0" err="1">
                <a:latin typeface="Arial"/>
              </a:rPr>
              <a:t>pengendalian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jika</a:t>
            </a:r>
            <a:endParaRPr lang="en-US" sz="2300" b="1" dirty="0">
              <a:latin typeface="Arial"/>
            </a:endParaRPr>
          </a:p>
          <a:p>
            <a:pPr marL="355600" indent="-330200">
              <a:spcAft>
                <a:spcPts val="1050"/>
              </a:spcAft>
            </a:pPr>
            <a:r>
              <a:rPr lang="en-US" sz="2300" b="1" dirty="0" err="1">
                <a:latin typeface="Arial"/>
              </a:rPr>
              <a:t>organisasi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sehat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yakni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dikelola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berdasarkan</a:t>
            </a:r>
            <a:r>
              <a:rPr lang="en-US" sz="2300" b="1" dirty="0">
                <a:latin typeface="Arial"/>
              </a:rPr>
              <a:t> </a:t>
            </a:r>
            <a:r>
              <a:rPr lang="en-US" sz="2300" b="1" dirty="0" err="1">
                <a:latin typeface="Arial"/>
              </a:rPr>
              <a:t>prinsip</a:t>
            </a:r>
            <a:r>
              <a:rPr lang="en-US" sz="2300" b="1" dirty="0">
                <a:latin typeface="Arial"/>
              </a:rPr>
              <a:t>:</a:t>
            </a:r>
          </a:p>
          <a:p>
            <a:pPr marL="355600" marR="86360" indent="-330200">
              <a:lnSpc>
                <a:spcPts val="3360"/>
              </a:lnSpc>
              <a:spcAft>
                <a:spcPts val="210"/>
              </a:spcAft>
            </a:pPr>
            <a:r>
              <a:rPr lang="en-US" sz="2700" b="1" dirty="0">
                <a:latin typeface="Arial"/>
              </a:rPr>
              <a:t>• </a:t>
            </a:r>
            <a:r>
              <a:rPr lang="en-US" sz="2700" b="1" dirty="0" err="1">
                <a:latin typeface="Arial"/>
              </a:rPr>
              <a:t>Adanya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pembagian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wewenang</a:t>
            </a:r>
            <a:r>
              <a:rPr lang="en-US" sz="2700" b="1" dirty="0">
                <a:latin typeface="Arial"/>
              </a:rPr>
              <a:t> &amp; </a:t>
            </a:r>
            <a:r>
              <a:rPr lang="en-US" sz="2700" b="1" dirty="0" err="1">
                <a:latin typeface="Arial"/>
              </a:rPr>
              <a:t>tanggng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jwb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yg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jelas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dlm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sistem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manjemen</a:t>
            </a:r>
            <a:r>
              <a:rPr lang="en-US" sz="2700" b="1" dirty="0">
                <a:latin typeface="Arial"/>
              </a:rPr>
              <a:t> &amp; </a:t>
            </a:r>
            <a:r>
              <a:rPr lang="en-US" sz="2700" b="1" dirty="0" err="1">
                <a:latin typeface="Arial"/>
              </a:rPr>
              <a:t>organisasi</a:t>
            </a:r>
            <a:endParaRPr lang="en-US" sz="2700" b="1" dirty="0">
              <a:latin typeface="Arial"/>
            </a:endParaRPr>
          </a:p>
          <a:p>
            <a:pPr marL="355600" marR="86360" indent="-330200">
              <a:lnSpc>
                <a:spcPts val="3360"/>
              </a:lnSpc>
              <a:spcAft>
                <a:spcPts val="210"/>
              </a:spcAft>
            </a:pPr>
            <a:r>
              <a:rPr lang="en-US" sz="2700" b="1" dirty="0">
                <a:latin typeface="Arial"/>
              </a:rPr>
              <a:t>• </a:t>
            </a:r>
            <a:r>
              <a:rPr lang="en-US" sz="2700" b="1" dirty="0" err="1">
                <a:latin typeface="Arial"/>
              </a:rPr>
              <a:t>Adanya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sisitem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akuntansi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yg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memadai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dlm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melaksanakan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anggaran</a:t>
            </a:r>
            <a:endParaRPr lang="en-US" sz="2700" b="1" dirty="0">
              <a:latin typeface="Arial"/>
            </a:endParaRPr>
          </a:p>
          <a:p>
            <a:pPr marL="355600" marR="86360" indent="-330200">
              <a:lnSpc>
                <a:spcPts val="3360"/>
              </a:lnSpc>
              <a:spcAft>
                <a:spcPts val="210"/>
              </a:spcAft>
            </a:pPr>
            <a:r>
              <a:rPr lang="en-US" sz="2700" b="1" dirty="0">
                <a:latin typeface="Arial"/>
              </a:rPr>
              <a:t>• </a:t>
            </a:r>
            <a:r>
              <a:rPr lang="en-US" sz="2700" b="1" dirty="0" err="1">
                <a:latin typeface="Arial"/>
              </a:rPr>
              <a:t>Adanya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penelitian</a:t>
            </a:r>
            <a:r>
              <a:rPr lang="en-US" sz="2700" b="1" dirty="0">
                <a:latin typeface="Arial"/>
              </a:rPr>
              <a:t> &amp; </a:t>
            </a:r>
            <a:r>
              <a:rPr lang="en-US" sz="2700" b="1" dirty="0" err="1">
                <a:latin typeface="Arial"/>
              </a:rPr>
              <a:t>analisis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utk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menilai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kinerja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organisasi</a:t>
            </a:r>
            <a:endParaRPr lang="en-US" sz="2700" b="1" dirty="0">
              <a:latin typeface="Arial"/>
            </a:endParaRPr>
          </a:p>
          <a:p>
            <a:pPr marL="355600" marR="86360" indent="-330200">
              <a:lnSpc>
                <a:spcPts val="3384"/>
              </a:lnSpc>
            </a:pPr>
            <a:r>
              <a:rPr lang="en-US" sz="2700" b="1" dirty="0">
                <a:latin typeface="Arial"/>
              </a:rPr>
              <a:t>• </a:t>
            </a:r>
            <a:r>
              <a:rPr lang="en-US" sz="2700" b="1" dirty="0" err="1">
                <a:latin typeface="Arial"/>
              </a:rPr>
              <a:t>Adanya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dukungan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dari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pelaksana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mulai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dari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tkt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atas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sampai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yg</a:t>
            </a:r>
            <a:r>
              <a:rPr lang="en-US" sz="2700" b="1" dirty="0">
                <a:latin typeface="Arial"/>
              </a:rPr>
              <a:t> paling </a:t>
            </a:r>
            <a:r>
              <a:rPr lang="en-US" sz="2700" b="1" dirty="0" err="1">
                <a:latin typeface="Arial"/>
              </a:rPr>
              <a:t>bawah</a:t>
            </a:r>
            <a:endParaRPr lang="en-US" sz="2700" b="1" dirty="0"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573024"/>
            <a:ext cx="5946648" cy="4236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7272" indent="0">
              <a:spcAft>
                <a:spcPts val="6090"/>
              </a:spcAft>
            </a:pPr>
            <a:r>
              <a:rPr lang="en-US" sz="4100" b="1" dirty="0">
                <a:latin typeface="Arial"/>
              </a:rPr>
              <a:t>ISI ANGGARAN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676400"/>
            <a:ext cx="7903464" cy="30540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marR="12192" indent="-330200">
              <a:lnSpc>
                <a:spcPts val="3840"/>
              </a:lnSpc>
              <a:spcBef>
                <a:spcPts val="6090"/>
              </a:spcBef>
              <a:spcAft>
                <a:spcPts val="3570"/>
              </a:spcAft>
            </a:pPr>
            <a:r>
              <a:rPr lang="en-US" sz="3100" b="1" dirty="0">
                <a:latin typeface="Arial"/>
              </a:rPr>
              <a:t>• KEGIATAN </a:t>
            </a:r>
            <a:r>
              <a:rPr lang="en-US" sz="3100" b="1" dirty="0" err="1">
                <a:latin typeface="Arial"/>
              </a:rPr>
              <a:t>yg</a:t>
            </a:r>
            <a:r>
              <a:rPr lang="en-US" sz="3100" b="1" dirty="0">
                <a:latin typeface="Arial"/>
              </a:rPr>
              <a:t> AKAN DILAKSANAKAN (</a:t>
            </a:r>
            <a:r>
              <a:rPr lang="en-US" sz="3100" b="1" dirty="0" err="1">
                <a:latin typeface="Arial"/>
              </a:rPr>
              <a:t>termasuk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barang</a:t>
            </a:r>
            <a:r>
              <a:rPr lang="en-US" sz="3100" b="1" dirty="0">
                <a:latin typeface="Arial"/>
              </a:rPr>
              <a:t> &amp; </a:t>
            </a:r>
            <a:r>
              <a:rPr lang="en-US" sz="3100" b="1" dirty="0" err="1">
                <a:latin typeface="Arial"/>
              </a:rPr>
              <a:t>jasa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yg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diperlukan</a:t>
            </a:r>
            <a:r>
              <a:rPr lang="en-US" sz="3100" b="1" dirty="0">
                <a:latin typeface="Arial"/>
              </a:rPr>
              <a:t>; target, </a:t>
            </a:r>
            <a:r>
              <a:rPr lang="en-US" sz="3100" b="1" dirty="0" err="1">
                <a:latin typeface="Arial"/>
              </a:rPr>
              <a:t>sasaran</a:t>
            </a:r>
            <a:r>
              <a:rPr lang="en-US" sz="3100" b="1" dirty="0">
                <a:latin typeface="Arial"/>
              </a:rPr>
              <a:t>, volume)</a:t>
            </a:r>
          </a:p>
          <a:p>
            <a:pPr indent="0" algn="ctr">
              <a:lnSpc>
                <a:spcPts val="3864"/>
              </a:lnSpc>
              <a:spcAft>
                <a:spcPts val="3570"/>
              </a:spcAft>
            </a:pPr>
            <a:r>
              <a:rPr lang="en-US" sz="3100" b="1" dirty="0">
                <a:latin typeface="Arial"/>
              </a:rPr>
              <a:t>• JUMLAH DANA </a:t>
            </a:r>
            <a:r>
              <a:rPr lang="en-US" sz="3100" b="1" dirty="0" err="1">
                <a:latin typeface="Arial"/>
              </a:rPr>
              <a:t>yg</a:t>
            </a:r>
            <a:r>
              <a:rPr lang="en-US" sz="3100" b="1" dirty="0">
                <a:latin typeface="Arial"/>
              </a:rPr>
              <a:t> DIPERLUKAN </a:t>
            </a:r>
            <a:r>
              <a:rPr lang="en-US" sz="3100" b="1" dirty="0" err="1">
                <a:latin typeface="Arial"/>
              </a:rPr>
              <a:t>utk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membiayai</a:t>
            </a:r>
            <a:r>
              <a:rPr lang="en-US" sz="3100" b="1" dirty="0">
                <a:latin typeface="Arial"/>
              </a:rPr>
              <a:t> </a:t>
            </a:r>
            <a:r>
              <a:rPr lang="en-US" sz="3100" b="1" dirty="0" err="1">
                <a:latin typeface="Arial"/>
              </a:rPr>
              <a:t>kegiatan</a:t>
            </a:r>
            <a:r>
              <a:rPr lang="en-US" sz="3100" b="1" dirty="0">
                <a:latin typeface="Arial"/>
              </a:rPr>
              <a:t> (</a:t>
            </a:r>
            <a:r>
              <a:rPr lang="en-US" sz="3100" b="1" dirty="0" err="1">
                <a:latin typeface="Arial"/>
              </a:rPr>
              <a:t>barang</a:t>
            </a:r>
            <a:r>
              <a:rPr lang="en-US" sz="3100" b="1" dirty="0">
                <a:latin typeface="Arial"/>
              </a:rPr>
              <a:t> &amp; </a:t>
            </a:r>
            <a:r>
              <a:rPr lang="en-US" sz="3100" b="1" dirty="0" err="1">
                <a:latin typeface="Arial"/>
              </a:rPr>
              <a:t>jasa</a:t>
            </a:r>
            <a:r>
              <a:rPr lang="en-US" sz="3100" b="1" dirty="0">
                <a:latin typeface="Arial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5029200"/>
            <a:ext cx="4267200" cy="8382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5908" indent="0">
              <a:spcBef>
                <a:spcPts val="3570"/>
              </a:spcBef>
              <a:buFont typeface="Arial" pitchFamily="34" charset="0"/>
              <a:buChar char="•"/>
            </a:pPr>
            <a:r>
              <a:rPr lang="en-US" sz="3100" b="1" dirty="0">
                <a:latin typeface="Arial"/>
              </a:rPr>
              <a:t> SUMBER DANA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6928" y="426720"/>
            <a:ext cx="7717536" cy="471830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77800" indent="0" algn="ctr">
              <a:spcAft>
                <a:spcPts val="2100"/>
              </a:spcAft>
            </a:pPr>
            <a:r>
              <a:rPr lang="en-US" sz="3600" b="1" dirty="0">
                <a:latin typeface="Arial"/>
              </a:rPr>
              <a:t>TEKNIK PENYUSUNAN ANGGARAN MELIPUTI :</a:t>
            </a:r>
          </a:p>
          <a:p>
            <a:pPr marL="355600" marR="21336" indent="-342900">
              <a:lnSpc>
                <a:spcPts val="4752"/>
              </a:lnSpc>
              <a:spcAft>
                <a:spcPts val="2940"/>
              </a:spcAft>
            </a:pPr>
            <a:r>
              <a:rPr lang="en-US" sz="3100" dirty="0">
                <a:latin typeface="Arial"/>
              </a:rPr>
              <a:t>• </a:t>
            </a:r>
            <a:r>
              <a:rPr lang="en-US" sz="3100" dirty="0" err="1">
                <a:latin typeface="Arial"/>
              </a:rPr>
              <a:t>Teknik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alokasi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sumber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daya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berdasarkan</a:t>
            </a:r>
            <a:r>
              <a:rPr lang="en-US" sz="3100" dirty="0">
                <a:latin typeface="Arial"/>
              </a:rPr>
              <a:t> </a:t>
            </a:r>
            <a:r>
              <a:rPr lang="en-US" sz="3100" dirty="0" err="1">
                <a:latin typeface="Arial"/>
              </a:rPr>
              <a:t>hasil</a:t>
            </a:r>
            <a:endParaRPr lang="en-US" sz="3100" dirty="0">
              <a:latin typeface="Arial"/>
            </a:endParaRPr>
          </a:p>
          <a:p>
            <a:pPr marL="355600" marR="669036" indent="-342900">
              <a:lnSpc>
                <a:spcPts val="3864"/>
              </a:lnSpc>
            </a:pPr>
            <a:r>
              <a:rPr lang="en-US" sz="3100" dirty="0">
                <a:latin typeface="Arial"/>
              </a:rPr>
              <a:t>• </a:t>
            </a:r>
            <a:r>
              <a:rPr lang="en-US" sz="3100" dirty="0" err="1">
                <a:latin typeface="Arial"/>
              </a:rPr>
              <a:t>Teknik</a:t>
            </a:r>
            <a:r>
              <a:rPr lang="en-US" sz="3100" dirty="0">
                <a:latin typeface="Arial"/>
              </a:rPr>
              <a:t> PPBS (Planning Programming Budgeting </a:t>
            </a:r>
            <a:r>
              <a:rPr lang="en-US" sz="3100" dirty="0" err="1">
                <a:latin typeface="Arial"/>
              </a:rPr>
              <a:t>Sistem</a:t>
            </a:r>
            <a:r>
              <a:rPr lang="en-US" sz="3100" dirty="0">
                <a:latin typeface="Arial"/>
              </a:rPr>
              <a:t>) </a:t>
            </a:r>
            <a:r>
              <a:rPr lang="en-US" sz="3100" dirty="0" err="1">
                <a:latin typeface="Arial"/>
              </a:rPr>
              <a:t>atau</a:t>
            </a:r>
            <a:r>
              <a:rPr lang="en-US" sz="3100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Sistem</a:t>
            </a:r>
            <a:endParaRPr lang="en-US" sz="2700" b="1" dirty="0">
              <a:latin typeface="Arial"/>
            </a:endParaRPr>
          </a:p>
          <a:p>
            <a:pPr marL="355600" marR="669036" indent="0">
              <a:lnSpc>
                <a:spcPts val="3360"/>
              </a:lnSpc>
            </a:pPr>
            <a:r>
              <a:rPr lang="en-US" sz="2700" b="1" dirty="0" err="1">
                <a:latin typeface="Arial"/>
              </a:rPr>
              <a:t>Perencanaan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Penyusunan</a:t>
            </a:r>
            <a:r>
              <a:rPr lang="en-US" sz="2700" b="1" dirty="0">
                <a:latin typeface="Arial"/>
              </a:rPr>
              <a:t> Program </a:t>
            </a:r>
            <a:r>
              <a:rPr lang="en-US" sz="2700" b="1" dirty="0" err="1">
                <a:latin typeface="Arial"/>
              </a:rPr>
              <a:t>dan</a:t>
            </a:r>
            <a:r>
              <a:rPr lang="en-US" sz="2700" b="1" dirty="0">
                <a:latin typeface="Arial"/>
              </a:rPr>
              <a:t> </a:t>
            </a:r>
            <a:r>
              <a:rPr lang="en-US" sz="2700" b="1" dirty="0" err="1">
                <a:latin typeface="Arial"/>
              </a:rPr>
              <a:t>Penganggaran</a:t>
            </a:r>
            <a:r>
              <a:rPr lang="en-US" sz="2700" b="1" dirty="0">
                <a:latin typeface="Arial"/>
              </a:rPr>
              <a:t> (SP - 4)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11270</TotalTime>
  <Words>1857</Words>
  <Application>Microsoft Macintosh PowerPoint</Application>
  <PresentationFormat>On-screen Show (4:3)</PresentationFormat>
  <Paragraphs>246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CordiaUPC</vt:lpstr>
      <vt:lpstr>Office Theme</vt:lpstr>
      <vt:lpstr>PENGELOLAAN KEUANGAN / DANA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Sekian dan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Syamsurijal Basri</cp:lastModifiedBy>
  <cp:revision>44</cp:revision>
  <dcterms:modified xsi:type="dcterms:W3CDTF">2022-11-08T13:43:17Z</dcterms:modified>
</cp:coreProperties>
</file>