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65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5" r:id="rId12"/>
    <p:sldId id="291" r:id="rId13"/>
    <p:sldId id="292" r:id="rId14"/>
    <p:sldId id="293" r:id="rId15"/>
    <p:sldId id="294" r:id="rId16"/>
    <p:sldId id="28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/>
    <p:restoredTop sz="94637"/>
  </p:normalViewPr>
  <p:slideViewPr>
    <p:cSldViewPr snapToGrid="0" snapToObjects="1">
      <p:cViewPr varScale="1">
        <p:scale>
          <a:sx n="93" d="100"/>
          <a:sy n="93" d="100"/>
        </p:scale>
        <p:origin x="1952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10/25/22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-TextureFore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96303"/>
            <a:ext cx="7086600" cy="1847850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x-none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6565"/>
            <a:ext cx="7086600" cy="1752600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423" y="6221506"/>
            <a:ext cx="2743200" cy="365125"/>
          </a:xfrm>
        </p:spPr>
        <p:txBody>
          <a:bodyPr/>
          <a:lstStyle/>
          <a:p>
            <a:fld id="{B2B3AA27-5A00-3041-9103-B3EF933CF9FC}" type="datetimeFigureOut">
              <a:rPr lang="en-US" smtClean="0"/>
              <a:t>10/25/22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21506"/>
            <a:ext cx="2743200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3765177"/>
            <a:ext cx="7272338" cy="1098176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578013" y="777240"/>
            <a:ext cx="4294363" cy="2866913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025" y="4867836"/>
            <a:ext cx="7272338" cy="126402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anose="05000000000000000000" pitchFamily="2" charset="2"/>
              <a:buNone/>
            </a:pPr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AA27-5A00-3041-9103-B3EF933CF9FC}" type="datetimeFigureOut">
              <a:rPr lang="en-US" smtClean="0"/>
              <a:t>10/25/22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48A51-B785-2444-B112-32263D9C0A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AA27-5A00-3041-9103-B3EF933CF9FC}" type="datetimeFigureOut">
              <a:rPr lang="en-US" smtClean="0"/>
              <a:t>10/25/22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48A51-B785-2444-B112-32263D9C0A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588" y="609600"/>
            <a:ext cx="1524000" cy="5516563"/>
          </a:xfrm>
        </p:spPr>
        <p:txBody>
          <a:bodyPr vert="eaVert"/>
          <a:lstStyle/>
          <a:p>
            <a:r>
              <a:rPr lang="x-none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024" y="609600"/>
            <a:ext cx="5921376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AA27-5A00-3041-9103-B3EF933CF9FC}" type="datetimeFigureOut">
              <a:rPr lang="en-US" smtClean="0"/>
              <a:t>10/25/22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48A51-B785-2444-B112-32263D9C0A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AA27-5A00-3041-9103-B3EF933CF9FC}" type="datetimeFigureOut">
              <a:rPr lang="en-US" smtClean="0"/>
              <a:t>10/25/22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48A51-B785-2444-B112-32263D9C0A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2224"/>
            <a:ext cx="7086600" cy="1847088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x-none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66744"/>
            <a:ext cx="7086600" cy="1755648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AA27-5A00-3041-9103-B3EF933CF9FC}" type="datetimeFigureOut">
              <a:rPr lang="en-US" smtClean="0"/>
              <a:t>10/25/22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x-none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AA27-5A00-3041-9103-B3EF933CF9FC}" type="datetimeFigureOut">
              <a:rPr lang="en-US" smtClean="0"/>
              <a:t>10/25/22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48A51-B785-2444-B112-32263D9C0A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024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363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363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AA27-5A00-3041-9103-B3EF933CF9FC}" type="datetimeFigureOut">
              <a:rPr lang="en-US" smtClean="0"/>
              <a:t>10/25/22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48A51-B785-2444-B112-32263D9C0A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AA27-5A00-3041-9103-B3EF933CF9FC}" type="datetimeFigureOut">
              <a:rPr lang="en-US" smtClean="0"/>
              <a:t>10/25/22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48A51-B785-2444-B112-32263D9C0A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AA27-5A00-3041-9103-B3EF933CF9FC}" type="datetimeFigureOut">
              <a:rPr lang="en-US" smtClean="0"/>
              <a:t>10/25/22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48A51-B785-2444-B112-32263D9C0A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29" y="381000"/>
            <a:ext cx="3429000" cy="1649506"/>
          </a:xfrm>
        </p:spPr>
        <p:txBody>
          <a:bodyPr anchor="b"/>
          <a:lstStyle>
            <a:lvl1pPr algn="ctr">
              <a:lnSpc>
                <a:spcPct val="100000"/>
              </a:lnSpc>
              <a:defRPr sz="3600" b="1"/>
            </a:lvl1pPr>
          </a:lstStyle>
          <a:p>
            <a:r>
              <a:rPr lang="x-none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8" y="381000"/>
            <a:ext cx="3429000" cy="5745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729" y="2057401"/>
            <a:ext cx="342900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AA27-5A00-3041-9103-B3EF933CF9FC}" type="datetimeFigureOut">
              <a:rPr lang="en-US" smtClean="0"/>
              <a:t>10/25/22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48A51-B785-2444-B112-32263D9C0A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363" y="739588"/>
            <a:ext cx="3429000" cy="129038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088136" y="779929"/>
            <a:ext cx="3429000" cy="4935071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2057400"/>
            <a:ext cx="342900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anose="05000000000000000000" pitchFamily="2" charset="2"/>
              <a:buNone/>
            </a:pPr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AA27-5A00-3041-9103-B3EF933CF9FC}" type="datetimeFigureOut">
              <a:rPr lang="en-US" smtClean="0"/>
              <a:t>10/25/22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48A51-B785-2444-B112-32263D9C0A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x-none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801906"/>
            <a:ext cx="7272339" cy="4324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2187" y="6356350"/>
            <a:ext cx="24294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2B3AA27-5A00-3041-9103-B3EF933CF9FC}" type="datetimeFigureOut">
              <a:rPr lang="en-US" smtClean="0"/>
              <a:t>10/25/22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0393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0648A51-B785-2444-B112-32263D9C0AC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lnSpc>
          <a:spcPts val="5200"/>
        </a:lnSpc>
        <a:spcBef>
          <a:spcPct val="0"/>
        </a:spcBef>
        <a:buNone/>
        <a:defRPr sz="48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" panose="05000000000000000000" pitchFamily="2" charset="2"/>
        <a:buChar char="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" panose="05000000000000000000" pitchFamily="2" charset="2"/>
        <a:buChar char="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" panose="05000000000000000000" pitchFamily="2" charset="2"/>
        <a:buChar char="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" panose="05000000000000000000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" panose="05000000000000000000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" panose="05000000000000000000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" panose="05000000000000000000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91080" indent="-288925" algn="l" defTabSz="914400" rtl="0" eaLnBrk="1" latinLnBrk="0" hangingPunct="1">
        <a:spcBef>
          <a:spcPct val="20000"/>
        </a:spcBef>
        <a:buFont typeface="Wingdings" panose="05000000000000000000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" panose="05000000000000000000" pitchFamily="2" charset="2"/>
        <a:buChar char="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66301" y="965591"/>
            <a:ext cx="72326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“SEJARAH ALIRAN PSIKOLOGI:</a:t>
            </a:r>
          </a:p>
          <a:p>
            <a:pPr algn="ctr"/>
            <a:r>
              <a:rPr lang="en-US" sz="4000" b="1" dirty="0"/>
              <a:t>ALIRAN HUMANISTIK“</a:t>
            </a:r>
          </a:p>
        </p:txBody>
      </p:sp>
      <p:pic>
        <p:nvPicPr>
          <p:cNvPr id="5" name="Picture 4" descr="TOKOH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00" b="25130"/>
          <a:stretch>
            <a:fillRect/>
          </a:stretch>
        </p:blipFill>
        <p:spPr>
          <a:xfrm>
            <a:off x="909167" y="3003505"/>
            <a:ext cx="7695699" cy="262631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KARAKTERISTIK PSIKOLOGI HUMANISTIK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Psikologi</a:t>
            </a:r>
            <a:r>
              <a:rPr lang="en-US" dirty="0"/>
              <a:t> </a:t>
            </a:r>
            <a:r>
              <a:rPr lang="en-US" dirty="0" err="1"/>
              <a:t>humanistik</a:t>
            </a:r>
            <a:r>
              <a:rPr lang="en-US" dirty="0"/>
              <a:t> </a:t>
            </a:r>
            <a:r>
              <a:rPr lang="en-US" dirty="0" err="1"/>
              <a:t>menganggap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pengalaman</a:t>
            </a:r>
            <a:r>
              <a:rPr lang="en-US" dirty="0"/>
              <a:t> </a:t>
            </a:r>
            <a:r>
              <a:rPr lang="en-US" dirty="0" err="1"/>
              <a:t>subjektif</a:t>
            </a:r>
            <a:r>
              <a:rPr lang="en-US" dirty="0"/>
              <a:t> </a:t>
            </a:r>
            <a:r>
              <a:rPr lang="en-US" dirty="0" err="1"/>
              <a:t>seseorang</a:t>
            </a:r>
            <a:endParaRPr lang="en-US" dirty="0"/>
          </a:p>
          <a:p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kebebasan</a:t>
            </a:r>
            <a:r>
              <a:rPr lang="en-US" dirty="0"/>
              <a:t> </a:t>
            </a:r>
            <a:r>
              <a:rPr lang="en-US" dirty="0" err="1"/>
              <a:t>memilih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dibatasi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pengalaman</a:t>
            </a:r>
            <a:r>
              <a:rPr lang="en-US" dirty="0"/>
              <a:t> </a:t>
            </a:r>
            <a:r>
              <a:rPr lang="en-US" dirty="0" err="1"/>
              <a:t>masa</a:t>
            </a:r>
            <a:r>
              <a:rPr lang="en-US" dirty="0"/>
              <a:t> </a:t>
            </a:r>
            <a:r>
              <a:rPr lang="en-US" dirty="0" err="1"/>
              <a:t>lalu</a:t>
            </a:r>
            <a:r>
              <a:rPr lang="en-US" dirty="0"/>
              <a:t> </a:t>
            </a:r>
            <a:r>
              <a:rPr lang="en-US" dirty="0" err="1"/>
              <a:t>ataupun</a:t>
            </a:r>
            <a:r>
              <a:rPr lang="en-US" dirty="0"/>
              <a:t> </a:t>
            </a:r>
            <a:r>
              <a:rPr lang="en-US" dirty="0" err="1"/>
              <a:t>batas-batasan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yang </a:t>
            </a:r>
            <a:r>
              <a:rPr lang="en-US" dirty="0" err="1"/>
              <a:t>ada</a:t>
            </a:r>
            <a:r>
              <a:rPr lang="en-US" dirty="0"/>
              <a:t>.</a:t>
            </a:r>
          </a:p>
          <a:p>
            <a:r>
              <a:rPr lang="en-US" dirty="0" err="1"/>
              <a:t>Psikologi</a:t>
            </a:r>
            <a:r>
              <a:rPr lang="en-US" dirty="0"/>
              <a:t> </a:t>
            </a:r>
            <a:r>
              <a:rPr lang="en-US" dirty="0" err="1"/>
              <a:t>humanistik</a:t>
            </a:r>
            <a:r>
              <a:rPr lang="en-US" dirty="0"/>
              <a:t> </a:t>
            </a:r>
            <a:r>
              <a:rPr lang="en-US" dirty="0" err="1"/>
              <a:t>mengakui</a:t>
            </a:r>
            <a:r>
              <a:rPr lang="en-US" dirty="0"/>
              <a:t> </a:t>
            </a:r>
            <a:r>
              <a:rPr lang="en-US" dirty="0" err="1"/>
              <a:t>pengaruh</a:t>
            </a:r>
            <a:r>
              <a:rPr lang="en-US" dirty="0"/>
              <a:t> </a:t>
            </a:r>
            <a:r>
              <a:rPr lang="en-US" dirty="0" err="1"/>
              <a:t>makna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TOKOH-TOKOH </a:t>
            </a:r>
            <a:br>
              <a:rPr lang="en-US" sz="4400" dirty="0"/>
            </a:br>
            <a:r>
              <a:rPr lang="en-US" sz="4400" dirty="0"/>
              <a:t>PSIKOLOGI HUMANISTIK</a:t>
            </a:r>
          </a:p>
        </p:txBody>
      </p:sp>
      <p:pic>
        <p:nvPicPr>
          <p:cNvPr id="4" name="Picture 3" descr="TOKOH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00" b="25130"/>
          <a:stretch>
            <a:fillRect/>
          </a:stretch>
        </p:blipFill>
        <p:spPr>
          <a:xfrm>
            <a:off x="909167" y="1774927"/>
            <a:ext cx="7695699" cy="43579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TOKOH-TOKOH </a:t>
            </a:r>
            <a:br>
              <a:rPr lang="en-US" sz="4400" dirty="0"/>
            </a:br>
            <a:r>
              <a:rPr lang="en-US" sz="4400" dirty="0"/>
              <a:t>PSIKOLOGI HUMANISTIK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 algn="ctr">
              <a:buAutoNum type="arabicPeriod"/>
            </a:pPr>
            <a:r>
              <a:rPr lang="en-US" b="1" dirty="0">
                <a:solidFill>
                  <a:srgbClr val="000000"/>
                </a:solidFill>
              </a:rPr>
              <a:t>ABRAHAM MASLOW (1908-1970)</a:t>
            </a:r>
          </a:p>
          <a:p>
            <a:pPr marL="0" indent="0" algn="ctr">
              <a:buNone/>
            </a:pPr>
            <a:r>
              <a:rPr lang="en-US" b="1" dirty="0" err="1">
                <a:solidFill>
                  <a:srgbClr val="000000"/>
                </a:solidFill>
              </a:rPr>
              <a:t>Lahir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pada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tanggal</a:t>
            </a:r>
            <a:r>
              <a:rPr lang="en-US" b="1" dirty="0">
                <a:solidFill>
                  <a:srgbClr val="000000"/>
                </a:solidFill>
              </a:rPr>
              <a:t> 1 </a:t>
            </a:r>
            <a:r>
              <a:rPr lang="en-US" b="1" dirty="0" err="1">
                <a:solidFill>
                  <a:srgbClr val="000000"/>
                </a:solidFill>
              </a:rPr>
              <a:t>april</a:t>
            </a:r>
            <a:r>
              <a:rPr lang="en-US" b="1" dirty="0">
                <a:solidFill>
                  <a:srgbClr val="000000"/>
                </a:solidFill>
              </a:rPr>
              <a:t> 1908, Brooklyn, New York</a:t>
            </a:r>
          </a:p>
          <a:p>
            <a:pPr marL="0" indent="0" algn="ctr">
              <a:buNone/>
            </a:pPr>
            <a:r>
              <a:rPr lang="en-US" b="1" dirty="0" err="1">
                <a:solidFill>
                  <a:srgbClr val="000000"/>
                </a:solidFill>
              </a:rPr>
              <a:t>Meninggal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pada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tanggal</a:t>
            </a:r>
            <a:r>
              <a:rPr lang="en-US" b="1" dirty="0">
                <a:solidFill>
                  <a:srgbClr val="000000"/>
                </a:solidFill>
              </a:rPr>
              <a:t> 8 </a:t>
            </a:r>
            <a:r>
              <a:rPr lang="en-US" b="1" dirty="0" err="1">
                <a:solidFill>
                  <a:srgbClr val="000000"/>
                </a:solidFill>
              </a:rPr>
              <a:t>Juni</a:t>
            </a:r>
            <a:r>
              <a:rPr lang="en-US" b="1" dirty="0">
                <a:solidFill>
                  <a:srgbClr val="000000"/>
                </a:solidFill>
              </a:rPr>
              <a:t> 1970 di California </a:t>
            </a:r>
            <a:r>
              <a:rPr lang="en-US" b="1" dirty="0" err="1">
                <a:solidFill>
                  <a:srgbClr val="000000"/>
                </a:solidFill>
              </a:rPr>
              <a:t>Amerika</a:t>
            </a:r>
            <a:r>
              <a:rPr lang="en-US" b="1" dirty="0">
                <a:solidFill>
                  <a:srgbClr val="00000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b="1" dirty="0" err="1">
                <a:solidFill>
                  <a:srgbClr val="000000"/>
                </a:solidFill>
              </a:rPr>
              <a:t>Bapaknya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seorang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pemabuk</a:t>
            </a:r>
            <a:r>
              <a:rPr lang="en-US" b="1" dirty="0">
                <a:solidFill>
                  <a:srgbClr val="000000"/>
                </a:solidFill>
              </a:rPr>
              <a:t>, </a:t>
            </a:r>
            <a:r>
              <a:rPr lang="en-US" b="1" dirty="0" err="1">
                <a:solidFill>
                  <a:srgbClr val="000000"/>
                </a:solidFill>
              </a:rPr>
              <a:t>dan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ibunya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digambarkan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sebagai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ibu</a:t>
            </a:r>
            <a:r>
              <a:rPr lang="en-US" b="1" dirty="0">
                <a:solidFill>
                  <a:srgbClr val="000000"/>
                </a:solidFill>
              </a:rPr>
              <a:t> yang </a:t>
            </a:r>
            <a:r>
              <a:rPr lang="en-US" b="1" dirty="0" err="1">
                <a:solidFill>
                  <a:srgbClr val="000000"/>
                </a:solidFill>
              </a:rPr>
              <a:t>penuh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kebencian</a:t>
            </a:r>
            <a:r>
              <a:rPr lang="en-US" b="1" dirty="0">
                <a:solidFill>
                  <a:srgbClr val="000000"/>
                </a:solidFill>
              </a:rPr>
              <a:t>, </a:t>
            </a:r>
            <a:r>
              <a:rPr lang="en-US" b="1" dirty="0" err="1">
                <a:solidFill>
                  <a:srgbClr val="000000"/>
                </a:solidFill>
              </a:rPr>
              <a:t>tidak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memiliki</a:t>
            </a:r>
            <a:r>
              <a:rPr lang="en-US" b="1" dirty="0">
                <a:solidFill>
                  <a:srgbClr val="000000"/>
                </a:solidFill>
              </a:rPr>
              <a:t> rasa </a:t>
            </a:r>
            <a:r>
              <a:rPr lang="en-US" b="1" dirty="0" err="1">
                <a:solidFill>
                  <a:srgbClr val="000000"/>
                </a:solidFill>
              </a:rPr>
              <a:t>sayang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dan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kehangatan</a:t>
            </a:r>
            <a:endParaRPr lang="en-US" b="1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000000"/>
                </a:solidFill>
              </a:rPr>
              <a:t>Maslow </a:t>
            </a:r>
            <a:r>
              <a:rPr lang="en-US" b="1" dirty="0" err="1">
                <a:solidFill>
                  <a:srgbClr val="000000"/>
                </a:solidFill>
              </a:rPr>
              <a:t>mulai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belajar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Psikologi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dari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pikiran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Tiechner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yg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terkenal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strukturalismenya</a:t>
            </a:r>
            <a:r>
              <a:rPr lang="en-US" b="1" dirty="0">
                <a:solidFill>
                  <a:srgbClr val="000000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000000"/>
                </a:solidFill>
              </a:rPr>
              <a:t>Ide </a:t>
            </a:r>
            <a:r>
              <a:rPr lang="en-US" b="1" dirty="0" err="1">
                <a:solidFill>
                  <a:srgbClr val="000000"/>
                </a:solidFill>
              </a:rPr>
              <a:t>maslow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terkait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Psikologi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humanistik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muncul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saat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menjadi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Kepala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Fakultas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Psikologi</a:t>
            </a:r>
            <a:r>
              <a:rPr lang="en-US" b="1" dirty="0">
                <a:solidFill>
                  <a:srgbClr val="000000"/>
                </a:solidFill>
              </a:rPr>
              <a:t> di Brandeis University </a:t>
            </a:r>
            <a:r>
              <a:rPr lang="en-US" b="1" dirty="0" err="1">
                <a:solidFill>
                  <a:srgbClr val="000000"/>
                </a:solidFill>
              </a:rPr>
              <a:t>Weltham</a:t>
            </a:r>
            <a:r>
              <a:rPr lang="en-US" b="1" dirty="0">
                <a:solidFill>
                  <a:srgbClr val="000000"/>
                </a:solidFill>
              </a:rPr>
              <a:t>.</a:t>
            </a:r>
          </a:p>
          <a:p>
            <a:pPr marL="0" indent="0" algn="just">
              <a:buNone/>
            </a:pPr>
            <a:endParaRPr lang="en-US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HIRARKI KEBUTUHAN MASLOW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aslows-Law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63" y="2148518"/>
            <a:ext cx="7620000" cy="42799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Carl Rogers (1902-1987)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1801906"/>
            <a:ext cx="7483138" cy="4324257"/>
          </a:xfrm>
        </p:spPr>
        <p:txBody>
          <a:bodyPr>
            <a:normAutofit fontScale="92500"/>
          </a:bodyPr>
          <a:lstStyle/>
          <a:p>
            <a:r>
              <a:rPr lang="en-US" dirty="0" err="1"/>
              <a:t>Lahir</a:t>
            </a:r>
            <a:r>
              <a:rPr lang="en-US" dirty="0"/>
              <a:t> </a:t>
            </a:r>
            <a:r>
              <a:rPr lang="en-US" dirty="0" err="1"/>
              <a:t>tanggal</a:t>
            </a:r>
            <a:r>
              <a:rPr lang="en-US" dirty="0"/>
              <a:t> 8 </a:t>
            </a:r>
            <a:r>
              <a:rPr lang="en-US" dirty="0" err="1"/>
              <a:t>januari</a:t>
            </a:r>
            <a:r>
              <a:rPr lang="en-US" dirty="0"/>
              <a:t> 1902 di Oak park </a:t>
            </a:r>
            <a:r>
              <a:rPr lang="en-US" dirty="0" err="1"/>
              <a:t>Illions</a:t>
            </a:r>
            <a:endParaRPr lang="en-US" dirty="0"/>
          </a:p>
          <a:p>
            <a:r>
              <a:rPr lang="en-US" dirty="0" err="1"/>
              <a:t>Keluarga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penganut</a:t>
            </a:r>
            <a:r>
              <a:rPr lang="en-US" dirty="0"/>
              <a:t> agama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kental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carl Rogers </a:t>
            </a:r>
            <a:r>
              <a:rPr lang="en-US" dirty="0" err="1"/>
              <a:t>diatur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detail</a:t>
            </a:r>
          </a:p>
          <a:p>
            <a:r>
              <a:rPr lang="en-US" dirty="0"/>
              <a:t>Rogers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pribadi</a:t>
            </a:r>
            <a:r>
              <a:rPr lang="en-US" dirty="0"/>
              <a:t> yang </a:t>
            </a:r>
            <a:r>
              <a:rPr lang="en-US" dirty="0" err="1"/>
              <a:t>senang</a:t>
            </a:r>
            <a:r>
              <a:rPr lang="en-US" dirty="0"/>
              <a:t> </a:t>
            </a:r>
            <a:r>
              <a:rPr lang="en-US" dirty="0" err="1"/>
              <a:t>membaca</a:t>
            </a:r>
            <a:r>
              <a:rPr lang="en-US" dirty="0"/>
              <a:t> </a:t>
            </a:r>
            <a:r>
              <a:rPr lang="en-US" dirty="0" err="1"/>
              <a:t>buku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penyendiri</a:t>
            </a:r>
            <a:endParaRPr lang="en-US" dirty="0"/>
          </a:p>
          <a:p>
            <a:r>
              <a:rPr lang="en-US" dirty="0" err="1"/>
              <a:t>Karir</a:t>
            </a:r>
            <a:r>
              <a:rPr lang="en-US" dirty="0"/>
              <a:t> </a:t>
            </a:r>
            <a:r>
              <a:rPr lang="en-US" dirty="0" err="1"/>
              <a:t>kerjanya</a:t>
            </a:r>
            <a:r>
              <a:rPr lang="en-US" dirty="0"/>
              <a:t> </a:t>
            </a:r>
            <a:r>
              <a:rPr lang="en-US" dirty="0" err="1"/>
              <a:t>dimulai</a:t>
            </a:r>
            <a:r>
              <a:rPr lang="en-US" dirty="0"/>
              <a:t> di Child Study </a:t>
            </a:r>
            <a:r>
              <a:rPr lang="en-US" dirty="0" err="1"/>
              <a:t>Departement</a:t>
            </a:r>
            <a:r>
              <a:rPr lang="en-US" dirty="0"/>
              <a:t> of the Society for the prevention of cruelty to children di new york</a:t>
            </a:r>
          </a:p>
          <a:p>
            <a:r>
              <a:rPr lang="en-US" dirty="0" err="1"/>
              <a:t>Idenya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: </a:t>
            </a: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kepribadian</a:t>
            </a:r>
            <a:r>
              <a:rPr lang="en-US" dirty="0"/>
              <a:t> </a:t>
            </a:r>
            <a:r>
              <a:rPr lang="en-US" dirty="0" err="1"/>
              <a:t>danclient</a:t>
            </a:r>
            <a:r>
              <a:rPr lang="en-US" dirty="0"/>
              <a:t> </a:t>
            </a:r>
            <a:r>
              <a:rPr lang="en-US" dirty="0" err="1"/>
              <a:t>centre</a:t>
            </a:r>
            <a:r>
              <a:rPr lang="en-US" dirty="0"/>
              <a:t> </a:t>
            </a:r>
            <a:r>
              <a:rPr lang="en-US" dirty="0" err="1"/>
              <a:t>threapy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Victor </a:t>
            </a:r>
            <a:r>
              <a:rPr lang="en-US" dirty="0" err="1"/>
              <a:t>Frankl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Lahir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tanggal</a:t>
            </a:r>
            <a:r>
              <a:rPr lang="en-US" dirty="0"/>
              <a:t> 26 </a:t>
            </a:r>
            <a:r>
              <a:rPr lang="en-US" dirty="0" err="1"/>
              <a:t>maret</a:t>
            </a:r>
            <a:r>
              <a:rPr lang="en-US" dirty="0"/>
              <a:t> 1905 di Vienna Austria,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meninggal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1997.</a:t>
            </a:r>
          </a:p>
          <a:p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menghadiri</a:t>
            </a:r>
            <a:r>
              <a:rPr lang="en-US" dirty="0"/>
              <a:t> </a:t>
            </a:r>
            <a:r>
              <a:rPr lang="en-US" dirty="0" err="1"/>
              <a:t>kuliah</a:t>
            </a:r>
            <a:r>
              <a:rPr lang="en-US" dirty="0"/>
              <a:t> </a:t>
            </a:r>
            <a:r>
              <a:rPr lang="en-US" dirty="0" err="1"/>
              <a:t>psikologi</a:t>
            </a:r>
            <a:r>
              <a:rPr lang="en-US" dirty="0"/>
              <a:t> </a:t>
            </a:r>
            <a:r>
              <a:rPr lang="en-US" dirty="0" err="1"/>
              <a:t>terapan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psikoanalisa</a:t>
            </a:r>
            <a:r>
              <a:rPr lang="en-US" dirty="0"/>
              <a:t>.</a:t>
            </a:r>
          </a:p>
          <a:p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 1923,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rangka</a:t>
            </a:r>
            <a:r>
              <a:rPr lang="en-US" dirty="0"/>
              <a:t> </a:t>
            </a:r>
            <a:r>
              <a:rPr lang="en-US" dirty="0" err="1"/>
              <a:t>kelulusannya</a:t>
            </a:r>
            <a:r>
              <a:rPr lang="en-US" dirty="0"/>
              <a:t>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menuliskan</a:t>
            </a:r>
            <a:r>
              <a:rPr lang="en-US" dirty="0"/>
              <a:t> </a:t>
            </a:r>
            <a:r>
              <a:rPr lang="en-US" dirty="0" err="1"/>
              <a:t>artikel</a:t>
            </a:r>
            <a:r>
              <a:rPr lang="en-US" dirty="0"/>
              <a:t> On the psychology of Philosophical</a:t>
            </a:r>
          </a:p>
          <a:p>
            <a:r>
              <a:rPr lang="en-US" dirty="0" err="1"/>
              <a:t>Idenya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: </a:t>
            </a:r>
            <a:r>
              <a:rPr lang="en-US" dirty="0" err="1"/>
              <a:t>Logoterapi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3038378"/>
            <a:ext cx="7272339" cy="1339009"/>
          </a:xfrm>
        </p:spPr>
        <p:txBody>
          <a:bodyPr/>
          <a:lstStyle/>
          <a:p>
            <a:r>
              <a:rPr lang="en-US" dirty="0"/>
              <a:t>TERIMA KASIH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3600" dirty="0" err="1"/>
              <a:t>Psikologi</a:t>
            </a:r>
            <a:r>
              <a:rPr lang="en-US" sz="3600" dirty="0"/>
              <a:t> </a:t>
            </a:r>
            <a:r>
              <a:rPr lang="en-US" sz="3600" dirty="0" err="1"/>
              <a:t>Humanistik</a:t>
            </a:r>
            <a:r>
              <a:rPr lang="en-US" sz="3600" dirty="0"/>
              <a:t>: </a:t>
            </a:r>
            <a:r>
              <a:rPr lang="en-US" sz="3600" dirty="0" err="1"/>
              <a:t>Fokus</a:t>
            </a:r>
            <a:r>
              <a:rPr lang="en-US" sz="3600" dirty="0"/>
              <a:t> </a:t>
            </a:r>
            <a:r>
              <a:rPr lang="en-US" sz="3600" dirty="0" err="1"/>
              <a:t>pada</a:t>
            </a:r>
            <a:r>
              <a:rPr lang="en-US" sz="3600" dirty="0"/>
              <a:t> </a:t>
            </a:r>
            <a:r>
              <a:rPr lang="en-US" sz="3600" dirty="0" err="1"/>
              <a:t>Potensi</a:t>
            </a:r>
            <a:r>
              <a:rPr lang="en-US" sz="3600" dirty="0"/>
              <a:t> </a:t>
            </a:r>
            <a:r>
              <a:rPr lang="en-US" sz="3600" dirty="0" err="1"/>
              <a:t>Puncak</a:t>
            </a:r>
            <a:r>
              <a:rPr lang="en-US" sz="3600" dirty="0"/>
              <a:t> </a:t>
            </a:r>
            <a:r>
              <a:rPr lang="en-US" sz="3600" dirty="0" err="1"/>
              <a:t>Manusia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Psikologi</a:t>
            </a:r>
            <a:r>
              <a:rPr lang="en-US" dirty="0"/>
              <a:t> </a:t>
            </a:r>
            <a:r>
              <a:rPr lang="en-US" dirty="0" err="1"/>
              <a:t>humanistik</a:t>
            </a:r>
            <a:r>
              <a:rPr lang="en-US" dirty="0"/>
              <a:t> </a:t>
            </a:r>
            <a:r>
              <a:rPr lang="en-US" dirty="0" err="1"/>
              <a:t>berdiri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1961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Journal of Humanistic psychology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pendirian</a:t>
            </a:r>
            <a:r>
              <a:rPr lang="en-US" dirty="0"/>
              <a:t> APA.</a:t>
            </a:r>
          </a:p>
          <a:p>
            <a:r>
              <a:rPr lang="en-US" dirty="0" err="1"/>
              <a:t>Tokoh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Humanistik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Abraham Maslow</a:t>
            </a:r>
          </a:p>
          <a:p>
            <a:r>
              <a:rPr lang="en-US" dirty="0" err="1"/>
              <a:t>Psikologi</a:t>
            </a:r>
            <a:r>
              <a:rPr lang="en-US" dirty="0"/>
              <a:t> </a:t>
            </a:r>
            <a:r>
              <a:rPr lang="en-US" dirty="0" err="1"/>
              <a:t>humanistik</a:t>
            </a:r>
            <a:r>
              <a:rPr lang="en-US" dirty="0"/>
              <a:t> </a:t>
            </a:r>
            <a:r>
              <a:rPr lang="en-US" dirty="0" err="1"/>
              <a:t>seringkali</a:t>
            </a:r>
            <a:r>
              <a:rPr lang="en-US" dirty="0"/>
              <a:t> </a:t>
            </a:r>
            <a:r>
              <a:rPr lang="en-US" dirty="0" err="1"/>
              <a:t>menyebut</a:t>
            </a:r>
            <a:r>
              <a:rPr lang="en-US" dirty="0"/>
              <a:t> </a:t>
            </a:r>
            <a:r>
              <a:rPr lang="en-US" dirty="0" err="1"/>
              <a:t>dirinya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third-force psychology.</a:t>
            </a:r>
          </a:p>
          <a:p>
            <a:r>
              <a:rPr lang="en-US" dirty="0" err="1"/>
              <a:t>Aliran</a:t>
            </a:r>
            <a:r>
              <a:rPr lang="en-US" dirty="0"/>
              <a:t> </a:t>
            </a:r>
            <a:r>
              <a:rPr lang="en-US" dirty="0" err="1"/>
              <a:t>pemikiran</a:t>
            </a:r>
            <a:r>
              <a:rPr lang="en-US" dirty="0"/>
              <a:t> ke-3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behaviourisme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psikoanalisa</a:t>
            </a:r>
            <a:r>
              <a:rPr lang="en-US" dirty="0"/>
              <a:t>.</a:t>
            </a:r>
          </a:p>
          <a:p>
            <a:r>
              <a:rPr lang="en-US" dirty="0" err="1"/>
              <a:t>Psikologi</a:t>
            </a:r>
            <a:r>
              <a:rPr lang="en-US" dirty="0"/>
              <a:t> </a:t>
            </a:r>
            <a:r>
              <a:rPr lang="en-US" dirty="0" err="1"/>
              <a:t>humanistik</a:t>
            </a:r>
            <a:r>
              <a:rPr lang="en-US" dirty="0"/>
              <a:t> </a:t>
            </a:r>
            <a:r>
              <a:rPr lang="en-US" dirty="0" err="1"/>
              <a:t>menurut</a:t>
            </a:r>
            <a:r>
              <a:rPr lang="en-US" dirty="0"/>
              <a:t> Maslow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psikologi</a:t>
            </a:r>
            <a:r>
              <a:rPr lang="en-US" dirty="0"/>
              <a:t> yang: 1)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perhatian</a:t>
            </a:r>
            <a:r>
              <a:rPr lang="en-US" dirty="0"/>
              <a:t> pada problem </a:t>
            </a:r>
            <a:r>
              <a:rPr lang="en-US" dirty="0" err="1"/>
              <a:t>kemanusiaan</a:t>
            </a:r>
            <a:r>
              <a:rPr lang="en-US" dirty="0"/>
              <a:t>, 2)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kreatif</a:t>
            </a:r>
            <a:r>
              <a:rPr lang="en-US" dirty="0"/>
              <a:t>, 3) </a:t>
            </a:r>
            <a:r>
              <a:rPr lang="en-US" dirty="0" err="1"/>
              <a:t>terpusat</a:t>
            </a:r>
            <a:r>
              <a:rPr lang="en-US" dirty="0"/>
              <a:t> pd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, 4) </a:t>
            </a:r>
            <a:r>
              <a:rPr lang="en-US" dirty="0" err="1"/>
              <a:t>mempelajari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, </a:t>
            </a:r>
            <a:r>
              <a:rPr lang="en-US" dirty="0" err="1"/>
              <a:t>tdk</a:t>
            </a:r>
            <a:r>
              <a:rPr lang="en-US" dirty="0"/>
              <a:t> </a:t>
            </a:r>
            <a:r>
              <a:rPr lang="en-US" dirty="0" err="1"/>
              <a:t>terbatas</a:t>
            </a:r>
            <a:r>
              <a:rPr lang="en-US" dirty="0"/>
              <a:t> pada </a:t>
            </a:r>
            <a:r>
              <a:rPr lang="en-US" dirty="0" err="1"/>
              <a:t>perilaku</a:t>
            </a:r>
            <a:r>
              <a:rPr lang="en-US" dirty="0"/>
              <a:t>, 5) </a:t>
            </a:r>
            <a:r>
              <a:rPr lang="en-US" dirty="0" err="1"/>
              <a:t>mempelajari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makhluk</a:t>
            </a:r>
            <a:r>
              <a:rPr lang="en-US" dirty="0"/>
              <a:t> yang </a:t>
            </a:r>
            <a:r>
              <a:rPr lang="en-US" dirty="0" err="1"/>
              <a:t>aktif</a:t>
            </a:r>
            <a:r>
              <a:rPr lang="en-US" dirty="0"/>
              <a:t>, </a:t>
            </a:r>
            <a:r>
              <a:rPr lang="en-US" dirty="0" err="1"/>
              <a:t>bebas</a:t>
            </a:r>
            <a:r>
              <a:rPr lang="en-US" dirty="0"/>
              <a:t> </a:t>
            </a:r>
            <a:r>
              <a:rPr lang="en-US" dirty="0" err="1"/>
              <a:t>memilih</a:t>
            </a:r>
            <a:r>
              <a:rPr lang="en-US" dirty="0"/>
              <a:t>, dan </a:t>
            </a:r>
            <a:r>
              <a:rPr lang="en-US" dirty="0" err="1"/>
              <a:t>bebas</a:t>
            </a:r>
            <a:r>
              <a:rPr lang="en-US" dirty="0"/>
              <a:t> </a:t>
            </a:r>
            <a:r>
              <a:rPr lang="en-US" dirty="0" err="1"/>
              <a:t>bergerak</a:t>
            </a:r>
            <a:r>
              <a:rPr lang="en-US" dirty="0"/>
              <a:t>, 6) </a:t>
            </a:r>
            <a:r>
              <a:rPr lang="en-US" dirty="0" err="1"/>
              <a:t>mempelajari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makhluk</a:t>
            </a:r>
            <a:r>
              <a:rPr lang="en-US" dirty="0"/>
              <a:t> yang </a:t>
            </a:r>
            <a:r>
              <a:rPr lang="en-US" dirty="0" err="1"/>
              <a:t>unik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Latar</a:t>
            </a:r>
            <a:r>
              <a:rPr lang="en-US" dirty="0"/>
              <a:t> </a:t>
            </a:r>
            <a:r>
              <a:rPr lang="en-US" dirty="0" err="1"/>
              <a:t>Belakang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Ada 2 </a:t>
            </a:r>
            <a:r>
              <a:rPr lang="en-US" dirty="0" err="1"/>
              <a:t>faktor</a:t>
            </a:r>
            <a:r>
              <a:rPr lang="en-US" dirty="0"/>
              <a:t> yang </a:t>
            </a:r>
            <a:r>
              <a:rPr lang="en-US" dirty="0" err="1"/>
              <a:t>melatarbelakangi</a:t>
            </a:r>
            <a:r>
              <a:rPr lang="en-US" dirty="0"/>
              <a:t> </a:t>
            </a:r>
            <a:r>
              <a:rPr lang="en-US" dirty="0" err="1"/>
              <a:t>kemunculan</a:t>
            </a:r>
            <a:r>
              <a:rPr lang="en-US" dirty="0"/>
              <a:t> </a:t>
            </a:r>
            <a:r>
              <a:rPr lang="en-US" dirty="0" err="1"/>
              <a:t>psikologi</a:t>
            </a:r>
            <a:r>
              <a:rPr lang="en-US" dirty="0"/>
              <a:t> </a:t>
            </a:r>
            <a:r>
              <a:rPr lang="en-US" dirty="0" err="1"/>
              <a:t>humanistik</a:t>
            </a:r>
            <a:r>
              <a:rPr lang="en-US" dirty="0"/>
              <a:t>: </a:t>
            </a:r>
          </a:p>
          <a:p>
            <a:pPr marL="457200" indent="-457200">
              <a:buAutoNum type="arabicParenR"/>
            </a:pPr>
            <a:r>
              <a:rPr lang="en-US" dirty="0" err="1"/>
              <a:t>ketidak</a:t>
            </a:r>
            <a:r>
              <a:rPr lang="en-US" dirty="0"/>
              <a:t> </a:t>
            </a:r>
            <a:r>
              <a:rPr lang="en-US" dirty="0" err="1"/>
              <a:t>puasan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tokoh</a:t>
            </a:r>
            <a:r>
              <a:rPr lang="en-US" dirty="0"/>
              <a:t> </a:t>
            </a:r>
            <a:r>
              <a:rPr lang="en-US" dirty="0" err="1"/>
              <a:t>psikologi</a:t>
            </a:r>
            <a:r>
              <a:rPr lang="en-US" dirty="0"/>
              <a:t> </a:t>
            </a:r>
            <a:r>
              <a:rPr lang="en-US" dirty="0" err="1"/>
              <a:t>humanistik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behaviorisme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psikoanalisis</a:t>
            </a:r>
            <a:r>
              <a:rPr lang="en-US" dirty="0"/>
              <a:t> yang </a:t>
            </a:r>
            <a:r>
              <a:rPr lang="en-US" dirty="0" err="1"/>
              <a:t>kebetulan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sedang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masa</a:t>
            </a:r>
            <a:r>
              <a:rPr lang="en-US" dirty="0"/>
              <a:t> </a:t>
            </a:r>
            <a:r>
              <a:rPr lang="en-US" dirty="0" err="1"/>
              <a:t>kejayaannya</a:t>
            </a:r>
            <a:r>
              <a:rPr lang="en-US" dirty="0"/>
              <a:t>.</a:t>
            </a:r>
          </a:p>
          <a:p>
            <a:pPr marL="457200" indent="-457200">
              <a:buAutoNum type="arabicParenR"/>
            </a:pPr>
            <a:r>
              <a:rPr lang="en-US" dirty="0" err="1"/>
              <a:t>Pemikiran</a:t>
            </a:r>
            <a:r>
              <a:rPr lang="en-US" dirty="0"/>
              <a:t> yang </a:t>
            </a:r>
            <a:r>
              <a:rPr lang="en-US" dirty="0" err="1"/>
              <a:t>berhubungan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psikologi</a:t>
            </a:r>
            <a:r>
              <a:rPr lang="en-US" dirty="0"/>
              <a:t> </a:t>
            </a:r>
            <a:r>
              <a:rPr lang="en-US" dirty="0" err="1"/>
              <a:t>humanistik</a:t>
            </a:r>
            <a:r>
              <a:rPr lang="en-US" dirty="0"/>
              <a:t> </a:t>
            </a:r>
            <a:r>
              <a:rPr lang="en-US" dirty="0" err="1"/>
              <a:t>sebenarnya</a:t>
            </a:r>
            <a:r>
              <a:rPr lang="en-US" dirty="0"/>
              <a:t>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.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tokoh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zaman</a:t>
            </a:r>
            <a:r>
              <a:rPr lang="en-US" dirty="0"/>
              <a:t> </a:t>
            </a:r>
            <a:r>
              <a:rPr lang="en-US" dirty="0" err="1"/>
              <a:t>Yunani</a:t>
            </a:r>
            <a:r>
              <a:rPr lang="en-US" dirty="0"/>
              <a:t> </a:t>
            </a:r>
            <a:r>
              <a:rPr lang="en-US" dirty="0" err="1"/>
              <a:t>Kuno</a:t>
            </a:r>
            <a:r>
              <a:rPr lang="en-US" dirty="0"/>
              <a:t>, </a:t>
            </a:r>
            <a:r>
              <a:rPr lang="en-US" dirty="0" err="1"/>
              <a:t>abad</a:t>
            </a:r>
            <a:r>
              <a:rPr lang="en-US" dirty="0"/>
              <a:t> </a:t>
            </a:r>
            <a:r>
              <a:rPr lang="en-US" dirty="0" err="1"/>
              <a:t>pertengahan</a:t>
            </a:r>
            <a:r>
              <a:rPr lang="en-US" dirty="0"/>
              <a:t> di </a:t>
            </a:r>
            <a:r>
              <a:rPr lang="en-US" dirty="0" err="1"/>
              <a:t>zaman</a:t>
            </a:r>
            <a:r>
              <a:rPr lang="en-US" dirty="0"/>
              <a:t> Islam, </a:t>
            </a:r>
            <a:r>
              <a:rPr lang="en-US" dirty="0" err="1"/>
              <a:t>maka</a:t>
            </a:r>
            <a:r>
              <a:rPr lang="en-US" dirty="0"/>
              <a:t> Renaissance,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abad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19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kemunculan</a:t>
            </a:r>
            <a:r>
              <a:rPr lang="en-US" dirty="0"/>
              <a:t> </a:t>
            </a:r>
            <a:r>
              <a:rPr lang="en-US" dirty="0" err="1"/>
              <a:t>humanistik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/>
              <a:t>Ketidakpuasan</a:t>
            </a:r>
            <a:r>
              <a:rPr lang="en-US" sz="3600" dirty="0"/>
              <a:t> </a:t>
            </a:r>
            <a:r>
              <a:rPr lang="en-US" sz="3600" dirty="0" err="1"/>
              <a:t>terhadap</a:t>
            </a:r>
            <a:r>
              <a:rPr lang="en-US" sz="3600" dirty="0"/>
              <a:t> </a:t>
            </a:r>
            <a:r>
              <a:rPr lang="en-US" sz="3600" dirty="0" err="1"/>
              <a:t>behaviorisme</a:t>
            </a:r>
            <a:r>
              <a:rPr lang="en-US" sz="3600" dirty="0"/>
              <a:t>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/>
              <a:t>psikoanalisis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3337" y="2737898"/>
            <a:ext cx="7272339" cy="2258843"/>
          </a:xfrm>
        </p:spPr>
        <p:txBody>
          <a:bodyPr/>
          <a:lstStyle/>
          <a:p>
            <a:r>
              <a:rPr lang="en-US" dirty="0" err="1"/>
              <a:t>Psikologi</a:t>
            </a:r>
            <a:r>
              <a:rPr lang="en-US" dirty="0"/>
              <a:t> </a:t>
            </a:r>
            <a:r>
              <a:rPr lang="en-US" dirty="0" err="1"/>
              <a:t>humanistik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menekankan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aspirasi</a:t>
            </a:r>
            <a:r>
              <a:rPr lang="en-US" dirty="0"/>
              <a:t> </a:t>
            </a:r>
            <a:r>
              <a:rPr lang="en-US" dirty="0" err="1"/>
              <a:t>positif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kekuatan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, </a:t>
            </a:r>
            <a:r>
              <a:rPr lang="en-US" dirty="0" err="1"/>
              <a:t>pengalaman</a:t>
            </a:r>
            <a:r>
              <a:rPr lang="en-US" dirty="0"/>
              <a:t> </a:t>
            </a:r>
            <a:r>
              <a:rPr lang="en-US" dirty="0" err="1"/>
              <a:t>sadar</a:t>
            </a:r>
            <a:r>
              <a:rPr lang="en-US" dirty="0"/>
              <a:t>, </a:t>
            </a:r>
            <a:r>
              <a:rPr lang="en-US" dirty="0" err="1"/>
              <a:t>kebebasan</a:t>
            </a:r>
            <a:r>
              <a:rPr lang="en-US" dirty="0"/>
              <a:t> </a:t>
            </a:r>
            <a:r>
              <a:rPr lang="en-US" dirty="0" err="1"/>
              <a:t>berkehendak</a:t>
            </a:r>
            <a:r>
              <a:rPr lang="en-US" dirty="0"/>
              <a:t>, </a:t>
            </a:r>
            <a:r>
              <a:rPr lang="en-US" dirty="0" err="1"/>
              <a:t>aktualisasi</a:t>
            </a:r>
            <a:r>
              <a:rPr lang="en-US" dirty="0"/>
              <a:t> </a:t>
            </a:r>
            <a:r>
              <a:rPr lang="en-US" dirty="0" err="1"/>
              <a:t>potensi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pandangan</a:t>
            </a:r>
            <a:r>
              <a:rPr lang="en-US" dirty="0"/>
              <a:t> </a:t>
            </a:r>
            <a:r>
              <a:rPr lang="en-US" dirty="0" err="1"/>
              <a:t>holistik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Cikal</a:t>
            </a:r>
            <a:r>
              <a:rPr lang="en-US" dirty="0"/>
              <a:t> </a:t>
            </a:r>
            <a:r>
              <a:rPr lang="en-US" dirty="0" err="1"/>
              <a:t>bakal</a:t>
            </a:r>
            <a:r>
              <a:rPr lang="en-US" dirty="0"/>
              <a:t> </a:t>
            </a:r>
            <a:r>
              <a:rPr lang="en-US" dirty="0" err="1"/>
              <a:t>Pemikiran</a:t>
            </a:r>
            <a:r>
              <a:rPr lang="en-US" dirty="0"/>
              <a:t> </a:t>
            </a:r>
            <a:r>
              <a:rPr lang="en-US" dirty="0" err="1"/>
              <a:t>psikologi</a:t>
            </a:r>
            <a:r>
              <a:rPr lang="en-US" dirty="0"/>
              <a:t> </a:t>
            </a:r>
            <a:r>
              <a:rPr lang="en-US" dirty="0" err="1"/>
              <a:t>humanistik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Pemikiran</a:t>
            </a:r>
            <a:r>
              <a:rPr lang="en-US" dirty="0"/>
              <a:t> Socrates </a:t>
            </a:r>
            <a:r>
              <a:rPr lang="en-US" dirty="0" err="1"/>
              <a:t>yakni</a:t>
            </a:r>
            <a:r>
              <a:rPr lang="en-US" dirty="0"/>
              <a:t> “know thyself”</a:t>
            </a:r>
          </a:p>
          <a:p>
            <a:r>
              <a:rPr lang="en-US" dirty="0"/>
              <a:t>Di </a:t>
            </a:r>
            <a:r>
              <a:rPr lang="en-US" dirty="0" err="1"/>
              <a:t>dunia</a:t>
            </a:r>
            <a:r>
              <a:rPr lang="en-US" dirty="0"/>
              <a:t> </a:t>
            </a:r>
            <a:r>
              <a:rPr lang="en-US" dirty="0" err="1"/>
              <a:t>islam</a:t>
            </a:r>
            <a:r>
              <a:rPr lang="en-US" dirty="0"/>
              <a:t>, </a:t>
            </a:r>
            <a:r>
              <a:rPr lang="en-US" dirty="0" err="1"/>
              <a:t>pandangan</a:t>
            </a:r>
            <a:r>
              <a:rPr lang="en-US" dirty="0"/>
              <a:t> </a:t>
            </a:r>
            <a:r>
              <a:rPr lang="en-US" dirty="0" err="1"/>
              <a:t>kaum</a:t>
            </a:r>
            <a:r>
              <a:rPr lang="en-US" dirty="0"/>
              <a:t> </a:t>
            </a:r>
            <a:r>
              <a:rPr lang="en-US" dirty="0" err="1"/>
              <a:t>Mu’tazilah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Insan</a:t>
            </a:r>
            <a:r>
              <a:rPr lang="en-US" dirty="0"/>
              <a:t> </a:t>
            </a:r>
            <a:r>
              <a:rPr lang="en-US" dirty="0" err="1"/>
              <a:t>kamil</a:t>
            </a:r>
            <a:endParaRPr lang="en-US" dirty="0"/>
          </a:p>
          <a:p>
            <a:r>
              <a:rPr lang="en-US" dirty="0"/>
              <a:t>Pada masa renaissance, </a:t>
            </a:r>
            <a:r>
              <a:rPr lang="en-US" dirty="0" err="1"/>
              <a:t>pandangan</a:t>
            </a:r>
            <a:r>
              <a:rPr lang="en-US" dirty="0"/>
              <a:t> Giovani Pico dan Desiderius</a:t>
            </a:r>
          </a:p>
          <a:p>
            <a:r>
              <a:rPr lang="en-US" dirty="0"/>
              <a:t>Erasmus yang </a:t>
            </a:r>
            <a:r>
              <a:rPr lang="en-US" dirty="0" err="1"/>
              <a:t>ditulis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buku</a:t>
            </a:r>
            <a:r>
              <a:rPr lang="en-US" dirty="0"/>
              <a:t> Free Will</a:t>
            </a:r>
          </a:p>
          <a:p>
            <a:r>
              <a:rPr lang="en-US" dirty="0" err="1"/>
              <a:t>Pandangan</a:t>
            </a:r>
            <a:r>
              <a:rPr lang="en-US" dirty="0"/>
              <a:t> </a:t>
            </a:r>
            <a:r>
              <a:rPr lang="en-US" dirty="0" err="1"/>
              <a:t>kaum</a:t>
            </a:r>
            <a:r>
              <a:rPr lang="en-US" dirty="0"/>
              <a:t> </a:t>
            </a:r>
            <a:r>
              <a:rPr lang="en-US" dirty="0" err="1"/>
              <a:t>romantisme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existencialisme</a:t>
            </a:r>
            <a:endParaRPr lang="en-US" dirty="0"/>
          </a:p>
          <a:p>
            <a:r>
              <a:rPr lang="en-US" dirty="0" err="1"/>
              <a:t>Psikologi</a:t>
            </a:r>
            <a:r>
              <a:rPr lang="en-US" dirty="0"/>
              <a:t> </a:t>
            </a:r>
            <a:r>
              <a:rPr lang="en-US" dirty="0" err="1"/>
              <a:t>Fenomenologi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Edmund Husserl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Psikologi</a:t>
            </a:r>
            <a:r>
              <a:rPr lang="en-US" dirty="0"/>
              <a:t> </a:t>
            </a:r>
            <a:r>
              <a:rPr lang="en-US" dirty="0" err="1"/>
              <a:t>Fenomenologi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Fokus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pengalaman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adanya</a:t>
            </a:r>
            <a:endParaRPr lang="en-US" dirty="0"/>
          </a:p>
          <a:p>
            <a:r>
              <a:rPr lang="en-US" dirty="0" err="1"/>
              <a:t>Tertarik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makna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pengalaman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makna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terbentuk</a:t>
            </a:r>
            <a:endParaRPr lang="en-US" dirty="0"/>
          </a:p>
          <a:p>
            <a:r>
              <a:rPr lang="en-US" dirty="0" err="1"/>
              <a:t>Fokus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upaya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menggambarkan</a:t>
            </a:r>
            <a:r>
              <a:rPr lang="en-US" dirty="0"/>
              <a:t> </a:t>
            </a:r>
            <a:r>
              <a:rPr lang="en-US" dirty="0" err="1"/>
              <a:t>fenomena</a:t>
            </a:r>
            <a:r>
              <a:rPr lang="en-US" dirty="0"/>
              <a:t> </a:t>
            </a:r>
            <a:r>
              <a:rPr lang="en-US" dirty="0" err="1"/>
              <a:t>daripada</a:t>
            </a:r>
            <a:r>
              <a:rPr lang="en-US" dirty="0"/>
              <a:t> </a:t>
            </a:r>
            <a:r>
              <a:rPr lang="en-US" dirty="0" err="1"/>
              <a:t>interpretasi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mengambil</a:t>
            </a:r>
            <a:r>
              <a:rPr lang="en-US" dirty="0"/>
              <a:t> </a:t>
            </a:r>
            <a:r>
              <a:rPr lang="en-US" dirty="0" err="1"/>
              <a:t>kesimpulan</a:t>
            </a:r>
            <a:r>
              <a:rPr lang="en-US" dirty="0"/>
              <a:t> </a:t>
            </a:r>
            <a:r>
              <a:rPr lang="en-US" dirty="0" err="1"/>
              <a:t>sebab-akibat</a:t>
            </a:r>
            <a:endParaRPr lang="en-US" dirty="0"/>
          </a:p>
          <a:p>
            <a:r>
              <a:rPr lang="en-US" dirty="0" err="1"/>
              <a:t>Mengakui</a:t>
            </a:r>
            <a:r>
              <a:rPr lang="en-US" dirty="0"/>
              <a:t> </a:t>
            </a:r>
            <a:r>
              <a:rPr lang="en-US" dirty="0" err="1"/>
              <a:t>peran</a:t>
            </a:r>
            <a:r>
              <a:rPr lang="en-US" dirty="0"/>
              <a:t> </a:t>
            </a:r>
            <a:r>
              <a:rPr lang="en-US" dirty="0" err="1"/>
              <a:t>peneliti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konstruksi</a:t>
            </a:r>
            <a:r>
              <a:rPr lang="en-US" dirty="0"/>
              <a:t> </a:t>
            </a:r>
            <a:r>
              <a:rPr lang="en-US" dirty="0" err="1"/>
              <a:t>fenomena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pengalaman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dipahami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konteksnya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Psikologi</a:t>
            </a:r>
            <a:r>
              <a:rPr lang="en-US" dirty="0"/>
              <a:t> </a:t>
            </a:r>
            <a:r>
              <a:rPr lang="en-US" dirty="0" err="1"/>
              <a:t>Eksistensial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Digagas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Martin </a:t>
            </a:r>
            <a:r>
              <a:rPr lang="en-US" dirty="0" err="1"/>
              <a:t>heidegger</a:t>
            </a:r>
            <a:endParaRPr lang="en-US" dirty="0"/>
          </a:p>
          <a:p>
            <a:r>
              <a:rPr lang="en-US" dirty="0" err="1"/>
              <a:t>Eksistensialisme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mengutamakan</a:t>
            </a:r>
            <a:r>
              <a:rPr lang="en-US" dirty="0"/>
              <a:t> </a:t>
            </a:r>
            <a:r>
              <a:rPr lang="en-US" dirty="0" err="1"/>
              <a:t>eksistensi</a:t>
            </a:r>
            <a:r>
              <a:rPr lang="en-US" dirty="0"/>
              <a:t> </a:t>
            </a:r>
            <a:r>
              <a:rPr lang="en-US" dirty="0" err="1"/>
              <a:t>daripada</a:t>
            </a:r>
            <a:r>
              <a:rPr lang="en-US" dirty="0"/>
              <a:t> </a:t>
            </a:r>
            <a:r>
              <a:rPr lang="en-US" dirty="0" err="1"/>
              <a:t>esensi</a:t>
            </a:r>
            <a:endParaRPr lang="en-US" dirty="0"/>
          </a:p>
          <a:p>
            <a:r>
              <a:rPr lang="en-US" dirty="0" err="1"/>
              <a:t>Heideger</a:t>
            </a:r>
            <a:r>
              <a:rPr lang="en-US" dirty="0"/>
              <a:t> </a:t>
            </a:r>
            <a:r>
              <a:rPr lang="en-US" dirty="0" err="1"/>
              <a:t>berpandangan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terhubung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menjalin</a:t>
            </a:r>
            <a:r>
              <a:rPr lang="en-US" dirty="0"/>
              <a:t> </a:t>
            </a:r>
            <a:r>
              <a:rPr lang="en-US" dirty="0" err="1"/>
              <a:t>relasi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, </a:t>
            </a:r>
            <a:r>
              <a:rPr lang="en-US" dirty="0" err="1"/>
              <a:t>tapi</a:t>
            </a:r>
            <a:r>
              <a:rPr lang="en-US" dirty="0"/>
              <a:t>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menemukan</a:t>
            </a:r>
            <a:r>
              <a:rPr lang="en-US" dirty="0"/>
              <a:t> </a:t>
            </a:r>
            <a:r>
              <a:rPr lang="en-US" dirty="0" err="1"/>
              <a:t>individu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eksistensinya</a:t>
            </a:r>
            <a:r>
              <a:rPr lang="en-US" dirty="0"/>
              <a:t> </a:t>
            </a:r>
            <a:r>
              <a:rPr lang="en-US" dirty="0" err="1"/>
              <a:t>masing-masing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Martin Heidegger (1889-1976)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1933660"/>
            <a:ext cx="7272339" cy="3182382"/>
          </a:xfrm>
        </p:spPr>
        <p:txBody>
          <a:bodyPr/>
          <a:lstStyle/>
          <a:p>
            <a:r>
              <a:rPr lang="en-US" dirty="0" err="1"/>
              <a:t>Filsuf</a:t>
            </a:r>
            <a:r>
              <a:rPr lang="en-US" dirty="0"/>
              <a:t> </a:t>
            </a:r>
            <a:r>
              <a:rPr lang="en-US" dirty="0" err="1"/>
              <a:t>berkebangsaan</a:t>
            </a:r>
            <a:r>
              <a:rPr lang="en-US" dirty="0"/>
              <a:t> </a:t>
            </a:r>
            <a:r>
              <a:rPr lang="en-US" dirty="0" err="1"/>
              <a:t>Jerman</a:t>
            </a:r>
            <a:endParaRPr lang="en-US" dirty="0"/>
          </a:p>
          <a:p>
            <a:r>
              <a:rPr lang="en-US" dirty="0" err="1"/>
              <a:t>Kuliah</a:t>
            </a:r>
            <a:r>
              <a:rPr lang="en-US" dirty="0"/>
              <a:t> di Freiberg University di </a:t>
            </a:r>
            <a:r>
              <a:rPr lang="en-US" dirty="0" err="1"/>
              <a:t>Jerman</a:t>
            </a:r>
            <a:r>
              <a:rPr lang="en-US" dirty="0"/>
              <a:t>.</a:t>
            </a:r>
          </a:p>
          <a:p>
            <a:r>
              <a:rPr lang="en-US" dirty="0" err="1"/>
              <a:t>Makna</a:t>
            </a:r>
            <a:r>
              <a:rPr lang="en-US" dirty="0"/>
              <a:t> </a:t>
            </a:r>
            <a:r>
              <a:rPr lang="en-US" dirty="0" err="1"/>
              <a:t>Eksistensi</a:t>
            </a:r>
            <a:endParaRPr lang="en-US" dirty="0"/>
          </a:p>
          <a:p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Autentik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Rollo may (1909-1994)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Lahir</a:t>
            </a:r>
            <a:r>
              <a:rPr lang="en-US" dirty="0"/>
              <a:t> di Ohio </a:t>
            </a:r>
            <a:r>
              <a:rPr lang="en-US" dirty="0" err="1"/>
              <a:t>tanggal</a:t>
            </a:r>
            <a:r>
              <a:rPr lang="en-US" dirty="0"/>
              <a:t> 21 </a:t>
            </a:r>
            <a:r>
              <a:rPr lang="en-US" dirty="0" err="1"/>
              <a:t>april</a:t>
            </a:r>
            <a:r>
              <a:rPr lang="en-US" dirty="0"/>
              <a:t> 1909, </a:t>
            </a:r>
            <a:r>
              <a:rPr lang="en-US" dirty="0" err="1"/>
              <a:t>meninggal</a:t>
            </a:r>
            <a:r>
              <a:rPr lang="en-US" dirty="0"/>
              <a:t> 22 </a:t>
            </a:r>
            <a:r>
              <a:rPr lang="en-US" dirty="0" err="1"/>
              <a:t>oktober</a:t>
            </a:r>
            <a:r>
              <a:rPr lang="en-US" dirty="0"/>
              <a:t> 1994 di </a:t>
            </a:r>
            <a:r>
              <a:rPr lang="en-US" dirty="0" err="1"/>
              <a:t>california</a:t>
            </a:r>
            <a:r>
              <a:rPr lang="en-US" dirty="0"/>
              <a:t> USA</a:t>
            </a:r>
          </a:p>
          <a:p>
            <a:r>
              <a:rPr lang="en-US" dirty="0" err="1"/>
              <a:t>Menyelesaikan</a:t>
            </a:r>
            <a:r>
              <a:rPr lang="en-US" dirty="0"/>
              <a:t> Program </a:t>
            </a:r>
            <a:r>
              <a:rPr lang="en-US" dirty="0" err="1"/>
              <a:t>Doktor</a:t>
            </a:r>
            <a:r>
              <a:rPr lang="en-US" dirty="0"/>
              <a:t> 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psikologi</a:t>
            </a:r>
            <a:r>
              <a:rPr lang="en-US" dirty="0"/>
              <a:t> </a:t>
            </a:r>
            <a:r>
              <a:rPr lang="en-US" dirty="0" err="1"/>
              <a:t>klinis</a:t>
            </a:r>
            <a:r>
              <a:rPr lang="en-US" dirty="0"/>
              <a:t> di Columbia University.</a:t>
            </a:r>
          </a:p>
          <a:p>
            <a:r>
              <a:rPr lang="en-US" dirty="0" err="1"/>
              <a:t>Kebebasan</a:t>
            </a:r>
            <a:r>
              <a:rPr lang="en-US" dirty="0"/>
              <a:t> (Freedom) </a:t>
            </a:r>
          </a:p>
          <a:p>
            <a:r>
              <a:rPr lang="en-US" dirty="0"/>
              <a:t>Normal Anxiety </a:t>
            </a:r>
            <a:r>
              <a:rPr lang="en-US" dirty="0" err="1"/>
              <a:t>vs</a:t>
            </a:r>
            <a:r>
              <a:rPr lang="en-US" dirty="0"/>
              <a:t> Neurotic Anxiety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dition">
  <a:themeElements>
    <a:clrScheme name="Tradition">
      <a:dk1>
        <a:srgbClr val="000000"/>
      </a:dk1>
      <a:lt1>
        <a:srgbClr val="FFFFFF"/>
      </a:lt1>
      <a:dk2>
        <a:srgbClr val="59480D"/>
      </a:dk2>
      <a:lt2>
        <a:srgbClr val="D28E11"/>
      </a:lt2>
      <a:accent1>
        <a:srgbClr val="6B4A0B"/>
      </a:accent1>
      <a:accent2>
        <a:srgbClr val="790A14"/>
      </a:accent2>
      <a:accent3>
        <a:srgbClr val="908342"/>
      </a:accent3>
      <a:accent4>
        <a:srgbClr val="423E5C"/>
      </a:accent4>
      <a:accent5>
        <a:srgbClr val="641345"/>
      </a:accent5>
      <a:accent6>
        <a:srgbClr val="748A2F"/>
      </a:accent6>
      <a:hlink>
        <a:srgbClr val="DD7E0E"/>
      </a:hlink>
      <a:folHlink>
        <a:srgbClr val="7F6F6F"/>
      </a:folHlink>
    </a:clrScheme>
    <a:fontScheme name="Tradition">
      <a:majorFont>
        <a:latin typeface="Candara"/>
        <a:ea typeface=""/>
        <a:cs typeface=""/>
        <a:font script="Jpan" typeface="メイリオ"/>
      </a:majorFont>
      <a:minorFont>
        <a:latin typeface="Candara"/>
        <a:ea typeface=""/>
        <a:cs typeface=""/>
        <a:font script="Jpan" typeface="メイリオ"/>
      </a:minorFont>
    </a:fontScheme>
    <a:fmtScheme name="Tradit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>
            <a:fillRect/>
          </a:stretch>
        </a:blip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>
            <a:fillRect/>
          </a:stretch>
        </a:blip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90000"/>
            </a:schemeClr>
          </a:solidFill>
          <a:prstDash val="solid"/>
          <a:miter/>
        </a:ln>
        <a:ln w="76200" cap="flat" cmpd="dbl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innerShdw blurRad="127000">
              <a:srgbClr val="FFFFFF">
                <a:alpha val="35000"/>
              </a:srgbClr>
            </a:innerShdw>
          </a:effectLst>
          <a:scene3d>
            <a:camera prst="orthographicFront">
              <a:rot lat="0" lon="0" rev="0"/>
            </a:camera>
            <a:lightRig rig="chilly" dir="tl">
              <a:rot lat="0" lon="0" rev="5400000"/>
            </a:lightRig>
          </a:scene3d>
          <a:sp3d prstMaterial="softEdge">
            <a:bevelT w="0" h="0"/>
          </a:sp3d>
        </a:effectStyle>
        <a:effectStyle>
          <a:effectLst>
            <a:outerShdw blurRad="63500" dist="25400" dir="5400000" algn="b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>
            <a:bevelT w="889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75000"/>
              </a:schemeClr>
              <a:schemeClr val="phClr">
                <a:satMod val="300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Tradition.thmx</Template>
  <TotalTime>1</TotalTime>
  <Words>646</Words>
  <Application>Microsoft Macintosh PowerPoint</Application>
  <PresentationFormat>On-screen Show (4:3)</PresentationFormat>
  <Paragraphs>65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Calibri</vt:lpstr>
      <vt:lpstr>Candara</vt:lpstr>
      <vt:lpstr>Wingdings</vt:lpstr>
      <vt:lpstr>Tradition</vt:lpstr>
      <vt:lpstr>PowerPoint Presentation</vt:lpstr>
      <vt:lpstr>Psikologi Humanistik: Fokus pada Potensi Puncak Manusia</vt:lpstr>
      <vt:lpstr>Latar Belakang</vt:lpstr>
      <vt:lpstr>Ketidakpuasan terhadap behaviorisme dan psikoanalisis</vt:lpstr>
      <vt:lpstr>Cikal bakal Pemikiran psikologi humanistik</vt:lpstr>
      <vt:lpstr>Psikologi Fenomenologi</vt:lpstr>
      <vt:lpstr>Psikologi Eksistensial</vt:lpstr>
      <vt:lpstr>1. Martin Heidegger (1889-1976)</vt:lpstr>
      <vt:lpstr>2. Rollo may (1909-1994)</vt:lpstr>
      <vt:lpstr>KARAKTERISTIK PSIKOLOGI HUMANISTIK</vt:lpstr>
      <vt:lpstr>TOKOH-TOKOH  PSIKOLOGI HUMANISTIK</vt:lpstr>
      <vt:lpstr>TOKOH-TOKOH  PSIKOLOGI HUMANISTIK</vt:lpstr>
      <vt:lpstr>HIRARKI KEBUTUHAN MASLOW</vt:lpstr>
      <vt:lpstr>2. Carl Rogers (1902-1987)</vt:lpstr>
      <vt:lpstr>3. Victor Frankl</vt:lpstr>
      <vt:lpstr>TERIMA KASIH</vt:lpstr>
    </vt:vector>
  </TitlesOfParts>
  <Company>Macbook Pro Mid 2010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Macbook Pro Mid 2010</dc:creator>
  <cp:lastModifiedBy>Eka Sufartianinsih</cp:lastModifiedBy>
  <cp:revision>23</cp:revision>
  <dcterms:created xsi:type="dcterms:W3CDTF">2021-11-02T00:07:54Z</dcterms:created>
  <dcterms:modified xsi:type="dcterms:W3CDTF">2022-10-24T21:31:48Z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1033-3.1.6.6275</vt:lpwstr>
  </property>
</Properties>
</file>