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45" r:id="rId2"/>
  </p:sldMasterIdLst>
  <p:notesMasterIdLst>
    <p:notesMasterId r:id="rId37"/>
  </p:notesMasterIdLst>
  <p:handoutMasterIdLst>
    <p:handoutMasterId r:id="rId38"/>
  </p:handoutMasterIdLst>
  <p:sldIdLst>
    <p:sldId id="269" r:id="rId3"/>
    <p:sldId id="297" r:id="rId4"/>
    <p:sldId id="339" r:id="rId5"/>
    <p:sldId id="340" r:id="rId6"/>
    <p:sldId id="282" r:id="rId7"/>
    <p:sldId id="262" r:id="rId8"/>
    <p:sldId id="283" r:id="rId9"/>
    <p:sldId id="347" r:id="rId10"/>
    <p:sldId id="285" r:id="rId11"/>
    <p:sldId id="286" r:id="rId12"/>
    <p:sldId id="287" r:id="rId13"/>
    <p:sldId id="348" r:id="rId14"/>
    <p:sldId id="288" r:id="rId15"/>
    <p:sldId id="290" r:id="rId16"/>
    <p:sldId id="289" r:id="rId17"/>
    <p:sldId id="291" r:id="rId18"/>
    <p:sldId id="298" r:id="rId19"/>
    <p:sldId id="329" r:id="rId20"/>
    <p:sldId id="332" r:id="rId21"/>
    <p:sldId id="330" r:id="rId22"/>
    <p:sldId id="343" r:id="rId23"/>
    <p:sldId id="294" r:id="rId24"/>
    <p:sldId id="341" r:id="rId25"/>
    <p:sldId id="310" r:id="rId26"/>
    <p:sldId id="345" r:id="rId27"/>
    <p:sldId id="313" r:id="rId28"/>
    <p:sldId id="312" r:id="rId29"/>
    <p:sldId id="299" r:id="rId30"/>
    <p:sldId id="321" r:id="rId31"/>
    <p:sldId id="327" r:id="rId32"/>
    <p:sldId id="328" r:id="rId33"/>
    <p:sldId id="344" r:id="rId34"/>
    <p:sldId id="303" r:id="rId35"/>
    <p:sldId id="268" r:id="rId36"/>
  </p:sldIdLst>
  <p:sldSz cx="9144000" cy="5715000" type="screen16x10"/>
  <p:notesSz cx="6858000" cy="99456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  <a:srgbClr val="CC3399"/>
    <a:srgbClr val="CC99FF"/>
    <a:srgbClr val="A66BD3"/>
    <a:srgbClr val="22BAD8"/>
    <a:srgbClr val="1E8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72" d="100"/>
          <a:sy n="72" d="100"/>
        </p:scale>
        <p:origin x="1048" y="4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68D98-5C64-4168-B862-FB7C1000709F}" type="doc">
      <dgm:prSet loTypeId="urn:microsoft.com/office/officeart/2005/8/layout/hierarchy3" loCatId="hierarchy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id-ID"/>
        </a:p>
      </dgm:t>
    </dgm:pt>
    <dgm:pt modelId="{8DA6C555-9265-4FC1-ABB2-AB99E5F0A6EC}">
      <dgm:prSet phldrT="[Text]" custT="1"/>
      <dgm:spPr>
        <a:solidFill>
          <a:srgbClr val="CC3399"/>
        </a:solidFill>
      </dgm:spPr>
      <dgm:t>
        <a:bodyPr/>
        <a:lstStyle/>
        <a:p>
          <a:r>
            <a:rPr lang="id-ID" sz="1800" dirty="0">
              <a:latin typeface="Maiandra GD" pitchFamily="34" charset="0"/>
            </a:rPr>
            <a:t>Variasi Input</a:t>
          </a:r>
        </a:p>
      </dgm:t>
    </dgm:pt>
    <dgm:pt modelId="{5519EFD1-F96F-44E8-95BC-FCC88E459697}" type="parTrans" cxnId="{9EADC2E6-902F-4722-A05E-92102AE8D7C4}">
      <dgm:prSet/>
      <dgm:spPr/>
      <dgm:t>
        <a:bodyPr/>
        <a:lstStyle/>
        <a:p>
          <a:endParaRPr lang="id-ID" sz="1800">
            <a:latin typeface="Maiandra GD" pitchFamily="34" charset="0"/>
          </a:endParaRPr>
        </a:p>
      </dgm:t>
    </dgm:pt>
    <dgm:pt modelId="{B572A1C0-1F35-499A-81BE-B6F199BA87E8}" type="sibTrans" cxnId="{9EADC2E6-902F-4722-A05E-92102AE8D7C4}">
      <dgm:prSet/>
      <dgm:spPr/>
      <dgm:t>
        <a:bodyPr/>
        <a:lstStyle/>
        <a:p>
          <a:endParaRPr lang="id-ID" sz="1800">
            <a:latin typeface="Maiandra GD" pitchFamily="34" charset="0"/>
          </a:endParaRPr>
        </a:p>
      </dgm:t>
    </dgm:pt>
    <dgm:pt modelId="{AD748C41-5BFE-45EF-B007-63F463296B2C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d-ID" sz="1800" dirty="0">
              <a:latin typeface="Maiandra GD" pitchFamily="34" charset="0"/>
            </a:rPr>
            <a:t>SHORT-RUN</a:t>
          </a:r>
        </a:p>
      </dgm:t>
    </dgm:pt>
    <dgm:pt modelId="{570DB395-1CF8-4E0A-A75E-0D667F390157}" type="parTrans" cxnId="{F93F08AF-4868-43C8-9B5B-E1B26DA92E59}">
      <dgm:prSet/>
      <dgm:spPr/>
      <dgm:t>
        <a:bodyPr/>
        <a:lstStyle/>
        <a:p>
          <a:endParaRPr lang="id-ID" sz="1800">
            <a:latin typeface="Maiandra GD" pitchFamily="34" charset="0"/>
          </a:endParaRPr>
        </a:p>
      </dgm:t>
    </dgm:pt>
    <dgm:pt modelId="{CE160C1C-8782-484B-BD4D-01B3F97C3304}" type="sibTrans" cxnId="{F93F08AF-4868-43C8-9B5B-E1B26DA92E59}">
      <dgm:prSet/>
      <dgm:spPr/>
      <dgm:t>
        <a:bodyPr/>
        <a:lstStyle/>
        <a:p>
          <a:endParaRPr lang="id-ID" sz="1800">
            <a:latin typeface="Maiandra GD" pitchFamily="34" charset="0"/>
          </a:endParaRPr>
        </a:p>
      </dgm:t>
    </dgm:pt>
    <dgm:pt modelId="{287D91C6-ECA9-46C0-8FAE-644B0B9B82EF}">
      <dgm:prSet phldrT="[Text]" custT="1"/>
      <dgm:spPr/>
      <dgm:t>
        <a:bodyPr/>
        <a:lstStyle/>
        <a:p>
          <a:r>
            <a:rPr lang="id-ID" sz="1800" dirty="0">
              <a:latin typeface="Maiandra GD" pitchFamily="34" charset="0"/>
            </a:rPr>
            <a:t>LONG-RUN</a:t>
          </a:r>
        </a:p>
      </dgm:t>
    </dgm:pt>
    <dgm:pt modelId="{FF2EC534-287D-4896-ADEF-9A3A724CD0DB}" type="parTrans" cxnId="{E1F84224-A9EB-4DE2-9A08-539232F868B5}">
      <dgm:prSet/>
      <dgm:spPr/>
      <dgm:t>
        <a:bodyPr/>
        <a:lstStyle/>
        <a:p>
          <a:endParaRPr lang="id-ID" sz="1800">
            <a:latin typeface="Maiandra GD" pitchFamily="34" charset="0"/>
          </a:endParaRPr>
        </a:p>
      </dgm:t>
    </dgm:pt>
    <dgm:pt modelId="{7A6667AF-860D-48F6-8281-F51DDEEC87A3}" type="sibTrans" cxnId="{E1F84224-A9EB-4DE2-9A08-539232F868B5}">
      <dgm:prSet/>
      <dgm:spPr/>
      <dgm:t>
        <a:bodyPr/>
        <a:lstStyle/>
        <a:p>
          <a:endParaRPr lang="id-ID" sz="1800">
            <a:latin typeface="Maiandra GD" pitchFamily="34" charset="0"/>
          </a:endParaRPr>
        </a:p>
      </dgm:t>
    </dgm:pt>
    <dgm:pt modelId="{6F340BD7-53C2-496C-9F91-B83CC38077B8}" type="pres">
      <dgm:prSet presAssocID="{97868D98-5C64-4168-B862-FB7C100070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309EF6-39DF-4653-A3AA-F68E33F11DA7}" type="pres">
      <dgm:prSet presAssocID="{8DA6C555-9265-4FC1-ABB2-AB99E5F0A6EC}" presName="root" presStyleCnt="0"/>
      <dgm:spPr/>
    </dgm:pt>
    <dgm:pt modelId="{EDB8CD99-0CA2-48DA-8F9C-FFA3482E14DB}" type="pres">
      <dgm:prSet presAssocID="{8DA6C555-9265-4FC1-ABB2-AB99E5F0A6EC}" presName="rootComposite" presStyleCnt="0"/>
      <dgm:spPr/>
    </dgm:pt>
    <dgm:pt modelId="{CA9477FA-7A60-41E4-B126-C47B13EF2720}" type="pres">
      <dgm:prSet presAssocID="{8DA6C555-9265-4FC1-ABB2-AB99E5F0A6EC}" presName="rootText" presStyleLbl="node1" presStyleIdx="0" presStyleCnt="1"/>
      <dgm:spPr/>
    </dgm:pt>
    <dgm:pt modelId="{DDF734B6-F976-42DF-98A9-007077074253}" type="pres">
      <dgm:prSet presAssocID="{8DA6C555-9265-4FC1-ABB2-AB99E5F0A6EC}" presName="rootConnector" presStyleLbl="node1" presStyleIdx="0" presStyleCnt="1"/>
      <dgm:spPr/>
    </dgm:pt>
    <dgm:pt modelId="{4722ADDA-2C5B-4DF8-B263-199D549E7B92}" type="pres">
      <dgm:prSet presAssocID="{8DA6C555-9265-4FC1-ABB2-AB99E5F0A6EC}" presName="childShape" presStyleCnt="0"/>
      <dgm:spPr/>
    </dgm:pt>
    <dgm:pt modelId="{FC94E88C-5F78-428E-90B4-DCA413997488}" type="pres">
      <dgm:prSet presAssocID="{570DB395-1CF8-4E0A-A75E-0D667F390157}" presName="Name13" presStyleLbl="parChTrans1D2" presStyleIdx="0" presStyleCnt="2"/>
      <dgm:spPr/>
    </dgm:pt>
    <dgm:pt modelId="{6888CE08-5016-4518-ADD7-09BEB9FCB157}" type="pres">
      <dgm:prSet presAssocID="{AD748C41-5BFE-45EF-B007-63F463296B2C}" presName="childText" presStyleLbl="bgAcc1" presStyleIdx="0" presStyleCnt="2" custScaleX="243822">
        <dgm:presLayoutVars>
          <dgm:bulletEnabled val="1"/>
        </dgm:presLayoutVars>
      </dgm:prSet>
      <dgm:spPr/>
    </dgm:pt>
    <dgm:pt modelId="{8514AFB1-29AF-47FC-B2B1-FCD0194B45A1}" type="pres">
      <dgm:prSet presAssocID="{FF2EC534-287D-4896-ADEF-9A3A724CD0DB}" presName="Name13" presStyleLbl="parChTrans1D2" presStyleIdx="1" presStyleCnt="2"/>
      <dgm:spPr/>
    </dgm:pt>
    <dgm:pt modelId="{3DFD0F8F-A024-414F-A6C6-FEDF201CD518}" type="pres">
      <dgm:prSet presAssocID="{287D91C6-ECA9-46C0-8FAE-644B0B9B82EF}" presName="childText" presStyleLbl="bgAcc1" presStyleIdx="1" presStyleCnt="2" custScaleX="243822">
        <dgm:presLayoutVars>
          <dgm:bulletEnabled val="1"/>
        </dgm:presLayoutVars>
      </dgm:prSet>
      <dgm:spPr/>
    </dgm:pt>
  </dgm:ptLst>
  <dgm:cxnLst>
    <dgm:cxn modelId="{D0CB6B08-C036-485C-8D6C-66701AA91CDE}" type="presOf" srcId="{97868D98-5C64-4168-B862-FB7C1000709F}" destId="{6F340BD7-53C2-496C-9F91-B83CC38077B8}" srcOrd="0" destOrd="0" presId="urn:microsoft.com/office/officeart/2005/8/layout/hierarchy3"/>
    <dgm:cxn modelId="{E1F84224-A9EB-4DE2-9A08-539232F868B5}" srcId="{8DA6C555-9265-4FC1-ABB2-AB99E5F0A6EC}" destId="{287D91C6-ECA9-46C0-8FAE-644B0B9B82EF}" srcOrd="1" destOrd="0" parTransId="{FF2EC534-287D-4896-ADEF-9A3A724CD0DB}" sibTransId="{7A6667AF-860D-48F6-8281-F51DDEEC87A3}"/>
    <dgm:cxn modelId="{32A3A533-C8B6-4779-A43A-C1BEA478B1E7}" type="presOf" srcId="{8DA6C555-9265-4FC1-ABB2-AB99E5F0A6EC}" destId="{CA9477FA-7A60-41E4-B126-C47B13EF2720}" srcOrd="0" destOrd="0" presId="urn:microsoft.com/office/officeart/2005/8/layout/hierarchy3"/>
    <dgm:cxn modelId="{6B75124C-3020-4D00-912B-395F66132406}" type="presOf" srcId="{AD748C41-5BFE-45EF-B007-63F463296B2C}" destId="{6888CE08-5016-4518-ADD7-09BEB9FCB157}" srcOrd="0" destOrd="0" presId="urn:microsoft.com/office/officeart/2005/8/layout/hierarchy3"/>
    <dgm:cxn modelId="{94A8787F-ADEA-4A6C-98DE-BD09D7277B11}" type="presOf" srcId="{8DA6C555-9265-4FC1-ABB2-AB99E5F0A6EC}" destId="{DDF734B6-F976-42DF-98A9-007077074253}" srcOrd="1" destOrd="0" presId="urn:microsoft.com/office/officeart/2005/8/layout/hierarchy3"/>
    <dgm:cxn modelId="{05BDB18F-CF9D-4703-B857-41D3A3AFDB88}" type="presOf" srcId="{570DB395-1CF8-4E0A-A75E-0D667F390157}" destId="{FC94E88C-5F78-428E-90B4-DCA413997488}" srcOrd="0" destOrd="0" presId="urn:microsoft.com/office/officeart/2005/8/layout/hierarchy3"/>
    <dgm:cxn modelId="{5343FCAA-2C02-43B0-8503-C0597E53F092}" type="presOf" srcId="{FF2EC534-287D-4896-ADEF-9A3A724CD0DB}" destId="{8514AFB1-29AF-47FC-B2B1-FCD0194B45A1}" srcOrd="0" destOrd="0" presId="urn:microsoft.com/office/officeart/2005/8/layout/hierarchy3"/>
    <dgm:cxn modelId="{F93F08AF-4868-43C8-9B5B-E1B26DA92E59}" srcId="{8DA6C555-9265-4FC1-ABB2-AB99E5F0A6EC}" destId="{AD748C41-5BFE-45EF-B007-63F463296B2C}" srcOrd="0" destOrd="0" parTransId="{570DB395-1CF8-4E0A-A75E-0D667F390157}" sibTransId="{CE160C1C-8782-484B-BD4D-01B3F97C3304}"/>
    <dgm:cxn modelId="{6A4773B3-9348-4890-A5AA-87676EBC636B}" type="presOf" srcId="{287D91C6-ECA9-46C0-8FAE-644B0B9B82EF}" destId="{3DFD0F8F-A024-414F-A6C6-FEDF201CD518}" srcOrd="0" destOrd="0" presId="urn:microsoft.com/office/officeart/2005/8/layout/hierarchy3"/>
    <dgm:cxn modelId="{9EADC2E6-902F-4722-A05E-92102AE8D7C4}" srcId="{97868D98-5C64-4168-B862-FB7C1000709F}" destId="{8DA6C555-9265-4FC1-ABB2-AB99E5F0A6EC}" srcOrd="0" destOrd="0" parTransId="{5519EFD1-F96F-44E8-95BC-FCC88E459697}" sibTransId="{B572A1C0-1F35-499A-81BE-B6F199BA87E8}"/>
    <dgm:cxn modelId="{F67743C3-FD94-4840-BEEF-155B7B3ADFD6}" type="presParOf" srcId="{6F340BD7-53C2-496C-9F91-B83CC38077B8}" destId="{57309EF6-39DF-4653-A3AA-F68E33F11DA7}" srcOrd="0" destOrd="0" presId="urn:microsoft.com/office/officeart/2005/8/layout/hierarchy3"/>
    <dgm:cxn modelId="{12128992-A5C0-438B-9CDD-64AB3434714C}" type="presParOf" srcId="{57309EF6-39DF-4653-A3AA-F68E33F11DA7}" destId="{EDB8CD99-0CA2-48DA-8F9C-FFA3482E14DB}" srcOrd="0" destOrd="0" presId="urn:microsoft.com/office/officeart/2005/8/layout/hierarchy3"/>
    <dgm:cxn modelId="{72FA7C6B-CD77-41B0-8368-8FFA18A3D075}" type="presParOf" srcId="{EDB8CD99-0CA2-48DA-8F9C-FFA3482E14DB}" destId="{CA9477FA-7A60-41E4-B126-C47B13EF2720}" srcOrd="0" destOrd="0" presId="urn:microsoft.com/office/officeart/2005/8/layout/hierarchy3"/>
    <dgm:cxn modelId="{B04846A1-447D-436D-A39C-A68A0C3D08B0}" type="presParOf" srcId="{EDB8CD99-0CA2-48DA-8F9C-FFA3482E14DB}" destId="{DDF734B6-F976-42DF-98A9-007077074253}" srcOrd="1" destOrd="0" presId="urn:microsoft.com/office/officeart/2005/8/layout/hierarchy3"/>
    <dgm:cxn modelId="{97041885-78BD-422B-8242-4410750CD6EC}" type="presParOf" srcId="{57309EF6-39DF-4653-A3AA-F68E33F11DA7}" destId="{4722ADDA-2C5B-4DF8-B263-199D549E7B92}" srcOrd="1" destOrd="0" presId="urn:microsoft.com/office/officeart/2005/8/layout/hierarchy3"/>
    <dgm:cxn modelId="{0B5398E6-B90D-4613-8D79-E97DAFC09194}" type="presParOf" srcId="{4722ADDA-2C5B-4DF8-B263-199D549E7B92}" destId="{FC94E88C-5F78-428E-90B4-DCA413997488}" srcOrd="0" destOrd="0" presId="urn:microsoft.com/office/officeart/2005/8/layout/hierarchy3"/>
    <dgm:cxn modelId="{5C41CBDF-69E5-49F1-94E2-FD2C1247C50D}" type="presParOf" srcId="{4722ADDA-2C5B-4DF8-B263-199D549E7B92}" destId="{6888CE08-5016-4518-ADD7-09BEB9FCB157}" srcOrd="1" destOrd="0" presId="urn:microsoft.com/office/officeart/2005/8/layout/hierarchy3"/>
    <dgm:cxn modelId="{D1E2FAF8-ADE5-4CCE-A47E-C9B9978130DF}" type="presParOf" srcId="{4722ADDA-2C5B-4DF8-B263-199D549E7B92}" destId="{8514AFB1-29AF-47FC-B2B1-FCD0194B45A1}" srcOrd="2" destOrd="0" presId="urn:microsoft.com/office/officeart/2005/8/layout/hierarchy3"/>
    <dgm:cxn modelId="{2E9D22E1-C305-42EF-BBD4-39320A805CCE}" type="presParOf" srcId="{4722ADDA-2C5B-4DF8-B263-199D549E7B92}" destId="{3DFD0F8F-A024-414F-A6C6-FEDF201CD51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477FA-7A60-41E4-B126-C47B13EF2720}">
      <dsp:nvSpPr>
        <dsp:cNvPr id="0" name=""/>
        <dsp:cNvSpPr/>
      </dsp:nvSpPr>
      <dsp:spPr>
        <a:xfrm>
          <a:off x="918969" y="1636"/>
          <a:ext cx="1404203" cy="702101"/>
        </a:xfrm>
        <a:prstGeom prst="roundRect">
          <a:avLst>
            <a:gd name="adj" fmla="val 1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Maiandra GD" pitchFamily="34" charset="0"/>
            </a:rPr>
            <a:t>Variasi Input</a:t>
          </a:r>
        </a:p>
      </dsp:txBody>
      <dsp:txXfrm>
        <a:off x="939533" y="22200"/>
        <a:ext cx="1363075" cy="660973"/>
      </dsp:txXfrm>
    </dsp:sp>
    <dsp:sp modelId="{FC94E88C-5F78-428E-90B4-DCA413997488}">
      <dsp:nvSpPr>
        <dsp:cNvPr id="0" name=""/>
        <dsp:cNvSpPr/>
      </dsp:nvSpPr>
      <dsp:spPr>
        <a:xfrm>
          <a:off x="1059389" y="703737"/>
          <a:ext cx="140420" cy="52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576"/>
              </a:lnTo>
              <a:lnTo>
                <a:pt x="140420" y="52657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8CE08-5016-4518-ADD7-09BEB9FCB157}">
      <dsp:nvSpPr>
        <dsp:cNvPr id="0" name=""/>
        <dsp:cNvSpPr/>
      </dsp:nvSpPr>
      <dsp:spPr>
        <a:xfrm>
          <a:off x="1199809" y="879263"/>
          <a:ext cx="2739005" cy="702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Maiandra GD" pitchFamily="34" charset="0"/>
            </a:rPr>
            <a:t>SHORT-RUN</a:t>
          </a:r>
        </a:p>
      </dsp:txBody>
      <dsp:txXfrm>
        <a:off x="1220373" y="899827"/>
        <a:ext cx="2697877" cy="660973"/>
      </dsp:txXfrm>
    </dsp:sp>
    <dsp:sp modelId="{8514AFB1-29AF-47FC-B2B1-FCD0194B45A1}">
      <dsp:nvSpPr>
        <dsp:cNvPr id="0" name=""/>
        <dsp:cNvSpPr/>
      </dsp:nvSpPr>
      <dsp:spPr>
        <a:xfrm>
          <a:off x="1059389" y="703737"/>
          <a:ext cx="140420" cy="140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203"/>
              </a:lnTo>
              <a:lnTo>
                <a:pt x="140420" y="140420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0F8F-A024-414F-A6C6-FEDF201CD518}">
      <dsp:nvSpPr>
        <dsp:cNvPr id="0" name=""/>
        <dsp:cNvSpPr/>
      </dsp:nvSpPr>
      <dsp:spPr>
        <a:xfrm>
          <a:off x="1199809" y="1756890"/>
          <a:ext cx="2739005" cy="702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Maiandra GD" pitchFamily="34" charset="0"/>
            </a:rPr>
            <a:t>LONG-RUN</a:t>
          </a:r>
        </a:p>
      </dsp:txBody>
      <dsp:txXfrm>
        <a:off x="1220373" y="1777454"/>
        <a:ext cx="2697877" cy="660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A6F3-F093-4168-BEC6-811D52E8572C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303"/>
            <a:ext cx="2971800" cy="496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303"/>
            <a:ext cx="2971800" cy="496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EB59D-F6D3-49AB-86D8-E21BE7204B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4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2CA2-BA7F-47F0-9DEE-2957FBC52F7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46125"/>
            <a:ext cx="59658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500"/>
            <a:ext cx="5486400" cy="4475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303"/>
            <a:ext cx="2971800" cy="496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303"/>
            <a:ext cx="2971800" cy="496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227F1-8B1B-4E57-879C-C968F7B94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227F1-8B1B-4E57-879C-C968F7B94D1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新模板\蓝色的S\未标题-2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png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:\新模板\蓝色的S\未标题-3.png"/>
          <p:cNvPicPr>
            <a:picLocks noChangeAspect="1" noChangeArrowheads="1"/>
          </p:cNvPicPr>
          <p:nvPr/>
        </p:nvPicPr>
        <p:blipFill>
          <a:blip r:embed="rId2"/>
          <a:srcRect l="50000" b="50000"/>
          <a:stretch>
            <a:fillRect/>
          </a:stretch>
        </p:blipFill>
        <p:spPr bwMode="auto">
          <a:xfrm>
            <a:off x="4572000" y="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E:\新模板\蓝色的S\未标题-3.png"/>
          <p:cNvPicPr>
            <a:picLocks noChangeAspect="1" noChangeArrowheads="1"/>
          </p:cNvPicPr>
          <p:nvPr/>
        </p:nvPicPr>
        <p:blipFill>
          <a:blip r:embed="rId2"/>
          <a:srcRect t="50000" r="50000"/>
          <a:stretch>
            <a:fillRect/>
          </a:stretch>
        </p:blipFill>
        <p:spPr bwMode="auto">
          <a:xfrm>
            <a:off x="0" y="28575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E:\新模板\蓝色的S\未标题-3.png"/>
          <p:cNvPicPr>
            <a:picLocks noChangeAspect="1" noChangeArrowheads="1"/>
          </p:cNvPicPr>
          <p:nvPr/>
        </p:nvPicPr>
        <p:blipFill>
          <a:blip r:embed="rId2"/>
          <a:srcRect l="50000" t="50000"/>
          <a:stretch>
            <a:fillRect/>
          </a:stretch>
        </p:blipFill>
        <p:spPr bwMode="auto">
          <a:xfrm>
            <a:off x="4572000" y="28575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E:\新模板\蓝色的S\未标题-3.png"/>
          <p:cNvPicPr>
            <a:picLocks noChangeAspect="1" noChangeArrowheads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>
            <a:off x="0" y="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E:\新模板\蓝色的S\未标题-4.pn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0" y="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E:\新模板\蓝色的S\未标题-4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 descr="E:\新模板\蓝色的S\未标题-5.png"/>
          <p:cNvPicPr>
            <a:picLocks noChangeAspect="1" noChangeArrowheads="1"/>
          </p:cNvPicPr>
          <p:nvPr/>
        </p:nvPicPr>
        <p:blipFill>
          <a:blip r:embed="rId4"/>
          <a:srcRect t="50000"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E:\新模板\蓝色的S\未标题-5.png"/>
          <p:cNvPicPr>
            <a:picLocks noChangeAspect="1" noChangeArrowheads="1"/>
          </p:cNvPicPr>
          <p:nvPr/>
        </p:nvPicPr>
        <p:blipFill>
          <a:blip r:embed="rId4"/>
          <a:srcRect b="50000"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3" descr="E:\新模板\蓝色的S\未标题-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1404938" y="1701221"/>
            <a:ext cx="68386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zh-CN" sz="3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PERILAKU</a:t>
            </a:r>
            <a:r>
              <a:rPr lang="en-US" altLang="zh-CN" sz="3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dan BIAYA</a:t>
            </a:r>
            <a:r>
              <a:rPr lang="id-ID" altLang="zh-CN" sz="3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PRODU</a:t>
            </a:r>
            <a:r>
              <a:rPr lang="en-US" altLang="zh-CN" sz="32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KSI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252383" y="1725365"/>
            <a:ext cx="4214842" cy="227514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57158" y="1571616"/>
            <a:ext cx="4097467" cy="2304371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011" y="1939679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Jika input-input tidak saling mensubtitusikan: input-input harus digunakan dengan proporsi yang tetap</a:t>
            </a:r>
          </a:p>
          <a:p>
            <a:pPr algn="ctr"/>
            <a:endParaRPr lang="id-ID" dirty="0">
              <a:solidFill>
                <a:schemeClr val="bg1"/>
              </a:solidFill>
            </a:endParaRPr>
          </a:p>
          <a:p>
            <a:pPr algn="ctr"/>
            <a:r>
              <a:rPr lang="id-ID" dirty="0">
                <a:solidFill>
                  <a:schemeClr val="bg1"/>
                </a:solidFill>
              </a:rPr>
              <a:t>Q = min (x,y)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6380" y="99936"/>
            <a:ext cx="3663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id-ID" sz="2000">
                <a:latin typeface="Viner Hand ITC" pitchFamily="66" charset="0"/>
              </a:rPr>
              <a:t>Bentuk Isoquant</a:t>
            </a: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50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500562" y="1714492"/>
            <a:ext cx="4214842" cy="227514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05337" y="1560743"/>
            <a:ext cx="4097467" cy="2304371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200024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Jika proses produksi menggunakan input-input yang bersifat imperfect, isoquant berbentuk cekung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6380" y="99936"/>
            <a:ext cx="3663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id-ID" sz="2000" dirty="0">
                <a:latin typeface="Viner Hand ITC" pitchFamily="66" charset="0"/>
              </a:rPr>
              <a:t>Bentuk Isoquant</a:t>
            </a: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12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500562" y="1714492"/>
            <a:ext cx="4214842" cy="2571768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89375" y="1643054"/>
            <a:ext cx="4097467" cy="2439765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3336949" y="71418"/>
            <a:ext cx="5949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i="1">
                <a:latin typeface="Viner Hand ITC" pitchFamily="66" charset="0"/>
              </a:rPr>
              <a:t>Marginal Rate of Technical Substitution</a:t>
            </a:r>
            <a:r>
              <a:rPr lang="en-US">
                <a:latin typeface="Viner Hand ITC" pitchFamily="66" charset="0"/>
              </a:rPr>
              <a:t> (MRTS)</a:t>
            </a:r>
            <a:endParaRPr lang="id-ID">
              <a:latin typeface="Viner Hand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2000244"/>
            <a:ext cx="3786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MRTS </a:t>
            </a:r>
            <a:r>
              <a:rPr lang="en-US" sz="2000" dirty="0" err="1">
                <a:solidFill>
                  <a:schemeClr val="bg1"/>
                </a:solidFill>
              </a:rPr>
              <a:t>menjelaskan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seberapa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banyak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kapital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digantikan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tambahan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tenaga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kerja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sementara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jumlah</a:t>
            </a:r>
            <a:r>
              <a:rPr lang="en-US" sz="2000" dirty="0">
                <a:solidFill>
                  <a:schemeClr val="bg1"/>
                </a:solidFill>
              </a:rPr>
              <a:t> output yang </a:t>
            </a:r>
            <a:r>
              <a:rPr lang="en-US" sz="2000" dirty="0" err="1">
                <a:solidFill>
                  <a:schemeClr val="bg1"/>
                </a:solidFill>
              </a:rPr>
              <a:t>dihasilkan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tetap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6"/>
            <a:ext cx="39290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214282" y="1785930"/>
            <a:ext cx="4214842" cy="227514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19057" y="1632181"/>
            <a:ext cx="4252943" cy="2304371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785930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Constant Return to Scale</a:t>
            </a:r>
          </a:p>
          <a:p>
            <a:pPr algn="ctr"/>
            <a:endParaRPr lang="en-US" sz="2000" b="1" u="sng" dirty="0">
              <a:solidFill>
                <a:schemeClr val="bg1"/>
              </a:solidFill>
            </a:endParaRPr>
          </a:p>
          <a:p>
            <a:pPr algn="ctr"/>
            <a:r>
              <a:rPr lang="id-ID" dirty="0">
                <a:solidFill>
                  <a:schemeClr val="bg1"/>
                </a:solidFill>
              </a:rPr>
              <a:t>Jika jumlah input ditambahkan dengan persentase tertentu, maka outputnya pun akan bertambah dengan persentase yang sama 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6380" y="71418"/>
            <a:ext cx="3663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id-ID" sz="2000">
                <a:latin typeface="Viner Hand ITC" pitchFamily="66" charset="0"/>
              </a:rPr>
              <a:t>Return to Scale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4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214282" y="1785930"/>
            <a:ext cx="4214842" cy="227514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19057" y="1632181"/>
            <a:ext cx="4097467" cy="2304371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228675"/>
            <a:ext cx="35004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Decreasing Return to Scale</a:t>
            </a:r>
            <a:endParaRPr lang="en-US" b="1" u="sng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id-ID" dirty="0">
                <a:solidFill>
                  <a:schemeClr val="bg1"/>
                </a:solidFill>
              </a:rPr>
              <a:t>Jika output yang dihasilkan lebih sedikit dari persentase penambahan input,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6380" y="-20"/>
            <a:ext cx="3663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id-ID" sz="2400">
                <a:latin typeface="Viner Hand ITC" pitchFamily="66" charset="0"/>
              </a:rPr>
              <a:t>Return to Scale</a:t>
            </a: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8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500562" y="1714492"/>
            <a:ext cx="4214842" cy="227514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05337" y="1560743"/>
            <a:ext cx="4097467" cy="2304371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2157237"/>
            <a:ext cx="37862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Increasing Return to Scale</a:t>
            </a:r>
            <a:endParaRPr lang="en-US" b="1" u="sng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id-ID" dirty="0">
                <a:solidFill>
                  <a:schemeClr val="bg1"/>
                </a:solidFill>
              </a:rPr>
              <a:t>Jika output yang dihasilkan melebihi proporsi atas penambahan semua inputnya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286380" y="38381"/>
            <a:ext cx="3663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id-ID" sz="2400">
                <a:latin typeface="Viner Hand ITC" pitchFamily="66" charset="0"/>
              </a:rPr>
              <a:t>Return to Scale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60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500562" y="1714492"/>
            <a:ext cx="4214842" cy="227514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05337" y="1560743"/>
            <a:ext cx="4097467" cy="2304371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1928806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Dengan perubahan teknologi dan manajerial yang inovatif, perusahan dapat mengahasilkan output lebih banyak dibandingkan sebelumnya. 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836883" y="-20"/>
            <a:ext cx="6235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d-ID" sz="2000" dirty="0">
                <a:latin typeface="Viner Hand ITC" pitchFamily="66" charset="0"/>
              </a:rPr>
              <a:t>Tingkat produkstifitas dan perubahan teknologi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6"/>
            <a:ext cx="40719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1290638" y="2798763"/>
            <a:ext cx="6562725" cy="354012"/>
          </a:xfrm>
          <a:prstGeom prst="rect">
            <a:avLst/>
          </a:prstGeom>
          <a:solidFill>
            <a:srgbClr val="595959"/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5725" y="2606675"/>
            <a:ext cx="6432550" cy="482600"/>
            <a:chOff x="0" y="0"/>
            <a:chExt cx="6432550" cy="482600"/>
          </a:xfrm>
        </p:grpSpPr>
        <p:sp>
          <p:nvSpPr>
            <p:cNvPr id="8196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8197" name="Rectangle 13"/>
            <p:cNvSpPr>
              <a:spLocks noChangeArrowheads="1"/>
            </p:cNvSpPr>
            <p:nvPr/>
          </p:nvSpPr>
          <p:spPr bwMode="auto">
            <a:xfrm>
              <a:off x="1795463" y="36511"/>
              <a:ext cx="2841625" cy="42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id-ID" altLang="zh-CN" sz="2000" b="1">
                  <a:solidFill>
                    <a:schemeClr val="bg1"/>
                  </a:solidFill>
                  <a:latin typeface="Maiandra GD" pitchFamily="34" charset="0"/>
                </a:rPr>
                <a:t>COST</a:t>
              </a:r>
              <a:endParaRPr lang="zh-CN" altLang="en-US" sz="2000" b="1">
                <a:solidFill>
                  <a:schemeClr val="bg1"/>
                </a:solidFill>
                <a:latin typeface="Maiandra G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13"/>
          <p:cNvSpPr txBox="1">
            <a:spLocks noChangeArrowheads="1"/>
          </p:cNvSpPr>
          <p:nvPr/>
        </p:nvSpPr>
        <p:spPr bwMode="auto">
          <a:xfrm>
            <a:off x="0" y="-84138"/>
            <a:ext cx="9144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b="1" dirty="0">
                <a:latin typeface="Tempus Sans ITC" pitchFamily="82" charset="0"/>
              </a:rPr>
              <a:t>				</a:t>
            </a:r>
            <a:r>
              <a:rPr lang="en-US" sz="2400" b="1" dirty="0" err="1">
                <a:latin typeface="Tempus Sans ITC" pitchFamily="82" charset="0"/>
              </a:rPr>
              <a:t>Analisis</a:t>
            </a:r>
            <a:r>
              <a:rPr lang="en-US" sz="2400" b="1" dirty="0">
                <a:latin typeface="Tempus Sans ITC" pitchFamily="82" charset="0"/>
              </a:rPr>
              <a:t> </a:t>
            </a:r>
            <a:r>
              <a:rPr lang="en-US" sz="2400" b="1" dirty="0" err="1">
                <a:latin typeface="Tempus Sans ITC" pitchFamily="82" charset="0"/>
              </a:rPr>
              <a:t>Biaya</a:t>
            </a:r>
            <a:r>
              <a:rPr lang="en-US" sz="2400" b="1" dirty="0">
                <a:latin typeface="Tempus Sans ITC" pitchFamily="82" charset="0"/>
              </a:rPr>
              <a:t> </a:t>
            </a:r>
            <a:r>
              <a:rPr lang="en-US" sz="2400" b="1" dirty="0" err="1">
                <a:latin typeface="Tempus Sans ITC" pitchFamily="82" charset="0"/>
              </a:rPr>
              <a:t>Produksi</a:t>
            </a:r>
            <a:endParaRPr lang="zh-CN" altLang="en-US" sz="2400" b="1" dirty="0">
              <a:latin typeface="Tempus Sans ITC" pitchFamily="82" charset="0"/>
              <a:ea typeface="Microsoft YaHei" pitchFamily="34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285720" y="3071814"/>
            <a:ext cx="2928958" cy="7143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3071802" y="2071682"/>
            <a:ext cx="2928958" cy="7143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D791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>
            <a:off x="5878484" y="1285864"/>
            <a:ext cx="2908358" cy="6429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6D8CE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9" name="Freeform 16"/>
          <p:cNvSpPr>
            <a:spLocks/>
          </p:cNvSpPr>
          <p:nvPr/>
        </p:nvSpPr>
        <p:spPr bwMode="gray">
          <a:xfrm>
            <a:off x="1643042" y="1571616"/>
            <a:ext cx="1428760" cy="150019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88CE58">
                  <a:gamma/>
                  <a:tint val="90980"/>
                  <a:invGamma/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Freeform 17"/>
          <p:cNvSpPr>
            <a:spLocks/>
          </p:cNvSpPr>
          <p:nvPr/>
        </p:nvSpPr>
        <p:spPr bwMode="gray">
          <a:xfrm>
            <a:off x="4286248" y="622403"/>
            <a:ext cx="1643074" cy="1449279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AD83EB">
                  <a:gamma/>
                  <a:tint val="90980"/>
                  <a:invGamma/>
                  <a:alpha val="32001"/>
                </a:srgbClr>
              </a:gs>
              <a:gs pos="100000">
                <a:srgbClr val="AD83EB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gray">
          <a:xfrm>
            <a:off x="428596" y="3214690"/>
            <a:ext cx="264320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FFFFFF"/>
                </a:solidFill>
              </a:rPr>
              <a:t>Biaya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Tenaga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err="1">
                <a:solidFill>
                  <a:srgbClr val="FFFFFF"/>
                </a:solidFill>
              </a:rPr>
              <a:t>Kerja</a:t>
            </a:r>
            <a:r>
              <a:rPr lang="en-US" sz="1600" b="1" dirty="0">
                <a:solidFill>
                  <a:srgbClr val="FFFFFF"/>
                </a:solidFill>
              </a:rPr>
              <a:t>  (w)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gray">
          <a:xfrm>
            <a:off x="3071802" y="2214558"/>
            <a:ext cx="28575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Biaya</a:t>
            </a:r>
            <a:r>
              <a:rPr lang="en-US" b="1" dirty="0">
                <a:solidFill>
                  <a:srgbClr val="FFFFFF"/>
                </a:solidFill>
              </a:rPr>
              <a:t>  </a:t>
            </a:r>
            <a:r>
              <a:rPr lang="en-US" b="1" dirty="0" err="1">
                <a:solidFill>
                  <a:srgbClr val="FFFFFF"/>
                </a:solidFill>
              </a:rPr>
              <a:t>Barang</a:t>
            </a:r>
            <a:r>
              <a:rPr lang="en-US" b="1" dirty="0">
                <a:solidFill>
                  <a:srgbClr val="FFFFFF"/>
                </a:solidFill>
              </a:rPr>
              <a:t>  Modal (v)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gray">
          <a:xfrm>
            <a:off x="5671796" y="1357302"/>
            <a:ext cx="34722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Biaya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Kewirausahaan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" grpId="0" animBg="1"/>
      <p:bldP spid="12" grpId="0" animBg="1"/>
      <p:bldP spid="16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571472" y="868109"/>
            <a:ext cx="8024470" cy="4346846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76248" y="714360"/>
            <a:ext cx="7801004" cy="4402687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1019199" y="928674"/>
            <a:ext cx="69818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A</a:t>
            </a:r>
            <a:r>
              <a:rPr lang="id-ID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SUMSI YANG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DIGUNAKAN</a:t>
            </a:r>
          </a:p>
          <a:p>
            <a:pPr algn="ctr"/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q = f(</a:t>
            </a:r>
            <a:r>
              <a:rPr lang="en-US" sz="2000" i="1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k,l</a:t>
            </a: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)</a:t>
            </a:r>
            <a:endParaRPr lang="id-ID" sz="2000" i="1" dirty="0">
              <a:solidFill>
                <a:schemeClr val="accent6"/>
              </a:solidFill>
            </a:endParaRP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4429125" y="-84138"/>
            <a:ext cx="4286279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id-ID" altLang="zh-CN" sz="2800" b="1" dirty="0">
                <a:latin typeface="Microsoft YaHei" pitchFamily="34" charset="-122"/>
                <a:ea typeface="Microsoft YaHei" pitchFamily="34" charset="-122"/>
              </a:rPr>
              <a:t>COST</a:t>
            </a:r>
            <a:endParaRPr lang="zh-CN" altLang="en-US" sz="2800" b="1" dirty="0">
              <a:latin typeface="Viner Hand ITC" pitchFamily="66" charset="0"/>
              <a:ea typeface="Microsoft YaHei" pitchFamily="34" charset="-122"/>
            </a:endParaRPr>
          </a:p>
        </p:txBody>
      </p:sp>
      <p:sp>
        <p:nvSpPr>
          <p:cNvPr id="18" name="Freeform 3"/>
          <p:cNvSpPr>
            <a:spLocks/>
          </p:cNvSpPr>
          <p:nvPr/>
        </p:nvSpPr>
        <p:spPr bwMode="gray">
          <a:xfrm>
            <a:off x="675552" y="3058746"/>
            <a:ext cx="1093555" cy="1227514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CC6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" name="Freeform 4"/>
          <p:cNvSpPr>
            <a:spLocks/>
          </p:cNvSpPr>
          <p:nvPr/>
        </p:nvSpPr>
        <p:spPr bwMode="gray">
          <a:xfrm rot="10800000">
            <a:off x="3461635" y="1915737"/>
            <a:ext cx="1041972" cy="1227514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CC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785786" y="2127371"/>
            <a:ext cx="3590160" cy="1944575"/>
          </a:xfrm>
          <a:prstGeom prst="rect">
            <a:avLst/>
          </a:prstGeom>
          <a:solidFill>
            <a:srgbClr val="E085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dirty="0">
                <a:latin typeface="Maiandra GD" pitchFamily="34" charset="0"/>
              </a:rPr>
              <a:t>Perusahaan </a:t>
            </a:r>
            <a:r>
              <a:rPr lang="en-US" dirty="0" err="1">
                <a:latin typeface="Maiandra GD" pitchFamily="34" charset="0"/>
              </a:rPr>
              <a:t>bergerak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di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pasar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persaingan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sempurna</a:t>
            </a:r>
            <a:r>
              <a:rPr lang="en-US" dirty="0">
                <a:latin typeface="Maiandra GD" pitchFamily="34" charset="0"/>
              </a:rPr>
              <a:t>. </a:t>
            </a:r>
            <a:r>
              <a:rPr lang="en-US" dirty="0" err="1">
                <a:latin typeface="Maiandra GD" pitchFamily="34" charset="0"/>
              </a:rPr>
              <a:t>Harga</a:t>
            </a:r>
            <a:r>
              <a:rPr lang="en-US" dirty="0">
                <a:latin typeface="Maiandra GD" pitchFamily="34" charset="0"/>
              </a:rPr>
              <a:t> output </a:t>
            </a:r>
            <a:r>
              <a:rPr lang="en-US" dirty="0" err="1">
                <a:latin typeface="Maiandra GD" pitchFamily="34" charset="0"/>
              </a:rPr>
              <a:t>ditentukan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oleh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pasar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dan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berapapun</a:t>
            </a:r>
            <a:r>
              <a:rPr lang="en-US" dirty="0">
                <a:latin typeface="Maiandra GD" pitchFamily="34" charset="0"/>
              </a:rPr>
              <a:t> yang </a:t>
            </a:r>
            <a:r>
              <a:rPr lang="en-US" dirty="0" err="1">
                <a:latin typeface="Maiandra GD" pitchFamily="34" charset="0"/>
              </a:rPr>
              <a:t>diproduksi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akan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terjual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habis</a:t>
            </a:r>
            <a:r>
              <a:rPr lang="en-US" dirty="0">
                <a:latin typeface="Maiandra GD" pitchFamily="34" charset="0"/>
              </a:rPr>
              <a:t>.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21" name="Freeform 6"/>
          <p:cNvSpPr>
            <a:spLocks/>
          </p:cNvSpPr>
          <p:nvPr/>
        </p:nvSpPr>
        <p:spPr bwMode="gray">
          <a:xfrm>
            <a:off x="4786314" y="3066708"/>
            <a:ext cx="1061729" cy="1219552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91BF6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rot="10800000">
            <a:off x="7409614" y="1857368"/>
            <a:ext cx="1011647" cy="1219552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91BF6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4862064" y="2107475"/>
            <a:ext cx="3485676" cy="1931962"/>
          </a:xfrm>
          <a:prstGeom prst="rect">
            <a:avLst/>
          </a:prstGeom>
          <a:solidFill>
            <a:srgbClr val="86B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dirty="0" err="1">
                <a:latin typeface="Maiandra GD" pitchFamily="34" charset="0"/>
              </a:rPr>
              <a:t>Faktor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produksi</a:t>
            </a:r>
            <a:r>
              <a:rPr lang="en-US" dirty="0">
                <a:latin typeface="Maiandra GD" pitchFamily="34" charset="0"/>
              </a:rPr>
              <a:t> (input) yang </a:t>
            </a:r>
            <a:r>
              <a:rPr lang="en-US" dirty="0" err="1">
                <a:latin typeface="Maiandra GD" pitchFamily="34" charset="0"/>
              </a:rPr>
              <a:t>digunakan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adalah</a:t>
            </a:r>
            <a:r>
              <a:rPr lang="en-US" dirty="0">
                <a:latin typeface="Maiandra GD" pitchFamily="34" charset="0"/>
              </a:rPr>
              <a:t> modal </a:t>
            </a:r>
            <a:r>
              <a:rPr lang="en-US" dirty="0" err="1">
                <a:latin typeface="Maiandra GD" pitchFamily="34" charset="0"/>
              </a:rPr>
              <a:t>dan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tenaga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kerja</a:t>
            </a:r>
            <a:r>
              <a:rPr lang="en-US" dirty="0">
                <a:latin typeface="Maiandra GD" pitchFamily="34" charset="0"/>
              </a:rPr>
              <a:t> (</a:t>
            </a:r>
            <a:r>
              <a:rPr lang="en-US" dirty="0" err="1">
                <a:latin typeface="Maiandra GD" pitchFamily="34" charset="0"/>
              </a:rPr>
              <a:t>Asumsi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jangka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Pendek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hanya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tenaga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kerja</a:t>
            </a:r>
            <a:r>
              <a:rPr lang="en-US" dirty="0">
                <a:latin typeface="Maiandra GD" pitchFamily="34" charset="0"/>
              </a:rPr>
              <a:t> yang </a:t>
            </a:r>
            <a:r>
              <a:rPr lang="en-US" dirty="0" err="1">
                <a:latin typeface="Maiandra GD" pitchFamily="34" charset="0"/>
              </a:rPr>
              <a:t>bersifat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variabel</a:t>
            </a:r>
            <a:r>
              <a:rPr lang="en-US" dirty="0">
                <a:latin typeface="Maiandra GD" pitchFamily="34" charset="0"/>
              </a:rPr>
              <a:t>).</a:t>
            </a:r>
            <a:endParaRPr lang="id-ID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utoUpdateAnimBg="0"/>
      <p:bldP spid="614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1290638" y="2798763"/>
            <a:ext cx="6562725" cy="354012"/>
          </a:xfrm>
          <a:prstGeom prst="rect">
            <a:avLst/>
          </a:prstGeom>
          <a:solidFill>
            <a:srgbClr val="595959"/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5725" y="2606675"/>
            <a:ext cx="6432550" cy="482600"/>
            <a:chOff x="0" y="0"/>
            <a:chExt cx="6432550" cy="482600"/>
          </a:xfrm>
        </p:grpSpPr>
        <p:sp>
          <p:nvSpPr>
            <p:cNvPr id="8196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8197" name="Rectangle 13"/>
            <p:cNvSpPr>
              <a:spLocks noChangeArrowheads="1"/>
            </p:cNvSpPr>
            <p:nvPr/>
          </p:nvSpPr>
          <p:spPr bwMode="auto">
            <a:xfrm>
              <a:off x="1795463" y="36511"/>
              <a:ext cx="2841625" cy="42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id-ID" altLang="zh-CN" sz="2000" b="1">
                  <a:solidFill>
                    <a:schemeClr val="bg1"/>
                  </a:solidFill>
                  <a:latin typeface="Maiandra GD" pitchFamily="34" charset="0"/>
                </a:rPr>
                <a:t>ANALISIS PRODUKSI</a:t>
              </a:r>
              <a:endParaRPr lang="zh-CN" altLang="en-US" sz="2000" b="1">
                <a:solidFill>
                  <a:schemeClr val="bg1"/>
                </a:solidFill>
                <a:latin typeface="Maiandra G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546" y="0"/>
            <a:ext cx="6929454" cy="500046"/>
          </a:xfrm>
          <a:prstGeom prst="rect">
            <a:avLst/>
          </a:prstGeom>
          <a:solidFill>
            <a:srgbClr val="A66B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empus Sans ITC" pitchFamily="82" charset="0"/>
              </a:rPr>
              <a:t>Meminimalkan</a:t>
            </a:r>
            <a:r>
              <a:rPr lang="en-US" sz="2400" b="1" dirty="0">
                <a:latin typeface="Tempus Sans ITC" pitchFamily="82" charset="0"/>
              </a:rPr>
              <a:t> </a:t>
            </a:r>
            <a:r>
              <a:rPr lang="en-US" sz="2400" b="1" dirty="0" err="1">
                <a:latin typeface="Tempus Sans ITC" pitchFamily="82" charset="0"/>
              </a:rPr>
              <a:t>Biaya</a:t>
            </a:r>
            <a:r>
              <a:rPr lang="en-US" sz="2400" b="1" dirty="0">
                <a:latin typeface="Tempus Sans ITC" pitchFamily="82" charset="0"/>
              </a:rPr>
              <a:t> (q=</a:t>
            </a:r>
            <a:r>
              <a:rPr lang="en-US" b="1" dirty="0">
                <a:latin typeface="Tempus Sans ITC" pitchFamily="82" charset="0"/>
              </a:rPr>
              <a:t>100</a:t>
            </a:r>
            <a:r>
              <a:rPr lang="en-US" sz="2400" b="1" dirty="0">
                <a:latin typeface="Tempus Sans ITC" pitchFamily="82" charset="0"/>
              </a:rPr>
              <a:t>)</a:t>
            </a:r>
            <a:endParaRPr lang="en-US" b="1" baseline="-25000" dirty="0">
              <a:latin typeface="Tempus Sans ITC" pitchFamily="82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5720" y="571484"/>
            <a:ext cx="1390650" cy="3667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k</a:t>
            </a:r>
            <a:r>
              <a:rPr lang="en-US" sz="1800" i="0" dirty="0">
                <a:solidFill>
                  <a:schemeClr val="tx1"/>
                </a:solidFill>
              </a:rPr>
              <a:t> per period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14426" y="785798"/>
            <a:ext cx="5125030" cy="3679842"/>
            <a:chOff x="1214426" y="785798"/>
            <a:chExt cx="5125030" cy="367984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3357554" y="785798"/>
              <a:ext cx="2143108" cy="7143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99FF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 = </a:t>
              </a:r>
              <a:r>
                <a:rPr lang="en-US" sz="2400" i="1" dirty="0">
                  <a:solidFill>
                    <a:schemeClr val="bg1"/>
                  </a:solidFill>
                </a:rPr>
                <a:t>f (</a:t>
              </a:r>
              <a:r>
                <a:rPr lang="en-US" sz="2400" i="1" dirty="0" err="1">
                  <a:solidFill>
                    <a:schemeClr val="bg1"/>
                  </a:solidFill>
                </a:rPr>
                <a:t>k,l</a:t>
              </a:r>
              <a:r>
                <a:rPr lang="en-US" sz="2400" i="1" dirty="0">
                  <a:solidFill>
                    <a:schemeClr val="bg1"/>
                  </a:solidFill>
                </a:rPr>
                <a:t>)</a:t>
              </a:r>
              <a:r>
                <a:rPr lang="en-US" sz="2400" dirty="0">
                  <a:solidFill>
                    <a:schemeClr val="bg1"/>
                  </a:solidFill>
                </a:rPr>
                <a:t> = </a:t>
              </a:r>
              <a:r>
                <a:rPr lang="en-US" dirty="0">
                  <a:solidFill>
                    <a:schemeClr val="bg1"/>
                  </a:solidFill>
                </a:rPr>
                <a:t>100</a:t>
              </a:r>
              <a:endParaRPr lang="id-ID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1600200" y="1357302"/>
              <a:ext cx="2819400" cy="2743200"/>
            </a:xfrm>
            <a:prstGeom prst="line">
              <a:avLst/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600200" y="2071682"/>
              <a:ext cx="2133600" cy="2057400"/>
            </a:xfrm>
            <a:prstGeom prst="line">
              <a:avLst/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600200" y="2700346"/>
              <a:ext cx="1447800" cy="1371600"/>
            </a:xfrm>
            <a:prstGeom prst="line">
              <a:avLst/>
            </a:prstGeom>
            <a:noFill/>
            <a:ln w="28575">
              <a:solidFill>
                <a:srgbClr val="470F3E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909747" y="1428740"/>
              <a:ext cx="376237" cy="3048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70F3E"/>
                  </a:solidFill>
                </a:rPr>
                <a:t>C</a:t>
              </a:r>
              <a:r>
                <a:rPr lang="en-US" sz="1400" i="0" baseline="-25000" dirty="0">
                  <a:solidFill>
                    <a:srgbClr val="470F3E"/>
                  </a:solidFill>
                </a:rPr>
                <a:t>1</a:t>
              </a:r>
              <a:endParaRPr lang="en-US" sz="1400" dirty="0">
                <a:solidFill>
                  <a:srgbClr val="470F3E"/>
                </a:solidFill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571868" y="3052766"/>
              <a:ext cx="413896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70F3E"/>
                  </a:solidFill>
                </a:rPr>
                <a:t>C3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428860" y="2692599"/>
              <a:ext cx="413896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70F3E"/>
                  </a:solidFill>
                </a:rPr>
                <a:t>C2</a:t>
              </a: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905000" y="1500178"/>
              <a:ext cx="2362200" cy="1981200"/>
            </a:xfrm>
            <a:custGeom>
              <a:avLst/>
              <a:gdLst>
                <a:gd name="T0" fmla="*/ 0 w 1488"/>
                <a:gd name="T1" fmla="*/ 0 h 1248"/>
                <a:gd name="T2" fmla="*/ 685800 w 1488"/>
                <a:gd name="T3" fmla="*/ 1524000 h 1248"/>
                <a:gd name="T4" fmla="*/ 2362200 w 1488"/>
                <a:gd name="T5" fmla="*/ 1981200 h 1248"/>
                <a:gd name="T6" fmla="*/ 0 60000 65536"/>
                <a:gd name="T7" fmla="*/ 0 60000 65536"/>
                <a:gd name="T8" fmla="*/ 0 60000 65536"/>
                <a:gd name="T9" fmla="*/ 0 w 1488"/>
                <a:gd name="T10" fmla="*/ 0 h 1248"/>
                <a:gd name="T11" fmla="*/ 1488 w 1488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48">
                  <a:moveTo>
                    <a:pt x="0" y="0"/>
                  </a:moveTo>
                  <a:cubicBezTo>
                    <a:pt x="92" y="376"/>
                    <a:pt x="184" y="752"/>
                    <a:pt x="432" y="960"/>
                  </a:cubicBezTo>
                  <a:cubicBezTo>
                    <a:pt x="680" y="1168"/>
                    <a:pt x="1084" y="1208"/>
                    <a:pt x="1488" y="1248"/>
                  </a:cubicBezTo>
                </a:path>
              </a:pathLst>
            </a:custGeom>
            <a:noFill/>
            <a:ln w="28575">
              <a:solidFill>
                <a:srgbClr val="3B4F89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286248" y="3357566"/>
              <a:ext cx="990600" cy="30480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400" i="0" dirty="0" err="1">
                  <a:solidFill>
                    <a:srgbClr val="3B4F89"/>
                  </a:solidFill>
                </a:rPr>
                <a:t>Isoquant</a:t>
              </a:r>
              <a:endParaRPr lang="en-US" sz="1400" i="0" dirty="0">
                <a:solidFill>
                  <a:srgbClr val="3B4F89"/>
                </a:solidFill>
              </a:endParaRPr>
            </a:p>
          </p:txBody>
        </p:sp>
        <p:sp>
          <p:nvSpPr>
            <p:cNvPr id="24" name="Line 3"/>
            <p:cNvSpPr>
              <a:spLocks noChangeShapeType="1"/>
            </p:cNvSpPr>
            <p:nvPr/>
          </p:nvSpPr>
          <p:spPr bwMode="auto">
            <a:xfrm>
              <a:off x="1600200" y="1019184"/>
              <a:ext cx="0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1600200" y="4143384"/>
              <a:ext cx="3276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000628" y="3929070"/>
              <a:ext cx="1338828" cy="36933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solidFill>
                    <a:schemeClr val="tx1"/>
                  </a:solidFill>
                </a:rPr>
                <a:t>l</a:t>
              </a:r>
              <a:r>
                <a:rPr lang="en-US" sz="1800" i="0" dirty="0">
                  <a:solidFill>
                    <a:schemeClr val="tx1"/>
                  </a:solidFill>
                </a:rPr>
                <a:t> per period</a:t>
              </a:r>
            </a:p>
          </p:txBody>
        </p: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1214426" y="2786064"/>
              <a:ext cx="1558926" cy="1679576"/>
              <a:chOff x="770" y="3082"/>
              <a:chExt cx="982" cy="1058"/>
            </a:xfrm>
          </p:grpSpPr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flipH="1">
                <a:off x="1008" y="3168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auto">
              <a:xfrm>
                <a:off x="1632" y="3216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>
                <a:off x="770" y="3082"/>
                <a:ext cx="315" cy="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1400" b="1" dirty="0"/>
                  <a:t>K</a:t>
                </a:r>
                <a:r>
                  <a:rPr lang="en-US" sz="1200" b="1" dirty="0"/>
                  <a:t>2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 Box 11"/>
              <p:cNvSpPr txBox="1">
                <a:spLocks noChangeArrowheads="1"/>
              </p:cNvSpPr>
              <p:nvPr/>
            </p:nvSpPr>
            <p:spPr bwMode="auto">
              <a:xfrm>
                <a:off x="1556" y="3946"/>
                <a:ext cx="196" cy="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400" b="1" dirty="0">
                    <a:latin typeface="Times New Roman" pitchFamily="18" charset="0"/>
                  </a:rPr>
                  <a:t>l</a:t>
                </a:r>
                <a:r>
                  <a:rPr lang="en-US" sz="1200" b="1" dirty="0">
                    <a:latin typeface="Times New Roman" pitchFamily="18" charset="0"/>
                  </a:rPr>
                  <a:t>2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Flowchart: Connector 32"/>
            <p:cNvSpPr/>
            <p:nvPr/>
          </p:nvSpPr>
          <p:spPr>
            <a:xfrm>
              <a:off x="1857356" y="1643054"/>
              <a:ext cx="142876" cy="14287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3643306" y="3357566"/>
              <a:ext cx="142876" cy="14287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2500298" y="2928938"/>
              <a:ext cx="142876" cy="14287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29"/>
            <p:cNvGrpSpPr>
              <a:grpSpLocks/>
            </p:cNvGrpSpPr>
            <p:nvPr/>
          </p:nvGrpSpPr>
          <p:grpSpPr bwMode="auto">
            <a:xfrm>
              <a:off x="1285890" y="1571615"/>
              <a:ext cx="799771" cy="2881877"/>
              <a:chOff x="498" y="3125"/>
              <a:chExt cx="1429" cy="924"/>
            </a:xfrm>
          </p:grpSpPr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 flipH="1">
                <a:off x="1008" y="3168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632" y="3216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auto">
              <a:xfrm>
                <a:off x="498" y="3125"/>
                <a:ext cx="662" cy="8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K</a:t>
                </a:r>
                <a:r>
                  <a:rPr lang="en-US" sz="1050" b="1" dirty="0">
                    <a:solidFill>
                      <a:schemeClr val="tx1"/>
                    </a:solidFill>
                  </a:rPr>
                  <a:t>3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auto">
              <a:xfrm>
                <a:off x="1371" y="3950"/>
                <a:ext cx="556" cy="9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itchFamily="18" charset="0"/>
                  </a:rPr>
                  <a:t>l</a:t>
                </a:r>
                <a:r>
                  <a:rPr lang="en-US" sz="1100" b="1" dirty="0">
                    <a:solidFill>
                      <a:schemeClr val="tx1"/>
                    </a:solidFill>
                    <a:latin typeface="Times New Roman" pitchFamily="18" charset="0"/>
                  </a:rPr>
                  <a:t>1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29"/>
            <p:cNvGrpSpPr>
              <a:grpSpLocks/>
            </p:cNvGrpSpPr>
            <p:nvPr/>
          </p:nvGrpSpPr>
          <p:grpSpPr bwMode="auto">
            <a:xfrm>
              <a:off x="1261926" y="3286128"/>
              <a:ext cx="2662502" cy="1143008"/>
              <a:chOff x="860" y="3016"/>
              <a:chExt cx="875" cy="1056"/>
            </a:xfrm>
          </p:grpSpPr>
          <p:sp>
            <p:nvSpPr>
              <p:cNvPr id="44" name="Text Box 10"/>
              <p:cNvSpPr txBox="1">
                <a:spLocks noChangeArrowheads="1"/>
              </p:cNvSpPr>
              <p:nvPr/>
            </p:nvSpPr>
            <p:spPr bwMode="auto">
              <a:xfrm>
                <a:off x="860" y="3016"/>
                <a:ext cx="128" cy="28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K</a:t>
                </a:r>
                <a:r>
                  <a:rPr lang="en-US" sz="1050" b="1" dirty="0">
                    <a:solidFill>
                      <a:schemeClr val="tx1"/>
                    </a:solidFill>
                  </a:rPr>
                  <a:t>1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 Box 11"/>
              <p:cNvSpPr txBox="1">
                <a:spLocks noChangeArrowheads="1"/>
              </p:cNvSpPr>
              <p:nvPr/>
            </p:nvSpPr>
            <p:spPr bwMode="auto">
              <a:xfrm>
                <a:off x="1640" y="3830"/>
                <a:ext cx="95" cy="24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  <a:latin typeface="Times New Roman" pitchFamily="18" charset="0"/>
                  </a:rPr>
                  <a:t>l</a:t>
                </a:r>
                <a:r>
                  <a:rPr lang="en-US" sz="1050" b="1" dirty="0">
                    <a:latin typeface="Times New Roman" pitchFamily="18" charset="0"/>
                  </a:rPr>
                  <a:t>3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7" name="Straight Connector 46"/>
            <p:cNvCxnSpPr>
              <a:stCxn id="34" idx="2"/>
            </p:cNvCxnSpPr>
            <p:nvPr/>
          </p:nvCxnSpPr>
          <p:spPr>
            <a:xfrm rot="10800000">
              <a:off x="1571604" y="3429004"/>
              <a:ext cx="2071702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51" name="Straight Connector 50"/>
            <p:cNvCxnSpPr/>
            <p:nvPr/>
          </p:nvCxnSpPr>
          <p:spPr>
            <a:xfrm rot="5400000">
              <a:off x="3394067" y="3821119"/>
              <a:ext cx="642942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642910" y="2571748"/>
            <a:ext cx="3357586" cy="121444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en-US" sz="2000" dirty="0">
                <a:sym typeface="Symbol"/>
              </a:rPr>
              <a:t>	      </a:t>
            </a:r>
          </a:p>
          <a:p>
            <a:pPr algn="just"/>
            <a:r>
              <a:rPr lang="en-US" sz="2000" dirty="0">
                <a:sym typeface="Symbol"/>
              </a:rPr>
              <a:t>	       </a:t>
            </a:r>
            <a:r>
              <a:rPr lang="en-US" sz="1600" dirty="0">
                <a:sym typeface="Symbol"/>
              </a:rPr>
              <a:t>TC</a:t>
            </a:r>
            <a:r>
              <a:rPr lang="en-US" sz="2000" dirty="0">
                <a:sym typeface="Symbol"/>
              </a:rPr>
              <a:t> </a:t>
            </a:r>
            <a:r>
              <a:rPr lang="en-US" sz="1600" dirty="0">
                <a:sym typeface="Symbol"/>
              </a:rPr>
              <a:t>= FC + VC</a:t>
            </a:r>
            <a:r>
              <a:rPr lang="en-US" sz="2000" dirty="0">
                <a:sym typeface="Symbol"/>
              </a:rPr>
              <a:t>	</a:t>
            </a:r>
            <a:endParaRPr lang="en-US" sz="2000" dirty="0"/>
          </a:p>
          <a:p>
            <a:r>
              <a:rPr lang="en-US" sz="2000" i="1" dirty="0">
                <a:cs typeface="Arial" pitchFamily="34" charset="0"/>
                <a:sym typeface="Symbol"/>
              </a:rPr>
              <a:t>	</a:t>
            </a:r>
            <a:r>
              <a:rPr lang="en-US" sz="2000" i="1" dirty="0">
                <a:cs typeface="Arial" pitchFamily="34" charset="0"/>
              </a:rPr>
              <a:t>        C</a:t>
            </a:r>
            <a:r>
              <a:rPr lang="en-US" sz="2000" dirty="0">
                <a:cs typeface="Arial" pitchFamily="34" charset="0"/>
              </a:rPr>
              <a:t> = </a:t>
            </a:r>
            <a:r>
              <a:rPr lang="en-US" sz="2000" i="1" dirty="0" err="1">
                <a:cs typeface="Arial" pitchFamily="34" charset="0"/>
              </a:rPr>
              <a:t>wl</a:t>
            </a:r>
            <a:r>
              <a:rPr lang="en-US" sz="2000" dirty="0">
                <a:cs typeface="Arial" pitchFamily="34" charset="0"/>
              </a:rPr>
              <a:t> + </a:t>
            </a:r>
            <a:r>
              <a:rPr lang="en-US" sz="2000" i="1" dirty="0" err="1">
                <a:cs typeface="Arial" pitchFamily="34" charset="0"/>
              </a:rPr>
              <a:t>vk</a:t>
            </a:r>
            <a:r>
              <a:rPr lang="en-US" sz="2000" i="1" dirty="0">
                <a:cs typeface="Arial" pitchFamily="34" charset="0"/>
              </a:rPr>
              <a:t> </a:t>
            </a:r>
            <a:r>
              <a:rPr lang="en-US" sz="2000" dirty="0">
                <a:sym typeface="Symbol"/>
              </a:rPr>
              <a:t>	</a:t>
            </a:r>
            <a:endParaRPr lang="en-US" sz="2000" dirty="0"/>
          </a:p>
          <a:p>
            <a:r>
              <a:rPr lang="en-US" sz="2000" dirty="0">
                <a:sym typeface="Symbol"/>
              </a:rPr>
              <a:t>			</a:t>
            </a:r>
            <a:endParaRPr lang="en-US" sz="2000" dirty="0"/>
          </a:p>
          <a:p>
            <a:pPr algn="ctr"/>
            <a:endParaRPr lang="id-ID" sz="2000" dirty="0">
              <a:cs typeface="Arial" pitchFamily="34" charset="0"/>
            </a:endParaRP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gray">
          <a:xfrm>
            <a:off x="785786" y="2643186"/>
            <a:ext cx="1219200" cy="1071570"/>
          </a:xfrm>
          <a:prstGeom prst="roundRect">
            <a:avLst>
              <a:gd name="adj" fmla="val 11921"/>
            </a:avLst>
          </a:prstGeom>
          <a:solidFill>
            <a:srgbClr val="CC3399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Arial Narrow" pitchFamily="34" charset="0"/>
              </a:rPr>
              <a:t>TOTAL</a:t>
            </a:r>
          </a:p>
          <a:p>
            <a:pPr algn="ctr"/>
            <a:r>
              <a:rPr lang="en-US" dirty="0">
                <a:latin typeface="Arial Narrow" pitchFamily="34" charset="0"/>
              </a:rPr>
              <a:t>COST</a:t>
            </a:r>
            <a:endParaRPr lang="id-ID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Viner Hand ITC" pitchFamily="66" charset="0"/>
              </a:rPr>
              <a:t>Short-Run Costs: Total Cost</a:t>
            </a:r>
            <a:endParaRPr lang="id-ID" sz="2400" b="1" dirty="0">
              <a:latin typeface="Viner Hand ITC" pitchFamily="66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50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utoShape 14"/>
          <p:cNvSpPr>
            <a:spLocks noChangeArrowheads="1"/>
          </p:cNvSpPr>
          <p:nvPr/>
        </p:nvSpPr>
        <p:spPr bwMode="gray">
          <a:xfrm>
            <a:off x="500034" y="1928806"/>
            <a:ext cx="4214842" cy="128588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id-ID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000232" y="2214558"/>
          <a:ext cx="2571768" cy="69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3" imgW="1485720" imgH="419040" progId="Equation.3">
                  <p:embed/>
                </p:oleObj>
              </mc:Choice>
              <mc:Fallback>
                <p:oleObj name="Equation" r:id="rId3" imgW="14857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2214558"/>
                        <a:ext cx="2571768" cy="698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642910" y="2000244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Average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Cost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908321" y="0"/>
            <a:ext cx="623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Viner Hand ITC" pitchFamily="66" charset="0"/>
              </a:rPr>
              <a:t>Short-Run Costs : Average Cost</a:t>
            </a:r>
            <a:endParaRPr lang="id-ID" sz="2800" b="1" dirty="0">
              <a:latin typeface="Viner Hand ITC" pitchFamily="66" charset="0"/>
            </a:endParaRP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928674"/>
            <a:ext cx="33575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5" grpId="0" animBg="1"/>
      <p:bldP spid="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9"/>
          <p:cNvSpPr>
            <a:spLocks noChangeArrowheads="1"/>
          </p:cNvSpPr>
          <p:nvPr/>
        </p:nvSpPr>
        <p:spPr bwMode="gray">
          <a:xfrm>
            <a:off x="642910" y="1785930"/>
            <a:ext cx="4286280" cy="135732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/>
          </a:p>
          <a:p>
            <a:endParaRPr lang="id-ID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2071670" y="2071682"/>
          <a:ext cx="278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Equation" r:id="rId3" imgW="1600200" imgH="431640" progId="Equation.3">
                  <p:embed/>
                </p:oleObj>
              </mc:Choice>
              <mc:Fallback>
                <p:oleObj name="Equation" r:id="rId3" imgW="1600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2071682"/>
                        <a:ext cx="278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20"/>
          <p:cNvSpPr>
            <a:spLocks noChangeArrowheads="1"/>
          </p:cNvSpPr>
          <p:nvPr/>
        </p:nvSpPr>
        <p:spPr bwMode="gray">
          <a:xfrm>
            <a:off x="714348" y="1857368"/>
            <a:ext cx="1285884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EC941E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/>
              <a:t>MARGINAL</a:t>
            </a:r>
          </a:p>
          <a:p>
            <a:pPr algn="ctr"/>
            <a:r>
              <a:rPr lang="en-US" sz="1600" dirty="0"/>
              <a:t>COST</a:t>
            </a:r>
            <a:endParaRPr lang="id-ID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714360"/>
            <a:ext cx="35004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908321" y="0"/>
            <a:ext cx="623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Viner Hand ITC" pitchFamily="66" charset="0"/>
              </a:rPr>
              <a:t>Short-Run Costs : Marginal Cost</a:t>
            </a:r>
            <a:endParaRPr lang="id-ID" sz="2800" b="1" dirty="0"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5"/>
          <p:cNvSpPr>
            <a:spLocks noChangeArrowheads="1"/>
          </p:cNvSpPr>
          <p:nvPr/>
        </p:nvSpPr>
        <p:spPr bwMode="gray">
          <a:xfrm>
            <a:off x="500034" y="2214558"/>
            <a:ext cx="2786082" cy="1112837"/>
          </a:xfrm>
          <a:prstGeom prst="roundRect">
            <a:avLst>
              <a:gd name="adj" fmla="val 11921"/>
            </a:avLst>
          </a:prstGeom>
          <a:solidFill>
            <a:srgbClr val="00808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 dirty="0">
              <a:latin typeface="Maiandra GD" pitchFamily="34" charset="0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Maiandra GD" pitchFamily="34" charset="0"/>
              </a:rPr>
              <a:t>Biaya</a:t>
            </a:r>
            <a:r>
              <a:rPr lang="en-US" sz="1600" dirty="0">
                <a:solidFill>
                  <a:schemeClr val="bg1"/>
                </a:solidFill>
                <a:latin typeface="Maiandra GD" pitchFamily="34" charset="0"/>
              </a:rPr>
              <a:t> Total </a:t>
            </a:r>
            <a:r>
              <a:rPr lang="en-US" sz="1600" dirty="0" err="1">
                <a:solidFill>
                  <a:schemeClr val="bg1"/>
                </a:solidFill>
                <a:latin typeface="Maiandra GD" pitchFamily="34" charset="0"/>
              </a:rPr>
              <a:t>Jangka</a:t>
            </a:r>
            <a:r>
              <a:rPr lang="en-US" sz="1600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aiandra GD" pitchFamily="34" charset="0"/>
              </a:rPr>
              <a:t>Panjang</a:t>
            </a:r>
            <a:endParaRPr lang="en-US" sz="1600" dirty="0">
              <a:solidFill>
                <a:schemeClr val="bg1"/>
              </a:solidFill>
              <a:latin typeface="Maiandra GD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aiandra GD" pitchFamily="34" charset="0"/>
              </a:rPr>
              <a:t>LTC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= STC (</a:t>
            </a:r>
            <a:r>
              <a:rPr lang="en-US" sz="1600" dirty="0" err="1">
                <a:solidFill>
                  <a:schemeClr val="bg1"/>
                </a:solidFill>
                <a:cs typeface="Arial" pitchFamily="34" charset="0"/>
              </a:rPr>
              <a:t>v,w,q,k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) 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 LTC = LVC</a:t>
            </a:r>
          </a:p>
          <a:p>
            <a:pPr algn="ctr"/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908321" y="0"/>
            <a:ext cx="623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Viner Hand ITC" pitchFamily="66" charset="0"/>
              </a:rPr>
              <a:t>Long-Run Costs : LTC</a:t>
            </a:r>
            <a:endParaRPr lang="id-ID" sz="2800" b="1" dirty="0">
              <a:latin typeface="Viner Hand ITC" pitchFamily="66" charset="0"/>
            </a:endParaRP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857236"/>
            <a:ext cx="51435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857236"/>
            <a:ext cx="50720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5"/>
          <p:cNvSpPr>
            <a:spLocks noChangeArrowheads="1"/>
          </p:cNvSpPr>
          <p:nvPr/>
        </p:nvSpPr>
        <p:spPr bwMode="gray">
          <a:xfrm>
            <a:off x="285720" y="2143120"/>
            <a:ext cx="3286116" cy="121444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i="1" dirty="0" err="1">
                <a:solidFill>
                  <a:schemeClr val="bg1"/>
                </a:solidFill>
              </a:rPr>
              <a:t>Biaya</a:t>
            </a:r>
            <a:r>
              <a:rPr lang="en-US" sz="1600" i="1" dirty="0">
                <a:solidFill>
                  <a:schemeClr val="bg1"/>
                </a:solidFill>
              </a:rPr>
              <a:t> Rata-Rata </a:t>
            </a:r>
            <a:r>
              <a:rPr lang="en-US" sz="1600" i="1" dirty="0" err="1">
                <a:solidFill>
                  <a:schemeClr val="bg1"/>
                </a:solidFill>
              </a:rPr>
              <a:t>Jangka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Panjang</a:t>
            </a:r>
            <a:endParaRPr lang="en-US" sz="1600" i="1" dirty="0">
              <a:solidFill>
                <a:schemeClr val="bg1"/>
              </a:solidFill>
            </a:endParaRPr>
          </a:p>
          <a:p>
            <a:pPr algn="ctr"/>
            <a:r>
              <a:rPr lang="en-US" sz="1600" i="1" dirty="0">
                <a:solidFill>
                  <a:schemeClr val="bg1"/>
                </a:solidFill>
              </a:rPr>
              <a:t>LAC</a:t>
            </a:r>
            <a:r>
              <a:rPr lang="en-US" sz="1600" dirty="0">
                <a:solidFill>
                  <a:schemeClr val="bg1"/>
                </a:solidFill>
              </a:rPr>
              <a:t> = </a:t>
            </a:r>
            <a:r>
              <a:rPr lang="en-US" sz="1600" i="1" dirty="0">
                <a:solidFill>
                  <a:schemeClr val="bg1"/>
                </a:solidFill>
              </a:rPr>
              <a:t>LTC/Q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000628" y="3429004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215074" y="4000508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7715272" y="3429004"/>
            <a:ext cx="142876" cy="14287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4"/>
          </p:cNvCxnSpPr>
          <p:nvPr/>
        </p:nvCxnSpPr>
        <p:spPr>
          <a:xfrm rot="5400000">
            <a:off x="7108049" y="4250541"/>
            <a:ext cx="1357322" cy="15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908321" y="0"/>
            <a:ext cx="623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Viner Hand ITC" pitchFamily="66" charset="0"/>
              </a:rPr>
              <a:t>Long-Run Costs : LAC</a:t>
            </a:r>
            <a:endParaRPr lang="id-ID" sz="2800" b="1" dirty="0"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5357818" y="1571616"/>
            <a:ext cx="3286148" cy="2214578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500694" y="1546766"/>
            <a:ext cx="3181374" cy="2096552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 dirty="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1214426"/>
            <a:ext cx="3286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i="1" dirty="0" err="1"/>
              <a:t>Biaya</a:t>
            </a:r>
            <a:r>
              <a:rPr lang="en-US" sz="1600" i="1" dirty="0"/>
              <a:t> Marginal </a:t>
            </a:r>
            <a:r>
              <a:rPr lang="en-US" sz="1600" i="1" dirty="0" err="1"/>
              <a:t>Jangka</a:t>
            </a:r>
            <a:r>
              <a:rPr lang="en-US" sz="1600" i="1" dirty="0"/>
              <a:t> </a:t>
            </a:r>
            <a:r>
              <a:rPr lang="en-US" sz="1600" i="1" dirty="0" err="1"/>
              <a:t>Panjang</a:t>
            </a:r>
            <a:endParaRPr lang="en-US" sz="1600" i="1" dirty="0"/>
          </a:p>
          <a:p>
            <a:endParaRPr lang="en-US" sz="1600" i="1" dirty="0"/>
          </a:p>
          <a:p>
            <a:pPr algn="ctr"/>
            <a:r>
              <a:rPr lang="en-US" sz="1600" i="1" dirty="0"/>
              <a:t>LMC = </a:t>
            </a:r>
            <a:r>
              <a:rPr lang="en-US" sz="1600" i="1" dirty="0">
                <a:sym typeface="Symbol"/>
              </a:rPr>
              <a:t> LTC/ Q</a:t>
            </a:r>
            <a:endParaRPr lang="en-US" sz="1600" i="1" dirty="0"/>
          </a:p>
          <a:p>
            <a:r>
              <a:rPr lang="en-US" sz="1600" i="1" dirty="0"/>
              <a:t>		    </a:t>
            </a:r>
          </a:p>
          <a:p>
            <a:pPr algn="ctr"/>
            <a:r>
              <a:rPr lang="en-US" sz="1600" i="1" dirty="0"/>
              <a:t>AC = MC = SAC = SMC</a:t>
            </a:r>
            <a:endParaRPr lang="en-US" sz="1600" dirty="0"/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id-ID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06" y="928674"/>
            <a:ext cx="528638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908321" y="0"/>
            <a:ext cx="6235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Viner Hand ITC" pitchFamily="66" charset="0"/>
              </a:rPr>
              <a:t>Long-Run Costs : LMC</a:t>
            </a:r>
            <a:endParaRPr lang="id-ID" sz="2800" b="1" dirty="0">
              <a:latin typeface="Viner Hand ITC" pitchFamily="66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773218" y="2786062"/>
            <a:ext cx="155576" cy="142876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857488" y="3214690"/>
            <a:ext cx="155576" cy="142876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143372" y="2285996"/>
            <a:ext cx="155576" cy="142876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11" grpId="0" autoUpdateAnimBg="0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1290638" y="2858115"/>
            <a:ext cx="6562725" cy="294659"/>
          </a:xfrm>
          <a:prstGeom prst="rect">
            <a:avLst/>
          </a:prstGeom>
          <a:solidFill>
            <a:srgbClr val="595959"/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5725" y="2606675"/>
            <a:ext cx="6432550" cy="482600"/>
            <a:chOff x="0" y="0"/>
            <a:chExt cx="6432550" cy="482600"/>
          </a:xfrm>
        </p:grpSpPr>
        <p:sp>
          <p:nvSpPr>
            <p:cNvPr id="8196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432550" cy="482600"/>
            </a:xfrm>
            <a:prstGeom prst="rect">
              <a:avLst/>
            </a:prstGeom>
            <a:solidFill>
              <a:srgbClr val="22BAD8">
                <a:alpha val="87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8197" name="Rectangle 13"/>
            <p:cNvSpPr>
              <a:spLocks noChangeArrowheads="1"/>
            </p:cNvSpPr>
            <p:nvPr/>
          </p:nvSpPr>
          <p:spPr bwMode="auto">
            <a:xfrm>
              <a:off x="1795463" y="36511"/>
              <a:ext cx="2841625" cy="42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id-ID" altLang="zh-CN" sz="2000" b="1" dirty="0">
                  <a:solidFill>
                    <a:schemeClr val="bg1"/>
                  </a:solidFill>
                  <a:latin typeface="Maiandra GD" pitchFamily="34" charset="0"/>
                </a:rPr>
                <a:t>MAKSIMALISASI LABA</a:t>
              </a:r>
              <a:endParaRPr lang="zh-CN" altLang="en-US" sz="2000" b="1" dirty="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282" y="714360"/>
            <a:ext cx="4079627" cy="4124332"/>
            <a:chOff x="672" y="1344"/>
            <a:chExt cx="2130" cy="1968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7" name="Text Box 8"/>
          <p:cNvSpPr txBox="1">
            <a:spLocks noChangeArrowheads="1"/>
          </p:cNvSpPr>
          <p:nvPr/>
        </p:nvSpPr>
        <p:spPr bwMode="gray">
          <a:xfrm>
            <a:off x="357158" y="1909734"/>
            <a:ext cx="335758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/>
              <a:t> </a:t>
            </a:r>
            <a:r>
              <a:rPr lang="id-ID" sz="1600" dirty="0"/>
              <a:t>Perusahaan akan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tingkat</a:t>
            </a:r>
            <a:r>
              <a:rPr lang="en-US" sz="1600" dirty="0"/>
              <a:t> output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dihasilkan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rangka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yang </a:t>
            </a:r>
            <a:r>
              <a:rPr lang="en-US" sz="1600" dirty="0" err="1"/>
              <a:t>maksimal</a:t>
            </a:r>
            <a:r>
              <a:rPr lang="en-US" sz="1600" dirty="0"/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4572000" y="714360"/>
            <a:ext cx="4071966" cy="4124332"/>
            <a:chOff x="2880" y="1344"/>
            <a:chExt cx="2126" cy="1968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id-ID" dirty="0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3365" y="1923"/>
              <a:ext cx="1632" cy="7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en-US" sz="1600" dirty="0" err="1"/>
                <a:t>Untuk</a:t>
              </a:r>
              <a:r>
                <a:rPr lang="en-US" sz="1600" dirty="0"/>
                <a:t> </a:t>
              </a:r>
              <a:r>
                <a:rPr lang="en-US" sz="1600" dirty="0" err="1"/>
                <a:t>memaksimalkan</a:t>
              </a:r>
              <a:r>
                <a:rPr lang="en-US" sz="1600" dirty="0"/>
                <a:t> </a:t>
              </a:r>
              <a:r>
                <a:rPr lang="en-US" sz="1600" dirty="0" err="1"/>
                <a:t>keuntungan</a:t>
              </a:r>
              <a:r>
                <a:rPr lang="en-US" sz="1600" dirty="0"/>
                <a:t> </a:t>
              </a:r>
              <a:r>
                <a:rPr lang="en-US" sz="1600" dirty="0" err="1"/>
                <a:t>ekonomi</a:t>
              </a:r>
              <a:r>
                <a:rPr lang="en-US" sz="1600" dirty="0"/>
                <a:t>, </a:t>
              </a:r>
              <a:r>
                <a:rPr lang="en-US" sz="1600" dirty="0" err="1"/>
                <a:t>perusahaan</a:t>
              </a:r>
              <a:r>
                <a:rPr lang="en-US" sz="1600" dirty="0"/>
                <a:t> </a:t>
              </a:r>
              <a:r>
                <a:rPr lang="en-US" sz="1600" dirty="0" err="1"/>
                <a:t>akan</a:t>
              </a:r>
              <a:r>
                <a:rPr lang="en-US" sz="1600" dirty="0"/>
                <a:t> </a:t>
              </a:r>
              <a:r>
                <a:rPr lang="en-US" sz="1600" dirty="0" err="1"/>
                <a:t>memilih</a:t>
              </a:r>
              <a:r>
                <a:rPr lang="en-US" sz="1600" dirty="0"/>
                <a:t> output </a:t>
              </a:r>
              <a:r>
                <a:rPr lang="en-US" sz="1600" dirty="0" err="1"/>
                <a:t>di</a:t>
              </a:r>
              <a:r>
                <a:rPr lang="en-US" sz="1600" dirty="0"/>
                <a:t> </a:t>
              </a:r>
              <a:r>
                <a:rPr lang="en-US" sz="1600" dirty="0" err="1"/>
                <a:t>mana</a:t>
              </a:r>
              <a:r>
                <a:rPr lang="en-US" sz="1600" dirty="0"/>
                <a:t> </a:t>
              </a:r>
              <a:r>
                <a:rPr lang="en-US" sz="1600" dirty="0" err="1"/>
                <a:t>pendapatan</a:t>
              </a:r>
              <a:r>
                <a:rPr lang="en-US" sz="1600" dirty="0"/>
                <a:t> marginal </a:t>
              </a:r>
              <a:r>
                <a:rPr lang="en-US" sz="1600" dirty="0" err="1"/>
                <a:t>sama</a:t>
              </a:r>
              <a:r>
                <a:rPr lang="en-US" sz="1600" dirty="0"/>
                <a:t> </a:t>
              </a:r>
              <a:r>
                <a:rPr lang="en-US" sz="1600" dirty="0" err="1"/>
                <a:t>dengan</a:t>
              </a:r>
              <a:r>
                <a:rPr lang="en-US" sz="1600" dirty="0"/>
                <a:t> </a:t>
              </a:r>
              <a:r>
                <a:rPr lang="en-US" sz="1600" dirty="0" err="1"/>
                <a:t>biaya</a:t>
              </a:r>
              <a:r>
                <a:rPr lang="en-US" sz="1600" dirty="0"/>
                <a:t> marginal</a:t>
              </a: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857224" y="3267056"/>
          <a:ext cx="249612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quation" r:id="rId3" imgW="1676160" imgH="431640" progId="Equation.3">
                  <p:embed/>
                </p:oleObj>
              </mc:Choice>
              <mc:Fallback>
                <p:oleObj name="Equation" r:id="rId3" imgW="1676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267056"/>
                        <a:ext cx="2496128" cy="642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500166" y="3960600"/>
          <a:ext cx="1000132" cy="70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quation" r:id="rId5" imgW="609480" imgH="431640" progId="Equation.3">
                  <p:embed/>
                </p:oleObj>
              </mc:Choice>
              <mc:Fallback>
                <p:oleObj name="Equation" r:id="rId5" imgW="6094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3960600"/>
                        <a:ext cx="1000132" cy="708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571881"/>
            <a:ext cx="2143140" cy="428628"/>
          </a:xfrm>
          <a:prstGeom prst="rect">
            <a:avLst/>
          </a:prstGeom>
          <a:noFill/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671746" y="0"/>
            <a:ext cx="6472254" cy="500046"/>
          </a:xfrm>
        </p:spPr>
        <p:txBody>
          <a:bodyPr/>
          <a:lstStyle/>
          <a:p>
            <a:r>
              <a:rPr lang="id-ID" sz="2400" b="1" dirty="0"/>
              <a:t>Maksimalisasi Laba: </a:t>
            </a:r>
            <a:r>
              <a:rPr lang="id-ID" sz="2400" dirty="0">
                <a:latin typeface="Viner Hand ITC" pitchFamily="66" charset="0"/>
              </a:rPr>
              <a:t>pilihan-pilihan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071946"/>
            <a:ext cx="1571636" cy="633414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856822" y="2143121"/>
            <a:ext cx="2072104" cy="571503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>
              <a:latin typeface="Maiandra GD" pitchFamily="34" charset="0"/>
            </a:endParaRPr>
          </a:p>
          <a:p>
            <a:pPr algn="ctr"/>
            <a:r>
              <a:rPr lang="en-US" dirty="0">
                <a:latin typeface="Maiandra GD" pitchFamily="34" charset="0"/>
              </a:rPr>
              <a:t>Totality Approach</a:t>
            </a:r>
          </a:p>
          <a:p>
            <a:endParaRPr lang="id-ID" dirty="0">
              <a:latin typeface="Maiandra GD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000232" y="0"/>
            <a:ext cx="7143768" cy="500046"/>
          </a:xfrm>
        </p:spPr>
        <p:txBody>
          <a:bodyPr/>
          <a:lstStyle/>
          <a:p>
            <a:pPr algn="r"/>
            <a:r>
              <a:rPr lang="en-US" sz="2400" dirty="0" err="1">
                <a:latin typeface="Maiandra GD" pitchFamily="34" charset="0"/>
                <a:ea typeface="Verdana" pitchFamily="34" charset="0"/>
                <a:cs typeface="Verdana" pitchFamily="34" charset="0"/>
              </a:rPr>
              <a:t>Memaksimumkan</a:t>
            </a:r>
            <a:r>
              <a:rPr lang="en-US" sz="2400" dirty="0">
                <a:latin typeface="Maiandra GD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Maiandra GD" pitchFamily="34" charset="0"/>
                <a:ea typeface="Verdana" pitchFamily="34" charset="0"/>
                <a:cs typeface="Verdana" pitchFamily="34" charset="0"/>
              </a:rPr>
              <a:t>Laba</a:t>
            </a:r>
            <a:r>
              <a:rPr lang="en-US" sz="2400" dirty="0">
                <a:latin typeface="Maiandra GD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2400" dirty="0">
                <a:latin typeface="Viner Hand ITC" pitchFamily="66" charset="0"/>
              </a:rPr>
              <a:t> </a:t>
            </a:r>
            <a:r>
              <a:rPr lang="en-US" sz="2400" dirty="0" err="1">
                <a:latin typeface="Viner Hand ITC" pitchFamily="66" charset="0"/>
              </a:rPr>
              <a:t>Pendekatan</a:t>
            </a:r>
            <a:r>
              <a:rPr lang="en-US" sz="2400" dirty="0">
                <a:latin typeface="Viner Hand ITC" pitchFamily="66" charset="0"/>
              </a:rPr>
              <a:t>  </a:t>
            </a:r>
            <a:r>
              <a:rPr lang="en-US" sz="2400" dirty="0" err="1">
                <a:latin typeface="Viner Hand ITC" pitchFamily="66" charset="0"/>
              </a:rPr>
              <a:t>Totalitas</a:t>
            </a:r>
            <a:endParaRPr lang="id-ID" sz="2400" dirty="0">
              <a:latin typeface="Viner Hand ITC" pitchFamily="66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>
            <a:off x="428596" y="3000376"/>
            <a:ext cx="3071834" cy="1643073"/>
          </a:xfrm>
          <a:prstGeom prst="roundRect">
            <a:avLst>
              <a:gd name="adj" fmla="val 10347"/>
            </a:avLst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0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Maiandra GD" pitchFamily="34" charset="0"/>
            </a:endParaRPr>
          </a:p>
          <a:p>
            <a:endParaRPr lang="en-US" i="1" dirty="0"/>
          </a:p>
          <a:p>
            <a:pPr algn="ctr"/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  <a:sym typeface="Symbol"/>
            </a:endParaRPr>
          </a:p>
          <a:p>
            <a:pPr algn="ctr"/>
            <a:r>
              <a:rPr lang="en-US" dirty="0">
                <a:sym typeface="Symbol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</a:t>
            </a:r>
            <a:r>
              <a:rPr lang="en-US" sz="2800" dirty="0">
                <a:solidFill>
                  <a:schemeClr val="tx1"/>
                </a:solidFill>
              </a:rPr>
              <a:t> = </a:t>
            </a:r>
            <a:r>
              <a:rPr lang="en-US" sz="2000" dirty="0">
                <a:solidFill>
                  <a:schemeClr val="tx1"/>
                </a:solidFill>
              </a:rPr>
              <a:t>TR-TC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sym typeface="Symbol"/>
              </a:rPr>
              <a:t>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) –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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 –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i="1" dirty="0">
              <a:solidFill>
                <a:schemeClr val="tx1"/>
              </a:solidFill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) = </a:t>
            </a:r>
            <a:r>
              <a:rPr lang="en-US" i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</a:t>
            </a:r>
            <a:r>
              <a:rPr lang="en-US" i="1" dirty="0">
                <a:solidFill>
                  <a:schemeClr val="tx1"/>
                </a:solidFill>
              </a:rPr>
              <a:t>q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TC= </a:t>
            </a:r>
            <a:r>
              <a:rPr lang="en-US" i="1" dirty="0" err="1">
                <a:solidFill>
                  <a:schemeClr val="tx1"/>
                </a:solidFill>
              </a:rPr>
              <a:t>wl+vk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	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endParaRPr lang="en-US" dirty="0">
              <a:latin typeface="Maiandra GD" pitchFamily="34" charset="0"/>
            </a:endParaRPr>
          </a:p>
          <a:p>
            <a:endParaRPr lang="id-ID" dirty="0">
              <a:latin typeface="Maiandra GD" pitchFamily="34" charset="0"/>
            </a:endParaRPr>
          </a:p>
        </p:txBody>
      </p:sp>
      <p:graphicFrame>
        <p:nvGraphicFramePr>
          <p:cNvPr id="691204" name="Object 4"/>
          <p:cNvGraphicFramePr>
            <a:graphicFrameLocks noChangeAspect="1"/>
          </p:cNvGraphicFramePr>
          <p:nvPr/>
        </p:nvGraphicFramePr>
        <p:xfrm>
          <a:off x="6488113" y="2352675"/>
          <a:ext cx="166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2352675"/>
                        <a:ext cx="166687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				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  				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642922"/>
            <a:ext cx="49292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1320785" y="785798"/>
            <a:ext cx="1036637" cy="1036637"/>
            <a:chOff x="0" y="0"/>
            <a:chExt cx="1036637" cy="1036637"/>
          </a:xfrm>
        </p:grpSpPr>
        <p:sp>
          <p:nvSpPr>
            <p:cNvPr id="23" name="空心弧 2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1036636" y="519065"/>
                </a:cxn>
                <a:cxn ang="0">
                  <a:pos x="517884" y="1036637"/>
                </a:cxn>
                <a:cxn ang="0">
                  <a:pos x="-2" y="518198"/>
                </a:cxn>
                <a:cxn ang="0">
                  <a:pos x="518124" y="-1"/>
                </a:cxn>
                <a:cxn ang="0">
                  <a:pos x="518223" y="261025"/>
                </a:cxn>
                <a:cxn ang="0">
                  <a:pos x="261026" y="518258"/>
                </a:cxn>
                <a:cxn ang="0">
                  <a:pos x="518104" y="775610"/>
                </a:cxn>
                <a:cxn ang="0">
                  <a:pos x="775612" y="518688"/>
                </a:cxn>
                <a:cxn ang="0">
                  <a:pos x="1036636" y="519065"/>
                </a:cxn>
              </a:cxnLst>
              <a:rect l="0" t="0" r="r" b="b"/>
              <a:pathLst>
                <a:path w="1036637" h="1036637">
                  <a:moveTo>
                    <a:pt x="1036636" y="519065"/>
                  </a:moveTo>
                  <a:cubicBezTo>
                    <a:pt x="1036224" y="805202"/>
                    <a:pt x="804021" y="1036876"/>
                    <a:pt x="517884" y="1036637"/>
                  </a:cubicBezTo>
                  <a:cubicBezTo>
                    <a:pt x="231747" y="1036398"/>
                    <a:pt x="-68" y="804335"/>
                    <a:pt x="-2" y="518198"/>
                  </a:cubicBezTo>
                  <a:cubicBezTo>
                    <a:pt x="64" y="232061"/>
                    <a:pt x="231986" y="106"/>
                    <a:pt x="518124" y="-1"/>
                  </a:cubicBezTo>
                  <a:cubicBezTo>
                    <a:pt x="518157" y="87008"/>
                    <a:pt x="518190" y="174016"/>
                    <a:pt x="518223" y="261025"/>
                  </a:cubicBezTo>
                  <a:cubicBezTo>
                    <a:pt x="376185" y="261078"/>
                    <a:pt x="261059" y="376220"/>
                    <a:pt x="261026" y="518258"/>
                  </a:cubicBezTo>
                  <a:cubicBezTo>
                    <a:pt x="260993" y="660296"/>
                    <a:pt x="376066" y="775492"/>
                    <a:pt x="518104" y="775610"/>
                  </a:cubicBezTo>
                  <a:cubicBezTo>
                    <a:pt x="660142" y="775729"/>
                    <a:pt x="775407" y="660726"/>
                    <a:pt x="775612" y="518688"/>
                  </a:cubicBezTo>
                  <a:lnTo>
                    <a:pt x="1036636" y="519065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空心弧 3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519555" y="1"/>
                </a:cxn>
                <a:cxn ang="0">
                  <a:pos x="1036638" y="518319"/>
                </a:cxn>
                <a:cxn ang="0">
                  <a:pos x="777478" y="518319"/>
                </a:cxn>
                <a:cxn ang="0">
                  <a:pos x="518937" y="259161"/>
                </a:cxn>
                <a:cxn ang="0">
                  <a:pos x="519555" y="1"/>
                </a:cxn>
              </a:cxnLst>
              <a:rect l="0" t="0" r="r" b="b"/>
              <a:pathLst>
                <a:path w="1036637" h="1036637">
                  <a:moveTo>
                    <a:pt x="519555" y="1"/>
                  </a:moveTo>
                  <a:cubicBezTo>
                    <a:pt x="805331" y="682"/>
                    <a:pt x="1036638" y="232541"/>
                    <a:pt x="1036638" y="518319"/>
                  </a:cubicBezTo>
                  <a:lnTo>
                    <a:pt x="777478" y="518319"/>
                  </a:lnTo>
                  <a:cubicBezTo>
                    <a:pt x="777478" y="375431"/>
                    <a:pt x="661825" y="259501"/>
                    <a:pt x="518937" y="259161"/>
                  </a:cubicBezTo>
                  <a:lnTo>
                    <a:pt x="519555" y="1"/>
                  </a:ln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 cmpd="sng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231775" y="350837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571472" y="868109"/>
            <a:ext cx="8024470" cy="4346846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42910" y="714360"/>
            <a:ext cx="7801004" cy="4402687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1019199" y="928674"/>
            <a:ext cx="69818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Dalam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melakukan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aktivitas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produksi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maka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suatu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perusahaan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mengkombinasikan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faktor-faktor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produksi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seefisien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mungkin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untuk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dapat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menghasilkan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 output yang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maksimal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.</a:t>
            </a:r>
            <a:endParaRPr lang="id-ID" dirty="0">
              <a:solidFill>
                <a:schemeClr val="bg1">
                  <a:lumMod val="95000"/>
                </a:schemeClr>
              </a:solidFill>
              <a:latin typeface="Maiandra GD" pitchFamily="34" charset="0"/>
            </a:endParaRPr>
          </a:p>
          <a:p>
            <a:pPr algn="ctr"/>
            <a:endParaRPr lang="id-ID" b="1" dirty="0">
              <a:solidFill>
                <a:schemeClr val="accent6"/>
              </a:solidFill>
            </a:endParaRPr>
          </a:p>
          <a:p>
            <a:pPr algn="ctr"/>
            <a:r>
              <a:rPr lang="en-US" b="1" dirty="0">
                <a:solidFill>
                  <a:srgbClr val="FFC000"/>
                </a:solidFill>
              </a:rPr>
              <a:t>q = f(</a:t>
            </a:r>
            <a:r>
              <a:rPr lang="en-US" b="1" dirty="0" err="1">
                <a:solidFill>
                  <a:srgbClr val="FFC000"/>
                </a:solidFill>
              </a:rPr>
              <a:t>k,l,m</a:t>
            </a:r>
            <a:r>
              <a:rPr lang="en-US" b="1" dirty="0">
                <a:solidFill>
                  <a:srgbClr val="FFC000"/>
                </a:solidFill>
              </a:rPr>
              <a:t>,...)</a:t>
            </a:r>
            <a:endParaRPr lang="id-ID" b="1" dirty="0">
              <a:solidFill>
                <a:srgbClr val="FFC000"/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000100" y="2571748"/>
          <a:ext cx="4857784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TextBox 13"/>
          <p:cNvSpPr txBox="1">
            <a:spLocks noChangeArrowheads="1"/>
          </p:cNvSpPr>
          <p:nvPr/>
        </p:nvSpPr>
        <p:spPr bwMode="auto">
          <a:xfrm>
            <a:off x="1714480" y="-33057"/>
            <a:ext cx="742952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400" dirty="0" err="1">
                <a:latin typeface="Viner Hand ITC" pitchFamily="66" charset="0"/>
              </a:rPr>
              <a:t>Pendekatan</a:t>
            </a:r>
            <a:r>
              <a:rPr lang="en-US" sz="2400" dirty="0">
                <a:latin typeface="Viner Hand ITC" pitchFamily="66" charset="0"/>
              </a:rPr>
              <a:t>  Rata-Rata</a:t>
            </a:r>
            <a:endParaRPr lang="zh-CN" altLang="en-US" sz="2400" b="1" dirty="0">
              <a:latin typeface="Tempus Sans ITC" pitchFamily="82" charset="0"/>
              <a:ea typeface="Microsoft YaHei" pitchFamily="34" charset="-122"/>
              <a:cs typeface="AngsanaUPC" pitchFamily="18" charset="-34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285852" y="571484"/>
            <a:ext cx="1036637" cy="1036637"/>
            <a:chOff x="0" y="0"/>
            <a:chExt cx="1036637" cy="1036637"/>
          </a:xfrm>
        </p:grpSpPr>
        <p:sp>
          <p:nvSpPr>
            <p:cNvPr id="9" name="空心弧 2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1036636" y="519065"/>
                </a:cxn>
                <a:cxn ang="0">
                  <a:pos x="517884" y="1036637"/>
                </a:cxn>
                <a:cxn ang="0">
                  <a:pos x="-2" y="518198"/>
                </a:cxn>
                <a:cxn ang="0">
                  <a:pos x="518124" y="-1"/>
                </a:cxn>
                <a:cxn ang="0">
                  <a:pos x="518223" y="261025"/>
                </a:cxn>
                <a:cxn ang="0">
                  <a:pos x="261026" y="518258"/>
                </a:cxn>
                <a:cxn ang="0">
                  <a:pos x="518104" y="775610"/>
                </a:cxn>
                <a:cxn ang="0">
                  <a:pos x="775612" y="518688"/>
                </a:cxn>
                <a:cxn ang="0">
                  <a:pos x="1036636" y="519065"/>
                </a:cxn>
              </a:cxnLst>
              <a:rect l="0" t="0" r="r" b="b"/>
              <a:pathLst>
                <a:path w="1036637" h="1036637">
                  <a:moveTo>
                    <a:pt x="1036636" y="519065"/>
                  </a:moveTo>
                  <a:cubicBezTo>
                    <a:pt x="1036224" y="805202"/>
                    <a:pt x="804021" y="1036876"/>
                    <a:pt x="517884" y="1036637"/>
                  </a:cubicBezTo>
                  <a:cubicBezTo>
                    <a:pt x="231747" y="1036398"/>
                    <a:pt x="-68" y="804335"/>
                    <a:pt x="-2" y="518198"/>
                  </a:cubicBezTo>
                  <a:cubicBezTo>
                    <a:pt x="64" y="232061"/>
                    <a:pt x="231986" y="106"/>
                    <a:pt x="518124" y="-1"/>
                  </a:cubicBezTo>
                  <a:cubicBezTo>
                    <a:pt x="518157" y="87008"/>
                    <a:pt x="518190" y="174016"/>
                    <a:pt x="518223" y="261025"/>
                  </a:cubicBezTo>
                  <a:cubicBezTo>
                    <a:pt x="376185" y="261078"/>
                    <a:pt x="261059" y="376220"/>
                    <a:pt x="261026" y="518258"/>
                  </a:cubicBezTo>
                  <a:cubicBezTo>
                    <a:pt x="260993" y="660296"/>
                    <a:pt x="376066" y="775492"/>
                    <a:pt x="518104" y="775610"/>
                  </a:cubicBezTo>
                  <a:cubicBezTo>
                    <a:pt x="660142" y="775729"/>
                    <a:pt x="775407" y="660726"/>
                    <a:pt x="775612" y="518688"/>
                  </a:cubicBezTo>
                  <a:lnTo>
                    <a:pt x="1036636" y="519065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空心弧 3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519555" y="1"/>
                </a:cxn>
                <a:cxn ang="0">
                  <a:pos x="1036638" y="518319"/>
                </a:cxn>
                <a:cxn ang="0">
                  <a:pos x="777478" y="518319"/>
                </a:cxn>
                <a:cxn ang="0">
                  <a:pos x="518937" y="259161"/>
                </a:cxn>
                <a:cxn ang="0">
                  <a:pos x="519555" y="1"/>
                </a:cxn>
              </a:cxnLst>
              <a:rect l="0" t="0" r="r" b="b"/>
              <a:pathLst>
                <a:path w="1036637" h="1036637">
                  <a:moveTo>
                    <a:pt x="519555" y="1"/>
                  </a:moveTo>
                  <a:cubicBezTo>
                    <a:pt x="805331" y="682"/>
                    <a:pt x="1036638" y="232541"/>
                    <a:pt x="1036638" y="518319"/>
                  </a:cubicBezTo>
                  <a:lnTo>
                    <a:pt x="777478" y="518319"/>
                  </a:lnTo>
                  <a:cubicBezTo>
                    <a:pt x="777478" y="375431"/>
                    <a:pt x="661825" y="259501"/>
                    <a:pt x="518937" y="259161"/>
                  </a:cubicBezTo>
                  <a:lnTo>
                    <a:pt x="519555" y="1"/>
                  </a:ln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 cmpd="sng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31775" y="350837"/>
              <a:ext cx="6429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571472" y="2857500"/>
            <a:ext cx="2500330" cy="1143008"/>
          </a:xfrm>
          <a:prstGeom prst="roundRect">
            <a:avLst>
              <a:gd name="adj" fmla="val 10347"/>
            </a:avLst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0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buFont typeface="Symbol" pitchFamily="18" charset="2"/>
              <a:buChar char="p"/>
            </a:pPr>
            <a:r>
              <a:rPr lang="en-US" dirty="0">
                <a:solidFill>
                  <a:schemeClr val="tx1"/>
                </a:solidFill>
                <a:sym typeface="Symbol"/>
              </a:rPr>
              <a:t>= (P-AC).q</a:t>
            </a:r>
            <a:endParaRPr lang="en-US" sz="2400" dirty="0">
              <a:solidFill>
                <a:schemeClr val="tx1"/>
              </a:solidFill>
              <a:sym typeface="Symbol"/>
            </a:endParaRPr>
          </a:p>
          <a:p>
            <a:pPr algn="ctr">
              <a:buFont typeface="Symbol" pitchFamily="18" charset="2"/>
              <a:buChar char="p"/>
            </a:pPr>
            <a:r>
              <a:rPr lang="en-US" altLang="zh-CN" sz="2400" baseline="-25000" dirty="0" err="1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rPr>
              <a:t>Maks</a:t>
            </a:r>
            <a:r>
              <a:rPr lang="en-US" altLang="zh-CN" sz="2400" baseline="-25000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rPr>
              <a:t>            </a:t>
            </a:r>
            <a:r>
              <a:rPr lang="en-US" altLang="zh-CN" sz="2800" baseline="-25000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rPr>
              <a:t>P = AC</a:t>
            </a:r>
            <a:endParaRPr lang="en-US" dirty="0">
              <a:solidFill>
                <a:schemeClr val="tx1"/>
              </a:solidFill>
              <a:sym typeface="Symbol"/>
            </a:endParaRPr>
          </a:p>
          <a:p>
            <a:pPr algn="ctr"/>
            <a:endParaRPr lang="id-ID" dirty="0">
              <a:latin typeface="Maiandra G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43042" y="35702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AutoShape 3"/>
          <p:cNvSpPr>
            <a:spLocks noChangeArrowheads="1"/>
          </p:cNvSpPr>
          <p:nvPr/>
        </p:nvSpPr>
        <p:spPr bwMode="gray">
          <a:xfrm>
            <a:off x="713946" y="2000244"/>
            <a:ext cx="2072104" cy="571503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Average Approach</a:t>
            </a:r>
          </a:p>
          <a:p>
            <a:endParaRPr lang="id-ID" dirty="0">
              <a:latin typeface="Maiandra GD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857620" y="500046"/>
            <a:ext cx="2786082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 PROFITS </a:t>
            </a:r>
            <a:b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Ketika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MC=MR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→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P=AC)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086454" y="242571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54" y="242571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3786182" y="400068"/>
            <a:ext cx="0" cy="45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3786182" y="4948621"/>
            <a:ext cx="4414822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3786182" y="3287300"/>
            <a:ext cx="4357718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4391004" y="933468"/>
            <a:ext cx="4114800" cy="2362200"/>
          </a:xfrm>
          <a:custGeom>
            <a:avLst/>
            <a:gdLst>
              <a:gd name="T0" fmla="*/ 0 w 2688"/>
              <a:gd name="T1" fmla="*/ 889797 h 1784"/>
              <a:gd name="T2" fmla="*/ 293914 w 2688"/>
              <a:gd name="T3" fmla="*/ 1652481 h 1784"/>
              <a:gd name="T4" fmla="*/ 881743 w 2688"/>
              <a:gd name="T5" fmla="*/ 2160936 h 1784"/>
              <a:gd name="T6" fmla="*/ 1836964 w 2688"/>
              <a:gd name="T7" fmla="*/ 2351607 h 1784"/>
              <a:gd name="T8" fmla="*/ 2645228 w 2688"/>
              <a:gd name="T9" fmla="*/ 2097379 h 1784"/>
              <a:gd name="T10" fmla="*/ 3233057 w 2688"/>
              <a:gd name="T11" fmla="*/ 1652481 h 1784"/>
              <a:gd name="T12" fmla="*/ 3747407 w 2688"/>
              <a:gd name="T13" fmla="*/ 889797 h 1784"/>
              <a:gd name="T14" fmla="*/ 4114800 w 2688"/>
              <a:gd name="T15" fmla="*/ 0 h 17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88"/>
              <a:gd name="T25" fmla="*/ 0 h 1784"/>
              <a:gd name="T26" fmla="*/ 2688 w 2688"/>
              <a:gd name="T27" fmla="*/ 1784 h 17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88" h="1784">
                <a:moveTo>
                  <a:pt x="0" y="672"/>
                </a:moveTo>
                <a:cubicBezTo>
                  <a:pt x="48" y="880"/>
                  <a:pt x="96" y="1088"/>
                  <a:pt x="192" y="1248"/>
                </a:cubicBezTo>
                <a:cubicBezTo>
                  <a:pt x="288" y="1408"/>
                  <a:pt x="408" y="1544"/>
                  <a:pt x="576" y="1632"/>
                </a:cubicBezTo>
                <a:cubicBezTo>
                  <a:pt x="744" y="1720"/>
                  <a:pt x="1008" y="1784"/>
                  <a:pt x="1200" y="1776"/>
                </a:cubicBezTo>
                <a:cubicBezTo>
                  <a:pt x="1392" y="1768"/>
                  <a:pt x="1576" y="1672"/>
                  <a:pt x="1728" y="1584"/>
                </a:cubicBezTo>
                <a:cubicBezTo>
                  <a:pt x="1880" y="1496"/>
                  <a:pt x="1992" y="1400"/>
                  <a:pt x="2112" y="1248"/>
                </a:cubicBezTo>
                <a:cubicBezTo>
                  <a:pt x="2232" y="1096"/>
                  <a:pt x="2352" y="880"/>
                  <a:pt x="2448" y="672"/>
                </a:cubicBezTo>
                <a:cubicBezTo>
                  <a:pt x="2544" y="464"/>
                  <a:pt x="2616" y="232"/>
                  <a:pt x="26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4000496" y="1214426"/>
            <a:ext cx="3071796" cy="3225800"/>
          </a:xfrm>
          <a:custGeom>
            <a:avLst/>
            <a:gdLst>
              <a:gd name="T0" fmla="*/ 0 w 2016"/>
              <a:gd name="T1" fmla="*/ 2743200 h 2032"/>
              <a:gd name="T2" fmla="*/ 381000 w 2016"/>
              <a:gd name="T3" fmla="*/ 3124200 h 2032"/>
              <a:gd name="T4" fmla="*/ 1219200 w 2016"/>
              <a:gd name="T5" fmla="*/ 3124200 h 2032"/>
              <a:gd name="T6" fmla="*/ 2057400 w 2016"/>
              <a:gd name="T7" fmla="*/ 2514600 h 2032"/>
              <a:gd name="T8" fmla="*/ 2514600 w 2016"/>
              <a:gd name="T9" fmla="*/ 1676400 h 2032"/>
              <a:gd name="T10" fmla="*/ 2895600 w 2016"/>
              <a:gd name="T11" fmla="*/ 914400 h 2032"/>
              <a:gd name="T12" fmla="*/ 3200400 w 2016"/>
              <a:gd name="T13" fmla="*/ 0 h 2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6"/>
              <a:gd name="T22" fmla="*/ 0 h 2032"/>
              <a:gd name="T23" fmla="*/ 2016 w 2016"/>
              <a:gd name="T24" fmla="*/ 2032 h 20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6" h="2032">
                <a:moveTo>
                  <a:pt x="0" y="1728"/>
                </a:moveTo>
                <a:cubicBezTo>
                  <a:pt x="56" y="1828"/>
                  <a:pt x="112" y="1928"/>
                  <a:pt x="240" y="1968"/>
                </a:cubicBezTo>
                <a:cubicBezTo>
                  <a:pt x="368" y="2008"/>
                  <a:pt x="592" y="2032"/>
                  <a:pt x="768" y="1968"/>
                </a:cubicBezTo>
                <a:cubicBezTo>
                  <a:pt x="944" y="1904"/>
                  <a:pt x="1160" y="1736"/>
                  <a:pt x="1296" y="1584"/>
                </a:cubicBezTo>
                <a:cubicBezTo>
                  <a:pt x="1432" y="1432"/>
                  <a:pt x="1496" y="1224"/>
                  <a:pt x="1584" y="1056"/>
                </a:cubicBezTo>
                <a:cubicBezTo>
                  <a:pt x="1672" y="888"/>
                  <a:pt x="1752" y="752"/>
                  <a:pt x="1824" y="576"/>
                </a:cubicBezTo>
                <a:cubicBezTo>
                  <a:pt x="1896" y="400"/>
                  <a:pt x="1956" y="200"/>
                  <a:pt x="2016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714744" y="492920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>
                <a:latin typeface="Arial" charset="0"/>
              </a:rPr>
              <a:t>0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357554" y="35717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>
                <a:latin typeface="Arial" charset="0"/>
              </a:rPr>
              <a:t> P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357554" y="314325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>
                <a:latin typeface="Arial" charset="0"/>
              </a:rPr>
              <a:t>P</a:t>
            </a:r>
            <a:r>
              <a:rPr lang="en-US" sz="2000" b="1" baseline="-25000" dirty="0">
                <a:latin typeface="Arial" charset="0"/>
              </a:rPr>
              <a:t>1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>
            <a:off x="6224933" y="3295668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143604" y="49720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Q</a:t>
            </a:r>
            <a:r>
              <a:rPr lang="en-US" sz="2000" b="1" baseline="-25000">
                <a:latin typeface="Arial" charset="0"/>
              </a:rPr>
              <a:t>1</a:t>
            </a:r>
            <a:endParaRPr lang="en-US" sz="2000" b="1">
              <a:latin typeface="Arial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7972404" y="49720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Q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6691292" y="8572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MC</a:t>
            </a: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7362804" y="337186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>
                <a:latin typeface="Arial" charset="0"/>
              </a:rPr>
              <a:t>D=P=AC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8505804" y="9334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AC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6296004" y="32956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 autoUpdateAnimBg="0"/>
      <p:bldP spid="14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9" grpId="0"/>
      <p:bldP spid="29" grpId="1"/>
      <p:bldP spid="30" grpId="0"/>
      <p:bldP spid="30" grpId="1"/>
      <p:bldP spid="31" grpId="0"/>
      <p:bldP spid="32" grpId="0"/>
      <p:bldP spid="32" grpId="1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714876" y="642922"/>
            <a:ext cx="4038628" cy="4643470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2" name="Title 19"/>
          <p:cNvSpPr txBox="1">
            <a:spLocks/>
          </p:cNvSpPr>
          <p:nvPr/>
        </p:nvSpPr>
        <p:spPr>
          <a:xfrm>
            <a:off x="2671746" y="0"/>
            <a:ext cx="6472254" cy="50004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Viner Hand ITC" pitchFamily="66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Pendekatan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iner Hand ITC" pitchFamily="66" charset="0"/>
                <a:ea typeface="+mj-ea"/>
                <a:cs typeface="+mj-cs"/>
              </a:rPr>
              <a:t> Marginal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iner Hand ITC" pitchFamily="66" charset="0"/>
              <a:ea typeface="+mj-ea"/>
              <a:cs typeface="+mj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71472" y="3214690"/>
            <a:ext cx="3681438" cy="21431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n-US" altLang="zh-CN" sz="2800" dirty="0">
              <a:latin typeface="Calibri" pitchFamily="34" charset="0"/>
              <a:ea typeface="Microsoft YaHei" pitchFamily="34" charset="-122"/>
            </a:endParaRPr>
          </a:p>
          <a:p>
            <a:pPr algn="ctr" eaLnBrk="0" hangingPunct="0"/>
            <a:endParaRPr lang="en-US" altLang="zh-CN" sz="2800" dirty="0">
              <a:latin typeface="Calibri" pitchFamily="34" charset="0"/>
              <a:ea typeface="Microsoft YaHei" pitchFamily="34" charset="-122"/>
            </a:endParaRPr>
          </a:p>
          <a:p>
            <a:pPr algn="ctr" eaLnBrk="0" hangingPunct="0"/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rPr>
              <a:t>MR – MC = 0</a:t>
            </a:r>
          </a:p>
          <a:p>
            <a:pPr algn="just" eaLnBrk="0" hangingPunct="0"/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rPr>
              <a:t>	     MR = MC            </a:t>
            </a:r>
            <a:r>
              <a:rPr lang="el-GR" altLang="zh-CN" sz="2400" dirty="0">
                <a:latin typeface="Calibri" pitchFamily="34" charset="0"/>
                <a:ea typeface="Microsoft YaHei" pitchFamily="34" charset="-122"/>
              </a:rPr>
              <a:t>π</a:t>
            </a:r>
            <a:r>
              <a:rPr lang="en-US" altLang="zh-CN" sz="2400" baseline="-25000" dirty="0" err="1">
                <a:latin typeface="Calibri" pitchFamily="34" charset="0"/>
                <a:ea typeface="Microsoft YaHei" pitchFamily="34" charset="-122"/>
              </a:rPr>
              <a:t>maks</a:t>
            </a:r>
            <a:endParaRPr lang="en-US" altLang="zh-CN" sz="2400" dirty="0">
              <a:solidFill>
                <a:schemeClr val="tx1"/>
              </a:solidFill>
              <a:latin typeface="Calibri" pitchFamily="34" charset="0"/>
              <a:ea typeface="Microsoft YaHei" pitchFamily="34" charset="-122"/>
            </a:endParaRPr>
          </a:p>
        </p:txBody>
      </p: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1714480" y="571484"/>
            <a:ext cx="1036637" cy="1036637"/>
            <a:chOff x="0" y="0"/>
            <a:chExt cx="1036637" cy="1036637"/>
          </a:xfrm>
        </p:grpSpPr>
        <p:sp>
          <p:nvSpPr>
            <p:cNvPr id="20" name="空心弧 2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1036636" y="519065"/>
                </a:cxn>
                <a:cxn ang="0">
                  <a:pos x="517884" y="1036637"/>
                </a:cxn>
                <a:cxn ang="0">
                  <a:pos x="-2" y="518198"/>
                </a:cxn>
                <a:cxn ang="0">
                  <a:pos x="518124" y="-1"/>
                </a:cxn>
                <a:cxn ang="0">
                  <a:pos x="518223" y="261025"/>
                </a:cxn>
                <a:cxn ang="0">
                  <a:pos x="261026" y="518258"/>
                </a:cxn>
                <a:cxn ang="0">
                  <a:pos x="518104" y="775610"/>
                </a:cxn>
                <a:cxn ang="0">
                  <a:pos x="775612" y="518688"/>
                </a:cxn>
                <a:cxn ang="0">
                  <a:pos x="1036636" y="519065"/>
                </a:cxn>
              </a:cxnLst>
              <a:rect l="0" t="0" r="r" b="b"/>
              <a:pathLst>
                <a:path w="1036637" h="1036637">
                  <a:moveTo>
                    <a:pt x="1036636" y="519065"/>
                  </a:moveTo>
                  <a:cubicBezTo>
                    <a:pt x="1036224" y="805202"/>
                    <a:pt x="804021" y="1036876"/>
                    <a:pt x="517884" y="1036637"/>
                  </a:cubicBezTo>
                  <a:cubicBezTo>
                    <a:pt x="231747" y="1036398"/>
                    <a:pt x="-68" y="804335"/>
                    <a:pt x="-2" y="518198"/>
                  </a:cubicBezTo>
                  <a:cubicBezTo>
                    <a:pt x="64" y="232061"/>
                    <a:pt x="231986" y="106"/>
                    <a:pt x="518124" y="-1"/>
                  </a:cubicBezTo>
                  <a:cubicBezTo>
                    <a:pt x="518157" y="87008"/>
                    <a:pt x="518190" y="174016"/>
                    <a:pt x="518223" y="261025"/>
                  </a:cubicBezTo>
                  <a:cubicBezTo>
                    <a:pt x="376185" y="261078"/>
                    <a:pt x="261059" y="376220"/>
                    <a:pt x="261026" y="518258"/>
                  </a:cubicBezTo>
                  <a:cubicBezTo>
                    <a:pt x="260993" y="660296"/>
                    <a:pt x="376066" y="775492"/>
                    <a:pt x="518104" y="775610"/>
                  </a:cubicBezTo>
                  <a:cubicBezTo>
                    <a:pt x="660142" y="775729"/>
                    <a:pt x="775407" y="660726"/>
                    <a:pt x="775612" y="518688"/>
                  </a:cubicBezTo>
                  <a:lnTo>
                    <a:pt x="1036636" y="519065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空心弧 3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519555" y="1"/>
                </a:cxn>
                <a:cxn ang="0">
                  <a:pos x="1036638" y="518319"/>
                </a:cxn>
                <a:cxn ang="0">
                  <a:pos x="777478" y="518319"/>
                </a:cxn>
                <a:cxn ang="0">
                  <a:pos x="518937" y="259161"/>
                </a:cxn>
                <a:cxn ang="0">
                  <a:pos x="519555" y="1"/>
                </a:cxn>
              </a:cxnLst>
              <a:rect l="0" t="0" r="r" b="b"/>
              <a:pathLst>
                <a:path w="1036637" h="1036637">
                  <a:moveTo>
                    <a:pt x="519555" y="1"/>
                  </a:moveTo>
                  <a:cubicBezTo>
                    <a:pt x="805331" y="682"/>
                    <a:pt x="1036638" y="232541"/>
                    <a:pt x="1036638" y="518319"/>
                  </a:cubicBezTo>
                  <a:lnTo>
                    <a:pt x="777478" y="518319"/>
                  </a:lnTo>
                  <a:cubicBezTo>
                    <a:pt x="777478" y="375431"/>
                    <a:pt x="661825" y="259501"/>
                    <a:pt x="518937" y="259161"/>
                  </a:cubicBezTo>
                  <a:lnTo>
                    <a:pt x="519555" y="1"/>
                  </a:ln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 cmpd="sng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31775" y="350837"/>
              <a:ext cx="6429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0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928662" y="3500442"/>
          <a:ext cx="3082604" cy="56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Equation" r:id="rId3" imgW="1663560" imgH="419040" progId="Equation.3">
                  <p:embed/>
                </p:oleObj>
              </mc:Choice>
              <mc:Fallback>
                <p:oleObj name="Equation" r:id="rId3" imgW="166356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500442"/>
                        <a:ext cx="3082604" cy="565144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785798"/>
            <a:ext cx="3857652" cy="42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AutoShape 3"/>
          <p:cNvSpPr>
            <a:spLocks noChangeArrowheads="1"/>
          </p:cNvSpPr>
          <p:nvPr/>
        </p:nvSpPr>
        <p:spPr bwMode="gray">
          <a:xfrm>
            <a:off x="214282" y="1785931"/>
            <a:ext cx="4286280" cy="1285883"/>
          </a:xfrm>
          <a:prstGeom prst="roundRect">
            <a:avLst>
              <a:gd name="adj" fmla="val 10347"/>
            </a:avLst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0" scaled="0"/>
            <a:tileRect/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 dirty="0">
              <a:latin typeface="Maiandra GD" pitchFamily="34" charset="0"/>
            </a:endParaRP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357188" y="1935163"/>
          <a:ext cx="40719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6" imgW="3606480" imgH="419040" progId="Equation.3">
                  <p:embed/>
                </p:oleObj>
              </mc:Choice>
              <mc:Fallback>
                <p:oleObj name="Equation" r:id="rId6" imgW="36064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935163"/>
                        <a:ext cx="40719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458221"/>
            <a:ext cx="2500330" cy="542155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/>
          <p:nvPr/>
        </p:nvCxnSpPr>
        <p:spPr>
          <a:xfrm>
            <a:off x="2786050" y="48577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8992" y="2357434"/>
            <a:ext cx="221457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CONTOH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54" y="71418"/>
            <a:ext cx="6257940" cy="414322"/>
          </a:xfrm>
        </p:spPr>
        <p:txBody>
          <a:bodyPr/>
          <a:lstStyle/>
          <a:p>
            <a:r>
              <a:rPr lang="id-ID" sz="2000" b="1" dirty="0">
                <a:latin typeface="Viner Hand ITC" pitchFamily="66" charset="0"/>
              </a:rPr>
              <a:t>Efek substitusi dan Efek Output </a:t>
            </a:r>
          </a:p>
        </p:txBody>
      </p:sp>
      <p:pic>
        <p:nvPicPr>
          <p:cNvPr id="47" name="Picture 46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714360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新模板\蓝色的S\未标题-3.png"/>
          <p:cNvPicPr>
            <a:picLocks noChangeAspect="1" noChangeArrowheads="1"/>
          </p:cNvPicPr>
          <p:nvPr/>
        </p:nvPicPr>
        <p:blipFill>
          <a:blip r:embed="rId2"/>
          <a:srcRect l="50000" b="50000"/>
          <a:stretch>
            <a:fillRect/>
          </a:stretch>
        </p:blipFill>
        <p:spPr bwMode="auto">
          <a:xfrm>
            <a:off x="4572000" y="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E:\新模板\蓝色的S\未标题-3.png"/>
          <p:cNvPicPr>
            <a:picLocks noChangeAspect="1" noChangeArrowheads="1"/>
          </p:cNvPicPr>
          <p:nvPr/>
        </p:nvPicPr>
        <p:blipFill>
          <a:blip r:embed="rId2"/>
          <a:srcRect t="50000" r="50000"/>
          <a:stretch>
            <a:fillRect/>
          </a:stretch>
        </p:blipFill>
        <p:spPr bwMode="auto">
          <a:xfrm>
            <a:off x="0" y="28575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E:\新模板\蓝色的S\未标题-3.png"/>
          <p:cNvPicPr>
            <a:picLocks noChangeAspect="1" noChangeArrowheads="1"/>
          </p:cNvPicPr>
          <p:nvPr/>
        </p:nvPicPr>
        <p:blipFill>
          <a:blip r:embed="rId2"/>
          <a:srcRect l="50000" t="50000"/>
          <a:stretch>
            <a:fillRect/>
          </a:stretch>
        </p:blipFill>
        <p:spPr bwMode="auto">
          <a:xfrm>
            <a:off x="4572000" y="28575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E:\新模板\蓝色的S\未标题-3.png"/>
          <p:cNvPicPr>
            <a:picLocks noChangeAspect="1" noChangeArrowheads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>
            <a:off x="0" y="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E:\新模板\蓝色的S\未标题-4.pn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0" y="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E:\新模板\蓝色的S\未标题-4.pn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4572000" y="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 descr="E:\新模板\蓝色的S\未标题-5.png"/>
          <p:cNvPicPr>
            <a:picLocks noChangeAspect="1" noChangeArrowheads="1"/>
          </p:cNvPicPr>
          <p:nvPr/>
        </p:nvPicPr>
        <p:blipFill>
          <a:blip r:embed="rId4"/>
          <a:srcRect t="50000"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E:\新模板\蓝色的S\未标题-5.png"/>
          <p:cNvPicPr>
            <a:picLocks noChangeAspect="1" noChangeArrowheads="1"/>
          </p:cNvPicPr>
          <p:nvPr/>
        </p:nvPicPr>
        <p:blipFill>
          <a:blip r:embed="rId4"/>
          <a:srcRect b="50000"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3" descr="E:\新模板\蓝色的S\未标题-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6"/>
          <p:cNvSpPr txBox="1">
            <a:spLocks noChangeArrowheads="1"/>
          </p:cNvSpPr>
          <p:nvPr/>
        </p:nvSpPr>
        <p:spPr bwMode="auto">
          <a:xfrm>
            <a:off x="1382713" y="584200"/>
            <a:ext cx="3146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  <a:ea typeface="Microsoft YaHei" pitchFamily="34" charset="-122"/>
              </a:rPr>
              <a:t>THANKS</a:t>
            </a:r>
            <a:endParaRPr lang="zh-CN" altLang="en-US" sz="5400">
              <a:solidFill>
                <a:schemeClr val="bg1"/>
              </a:solidFill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571472" y="868109"/>
            <a:ext cx="8024470" cy="4346846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76248" y="714360"/>
            <a:ext cx="7801004" cy="4402687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1019199" y="928674"/>
            <a:ext cx="6981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A</a:t>
            </a:r>
            <a:r>
              <a:rPr lang="id-ID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ssume K is fixed ; L is variable</a:t>
            </a:r>
          </a:p>
          <a:p>
            <a:pPr algn="ctr"/>
            <a:endParaRPr lang="id-ID" b="1">
              <a:solidFill>
                <a:schemeClr val="bg1">
                  <a:lumMod val="95000"/>
                </a:schemeClr>
              </a:solidFill>
              <a:latin typeface="Maiandra GD" pitchFamily="34" charset="0"/>
            </a:endParaRPr>
          </a:p>
          <a:p>
            <a:pPr algn="ctr"/>
            <a:r>
              <a:rPr lang="id-ID" b="1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Perusahaan dapat merubah output yang dihasilkan hanya dengan  memvariasikan jumlah L yang dipekerjakan</a:t>
            </a:r>
          </a:p>
          <a:p>
            <a:pPr algn="ctr"/>
            <a:endParaRPr lang="id-ID" b="1">
              <a:solidFill>
                <a:schemeClr val="bg1">
                  <a:lumMod val="95000"/>
                </a:schemeClr>
              </a:solidFill>
              <a:latin typeface="Maiandra GD" pitchFamily="34" charset="0"/>
            </a:endParaRPr>
          </a:p>
          <a:p>
            <a:pPr algn="ctr"/>
            <a:endParaRPr lang="id-ID" b="1">
              <a:solidFill>
                <a:srgbClr val="FF0000"/>
              </a:solidFill>
            </a:endParaRP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2786051" y="35953"/>
            <a:ext cx="63071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id-ID" altLang="zh-CN" sz="2400">
                <a:latin typeface="Viner Hand ITC" pitchFamily="66" charset="0"/>
                <a:ea typeface="Microsoft YaHei" pitchFamily="34" charset="-122"/>
              </a:rPr>
              <a:t>sort run: one variable and one fixed input</a:t>
            </a:r>
            <a:endParaRPr lang="zh-CN" altLang="en-US" sz="2400">
              <a:latin typeface="Viner Hand ITC" pitchFamily="66" charset="0"/>
              <a:ea typeface="Microsoft YaHei" pitchFamily="34" charset="-122"/>
            </a:endParaRPr>
          </a:p>
        </p:txBody>
      </p:sp>
      <p:sp>
        <p:nvSpPr>
          <p:cNvPr id="18" name="Freeform 3"/>
          <p:cNvSpPr>
            <a:spLocks/>
          </p:cNvSpPr>
          <p:nvPr/>
        </p:nvSpPr>
        <p:spPr bwMode="gray">
          <a:xfrm>
            <a:off x="714348" y="3915982"/>
            <a:ext cx="1093555" cy="1227514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CC6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" name="Freeform 4"/>
          <p:cNvSpPr>
            <a:spLocks/>
          </p:cNvSpPr>
          <p:nvPr/>
        </p:nvSpPr>
        <p:spPr bwMode="gray">
          <a:xfrm rot="10800000">
            <a:off x="3500431" y="2714624"/>
            <a:ext cx="1041972" cy="1227514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FFCC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824582" y="2966830"/>
            <a:ext cx="3590160" cy="1944575"/>
          </a:xfrm>
          <a:prstGeom prst="rect">
            <a:avLst/>
          </a:prstGeom>
          <a:solidFill>
            <a:srgbClr val="E085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 u="sng" dirty="0">
                <a:latin typeface="Maiandra GD" pitchFamily="34" charset="0"/>
              </a:rPr>
              <a:t>Marginal  </a:t>
            </a:r>
            <a:r>
              <a:rPr lang="en-US" i="1" u="sng" dirty="0" err="1">
                <a:latin typeface="Maiandra GD" pitchFamily="34" charset="0"/>
              </a:rPr>
              <a:t>Produk</a:t>
            </a:r>
            <a:r>
              <a:rPr lang="en-US" i="1" u="sng" dirty="0">
                <a:latin typeface="Maiandra GD" pitchFamily="34" charset="0"/>
              </a:rPr>
              <a:t> of Labor</a:t>
            </a:r>
            <a:r>
              <a:rPr lang="en-US" u="sng" dirty="0">
                <a:latin typeface="Maiandra GD" pitchFamily="34" charset="0"/>
              </a:rPr>
              <a:t> (MP</a:t>
            </a:r>
            <a:r>
              <a:rPr lang="en-US" u="sng" baseline="-25000" dirty="0">
                <a:latin typeface="Maiandra GD" pitchFamily="34" charset="0"/>
              </a:rPr>
              <a:t>L</a:t>
            </a:r>
            <a:r>
              <a:rPr lang="en-US" u="sng" dirty="0">
                <a:latin typeface="Maiandra GD" pitchFamily="34" charset="0"/>
              </a:rPr>
              <a:t>) </a:t>
            </a:r>
            <a:r>
              <a:rPr lang="en-US" dirty="0" err="1">
                <a:latin typeface="Maiandra GD" pitchFamily="34" charset="0"/>
              </a:rPr>
              <a:t>merupakan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tambahan</a:t>
            </a:r>
            <a:r>
              <a:rPr lang="en-US" dirty="0">
                <a:latin typeface="Maiandra GD" pitchFamily="34" charset="0"/>
              </a:rPr>
              <a:t> output </a:t>
            </a:r>
            <a:r>
              <a:rPr lang="en-US" dirty="0" err="1">
                <a:latin typeface="Maiandra GD" pitchFamily="34" charset="0"/>
              </a:rPr>
              <a:t>sebagai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akibat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tambahan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satu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orang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tenaga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kerja</a:t>
            </a:r>
            <a:r>
              <a:rPr lang="en-US" dirty="0">
                <a:latin typeface="Maiandra GD" pitchFamily="34" charset="0"/>
              </a:rPr>
              <a:t>, </a:t>
            </a:r>
            <a:r>
              <a:rPr lang="en-US" dirty="0" err="1">
                <a:latin typeface="Maiandra GD" pitchFamily="34" charset="0"/>
              </a:rPr>
              <a:t>sedangkan</a:t>
            </a:r>
            <a:r>
              <a:rPr lang="en-US" dirty="0">
                <a:latin typeface="Maiandra GD" pitchFamily="34" charset="0"/>
              </a:rPr>
              <a:t> input </a:t>
            </a:r>
            <a:r>
              <a:rPr lang="en-US" dirty="0" err="1">
                <a:latin typeface="Maiandra GD" pitchFamily="34" charset="0"/>
              </a:rPr>
              <a:t>lainnya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konstan</a:t>
            </a:r>
            <a:r>
              <a:rPr lang="en-US" dirty="0">
                <a:latin typeface="Maiandra GD" pitchFamily="34" charset="0"/>
              </a:rPr>
              <a:t>.</a:t>
            </a:r>
            <a:endParaRPr lang="id-ID" dirty="0">
              <a:latin typeface="Maiandra GD" pitchFamily="34" charset="0"/>
            </a:endParaRPr>
          </a:p>
        </p:txBody>
      </p:sp>
      <p:sp>
        <p:nvSpPr>
          <p:cNvPr id="21" name="Freeform 6"/>
          <p:cNvSpPr>
            <a:spLocks/>
          </p:cNvSpPr>
          <p:nvPr/>
        </p:nvSpPr>
        <p:spPr bwMode="gray">
          <a:xfrm>
            <a:off x="4786314" y="3923964"/>
            <a:ext cx="1061729" cy="1219552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91BF6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rot="10800000">
            <a:off x="7409614" y="2714624"/>
            <a:ext cx="1011647" cy="1219552"/>
          </a:xfrm>
          <a:custGeom>
            <a:avLst/>
            <a:gdLst/>
            <a:ahLst/>
            <a:cxnLst>
              <a:cxn ang="0">
                <a:pos x="88" y="696"/>
              </a:cxn>
              <a:cxn ang="0">
                <a:pos x="88" y="0"/>
              </a:cxn>
              <a:cxn ang="0">
                <a:pos x="0" y="0"/>
              </a:cxn>
              <a:cxn ang="0">
                <a:pos x="0" y="792"/>
              </a:cxn>
              <a:cxn ang="0">
                <a:pos x="2320" y="792"/>
              </a:cxn>
              <a:cxn ang="0">
                <a:pos x="2320" y="696"/>
              </a:cxn>
              <a:cxn ang="0">
                <a:pos x="88" y="696"/>
              </a:cxn>
            </a:cxnLst>
            <a:rect l="0" t="0" r="r" b="b"/>
            <a:pathLst>
              <a:path w="2320" h="792">
                <a:moveTo>
                  <a:pt x="88" y="696"/>
                </a:moveTo>
                <a:lnTo>
                  <a:pt x="88" y="0"/>
                </a:lnTo>
                <a:lnTo>
                  <a:pt x="0" y="0"/>
                </a:lnTo>
                <a:lnTo>
                  <a:pt x="0" y="792"/>
                </a:lnTo>
                <a:lnTo>
                  <a:pt x="2320" y="792"/>
                </a:lnTo>
                <a:lnTo>
                  <a:pt x="2320" y="696"/>
                </a:lnTo>
                <a:lnTo>
                  <a:pt x="88" y="696"/>
                </a:lnTo>
                <a:close/>
              </a:path>
            </a:pathLst>
          </a:custGeom>
          <a:solidFill>
            <a:srgbClr val="91BF63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gray">
          <a:xfrm>
            <a:off x="4862064" y="2964731"/>
            <a:ext cx="3485676" cy="1931962"/>
          </a:xfrm>
          <a:prstGeom prst="rect">
            <a:avLst/>
          </a:prstGeom>
          <a:solidFill>
            <a:srgbClr val="86B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i="1" u="sng" dirty="0">
                <a:latin typeface="Maiandra GD" pitchFamily="34" charset="0"/>
              </a:rPr>
              <a:t>Average Product of Labor</a:t>
            </a:r>
            <a:r>
              <a:rPr lang="en-US" u="sng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merupakan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perbandingan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antara</a:t>
            </a:r>
            <a:r>
              <a:rPr lang="en-US" dirty="0">
                <a:latin typeface="Maiandra GD" pitchFamily="34" charset="0"/>
              </a:rPr>
              <a:t> output </a:t>
            </a:r>
            <a:r>
              <a:rPr lang="en-US" dirty="0" err="1">
                <a:latin typeface="Maiandra GD" pitchFamily="34" charset="0"/>
              </a:rPr>
              <a:t>dengan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jumlah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tenaga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kerja</a:t>
            </a:r>
            <a:r>
              <a:rPr lang="en-US" dirty="0">
                <a:latin typeface="Maiandra GD" pitchFamily="34" charset="0"/>
              </a:rPr>
              <a:t> yang </a:t>
            </a:r>
            <a:r>
              <a:rPr lang="en-US" dirty="0" err="1">
                <a:latin typeface="Maiandra GD" pitchFamily="34" charset="0"/>
              </a:rPr>
              <a:t>dipekerjakan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dalam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proses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produksi</a:t>
            </a:r>
            <a:r>
              <a:rPr lang="en-US" dirty="0">
                <a:latin typeface="Maiandra GD" pitchFamily="34" charset="0"/>
              </a:rPr>
              <a:t>.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214558"/>
            <a:ext cx="1440130" cy="40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utoUpdateAnimBg="0"/>
      <p:bldP spid="614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14348" y="714360"/>
            <a:ext cx="3681438" cy="4500594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571472" y="868108"/>
            <a:ext cx="3786896" cy="4443511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76248" y="714360"/>
            <a:ext cx="3681438" cy="4500594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4286248" y="38381"/>
            <a:ext cx="4664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id-ID" altLang="zh-CN" sz="2000">
                <a:latin typeface="Viner Hand ITC" pitchFamily="66" charset="0"/>
                <a:ea typeface="Microsoft YaHei" pitchFamily="34" charset="-122"/>
              </a:rPr>
              <a:t>Low Of Diminishing Marginal Return</a:t>
            </a:r>
            <a:endParaRPr lang="zh-CN" altLang="en-US" sz="2000">
              <a:latin typeface="Viner Hand ITC" pitchFamily="66" charset="0"/>
              <a:ea typeface="Microsoft YaHei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714492"/>
            <a:ext cx="3236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  <a:latin typeface="Maiandra GD" pitchFamily="34" charset="0"/>
              </a:rPr>
              <a:t>J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ika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perusahaan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meningkatkan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satu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unit input (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misal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tenaga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kerja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sedangkan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input yang lain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konstan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maka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mengakibatkan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pertambahan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jumlah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output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semakin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menurun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.</a:t>
            </a:r>
            <a:endParaRPr lang="id-ID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32" y="842979"/>
            <a:ext cx="4429124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6146" grpId="0" animBg="1" autoUpdateAnimBg="0"/>
      <p:bldP spid="6147" grpId="0" animBg="1" autoUpdateAnimBg="0"/>
      <p:bldP spid="61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222375" y="1492250"/>
            <a:ext cx="2754313" cy="2752725"/>
            <a:chOff x="0" y="0"/>
            <a:chExt cx="2754313" cy="2752725"/>
          </a:xfrm>
        </p:grpSpPr>
        <p:grpSp>
          <p:nvGrpSpPr>
            <p:cNvPr id="10243" name="Group 3"/>
            <p:cNvGrpSpPr>
              <a:grpSpLocks noChangeAspect="1"/>
            </p:cNvGrpSpPr>
            <p:nvPr/>
          </p:nvGrpSpPr>
          <p:grpSpPr bwMode="auto">
            <a:xfrm>
              <a:off x="0" y="0"/>
              <a:ext cx="2754313" cy="2752725"/>
              <a:chOff x="0" y="0"/>
              <a:chExt cx="3060000" cy="3060000"/>
            </a:xfrm>
          </p:grpSpPr>
          <p:sp>
            <p:nvSpPr>
              <p:cNvPr id="10244" name="椭圆 2"/>
              <p:cNvSpPr>
                <a:spLocks noChangeAspect="1"/>
              </p:cNvSpPr>
              <p:nvPr/>
            </p:nvSpPr>
            <p:spPr bwMode="auto">
              <a:xfrm>
                <a:off x="0" y="0"/>
                <a:ext cx="3060000" cy="3060000"/>
              </a:xfrm>
              <a:prstGeom prst="ellipse">
                <a:avLst/>
              </a:prstGeom>
              <a:noFill/>
              <a:ln w="762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0245" name="椭圆 3"/>
              <p:cNvSpPr>
                <a:spLocks noChangeAspect="1"/>
              </p:cNvSpPr>
              <p:nvPr/>
            </p:nvSpPr>
            <p:spPr bwMode="auto">
              <a:xfrm>
                <a:off x="234571" y="234706"/>
                <a:ext cx="2590858" cy="2590588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 cmpd="sng">
                <a:solidFill>
                  <a:srgbClr val="595959">
                    <a:alpha val="25000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246" name="Rectangle 13"/>
            <p:cNvSpPr>
              <a:spLocks noChangeArrowheads="1"/>
            </p:cNvSpPr>
            <p:nvPr/>
          </p:nvSpPr>
          <p:spPr bwMode="auto">
            <a:xfrm>
              <a:off x="634972" y="650870"/>
              <a:ext cx="1500207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altLang="zh-CN" sz="2000">
                  <a:solidFill>
                    <a:srgbClr val="404040"/>
                  </a:solidFill>
                  <a:latin typeface="Berlin Sans FB" pitchFamily="34" charset="0"/>
                  <a:ea typeface="Microsoft YaHei" pitchFamily="34" charset="-122"/>
                </a:rPr>
                <a:t>Alternatif</a:t>
              </a:r>
            </a:p>
            <a:p>
              <a:pPr algn="ctr"/>
              <a:r>
                <a:rPr lang="id-ID" altLang="zh-CN" sz="2000">
                  <a:solidFill>
                    <a:srgbClr val="404040"/>
                  </a:solidFill>
                  <a:latin typeface="Berlin Sans FB" pitchFamily="34" charset="0"/>
                  <a:ea typeface="Microsoft YaHei" pitchFamily="34" charset="-122"/>
                </a:rPr>
                <a:t>Kombinasi</a:t>
              </a:r>
            </a:p>
            <a:p>
              <a:pPr algn="ctr"/>
              <a:endParaRPr lang="id-ID" altLang="zh-CN" sz="2000">
                <a:solidFill>
                  <a:srgbClr val="404040"/>
                </a:solidFill>
                <a:latin typeface="Berlin Sans FB" pitchFamily="34" charset="0"/>
                <a:ea typeface="Microsoft YaHei" pitchFamily="34" charset="-122"/>
              </a:endParaRPr>
            </a:p>
            <a:p>
              <a:pPr algn="ctr"/>
              <a:r>
                <a:rPr lang="en-US" sz="2000"/>
                <a:t>q= AL</a:t>
              </a:r>
              <a:r>
                <a:rPr lang="en-US" sz="2000" baseline="30000"/>
                <a:t>a</a:t>
              </a:r>
              <a:r>
                <a:rPr lang="en-US" sz="2000"/>
                <a:t>K</a:t>
              </a:r>
              <a:r>
                <a:rPr lang="en-US" sz="2000" baseline="30000"/>
                <a:t>b</a:t>
              </a:r>
              <a:endParaRPr lang="id-ID" sz="2000"/>
            </a:p>
            <a:p>
              <a:pPr algn="ctr"/>
              <a:r>
                <a:rPr lang="id-ID" altLang="zh-CN" sz="2000">
                  <a:solidFill>
                    <a:srgbClr val="404040"/>
                  </a:solidFill>
                  <a:latin typeface="Berlin Sans FB" pitchFamily="34" charset="0"/>
                  <a:ea typeface="Microsoft YaHei" pitchFamily="34" charset="-122"/>
                </a:rPr>
                <a:t> </a:t>
              </a:r>
              <a:endParaRPr lang="zh-CN" altLang="en-US" sz="2000">
                <a:solidFill>
                  <a:srgbClr val="404040"/>
                </a:solidFill>
                <a:latin typeface="Berlin Sans FB" pitchFamily="34" charset="0"/>
                <a:ea typeface="Microsoft YaHei" pitchFamily="34" charset="-122"/>
              </a:endParaRPr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3549650" y="1508125"/>
            <a:ext cx="4371975" cy="388938"/>
            <a:chOff x="0" y="0"/>
            <a:chExt cx="4371975" cy="388938"/>
          </a:xfrm>
        </p:grpSpPr>
        <p:sp>
          <p:nvSpPr>
            <p:cNvPr id="10248" name="矩形 6"/>
            <p:cNvSpPr>
              <a:spLocks/>
            </p:cNvSpPr>
            <p:nvPr/>
          </p:nvSpPr>
          <p:spPr bwMode="auto">
            <a:xfrm>
              <a:off x="0" y="0"/>
              <a:ext cx="4371975" cy="388938"/>
            </a:xfrm>
            <a:prstGeom prst="rect">
              <a:avLst/>
            </a:prstGeom>
            <a:solidFill>
              <a:srgbClr val="22BAD8">
                <a:alpha val="84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0249" name="TextBox 146"/>
            <p:cNvSpPr txBox="1">
              <a:spLocks noChangeArrowheads="1"/>
            </p:cNvSpPr>
            <p:nvPr/>
          </p:nvSpPr>
          <p:spPr bwMode="auto">
            <a:xfrm>
              <a:off x="193674" y="55563"/>
              <a:ext cx="41148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1400">
                  <a:solidFill>
                    <a:schemeClr val="bg1"/>
                  </a:solidFill>
                </a:rPr>
                <a:t>Komposisi tenaga kerja banyak-modal kecil</a:t>
              </a:r>
              <a:endParaRPr lang="id-ID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4192588" y="2674938"/>
            <a:ext cx="3729037" cy="388937"/>
            <a:chOff x="0" y="0"/>
            <a:chExt cx="3729037" cy="388937"/>
          </a:xfrm>
        </p:grpSpPr>
        <p:sp>
          <p:nvSpPr>
            <p:cNvPr id="10252" name="矩形 5"/>
            <p:cNvSpPr>
              <a:spLocks/>
            </p:cNvSpPr>
            <p:nvPr/>
          </p:nvSpPr>
          <p:spPr bwMode="auto">
            <a:xfrm>
              <a:off x="0" y="0"/>
              <a:ext cx="3729037" cy="388937"/>
            </a:xfrm>
            <a:prstGeom prst="rect">
              <a:avLst/>
            </a:prstGeom>
            <a:solidFill>
              <a:srgbClr val="7F7F7F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0253" name="TextBox 146"/>
            <p:cNvSpPr txBox="1">
              <a:spLocks noChangeArrowheads="1"/>
            </p:cNvSpPr>
            <p:nvPr/>
          </p:nvSpPr>
          <p:spPr bwMode="auto">
            <a:xfrm>
              <a:off x="255586" y="55562"/>
              <a:ext cx="32670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Modal besar- tenaga kerja sedikit</a:t>
              </a:r>
              <a:endParaRPr lang="zh-CN" altLang="en-US" sz="14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3549650" y="3849688"/>
            <a:ext cx="4371975" cy="388937"/>
            <a:chOff x="0" y="0"/>
            <a:chExt cx="4371975" cy="388937"/>
          </a:xfrm>
        </p:grpSpPr>
        <p:sp>
          <p:nvSpPr>
            <p:cNvPr id="10256" name="矩形 4"/>
            <p:cNvSpPr>
              <a:spLocks/>
            </p:cNvSpPr>
            <p:nvPr/>
          </p:nvSpPr>
          <p:spPr bwMode="auto">
            <a:xfrm>
              <a:off x="0" y="0"/>
              <a:ext cx="4371975" cy="388937"/>
            </a:xfrm>
            <a:prstGeom prst="rect">
              <a:avLst/>
            </a:prstGeom>
            <a:solidFill>
              <a:srgbClr val="595959">
                <a:alpha val="79999"/>
              </a:srgb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10257" name="TextBox 146"/>
            <p:cNvSpPr txBox="1">
              <a:spLocks noChangeArrowheads="1"/>
            </p:cNvSpPr>
            <p:nvPr/>
          </p:nvSpPr>
          <p:spPr bwMode="auto">
            <a:xfrm>
              <a:off x="193674" y="55562"/>
              <a:ext cx="40433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1400">
                  <a:solidFill>
                    <a:schemeClr val="bg1"/>
                  </a:solidFill>
                </a:rPr>
                <a:t>Perubahan kedua faktor produksi seimbang</a:t>
              </a:r>
              <a:endParaRPr lang="id-ID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2873375" y="1331913"/>
            <a:ext cx="747713" cy="741362"/>
            <a:chOff x="0" y="0"/>
            <a:chExt cx="747713" cy="741362"/>
          </a:xfrm>
        </p:grpSpPr>
        <p:grpSp>
          <p:nvGrpSpPr>
            <p:cNvPr id="10260" name="Group 20"/>
            <p:cNvGrpSpPr>
              <a:grpSpLocks noChangeAspect="1"/>
            </p:cNvGrpSpPr>
            <p:nvPr/>
          </p:nvGrpSpPr>
          <p:grpSpPr bwMode="auto">
            <a:xfrm>
              <a:off x="3175" y="0"/>
              <a:ext cx="741363" cy="741362"/>
              <a:chOff x="0" y="0"/>
              <a:chExt cx="823237" cy="823237"/>
            </a:xfrm>
          </p:grpSpPr>
          <p:sp>
            <p:nvSpPr>
              <p:cNvPr id="10261" name="椭圆 1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10262" name="椭圆 12"/>
              <p:cNvSpPr>
                <a:spLocks noChangeAspect="1"/>
              </p:cNvSpPr>
              <p:nvPr/>
            </p:nvSpPr>
            <p:spPr bwMode="auto"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 cmpd="sng">
                <a:solidFill>
                  <a:srgbClr val="1E8F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0263" name="Rectangle 13"/>
            <p:cNvSpPr>
              <a:spLocks noChangeArrowheads="1"/>
            </p:cNvSpPr>
            <p:nvPr/>
          </p:nvSpPr>
          <p:spPr bwMode="auto">
            <a:xfrm>
              <a:off x="0" y="171450"/>
              <a:ext cx="747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3581400" y="2498725"/>
            <a:ext cx="747713" cy="739775"/>
            <a:chOff x="0" y="0"/>
            <a:chExt cx="747713" cy="739775"/>
          </a:xfrm>
        </p:grpSpPr>
        <p:grpSp>
          <p:nvGrpSpPr>
            <p:cNvPr id="10265" name="Group 25"/>
            <p:cNvGrpSpPr>
              <a:grpSpLocks noChangeAspect="1"/>
            </p:cNvGrpSpPr>
            <p:nvPr/>
          </p:nvGrpSpPr>
          <p:grpSpPr bwMode="auto">
            <a:xfrm>
              <a:off x="3175" y="0"/>
              <a:ext cx="739775" cy="739775"/>
              <a:chOff x="0" y="0"/>
              <a:chExt cx="822211" cy="822211"/>
            </a:xfrm>
          </p:grpSpPr>
          <p:sp>
            <p:nvSpPr>
              <p:cNvPr id="10266" name="椭圆 8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10267" name="椭圆 9"/>
              <p:cNvSpPr>
                <a:spLocks noChangeAspect="1"/>
              </p:cNvSpPr>
              <p:nvPr/>
            </p:nvSpPr>
            <p:spPr bwMode="auto">
              <a:xfrm>
                <a:off x="51168" y="51168"/>
                <a:ext cx="719876" cy="719876"/>
              </a:xfrm>
              <a:prstGeom prst="ellipse">
                <a:avLst/>
              </a:prstGeom>
              <a:solidFill>
                <a:srgbClr val="7F7F7F">
                  <a:alpha val="79999"/>
                </a:srgbClr>
              </a:solidFill>
              <a:ln w="12700" cmpd="sng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0268" name="Rectangle 13"/>
            <p:cNvSpPr>
              <a:spLocks noChangeArrowheads="1"/>
            </p:cNvSpPr>
            <p:nvPr/>
          </p:nvSpPr>
          <p:spPr bwMode="auto">
            <a:xfrm>
              <a:off x="0" y="169863"/>
              <a:ext cx="747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2873375" y="3673475"/>
            <a:ext cx="747713" cy="739775"/>
            <a:chOff x="0" y="0"/>
            <a:chExt cx="747713" cy="739775"/>
          </a:xfrm>
        </p:grpSpPr>
        <p:grpSp>
          <p:nvGrpSpPr>
            <p:cNvPr id="10270" name="Group 30"/>
            <p:cNvGrpSpPr>
              <a:grpSpLocks noChangeAspect="1"/>
            </p:cNvGrpSpPr>
            <p:nvPr/>
          </p:nvGrpSpPr>
          <p:grpSpPr bwMode="auto">
            <a:xfrm>
              <a:off x="4763" y="0"/>
              <a:ext cx="739775" cy="739775"/>
              <a:chOff x="0" y="0"/>
              <a:chExt cx="822355" cy="822355"/>
            </a:xfrm>
          </p:grpSpPr>
          <p:sp>
            <p:nvSpPr>
              <p:cNvPr id="10271" name="椭圆 14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sp>
            <p:nvSpPr>
              <p:cNvPr id="10272" name="椭圆 15"/>
              <p:cNvSpPr>
                <a:spLocks noChangeAspect="1"/>
              </p:cNvSpPr>
              <p:nvPr/>
            </p:nvSpPr>
            <p:spPr bwMode="auto">
              <a:xfrm>
                <a:off x="51176" y="51177"/>
                <a:ext cx="720002" cy="720002"/>
              </a:xfrm>
              <a:prstGeom prst="ellipse">
                <a:avLst/>
              </a:prstGeom>
              <a:solidFill>
                <a:srgbClr val="595959">
                  <a:alpha val="79999"/>
                </a:srgbClr>
              </a:solidFill>
              <a:ln w="12700" cmpd="sng">
                <a:solidFill>
                  <a:srgbClr val="59595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10273" name="Rectangle 13"/>
            <p:cNvSpPr>
              <a:spLocks noChangeArrowheads="1"/>
            </p:cNvSpPr>
            <p:nvPr/>
          </p:nvSpPr>
          <p:spPr bwMode="auto">
            <a:xfrm>
              <a:off x="0" y="169863"/>
              <a:ext cx="747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00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4429125" y="-84138"/>
            <a:ext cx="4664075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id-ID" altLang="zh-CN" sz="2800">
                <a:latin typeface="Viner Hand ITC" pitchFamily="66" charset="0"/>
                <a:ea typeface="Microsoft YaHei" pitchFamily="34" charset="-122"/>
              </a:rPr>
              <a:t>long run</a:t>
            </a:r>
            <a:endParaRPr lang="zh-CN" altLang="en-US" sz="2800">
              <a:latin typeface="Viner Hand ITC" pitchFamily="66" charset="0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500562" y="1714492"/>
            <a:ext cx="4214842" cy="227514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05337" y="1560743"/>
            <a:ext cx="4097467" cy="2304371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4286248" y="-35485"/>
            <a:ext cx="46640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id-ID" altLang="zh-CN" sz="2400">
                <a:latin typeface="Viner Hand ITC" pitchFamily="66" charset="0"/>
                <a:ea typeface="Microsoft YaHei" pitchFamily="34" charset="-122"/>
              </a:rPr>
              <a:t>Isoquant</a:t>
            </a:r>
            <a:endParaRPr lang="zh-CN" altLang="en-US" sz="2400">
              <a:latin typeface="Viner Hand ITC" pitchFamily="66" charset="0"/>
              <a:ea typeface="Microsoft YaHei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714492"/>
            <a:ext cx="3236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>
                <a:solidFill>
                  <a:schemeClr val="bg1"/>
                </a:solidFill>
                <a:latin typeface="Maiandra GD" pitchFamily="34" charset="0"/>
              </a:rPr>
              <a:t>J</a:t>
            </a:r>
            <a:r>
              <a:rPr lang="en-US">
                <a:solidFill>
                  <a:schemeClr val="bg1"/>
                </a:solidFill>
                <a:latin typeface="Maiandra GD" pitchFamily="34" charset="0"/>
              </a:rPr>
              <a:t>ika perusahaan meningkatkan satu unit input (misal tenaga kerja) sedangkan input yang lain konstan, maka mengakibatkan pertambahan jumlah output semakin menurun.</a:t>
            </a:r>
            <a:endParaRPr lang="id-ID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6"/>
            <a:ext cx="4071966" cy="385765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29190" y="2000244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Kurva Isoquant merupakan kurva yang menghubungkan titik kombinasi input untuk menghasilkan tingkat output yang sama. </a:t>
            </a:r>
            <a:endParaRPr 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57313" y="1119188"/>
            <a:ext cx="1036637" cy="1036637"/>
            <a:chOff x="0" y="0"/>
            <a:chExt cx="1036637" cy="1036637"/>
          </a:xfrm>
        </p:grpSpPr>
        <p:sp>
          <p:nvSpPr>
            <p:cNvPr id="9219" name="空心弧 2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1036636" y="519065"/>
                </a:cxn>
                <a:cxn ang="0">
                  <a:pos x="517884" y="1036637"/>
                </a:cxn>
                <a:cxn ang="0">
                  <a:pos x="-2" y="518198"/>
                </a:cxn>
                <a:cxn ang="0">
                  <a:pos x="518124" y="-1"/>
                </a:cxn>
                <a:cxn ang="0">
                  <a:pos x="518223" y="261025"/>
                </a:cxn>
                <a:cxn ang="0">
                  <a:pos x="261026" y="518258"/>
                </a:cxn>
                <a:cxn ang="0">
                  <a:pos x="518104" y="775610"/>
                </a:cxn>
                <a:cxn ang="0">
                  <a:pos x="775612" y="518688"/>
                </a:cxn>
                <a:cxn ang="0">
                  <a:pos x="1036636" y="519065"/>
                </a:cxn>
              </a:cxnLst>
              <a:rect l="0" t="0" r="r" b="b"/>
              <a:pathLst>
                <a:path w="1036637" h="1036637">
                  <a:moveTo>
                    <a:pt x="1036636" y="519065"/>
                  </a:moveTo>
                  <a:cubicBezTo>
                    <a:pt x="1036224" y="805202"/>
                    <a:pt x="804021" y="1036876"/>
                    <a:pt x="517884" y="1036637"/>
                  </a:cubicBezTo>
                  <a:cubicBezTo>
                    <a:pt x="231747" y="1036398"/>
                    <a:pt x="-68" y="804335"/>
                    <a:pt x="-2" y="518198"/>
                  </a:cubicBezTo>
                  <a:cubicBezTo>
                    <a:pt x="64" y="232061"/>
                    <a:pt x="231986" y="106"/>
                    <a:pt x="518124" y="-1"/>
                  </a:cubicBezTo>
                  <a:cubicBezTo>
                    <a:pt x="518157" y="87008"/>
                    <a:pt x="518190" y="174016"/>
                    <a:pt x="518223" y="261025"/>
                  </a:cubicBezTo>
                  <a:cubicBezTo>
                    <a:pt x="376185" y="261078"/>
                    <a:pt x="261059" y="376220"/>
                    <a:pt x="261026" y="518258"/>
                  </a:cubicBezTo>
                  <a:cubicBezTo>
                    <a:pt x="260993" y="660296"/>
                    <a:pt x="376066" y="775492"/>
                    <a:pt x="518104" y="775610"/>
                  </a:cubicBezTo>
                  <a:cubicBezTo>
                    <a:pt x="660142" y="775729"/>
                    <a:pt x="775407" y="660726"/>
                    <a:pt x="775612" y="518688"/>
                  </a:cubicBezTo>
                  <a:lnTo>
                    <a:pt x="1036636" y="519065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20" name="空心弧 3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519555" y="1"/>
                </a:cxn>
                <a:cxn ang="0">
                  <a:pos x="1036638" y="518319"/>
                </a:cxn>
                <a:cxn ang="0">
                  <a:pos x="777478" y="518319"/>
                </a:cxn>
                <a:cxn ang="0">
                  <a:pos x="518937" y="259161"/>
                </a:cxn>
                <a:cxn ang="0">
                  <a:pos x="519555" y="1"/>
                </a:cxn>
              </a:cxnLst>
              <a:rect l="0" t="0" r="r" b="b"/>
              <a:pathLst>
                <a:path w="1036637" h="1036637">
                  <a:moveTo>
                    <a:pt x="519555" y="1"/>
                  </a:moveTo>
                  <a:cubicBezTo>
                    <a:pt x="805331" y="682"/>
                    <a:pt x="1036638" y="232541"/>
                    <a:pt x="1036638" y="518319"/>
                  </a:cubicBezTo>
                  <a:lnTo>
                    <a:pt x="777478" y="518319"/>
                  </a:lnTo>
                  <a:cubicBezTo>
                    <a:pt x="777478" y="375431"/>
                    <a:pt x="661825" y="259501"/>
                    <a:pt x="518937" y="259161"/>
                  </a:cubicBezTo>
                  <a:lnTo>
                    <a:pt x="519555" y="1"/>
                  </a:ln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 cmpd="sng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21" name="Rectangle 13"/>
            <p:cNvSpPr>
              <a:spLocks noChangeArrowheads="1"/>
            </p:cNvSpPr>
            <p:nvPr/>
          </p:nvSpPr>
          <p:spPr bwMode="auto">
            <a:xfrm>
              <a:off x="231775" y="350837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143372" y="1071550"/>
            <a:ext cx="1036637" cy="1036637"/>
            <a:chOff x="0" y="0"/>
            <a:chExt cx="1036637" cy="1036637"/>
          </a:xfrm>
        </p:grpSpPr>
        <p:sp>
          <p:nvSpPr>
            <p:cNvPr id="9223" name="空心弧 4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517825" y="1036637"/>
                </a:cxn>
                <a:cxn ang="0">
                  <a:pos x="0" y="518168"/>
                </a:cxn>
                <a:cxn ang="0">
                  <a:pos x="518126" y="-1"/>
                </a:cxn>
                <a:cxn ang="0">
                  <a:pos x="518223" y="261025"/>
                </a:cxn>
                <a:cxn ang="0">
                  <a:pos x="261026" y="518243"/>
                </a:cxn>
                <a:cxn ang="0">
                  <a:pos x="518074" y="775610"/>
                </a:cxn>
                <a:cxn ang="0">
                  <a:pos x="517825" y="1036637"/>
                </a:cxn>
              </a:cxnLst>
              <a:rect l="0" t="0" r="r" b="b"/>
              <a:pathLst>
                <a:path w="1036637" h="1036637">
                  <a:moveTo>
                    <a:pt x="517825" y="1036637"/>
                  </a:moveTo>
                  <a:cubicBezTo>
                    <a:pt x="231700" y="1036365"/>
                    <a:pt x="-83" y="804294"/>
                    <a:pt x="0" y="518168"/>
                  </a:cubicBezTo>
                  <a:cubicBezTo>
                    <a:pt x="83" y="232042"/>
                    <a:pt x="232000" y="106"/>
                    <a:pt x="518126" y="-1"/>
                  </a:cubicBezTo>
                  <a:cubicBezTo>
                    <a:pt x="518158" y="87008"/>
                    <a:pt x="518191" y="174016"/>
                    <a:pt x="518223" y="261025"/>
                  </a:cubicBezTo>
                  <a:cubicBezTo>
                    <a:pt x="376191" y="261078"/>
                    <a:pt x="261067" y="376211"/>
                    <a:pt x="261026" y="518243"/>
                  </a:cubicBezTo>
                  <a:cubicBezTo>
                    <a:pt x="260985" y="660275"/>
                    <a:pt x="376042" y="775475"/>
                    <a:pt x="518074" y="775610"/>
                  </a:cubicBezTo>
                  <a:lnTo>
                    <a:pt x="517825" y="1036637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24" name="空心弧 5"/>
            <p:cNvSpPr>
              <a:spLocks noChangeAspect="1"/>
            </p:cNvSpPr>
            <p:nvPr/>
          </p:nvSpPr>
          <p:spPr bwMode="auto">
            <a:xfrm>
              <a:off x="0" y="0"/>
              <a:ext cx="1036637" cy="1036637"/>
            </a:xfrm>
            <a:custGeom>
              <a:avLst/>
              <a:gdLst/>
              <a:ahLst/>
              <a:cxnLst>
                <a:cxn ang="0">
                  <a:pos x="519555" y="1"/>
                </a:cxn>
                <a:cxn ang="0">
                  <a:pos x="1036638" y="518044"/>
                </a:cxn>
                <a:cxn ang="0">
                  <a:pos x="520105" y="1036635"/>
                </a:cxn>
                <a:cxn ang="0">
                  <a:pos x="519201" y="774314"/>
                </a:cxn>
                <a:cxn ang="0">
                  <a:pos x="774317" y="518182"/>
                </a:cxn>
                <a:cxn ang="0">
                  <a:pos x="518930" y="262321"/>
                </a:cxn>
                <a:cxn ang="0">
                  <a:pos x="519555" y="1"/>
                </a:cxn>
              </a:cxnLst>
              <a:rect l="0" t="0" r="r" b="b"/>
              <a:pathLst>
                <a:path w="1036637" h="1036637">
                  <a:moveTo>
                    <a:pt x="519555" y="1"/>
                  </a:moveTo>
                  <a:cubicBezTo>
                    <a:pt x="805224" y="682"/>
                    <a:pt x="1036486" y="232374"/>
                    <a:pt x="1036638" y="518044"/>
                  </a:cubicBezTo>
                  <a:cubicBezTo>
                    <a:pt x="1036790" y="803714"/>
                    <a:pt x="805773" y="1035651"/>
                    <a:pt x="520105" y="1036635"/>
                  </a:cubicBezTo>
                  <a:cubicBezTo>
                    <a:pt x="519804" y="949195"/>
                    <a:pt x="519502" y="861754"/>
                    <a:pt x="519201" y="774314"/>
                  </a:cubicBezTo>
                  <a:cubicBezTo>
                    <a:pt x="660293" y="773828"/>
                    <a:pt x="774392" y="659274"/>
                    <a:pt x="774317" y="518182"/>
                  </a:cubicBezTo>
                  <a:cubicBezTo>
                    <a:pt x="774242" y="377090"/>
                    <a:pt x="660022" y="262657"/>
                    <a:pt x="518930" y="262321"/>
                  </a:cubicBezTo>
                  <a:cubicBezTo>
                    <a:pt x="519138" y="174881"/>
                    <a:pt x="519347" y="87441"/>
                    <a:pt x="519555" y="1"/>
                  </a:cubicBez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 cmpd="sng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25" name="Rectangle 13"/>
            <p:cNvSpPr>
              <a:spLocks noChangeArrowheads="1"/>
            </p:cNvSpPr>
            <p:nvPr/>
          </p:nvSpPr>
          <p:spPr bwMode="auto">
            <a:xfrm>
              <a:off x="231775" y="350837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2.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858016" y="1000112"/>
            <a:ext cx="1036638" cy="1036637"/>
            <a:chOff x="0" y="0"/>
            <a:chExt cx="1036638" cy="1036637"/>
          </a:xfrm>
        </p:grpSpPr>
        <p:sp>
          <p:nvSpPr>
            <p:cNvPr id="9227" name="空心弧 6"/>
            <p:cNvSpPr>
              <a:spLocks noChangeAspect="1"/>
            </p:cNvSpPr>
            <p:nvPr/>
          </p:nvSpPr>
          <p:spPr bwMode="auto">
            <a:xfrm>
              <a:off x="0" y="0"/>
              <a:ext cx="1036638" cy="1036637"/>
            </a:xfrm>
            <a:custGeom>
              <a:avLst/>
              <a:gdLst/>
              <a:ahLst/>
              <a:cxnLst>
                <a:cxn ang="0">
                  <a:pos x="1" y="519417"/>
                </a:cxn>
                <a:cxn ang="0">
                  <a:pos x="151355" y="152268"/>
                </a:cxn>
                <a:cxn ang="0">
                  <a:pos x="518125" y="-1"/>
                </a:cxn>
                <a:cxn ang="0">
                  <a:pos x="518223" y="261025"/>
                </a:cxn>
                <a:cxn ang="0">
                  <a:pos x="336158" y="336611"/>
                </a:cxn>
                <a:cxn ang="0">
                  <a:pos x="261025" y="518864"/>
                </a:cxn>
                <a:cxn ang="0">
                  <a:pos x="1" y="519417"/>
                </a:cxn>
              </a:cxnLst>
              <a:rect l="0" t="0" r="r" b="b"/>
              <a:pathLst>
                <a:path w="1036638" h="1036637">
                  <a:moveTo>
                    <a:pt x="1" y="519417"/>
                  </a:moveTo>
                  <a:cubicBezTo>
                    <a:pt x="-291" y="381794"/>
                    <a:pt x="54162" y="249704"/>
                    <a:pt x="151355" y="152268"/>
                  </a:cubicBezTo>
                  <a:cubicBezTo>
                    <a:pt x="248548" y="54832"/>
                    <a:pt x="380502" y="50"/>
                    <a:pt x="518125" y="-1"/>
                  </a:cubicBezTo>
                  <a:cubicBezTo>
                    <a:pt x="518158" y="87008"/>
                    <a:pt x="518190" y="174016"/>
                    <a:pt x="518223" y="261025"/>
                  </a:cubicBezTo>
                  <a:cubicBezTo>
                    <a:pt x="449907" y="261050"/>
                    <a:pt x="384405" y="288244"/>
                    <a:pt x="336158" y="336611"/>
                  </a:cubicBezTo>
                  <a:cubicBezTo>
                    <a:pt x="287911" y="384978"/>
                    <a:pt x="260880" y="450547"/>
                    <a:pt x="261025" y="518864"/>
                  </a:cubicBezTo>
                  <a:lnTo>
                    <a:pt x="1" y="519417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28" name="空心弧 7"/>
            <p:cNvSpPr>
              <a:spLocks noChangeAspect="1"/>
            </p:cNvSpPr>
            <p:nvPr/>
          </p:nvSpPr>
          <p:spPr bwMode="auto">
            <a:xfrm>
              <a:off x="0" y="0"/>
              <a:ext cx="1036638" cy="1036637"/>
            </a:xfrm>
            <a:custGeom>
              <a:avLst/>
              <a:gdLst/>
              <a:ahLst/>
              <a:cxnLst>
                <a:cxn ang="0">
                  <a:pos x="519555" y="1"/>
                </a:cxn>
                <a:cxn ang="0">
                  <a:pos x="1036637" y="519142"/>
                </a:cxn>
                <a:cxn ang="0">
                  <a:pos x="517907" y="1036637"/>
                </a:cxn>
                <a:cxn ang="0">
                  <a:pos x="0" y="518318"/>
                </a:cxn>
                <a:cxn ang="0">
                  <a:pos x="260922" y="518319"/>
                </a:cxn>
                <a:cxn ang="0">
                  <a:pos x="518114" y="775716"/>
                </a:cxn>
                <a:cxn ang="0">
                  <a:pos x="775715" y="518728"/>
                </a:cxn>
                <a:cxn ang="0">
                  <a:pos x="518932" y="260923"/>
                </a:cxn>
                <a:cxn ang="0">
                  <a:pos x="519555" y="1"/>
                </a:cxn>
              </a:cxnLst>
              <a:rect l="0" t="0" r="r" b="b"/>
              <a:pathLst>
                <a:path w="1036638" h="1036637">
                  <a:moveTo>
                    <a:pt x="519555" y="1"/>
                  </a:moveTo>
                  <a:cubicBezTo>
                    <a:pt x="805653" y="683"/>
                    <a:pt x="1037092" y="233044"/>
                    <a:pt x="1036637" y="519142"/>
                  </a:cubicBezTo>
                  <a:cubicBezTo>
                    <a:pt x="1036182" y="805240"/>
                    <a:pt x="804005" y="1036864"/>
                    <a:pt x="517907" y="1036637"/>
                  </a:cubicBezTo>
                  <a:cubicBezTo>
                    <a:pt x="231808" y="1036410"/>
                    <a:pt x="0" y="804417"/>
                    <a:pt x="0" y="518318"/>
                  </a:cubicBezTo>
                  <a:lnTo>
                    <a:pt x="260922" y="518319"/>
                  </a:lnTo>
                  <a:cubicBezTo>
                    <a:pt x="260922" y="660396"/>
                    <a:pt x="376038" y="775603"/>
                    <a:pt x="518114" y="775716"/>
                  </a:cubicBezTo>
                  <a:cubicBezTo>
                    <a:pt x="660190" y="775829"/>
                    <a:pt x="775489" y="660805"/>
                    <a:pt x="775715" y="518728"/>
                  </a:cubicBezTo>
                  <a:cubicBezTo>
                    <a:pt x="775941" y="376652"/>
                    <a:pt x="661008" y="261261"/>
                    <a:pt x="518932" y="260923"/>
                  </a:cubicBezTo>
                  <a:cubicBezTo>
                    <a:pt x="519140" y="173949"/>
                    <a:pt x="519347" y="86975"/>
                    <a:pt x="519555" y="1"/>
                  </a:cubicBez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 cmpd="sng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230188" y="350837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3.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616075" y="2201863"/>
            <a:ext cx="519113" cy="346075"/>
            <a:chOff x="0" y="0"/>
            <a:chExt cx="576000" cy="385071"/>
          </a:xfrm>
        </p:grpSpPr>
        <p:sp>
          <p:nvSpPr>
            <p:cNvPr id="9234" name="燕尾形 14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5" name="燕尾形 15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429124" y="2143120"/>
            <a:ext cx="517525" cy="346075"/>
            <a:chOff x="0" y="0"/>
            <a:chExt cx="576000" cy="385071"/>
          </a:xfrm>
        </p:grpSpPr>
        <p:sp>
          <p:nvSpPr>
            <p:cNvPr id="9237" name="燕尾形 18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8" name="燕尾形 19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143768" y="2071682"/>
            <a:ext cx="517525" cy="346075"/>
            <a:chOff x="0" y="0"/>
            <a:chExt cx="576000" cy="385071"/>
          </a:xfrm>
        </p:grpSpPr>
        <p:sp>
          <p:nvSpPr>
            <p:cNvPr id="9240" name="燕尾形 22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1" name="燕尾形 23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28663" y="2629915"/>
            <a:ext cx="1928826" cy="2442148"/>
            <a:chOff x="-104800" y="-11685"/>
            <a:chExt cx="1928826" cy="2442148"/>
          </a:xfrm>
        </p:grpSpPr>
        <p:sp>
          <p:nvSpPr>
            <p:cNvPr id="9246" name="矩形 1"/>
            <p:cNvSpPr>
              <a:spLocks noChangeArrowheads="1"/>
            </p:cNvSpPr>
            <p:nvPr/>
          </p:nvSpPr>
          <p:spPr bwMode="auto">
            <a:xfrm>
              <a:off x="0" y="0"/>
              <a:ext cx="1684337" cy="2430463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47" name="TextBox 146"/>
            <p:cNvSpPr txBox="1">
              <a:spLocks noChangeArrowheads="1"/>
            </p:cNvSpPr>
            <p:nvPr/>
          </p:nvSpPr>
          <p:spPr bwMode="auto">
            <a:xfrm>
              <a:off x="22225" y="665163"/>
              <a:ext cx="1620837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400"/>
                <a:t>Jika input yang digunakan perusahaan lebih banyak, maka output yang dihasilkan juga meningkat</a:t>
              </a:r>
              <a:endParaRPr lang="en-US" sz="14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cxnSp>
          <p:nvCxnSpPr>
            <p:cNvPr id="9248" name="直接连接符 32"/>
            <p:cNvCxnSpPr>
              <a:cxnSpLocks noChangeShapeType="1"/>
            </p:cNvCxnSpPr>
            <p:nvPr/>
          </p:nvCxnSpPr>
          <p:spPr bwMode="auto">
            <a:xfrm>
              <a:off x="65087" y="536575"/>
              <a:ext cx="1554163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49" name="TextBox 146"/>
            <p:cNvSpPr txBox="1">
              <a:spLocks noChangeArrowheads="1"/>
            </p:cNvSpPr>
            <p:nvPr/>
          </p:nvSpPr>
          <p:spPr bwMode="auto">
            <a:xfrm>
              <a:off x="-104800" y="-11685"/>
              <a:ext cx="192882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id-ID" sz="1600">
                  <a:latin typeface="Viner Hand ITC" pitchFamily="66" charset="0"/>
                </a:rPr>
                <a:t>Tingkat output yang lebih tinggi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786182" y="2571748"/>
            <a:ext cx="1982802" cy="2430463"/>
            <a:chOff x="-98439" y="0"/>
            <a:chExt cx="1982802" cy="2430463"/>
          </a:xfrm>
        </p:grpSpPr>
        <p:sp>
          <p:nvSpPr>
            <p:cNvPr id="9251" name="矩形 16"/>
            <p:cNvSpPr>
              <a:spLocks noChangeArrowheads="1"/>
            </p:cNvSpPr>
            <p:nvPr/>
          </p:nvSpPr>
          <p:spPr bwMode="auto">
            <a:xfrm>
              <a:off x="0" y="0"/>
              <a:ext cx="1684337" cy="2430463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2" name="TextBox 146"/>
            <p:cNvSpPr txBox="1">
              <a:spLocks noChangeArrowheads="1"/>
            </p:cNvSpPr>
            <p:nvPr/>
          </p:nvSpPr>
          <p:spPr bwMode="auto">
            <a:xfrm>
              <a:off x="23812" y="715966"/>
              <a:ext cx="161925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400"/>
                <a:t>Jika terjadi perpotongan, maka menjadi tidak konsisten dengan syarat efisiensi produksi.</a:t>
              </a:r>
              <a:endParaRPr lang="en-US" sz="14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cxnSp>
          <p:nvCxnSpPr>
            <p:cNvPr id="9253" name="直接连接符 34"/>
            <p:cNvCxnSpPr>
              <a:cxnSpLocks noChangeShapeType="1"/>
            </p:cNvCxnSpPr>
            <p:nvPr/>
          </p:nvCxnSpPr>
          <p:spPr bwMode="auto">
            <a:xfrm>
              <a:off x="65087" y="536575"/>
              <a:ext cx="155575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4" name="TextBox 146"/>
            <p:cNvSpPr txBox="1">
              <a:spLocks noChangeArrowheads="1"/>
            </p:cNvSpPr>
            <p:nvPr/>
          </p:nvSpPr>
          <p:spPr bwMode="auto">
            <a:xfrm>
              <a:off x="-98439" y="1586"/>
              <a:ext cx="198280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sz="1600">
                  <a:latin typeface="Viner Hand ITC" pitchFamily="66" charset="0"/>
                </a:rPr>
                <a:t>Isoquant tidak saling bersilangan</a:t>
              </a:r>
              <a:endParaRPr lang="en-US" sz="1600">
                <a:latin typeface="Viner Hand ITC" pitchFamily="66" charset="0"/>
              </a:endParaRP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500826" y="2571748"/>
            <a:ext cx="2143140" cy="2430463"/>
            <a:chOff x="-200026" y="0"/>
            <a:chExt cx="2143140" cy="2430463"/>
          </a:xfrm>
        </p:grpSpPr>
        <p:sp>
          <p:nvSpPr>
            <p:cNvPr id="9256" name="矩形 20"/>
            <p:cNvSpPr>
              <a:spLocks noChangeArrowheads="1"/>
            </p:cNvSpPr>
            <p:nvPr/>
          </p:nvSpPr>
          <p:spPr bwMode="auto">
            <a:xfrm>
              <a:off x="0" y="0"/>
              <a:ext cx="1684338" cy="2430463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7" name="TextBox 146"/>
            <p:cNvSpPr txBox="1">
              <a:spLocks noChangeArrowheads="1"/>
            </p:cNvSpPr>
            <p:nvPr/>
          </p:nvSpPr>
          <p:spPr bwMode="auto">
            <a:xfrm>
              <a:off x="22225" y="665163"/>
              <a:ext cx="161925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200"/>
                <a:t>Jika slop isoquant cenderung menaik, maka perusahaan dapat memproduksi output pada tingkat yang sama dengan sedikit input ataupun banyak input.</a:t>
              </a:r>
              <a:endParaRPr lang="en-US" sz="12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cxnSp>
          <p:nvCxnSpPr>
            <p:cNvPr id="9258" name="直接连接符 36"/>
            <p:cNvCxnSpPr>
              <a:cxnSpLocks noChangeShapeType="1"/>
            </p:cNvCxnSpPr>
            <p:nvPr/>
          </p:nvCxnSpPr>
          <p:spPr bwMode="auto">
            <a:xfrm>
              <a:off x="63500" y="536575"/>
              <a:ext cx="155575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9" name="TextBox 146"/>
            <p:cNvSpPr txBox="1">
              <a:spLocks noChangeArrowheads="1"/>
            </p:cNvSpPr>
            <p:nvPr/>
          </p:nvSpPr>
          <p:spPr bwMode="auto">
            <a:xfrm>
              <a:off x="-200026" y="1586"/>
              <a:ext cx="21431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sz="1400">
                  <a:latin typeface="Viner Hand ITC" pitchFamily="66" charset="0"/>
                </a:rPr>
                <a:t>Slope isoquant cenderung menurun</a:t>
              </a:r>
              <a:endParaRPr lang="en-US" sz="1400">
                <a:latin typeface="Viner Hand ITC" pitchFamily="66" charset="0"/>
              </a:endParaRPr>
            </a:p>
          </p:txBody>
        </p:sp>
      </p:grpSp>
      <p:sp>
        <p:nvSpPr>
          <p:cNvPr id="9265" name="TextBox 13"/>
          <p:cNvSpPr txBox="1">
            <a:spLocks noChangeArrowheads="1"/>
          </p:cNvSpPr>
          <p:nvPr/>
        </p:nvSpPr>
        <p:spPr bwMode="auto">
          <a:xfrm>
            <a:off x="4786314" y="-33057"/>
            <a:ext cx="3878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id-ID" sz="2000">
                <a:latin typeface="Viner Hand ITC" pitchFamily="66" charset="0"/>
              </a:rPr>
              <a:t>Sifat-sifat Isoquant</a:t>
            </a:r>
            <a:endParaRPr lang="zh-CN" altLang="en-US" sz="2000">
              <a:latin typeface="Viner Hand ITC" pitchFamily="66" charset="0"/>
              <a:ea typeface="Microsoft YaHei" pitchFamily="34" charset="-122"/>
            </a:endParaRPr>
          </a:p>
        </p:txBody>
      </p:sp>
      <p:grpSp>
        <p:nvGrpSpPr>
          <p:cNvPr id="51" name="Group 10"/>
          <p:cNvGrpSpPr>
            <a:grpSpLocks/>
          </p:cNvGrpSpPr>
          <p:nvPr/>
        </p:nvGrpSpPr>
        <p:grpSpPr bwMode="auto">
          <a:xfrm>
            <a:off x="7010416" y="1152512"/>
            <a:ext cx="1036638" cy="1036637"/>
            <a:chOff x="0" y="0"/>
            <a:chExt cx="1036638" cy="1036637"/>
          </a:xfrm>
        </p:grpSpPr>
        <p:sp>
          <p:nvSpPr>
            <p:cNvPr id="52" name="空心弧 6"/>
            <p:cNvSpPr>
              <a:spLocks noChangeAspect="1"/>
            </p:cNvSpPr>
            <p:nvPr/>
          </p:nvSpPr>
          <p:spPr bwMode="auto">
            <a:xfrm>
              <a:off x="0" y="0"/>
              <a:ext cx="1036638" cy="1036637"/>
            </a:xfrm>
            <a:custGeom>
              <a:avLst/>
              <a:gdLst/>
              <a:ahLst/>
              <a:cxnLst>
                <a:cxn ang="0">
                  <a:pos x="1" y="519417"/>
                </a:cxn>
                <a:cxn ang="0">
                  <a:pos x="151355" y="152268"/>
                </a:cxn>
                <a:cxn ang="0">
                  <a:pos x="518125" y="-1"/>
                </a:cxn>
                <a:cxn ang="0">
                  <a:pos x="518223" y="261025"/>
                </a:cxn>
                <a:cxn ang="0">
                  <a:pos x="336158" y="336611"/>
                </a:cxn>
                <a:cxn ang="0">
                  <a:pos x="261025" y="518864"/>
                </a:cxn>
                <a:cxn ang="0">
                  <a:pos x="1" y="519417"/>
                </a:cxn>
              </a:cxnLst>
              <a:rect l="0" t="0" r="r" b="b"/>
              <a:pathLst>
                <a:path w="1036638" h="1036637">
                  <a:moveTo>
                    <a:pt x="1" y="519417"/>
                  </a:moveTo>
                  <a:cubicBezTo>
                    <a:pt x="-291" y="381794"/>
                    <a:pt x="54162" y="249704"/>
                    <a:pt x="151355" y="152268"/>
                  </a:cubicBezTo>
                  <a:cubicBezTo>
                    <a:pt x="248548" y="54832"/>
                    <a:pt x="380502" y="50"/>
                    <a:pt x="518125" y="-1"/>
                  </a:cubicBezTo>
                  <a:cubicBezTo>
                    <a:pt x="518158" y="87008"/>
                    <a:pt x="518190" y="174016"/>
                    <a:pt x="518223" y="261025"/>
                  </a:cubicBezTo>
                  <a:cubicBezTo>
                    <a:pt x="449907" y="261050"/>
                    <a:pt x="384405" y="288244"/>
                    <a:pt x="336158" y="336611"/>
                  </a:cubicBezTo>
                  <a:cubicBezTo>
                    <a:pt x="287911" y="384978"/>
                    <a:pt x="260880" y="450547"/>
                    <a:pt x="261025" y="518864"/>
                  </a:cubicBezTo>
                  <a:lnTo>
                    <a:pt x="1" y="519417"/>
                  </a:ln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3" name="空心弧 7"/>
            <p:cNvSpPr>
              <a:spLocks noChangeAspect="1"/>
            </p:cNvSpPr>
            <p:nvPr/>
          </p:nvSpPr>
          <p:spPr bwMode="auto">
            <a:xfrm>
              <a:off x="0" y="0"/>
              <a:ext cx="1036638" cy="1036637"/>
            </a:xfrm>
            <a:custGeom>
              <a:avLst/>
              <a:gdLst/>
              <a:ahLst/>
              <a:cxnLst>
                <a:cxn ang="0">
                  <a:pos x="519555" y="1"/>
                </a:cxn>
                <a:cxn ang="0">
                  <a:pos x="1036637" y="519142"/>
                </a:cxn>
                <a:cxn ang="0">
                  <a:pos x="517907" y="1036637"/>
                </a:cxn>
                <a:cxn ang="0">
                  <a:pos x="0" y="518318"/>
                </a:cxn>
                <a:cxn ang="0">
                  <a:pos x="260922" y="518319"/>
                </a:cxn>
                <a:cxn ang="0">
                  <a:pos x="518114" y="775716"/>
                </a:cxn>
                <a:cxn ang="0">
                  <a:pos x="775715" y="518728"/>
                </a:cxn>
                <a:cxn ang="0">
                  <a:pos x="518932" y="260923"/>
                </a:cxn>
                <a:cxn ang="0">
                  <a:pos x="519555" y="1"/>
                </a:cxn>
              </a:cxnLst>
              <a:rect l="0" t="0" r="r" b="b"/>
              <a:pathLst>
                <a:path w="1036638" h="1036637">
                  <a:moveTo>
                    <a:pt x="519555" y="1"/>
                  </a:moveTo>
                  <a:cubicBezTo>
                    <a:pt x="805653" y="683"/>
                    <a:pt x="1037092" y="233044"/>
                    <a:pt x="1036637" y="519142"/>
                  </a:cubicBezTo>
                  <a:cubicBezTo>
                    <a:pt x="1036182" y="805240"/>
                    <a:pt x="804005" y="1036864"/>
                    <a:pt x="517907" y="1036637"/>
                  </a:cubicBezTo>
                  <a:cubicBezTo>
                    <a:pt x="231808" y="1036410"/>
                    <a:pt x="0" y="804417"/>
                    <a:pt x="0" y="518318"/>
                  </a:cubicBezTo>
                  <a:lnTo>
                    <a:pt x="260922" y="518319"/>
                  </a:lnTo>
                  <a:cubicBezTo>
                    <a:pt x="260922" y="660396"/>
                    <a:pt x="376038" y="775603"/>
                    <a:pt x="518114" y="775716"/>
                  </a:cubicBezTo>
                  <a:cubicBezTo>
                    <a:pt x="660190" y="775829"/>
                    <a:pt x="775489" y="660805"/>
                    <a:pt x="775715" y="518728"/>
                  </a:cubicBezTo>
                  <a:cubicBezTo>
                    <a:pt x="775941" y="376652"/>
                    <a:pt x="661008" y="261261"/>
                    <a:pt x="518932" y="260923"/>
                  </a:cubicBezTo>
                  <a:cubicBezTo>
                    <a:pt x="519140" y="173949"/>
                    <a:pt x="519347" y="86975"/>
                    <a:pt x="519555" y="1"/>
                  </a:cubicBezTo>
                  <a:close/>
                </a:path>
              </a:pathLst>
            </a:custGeom>
            <a:solidFill>
              <a:srgbClr val="22BAD8">
                <a:alpha val="79999"/>
              </a:srgbClr>
            </a:solidFill>
            <a:ln w="25400" cmpd="sng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30188" y="350837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3.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5" name="Group 23"/>
          <p:cNvGrpSpPr>
            <a:grpSpLocks/>
          </p:cNvGrpSpPr>
          <p:nvPr/>
        </p:nvGrpSpPr>
        <p:grpSpPr bwMode="auto">
          <a:xfrm>
            <a:off x="7296168" y="2224082"/>
            <a:ext cx="517525" cy="346075"/>
            <a:chOff x="0" y="0"/>
            <a:chExt cx="576000" cy="385071"/>
          </a:xfrm>
        </p:grpSpPr>
        <p:sp>
          <p:nvSpPr>
            <p:cNvPr id="56" name="燕尾形 22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57" name="燕尾形 23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58" name="Group 39"/>
          <p:cNvGrpSpPr>
            <a:grpSpLocks/>
          </p:cNvGrpSpPr>
          <p:nvPr/>
        </p:nvGrpSpPr>
        <p:grpSpPr bwMode="auto">
          <a:xfrm>
            <a:off x="6653226" y="2724148"/>
            <a:ext cx="2143140" cy="2430463"/>
            <a:chOff x="-200026" y="0"/>
            <a:chExt cx="2143140" cy="2430463"/>
          </a:xfrm>
        </p:grpSpPr>
        <p:sp>
          <p:nvSpPr>
            <p:cNvPr id="59" name="矩形 20"/>
            <p:cNvSpPr>
              <a:spLocks noChangeArrowheads="1"/>
            </p:cNvSpPr>
            <p:nvPr/>
          </p:nvSpPr>
          <p:spPr bwMode="auto">
            <a:xfrm>
              <a:off x="0" y="0"/>
              <a:ext cx="1684338" cy="2430463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" name="TextBox 146"/>
            <p:cNvSpPr txBox="1">
              <a:spLocks noChangeArrowheads="1"/>
            </p:cNvSpPr>
            <p:nvPr/>
          </p:nvSpPr>
          <p:spPr bwMode="auto">
            <a:xfrm>
              <a:off x="22225" y="665163"/>
              <a:ext cx="161925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1200"/>
                <a:t>Jika slop isoquant cenderung menaik, maka perusahaan dapat memproduksi output pada tingkat yang sama dengan sedikit input ataupun banyak input.</a:t>
              </a:r>
              <a:endParaRPr lang="en-US" sz="12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cxnSp>
          <p:nvCxnSpPr>
            <p:cNvPr id="61" name="直接连接符 36"/>
            <p:cNvCxnSpPr>
              <a:cxnSpLocks noChangeShapeType="1"/>
            </p:cNvCxnSpPr>
            <p:nvPr/>
          </p:nvCxnSpPr>
          <p:spPr bwMode="auto">
            <a:xfrm>
              <a:off x="63500" y="536575"/>
              <a:ext cx="155575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62" name="TextBox 146"/>
            <p:cNvSpPr txBox="1">
              <a:spLocks noChangeArrowheads="1"/>
            </p:cNvSpPr>
            <p:nvPr/>
          </p:nvSpPr>
          <p:spPr bwMode="auto">
            <a:xfrm>
              <a:off x="-200026" y="1586"/>
              <a:ext cx="21431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d-ID" sz="1400">
                  <a:latin typeface="Viner Hand ITC" pitchFamily="66" charset="0"/>
                </a:rPr>
                <a:t>Slope isoquant cenderung menurun</a:t>
              </a:r>
              <a:endParaRPr lang="en-US" sz="1400">
                <a:latin typeface="Viner Hand ITC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4500562" y="1714492"/>
            <a:ext cx="4214842" cy="2275144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05337" y="1560743"/>
            <a:ext cx="4097467" cy="2304371"/>
          </a:xfrm>
          <a:prstGeom prst="rect">
            <a:avLst/>
          </a:prstGeom>
          <a:solidFill>
            <a:srgbClr val="1E8FB2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chemeClr val="tx2"/>
              </a:solidFill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5286380" y="99936"/>
            <a:ext cx="3663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id-ID" sz="2000">
                <a:latin typeface="Viner Hand ITC" pitchFamily="66" charset="0"/>
              </a:rPr>
              <a:t>Bentuk Isoquant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190" y="1785930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Jika input-input dapat disubstitusikan (substitusi sempurna), masing-masing isoquant merupakan sebuah garis lurus. </a:t>
            </a:r>
          </a:p>
          <a:p>
            <a:pPr algn="ctr"/>
            <a:endParaRPr lang="id-ID" dirty="0">
              <a:solidFill>
                <a:schemeClr val="bg1"/>
              </a:solidFill>
            </a:endParaRPr>
          </a:p>
          <a:p>
            <a:pPr algn="ctr"/>
            <a:r>
              <a:rPr lang="id-ID" dirty="0">
                <a:solidFill>
                  <a:schemeClr val="bg1"/>
                </a:solidFill>
              </a:rPr>
              <a:t>Q = x + y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8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9" grpId="0" autoUpdateAnimBg="0"/>
    </p:bld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Pages>0</Pages>
  <Words>876</Words>
  <Characters>0</Characters>
  <Application>Microsoft Office PowerPoint</Application>
  <DocSecurity>0</DocSecurity>
  <PresentationFormat>On-screen Show (16:10)</PresentationFormat>
  <Lines>0</Lines>
  <Paragraphs>176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Microsoft YaHei</vt:lpstr>
      <vt:lpstr>Arial</vt:lpstr>
      <vt:lpstr>Arial Narrow</vt:lpstr>
      <vt:lpstr>Berlin Sans FB</vt:lpstr>
      <vt:lpstr>Calibri</vt:lpstr>
      <vt:lpstr>Maiandra GD</vt:lpstr>
      <vt:lpstr>Symbol</vt:lpstr>
      <vt:lpstr>Tempus Sans ITC</vt:lpstr>
      <vt:lpstr>Times New Roman</vt:lpstr>
      <vt:lpstr>Viner Hand ITC</vt:lpstr>
      <vt:lpstr>1_Office 主题</vt:lpstr>
      <vt:lpstr>2_Office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Maksimalisasi Laba: pilihan-pilihan</vt:lpstr>
      <vt:lpstr>Memaksimumkan Laba: Pendekatan  Totalitas</vt:lpstr>
      <vt:lpstr>PowerPoint Presentation</vt:lpstr>
      <vt:lpstr>PowerPoint Presentation</vt:lpstr>
      <vt:lpstr>PowerPoint Presentation</vt:lpstr>
      <vt:lpstr>Efek substitusi dan Efek Output </vt:lpstr>
      <vt:lpstr>PowerPoint Presentation</vt:lpstr>
    </vt:vector>
  </TitlesOfParts>
  <Company>kingsoft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MINI</dc:creator>
  <cp:lastModifiedBy>LENOVO</cp:lastModifiedBy>
  <cp:revision>213</cp:revision>
  <cp:lastPrinted>1899-12-30T00:00:00Z</cp:lastPrinted>
  <dcterms:created xsi:type="dcterms:W3CDTF">2010-06-08T02:33:18Z</dcterms:created>
  <dcterms:modified xsi:type="dcterms:W3CDTF">2020-11-10T00:36:20Z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