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3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39" y="340868"/>
            <a:ext cx="10447121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URW Gothic"/>
                <a:cs typeface="URW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4541" y="2207716"/>
            <a:ext cx="9722916" cy="3279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718" y="1471116"/>
            <a:ext cx="3848100" cy="19881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sz="4800" spc="-9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4800" dirty="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sz="4800" spc="-5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4800" dirty="0">
                <a:solidFill>
                  <a:srgbClr val="FFFFFF"/>
                </a:solidFill>
                <a:latin typeface="Carlito"/>
                <a:cs typeface="Carlito"/>
              </a:rPr>
              <a:t>emban</a:t>
            </a:r>
            <a:r>
              <a:rPr sz="4800" spc="-9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4800" dirty="0">
                <a:solidFill>
                  <a:srgbClr val="FFFFFF"/>
                </a:solidFill>
                <a:latin typeface="Carlito"/>
                <a:cs typeface="Carlito"/>
              </a:rPr>
              <a:t>an  </a:t>
            </a:r>
            <a:r>
              <a:rPr sz="4800" spc="-30" dirty="0">
                <a:solidFill>
                  <a:srgbClr val="FFFFFF"/>
                </a:solidFill>
                <a:latin typeface="Carlito"/>
                <a:cs typeface="Carlito"/>
              </a:rPr>
              <a:t>Karyawan</a:t>
            </a:r>
            <a:endParaRPr sz="4800">
              <a:latin typeface="Carlito"/>
              <a:cs typeface="Carlito"/>
            </a:endParaRPr>
          </a:p>
          <a:p>
            <a:pPr marL="12700" marR="319405">
              <a:lnSpc>
                <a:spcPts val="2160"/>
              </a:lnSpc>
              <a:spcBef>
                <a:spcPts val="135"/>
              </a:spcBef>
            </a:pP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(Referensi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Orkestra,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Christiantius  Dwiatmaja,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dkk,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2020)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7154" y="1057655"/>
            <a:ext cx="11122660" cy="4742815"/>
            <a:chOff x="597154" y="1057655"/>
            <a:chExt cx="11122660" cy="4742815"/>
          </a:xfrm>
        </p:grpSpPr>
        <p:sp>
          <p:nvSpPr>
            <p:cNvPr id="5" name="object 5"/>
            <p:cNvSpPr/>
            <p:nvPr/>
          </p:nvSpPr>
          <p:spPr>
            <a:xfrm>
              <a:off x="5800344" y="1057655"/>
              <a:ext cx="5919215" cy="4742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3504" y="1197863"/>
              <a:ext cx="10985500" cy="4464050"/>
            </a:xfrm>
            <a:custGeom>
              <a:avLst/>
              <a:gdLst/>
              <a:ahLst/>
              <a:cxnLst/>
              <a:rect l="l" t="t" r="r" b="b"/>
              <a:pathLst>
                <a:path w="10985500" h="4464050">
                  <a:moveTo>
                    <a:pt x="0" y="4463796"/>
                  </a:moveTo>
                  <a:lnTo>
                    <a:pt x="10984992" y="4463796"/>
                  </a:lnTo>
                  <a:lnTo>
                    <a:pt x="10984992" y="0"/>
                  </a:lnTo>
                  <a:lnTo>
                    <a:pt x="0" y="0"/>
                  </a:lnTo>
                  <a:lnTo>
                    <a:pt x="0" y="4463796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3707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4747" y="2210181"/>
            <a:ext cx="2719705" cy="18313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228090" algn="r">
              <a:lnSpc>
                <a:spcPts val="3460"/>
              </a:lnSpc>
              <a:spcBef>
                <a:spcPts val="535"/>
              </a:spcBef>
            </a:pPr>
            <a:r>
              <a:rPr sz="3200" b="1" spc="-5" dirty="0">
                <a:solidFill>
                  <a:srgbClr val="FFFFFF"/>
                </a:solidFill>
                <a:latin typeface="Gothic Uralic"/>
                <a:cs typeface="Gothic Uralic"/>
              </a:rPr>
              <a:t>Konsep  Pengembang</a:t>
            </a:r>
            <a:endParaRPr sz="3200">
              <a:latin typeface="Gothic Uralic"/>
              <a:cs typeface="Gothic Uralic"/>
            </a:endParaRPr>
          </a:p>
          <a:p>
            <a:pPr marR="5080" algn="r">
              <a:lnSpc>
                <a:spcPts val="3210"/>
              </a:lnSpc>
            </a:pPr>
            <a:r>
              <a:rPr sz="3200" b="1" dirty="0">
                <a:solidFill>
                  <a:srgbClr val="FFFFFF"/>
                </a:solidFill>
                <a:latin typeface="Gothic Uralic"/>
                <a:cs typeface="Gothic Uralic"/>
              </a:rPr>
              <a:t>an</a:t>
            </a:r>
            <a:r>
              <a:rPr sz="3200" b="1" spc="-80" dirty="0">
                <a:solidFill>
                  <a:srgbClr val="FFFFFF"/>
                </a:solidFill>
                <a:latin typeface="Gothic Uralic"/>
                <a:cs typeface="Gothic Uralic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Gothic Uralic"/>
                <a:cs typeface="Gothic Uralic"/>
              </a:rPr>
              <a:t>Yang</a:t>
            </a:r>
            <a:endParaRPr sz="3200">
              <a:latin typeface="Gothic Uralic"/>
              <a:cs typeface="Gothic Uralic"/>
            </a:endParaRPr>
          </a:p>
          <a:p>
            <a:pPr marR="5080" algn="r">
              <a:lnSpc>
                <a:spcPts val="3650"/>
              </a:lnSpc>
            </a:pPr>
            <a:r>
              <a:rPr sz="3200" b="1" spc="-5" dirty="0">
                <a:solidFill>
                  <a:srgbClr val="FFFFFF"/>
                </a:solidFill>
                <a:latin typeface="Gothic Uralic"/>
                <a:cs typeface="Gothic Uralic"/>
              </a:rPr>
              <a:t>dibu</a:t>
            </a:r>
            <a:r>
              <a:rPr sz="3200" b="1" spc="-15" dirty="0">
                <a:solidFill>
                  <a:srgbClr val="FFFFFF"/>
                </a:solidFill>
                <a:latin typeface="Gothic Uralic"/>
                <a:cs typeface="Gothic Uralic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Gothic Uralic"/>
                <a:cs typeface="Gothic Uralic"/>
              </a:rPr>
              <a:t>uhkan</a:t>
            </a:r>
            <a:endParaRPr sz="3200">
              <a:latin typeface="Gothic Uralic"/>
              <a:cs typeface="Gothic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05755" y="1135380"/>
            <a:ext cx="6666230" cy="1347470"/>
          </a:xfrm>
          <a:custGeom>
            <a:avLst/>
            <a:gdLst/>
            <a:ahLst/>
            <a:cxnLst/>
            <a:rect l="l" t="t" r="r" b="b"/>
            <a:pathLst>
              <a:path w="6666230" h="1347470">
                <a:moveTo>
                  <a:pt x="0" y="1347215"/>
                </a:moveTo>
                <a:lnTo>
                  <a:pt x="6665976" y="1347215"/>
                </a:lnTo>
                <a:lnTo>
                  <a:pt x="6665976" y="0"/>
                </a:lnTo>
                <a:lnTo>
                  <a:pt x="0" y="0"/>
                </a:lnTo>
                <a:lnTo>
                  <a:pt x="0" y="1347215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10580" y="1396364"/>
            <a:ext cx="3389629" cy="10071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229"/>
              </a:spcBef>
              <a:buSzPct val="93333"/>
              <a:buFont typeface="Verdana"/>
              <a:buChar char="•"/>
              <a:tabLst>
                <a:tab pos="128905" algn="l"/>
              </a:tabLst>
            </a:pPr>
            <a:r>
              <a:rPr sz="1500" dirty="0">
                <a:latin typeface="URW Gothic"/>
                <a:cs typeface="URW Gothic"/>
              </a:rPr>
              <a:t>Keahlian</a:t>
            </a:r>
            <a:r>
              <a:rPr sz="1500" spc="-20" dirty="0">
                <a:latin typeface="URW Gothic"/>
                <a:cs typeface="URW Gothic"/>
              </a:rPr>
              <a:t> </a:t>
            </a:r>
            <a:r>
              <a:rPr sz="1500" spc="5" dirty="0">
                <a:latin typeface="URW Gothic"/>
                <a:cs typeface="URW Gothic"/>
              </a:rPr>
              <a:t>TIK</a:t>
            </a:r>
            <a:endParaRPr sz="1500">
              <a:latin typeface="URW Gothic"/>
              <a:cs typeface="URW Gothic"/>
            </a:endParaRPr>
          </a:p>
          <a:p>
            <a:pPr marL="128270" indent="-116205">
              <a:lnSpc>
                <a:spcPct val="100000"/>
              </a:lnSpc>
              <a:spcBef>
                <a:spcPts val="135"/>
              </a:spcBef>
              <a:buSzPct val="93333"/>
              <a:buFont typeface="Verdana"/>
              <a:buChar char="•"/>
              <a:tabLst>
                <a:tab pos="128905" algn="l"/>
              </a:tabLst>
            </a:pPr>
            <a:r>
              <a:rPr sz="1500" dirty="0">
                <a:latin typeface="URW Gothic"/>
                <a:cs typeface="URW Gothic"/>
              </a:rPr>
              <a:t>Berpikir</a:t>
            </a:r>
            <a:r>
              <a:rPr sz="1500" spc="-35" dirty="0">
                <a:latin typeface="URW Gothic"/>
                <a:cs typeface="URW Gothic"/>
              </a:rPr>
              <a:t> </a:t>
            </a:r>
            <a:r>
              <a:rPr sz="1500" spc="-5" dirty="0">
                <a:latin typeface="URW Gothic"/>
                <a:cs typeface="URW Gothic"/>
              </a:rPr>
              <a:t>Komputasi</a:t>
            </a:r>
            <a:endParaRPr sz="1500">
              <a:latin typeface="URW Gothic"/>
              <a:cs typeface="URW Gothic"/>
            </a:endParaRPr>
          </a:p>
          <a:p>
            <a:pPr marL="128270" indent="-116205">
              <a:lnSpc>
                <a:spcPct val="100000"/>
              </a:lnSpc>
              <a:spcBef>
                <a:spcPts val="130"/>
              </a:spcBef>
              <a:buSzPct val="93333"/>
              <a:buFont typeface="Verdana"/>
              <a:buChar char="•"/>
              <a:tabLst>
                <a:tab pos="128905" algn="l"/>
              </a:tabLst>
            </a:pPr>
            <a:r>
              <a:rPr sz="1500" dirty="0">
                <a:latin typeface="URW Gothic"/>
                <a:cs typeface="URW Gothic"/>
              </a:rPr>
              <a:t>Literasi sosial</a:t>
            </a:r>
            <a:r>
              <a:rPr sz="1500" spc="-50" dirty="0">
                <a:latin typeface="URW Gothic"/>
                <a:cs typeface="URW Gothic"/>
              </a:rPr>
              <a:t> </a:t>
            </a:r>
            <a:r>
              <a:rPr sz="1500" spc="-5" dirty="0">
                <a:latin typeface="URW Gothic"/>
                <a:cs typeface="URW Gothic"/>
              </a:rPr>
              <a:t>media</a:t>
            </a:r>
            <a:endParaRPr sz="1500">
              <a:latin typeface="URW Gothic"/>
              <a:cs typeface="URW Gothic"/>
            </a:endParaRPr>
          </a:p>
          <a:p>
            <a:pPr marL="128270" indent="-116205">
              <a:lnSpc>
                <a:spcPct val="100000"/>
              </a:lnSpc>
              <a:spcBef>
                <a:spcPts val="130"/>
              </a:spcBef>
              <a:buSzPct val="93333"/>
              <a:buFont typeface="Verdana"/>
              <a:buChar char="•"/>
              <a:tabLst>
                <a:tab pos="128905" algn="l"/>
              </a:tabLst>
            </a:pPr>
            <a:r>
              <a:rPr sz="1500" spc="-5" dirty="0">
                <a:latin typeface="URW Gothic"/>
                <a:cs typeface="URW Gothic"/>
              </a:rPr>
              <a:t>Kesadaran kemanan dan</a:t>
            </a:r>
            <a:r>
              <a:rPr sz="1500" spc="-10" dirty="0">
                <a:latin typeface="URW Gothic"/>
                <a:cs typeface="URW Gothic"/>
              </a:rPr>
              <a:t> </a:t>
            </a:r>
            <a:r>
              <a:rPr sz="1500" spc="-5" dirty="0">
                <a:latin typeface="URW Gothic"/>
                <a:cs typeface="URW Gothic"/>
              </a:rPr>
              <a:t>informasi</a:t>
            </a:r>
            <a:endParaRPr sz="1500">
              <a:latin typeface="URW Gothic"/>
              <a:cs typeface="URW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37988" y="914400"/>
            <a:ext cx="4666488" cy="443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24296" y="986790"/>
            <a:ext cx="18370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Pengembangan skill</a:t>
            </a:r>
            <a:r>
              <a:rPr sz="15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TIK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05755" y="2784348"/>
            <a:ext cx="6666230" cy="1606550"/>
          </a:xfrm>
          <a:custGeom>
            <a:avLst/>
            <a:gdLst/>
            <a:ahLst/>
            <a:cxnLst/>
            <a:rect l="l" t="t" r="r" b="b"/>
            <a:pathLst>
              <a:path w="6666230" h="1606550">
                <a:moveTo>
                  <a:pt x="0" y="1606295"/>
                </a:moveTo>
                <a:lnTo>
                  <a:pt x="6665976" y="1606295"/>
                </a:lnTo>
                <a:lnTo>
                  <a:pt x="6665976" y="0"/>
                </a:lnTo>
                <a:lnTo>
                  <a:pt x="0" y="0"/>
                </a:lnTo>
                <a:lnTo>
                  <a:pt x="0" y="1606295"/>
                </a:lnTo>
                <a:close/>
              </a:path>
            </a:pathLst>
          </a:custGeom>
          <a:ln w="6350">
            <a:solidFill>
              <a:srgbClr val="C48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10580" y="3086861"/>
            <a:ext cx="1664335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100"/>
              </a:spcBef>
              <a:buSzPct val="93333"/>
              <a:buFont typeface="Verdana"/>
              <a:buChar char="•"/>
              <a:tabLst>
                <a:tab pos="128905" algn="l"/>
              </a:tabLst>
            </a:pPr>
            <a:r>
              <a:rPr sz="1500" dirty="0">
                <a:latin typeface="URW Gothic"/>
                <a:cs typeface="URW Gothic"/>
              </a:rPr>
              <a:t>Critical</a:t>
            </a:r>
            <a:r>
              <a:rPr sz="1500" spc="-50" dirty="0">
                <a:latin typeface="URW Gothic"/>
                <a:cs typeface="URW Gothic"/>
              </a:rPr>
              <a:t> </a:t>
            </a:r>
            <a:r>
              <a:rPr sz="1500" dirty="0">
                <a:latin typeface="URW Gothic"/>
                <a:cs typeface="URW Gothic"/>
              </a:rPr>
              <a:t>thinking</a:t>
            </a:r>
            <a:endParaRPr sz="1500">
              <a:latin typeface="URW Gothic"/>
              <a:cs typeface="URW Gothic"/>
            </a:endParaRPr>
          </a:p>
          <a:p>
            <a:pPr marL="128270" indent="-116205">
              <a:lnSpc>
                <a:spcPct val="100000"/>
              </a:lnSpc>
              <a:spcBef>
                <a:spcPts val="35"/>
              </a:spcBef>
              <a:buSzPct val="93333"/>
              <a:buFont typeface="Verdana"/>
              <a:buChar char="•"/>
              <a:tabLst>
                <a:tab pos="128905" algn="l"/>
              </a:tabLst>
            </a:pPr>
            <a:r>
              <a:rPr sz="1500" spc="-5" dirty="0">
                <a:latin typeface="URW Gothic"/>
                <a:cs typeface="URW Gothic"/>
              </a:rPr>
              <a:t>Sense</a:t>
            </a:r>
            <a:r>
              <a:rPr sz="1500" spc="-15" dirty="0">
                <a:latin typeface="URW Gothic"/>
                <a:cs typeface="URW Gothic"/>
              </a:rPr>
              <a:t> </a:t>
            </a:r>
            <a:r>
              <a:rPr sz="1500" dirty="0">
                <a:latin typeface="URW Gothic"/>
                <a:cs typeface="URW Gothic"/>
              </a:rPr>
              <a:t>making</a:t>
            </a:r>
            <a:endParaRPr sz="1500">
              <a:latin typeface="URW Gothic"/>
              <a:cs typeface="URW Gothic"/>
            </a:endParaRPr>
          </a:p>
          <a:p>
            <a:pPr marL="128270" indent="-116205">
              <a:lnSpc>
                <a:spcPct val="100000"/>
              </a:lnSpc>
              <a:spcBef>
                <a:spcPts val="35"/>
              </a:spcBef>
              <a:buSzPct val="93333"/>
              <a:buFont typeface="Verdana"/>
              <a:buChar char="•"/>
              <a:tabLst>
                <a:tab pos="128905" algn="l"/>
              </a:tabLst>
            </a:pPr>
            <a:r>
              <a:rPr sz="1500" dirty="0">
                <a:latin typeface="URW Gothic"/>
                <a:cs typeface="URW Gothic"/>
              </a:rPr>
              <a:t>Berpikir</a:t>
            </a:r>
            <a:r>
              <a:rPr sz="1500" spc="-105" dirty="0">
                <a:latin typeface="URW Gothic"/>
                <a:cs typeface="URW Gothic"/>
              </a:rPr>
              <a:t> </a:t>
            </a:r>
            <a:r>
              <a:rPr sz="1500" spc="-5" dirty="0">
                <a:latin typeface="URW Gothic"/>
                <a:cs typeface="URW Gothic"/>
              </a:rPr>
              <a:t>adaptif</a:t>
            </a:r>
            <a:endParaRPr sz="1500">
              <a:latin typeface="URW Gothic"/>
              <a:cs typeface="URW Gothic"/>
            </a:endParaRPr>
          </a:p>
          <a:p>
            <a:pPr marL="128270" indent="-116205">
              <a:lnSpc>
                <a:spcPct val="100000"/>
              </a:lnSpc>
              <a:spcBef>
                <a:spcPts val="50"/>
              </a:spcBef>
              <a:buSzPct val="93333"/>
              <a:buFont typeface="Verdana"/>
              <a:buChar char="•"/>
              <a:tabLst>
                <a:tab pos="128905" algn="l"/>
              </a:tabLst>
            </a:pPr>
            <a:r>
              <a:rPr sz="1500" spc="-5" dirty="0">
                <a:latin typeface="URW Gothic"/>
                <a:cs typeface="URW Gothic"/>
              </a:rPr>
              <a:t>Transdisipinitarity</a:t>
            </a:r>
            <a:endParaRPr sz="1500">
              <a:latin typeface="URW Gothic"/>
              <a:cs typeface="URW Gothic"/>
            </a:endParaRPr>
          </a:p>
          <a:p>
            <a:pPr marL="128905" indent="-116839">
              <a:lnSpc>
                <a:spcPct val="100000"/>
              </a:lnSpc>
              <a:spcBef>
                <a:spcPts val="35"/>
              </a:spcBef>
              <a:buSzPct val="93333"/>
              <a:buFont typeface="Verdana"/>
              <a:buChar char="•"/>
              <a:tabLst>
                <a:tab pos="129539" algn="l"/>
              </a:tabLst>
            </a:pPr>
            <a:r>
              <a:rPr sz="1500" spc="-5" dirty="0">
                <a:latin typeface="URW Gothic"/>
                <a:cs typeface="URW Gothic"/>
              </a:rPr>
              <a:t>Self</a:t>
            </a:r>
            <a:r>
              <a:rPr sz="1500" spc="-25" dirty="0">
                <a:latin typeface="URW Gothic"/>
                <a:cs typeface="URW Gothic"/>
              </a:rPr>
              <a:t> </a:t>
            </a:r>
            <a:r>
              <a:rPr sz="1500" dirty="0">
                <a:latin typeface="URW Gothic"/>
                <a:cs typeface="URW Gothic"/>
              </a:rPr>
              <a:t>direction</a:t>
            </a:r>
            <a:endParaRPr sz="1500">
              <a:latin typeface="URW Gothic"/>
              <a:cs typeface="URW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37988" y="2563367"/>
            <a:ext cx="4666488" cy="443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24296" y="2636011"/>
            <a:ext cx="19881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Komunikasi</a:t>
            </a:r>
            <a:r>
              <a:rPr sz="15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Intrapersonal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02580" y="4472940"/>
            <a:ext cx="6672580" cy="1602105"/>
            <a:chOff x="4902580" y="4472940"/>
            <a:chExt cx="6672580" cy="1602105"/>
          </a:xfrm>
        </p:grpSpPr>
        <p:sp>
          <p:nvSpPr>
            <p:cNvPr id="13" name="object 13"/>
            <p:cNvSpPr/>
            <p:nvPr/>
          </p:nvSpPr>
          <p:spPr>
            <a:xfrm>
              <a:off x="4905755" y="4724400"/>
              <a:ext cx="6666230" cy="1347470"/>
            </a:xfrm>
            <a:custGeom>
              <a:avLst/>
              <a:gdLst/>
              <a:ahLst/>
              <a:cxnLst/>
              <a:rect l="l" t="t" r="r" b="b"/>
              <a:pathLst>
                <a:path w="6666230" h="1347470">
                  <a:moveTo>
                    <a:pt x="0" y="1347216"/>
                  </a:moveTo>
                  <a:lnTo>
                    <a:pt x="6665976" y="1347216"/>
                  </a:lnTo>
                  <a:lnTo>
                    <a:pt x="6665976" y="0"/>
                  </a:lnTo>
                  <a:lnTo>
                    <a:pt x="0" y="0"/>
                  </a:lnTo>
                  <a:lnTo>
                    <a:pt x="0" y="1347216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37987" y="4472940"/>
              <a:ext cx="4666488" cy="4419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10580" y="4545329"/>
            <a:ext cx="2008505" cy="1437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Komunikasi</a:t>
            </a:r>
            <a:r>
              <a:rPr sz="15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Interpersonal</a:t>
            </a:r>
            <a:endParaRPr sz="1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Carlito"/>
              <a:cs typeface="Carlito"/>
            </a:endParaRPr>
          </a:p>
          <a:p>
            <a:pPr marL="128270" indent="-116205">
              <a:lnSpc>
                <a:spcPct val="100000"/>
              </a:lnSpc>
              <a:buSzPct val="93333"/>
              <a:buFont typeface="Verdana"/>
              <a:buChar char="•"/>
              <a:tabLst>
                <a:tab pos="128905" algn="l"/>
              </a:tabLst>
            </a:pPr>
            <a:r>
              <a:rPr sz="1500" spc="-5" dirty="0">
                <a:latin typeface="URW Gothic"/>
                <a:cs typeface="URW Gothic"/>
              </a:rPr>
              <a:t>Mendengar</a:t>
            </a:r>
            <a:r>
              <a:rPr sz="1500" spc="-10" dirty="0">
                <a:latin typeface="URW Gothic"/>
                <a:cs typeface="URW Gothic"/>
              </a:rPr>
              <a:t> </a:t>
            </a:r>
            <a:r>
              <a:rPr sz="1500" dirty="0">
                <a:latin typeface="URW Gothic"/>
                <a:cs typeface="URW Gothic"/>
              </a:rPr>
              <a:t>aktif</a:t>
            </a:r>
            <a:endParaRPr sz="1500">
              <a:latin typeface="URW Gothic"/>
              <a:cs typeface="URW Gothic"/>
            </a:endParaRPr>
          </a:p>
          <a:p>
            <a:pPr marL="128270" indent="-116205">
              <a:lnSpc>
                <a:spcPct val="100000"/>
              </a:lnSpc>
              <a:spcBef>
                <a:spcPts val="40"/>
              </a:spcBef>
              <a:buSzPct val="93333"/>
              <a:buFont typeface="Verdana"/>
              <a:buChar char="•"/>
              <a:tabLst>
                <a:tab pos="128905" algn="l"/>
              </a:tabLst>
            </a:pPr>
            <a:r>
              <a:rPr sz="1500" spc="-5" dirty="0">
                <a:latin typeface="URW Gothic"/>
                <a:cs typeface="URW Gothic"/>
              </a:rPr>
              <a:t>Kolaborasi</a:t>
            </a:r>
            <a:endParaRPr sz="1500">
              <a:latin typeface="URW Gothic"/>
              <a:cs typeface="URW Gothic"/>
            </a:endParaRPr>
          </a:p>
          <a:p>
            <a:pPr marL="128270" indent="-116205">
              <a:lnSpc>
                <a:spcPct val="100000"/>
              </a:lnSpc>
              <a:spcBef>
                <a:spcPts val="35"/>
              </a:spcBef>
              <a:buSzPct val="93333"/>
              <a:buFont typeface="Verdana"/>
              <a:buChar char="•"/>
              <a:tabLst>
                <a:tab pos="128905" algn="l"/>
              </a:tabLst>
            </a:pPr>
            <a:r>
              <a:rPr sz="1500" spc="-5" dirty="0">
                <a:latin typeface="URW Gothic"/>
                <a:cs typeface="URW Gothic"/>
              </a:rPr>
              <a:t>Kecerdasan</a:t>
            </a:r>
            <a:r>
              <a:rPr sz="1500" spc="-10" dirty="0">
                <a:latin typeface="URW Gothic"/>
                <a:cs typeface="URW Gothic"/>
              </a:rPr>
              <a:t> </a:t>
            </a:r>
            <a:r>
              <a:rPr sz="1500" dirty="0">
                <a:latin typeface="URW Gothic"/>
                <a:cs typeface="URW Gothic"/>
              </a:rPr>
              <a:t>sosial</a:t>
            </a:r>
            <a:endParaRPr sz="1500">
              <a:latin typeface="URW Gothic"/>
              <a:cs typeface="URW Gothic"/>
            </a:endParaRPr>
          </a:p>
          <a:p>
            <a:pPr marL="128905" indent="-116839">
              <a:lnSpc>
                <a:spcPct val="100000"/>
              </a:lnSpc>
              <a:spcBef>
                <a:spcPts val="45"/>
              </a:spcBef>
              <a:buSzPct val="93333"/>
              <a:buFont typeface="Verdana"/>
              <a:buChar char="•"/>
              <a:tabLst>
                <a:tab pos="129539" algn="l"/>
              </a:tabLst>
            </a:pPr>
            <a:r>
              <a:rPr sz="1500" dirty="0">
                <a:latin typeface="URW Gothic"/>
                <a:cs typeface="URW Gothic"/>
              </a:rPr>
              <a:t>Interkultural</a:t>
            </a:r>
            <a:endParaRPr sz="1500">
              <a:latin typeface="URW Gothic"/>
              <a:cs typeface="URW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3547" y="3884675"/>
            <a:ext cx="3219450" cy="29725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566" y="386079"/>
            <a:ext cx="4269740" cy="5769610"/>
          </a:xfrm>
          <a:custGeom>
            <a:avLst/>
            <a:gdLst/>
            <a:ahLst/>
            <a:cxnLst/>
            <a:rect l="l" t="t" r="r" b="b"/>
            <a:pathLst>
              <a:path w="4269740" h="5769610">
                <a:moveTo>
                  <a:pt x="4269232" y="0"/>
                </a:moveTo>
                <a:lnTo>
                  <a:pt x="0" y="0"/>
                </a:lnTo>
                <a:lnTo>
                  <a:pt x="0" y="5741390"/>
                </a:lnTo>
                <a:lnTo>
                  <a:pt x="0" y="5769610"/>
                </a:lnTo>
                <a:lnTo>
                  <a:pt x="4269232" y="5769610"/>
                </a:lnTo>
                <a:lnTo>
                  <a:pt x="4269232" y="5741390"/>
                </a:lnTo>
                <a:lnTo>
                  <a:pt x="426923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065" y="6257290"/>
            <a:ext cx="640080" cy="25400"/>
          </a:xfrm>
          <a:custGeom>
            <a:avLst/>
            <a:gdLst/>
            <a:ahLst/>
            <a:cxnLst/>
            <a:rect l="l" t="t" r="r" b="b"/>
            <a:pathLst>
              <a:path w="640080" h="25400">
                <a:moveTo>
                  <a:pt x="0" y="25400"/>
                </a:moveTo>
                <a:lnTo>
                  <a:pt x="640080" y="25400"/>
                </a:lnTo>
                <a:lnTo>
                  <a:pt x="64008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2950" y="6257290"/>
            <a:ext cx="2720975" cy="25400"/>
          </a:xfrm>
          <a:custGeom>
            <a:avLst/>
            <a:gdLst/>
            <a:ahLst/>
            <a:cxnLst/>
            <a:rect l="l" t="t" r="r" b="b"/>
            <a:pathLst>
              <a:path w="2720975" h="25400">
                <a:moveTo>
                  <a:pt x="0" y="25400"/>
                </a:moveTo>
                <a:lnTo>
                  <a:pt x="2720848" y="25400"/>
                </a:lnTo>
                <a:lnTo>
                  <a:pt x="2720848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74065" y="259079"/>
            <a:ext cx="4460240" cy="6202680"/>
            <a:chOff x="274065" y="259079"/>
            <a:chExt cx="4460240" cy="6202680"/>
          </a:xfrm>
        </p:grpSpPr>
        <p:sp>
          <p:nvSpPr>
            <p:cNvPr id="7" name="object 7"/>
            <p:cNvSpPr/>
            <p:nvPr/>
          </p:nvSpPr>
          <p:spPr>
            <a:xfrm>
              <a:off x="274066" y="259079"/>
              <a:ext cx="4460240" cy="5998210"/>
            </a:xfrm>
            <a:custGeom>
              <a:avLst/>
              <a:gdLst/>
              <a:ahLst/>
              <a:cxnLst/>
              <a:rect l="l" t="t" r="r" b="b"/>
              <a:pathLst>
                <a:path w="4460240" h="5998210">
                  <a:moveTo>
                    <a:pt x="4408932" y="5896610"/>
                  </a:moveTo>
                  <a:lnTo>
                    <a:pt x="1738884" y="5896610"/>
                  </a:lnTo>
                  <a:lnTo>
                    <a:pt x="1738884" y="5900394"/>
                  </a:lnTo>
                  <a:lnTo>
                    <a:pt x="1738884" y="5972810"/>
                  </a:lnTo>
                  <a:lnTo>
                    <a:pt x="4408932" y="5972810"/>
                  </a:lnTo>
                  <a:lnTo>
                    <a:pt x="4408932" y="5900394"/>
                  </a:lnTo>
                  <a:lnTo>
                    <a:pt x="4408932" y="5896610"/>
                  </a:lnTo>
                  <a:close/>
                </a:path>
                <a:path w="4460240" h="5998210">
                  <a:moveTo>
                    <a:pt x="4408932" y="50800"/>
                  </a:moveTo>
                  <a:lnTo>
                    <a:pt x="50800" y="50800"/>
                  </a:lnTo>
                  <a:lnTo>
                    <a:pt x="50800" y="127000"/>
                  </a:lnTo>
                  <a:lnTo>
                    <a:pt x="50800" y="5896610"/>
                  </a:lnTo>
                  <a:lnTo>
                    <a:pt x="50800" y="5900394"/>
                  </a:lnTo>
                  <a:lnTo>
                    <a:pt x="50800" y="5972810"/>
                  </a:lnTo>
                  <a:lnTo>
                    <a:pt x="640080" y="5972810"/>
                  </a:lnTo>
                  <a:lnTo>
                    <a:pt x="640080" y="5900394"/>
                  </a:lnTo>
                  <a:lnTo>
                    <a:pt x="640080" y="5896610"/>
                  </a:lnTo>
                  <a:lnTo>
                    <a:pt x="127000" y="5896610"/>
                  </a:lnTo>
                  <a:lnTo>
                    <a:pt x="127000" y="127000"/>
                  </a:lnTo>
                  <a:lnTo>
                    <a:pt x="4332732" y="127000"/>
                  </a:lnTo>
                  <a:lnTo>
                    <a:pt x="4332732" y="5896102"/>
                  </a:lnTo>
                  <a:lnTo>
                    <a:pt x="4408932" y="5896102"/>
                  </a:lnTo>
                  <a:lnTo>
                    <a:pt x="4408932" y="127000"/>
                  </a:lnTo>
                  <a:lnTo>
                    <a:pt x="4408932" y="126746"/>
                  </a:lnTo>
                  <a:lnTo>
                    <a:pt x="4408932" y="50800"/>
                  </a:lnTo>
                  <a:close/>
                </a:path>
                <a:path w="4460240" h="5998210">
                  <a:moveTo>
                    <a:pt x="445973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5998210"/>
                  </a:lnTo>
                  <a:lnTo>
                    <a:pt x="25400" y="5998210"/>
                  </a:lnTo>
                  <a:lnTo>
                    <a:pt x="25400" y="25400"/>
                  </a:lnTo>
                  <a:lnTo>
                    <a:pt x="4434332" y="25400"/>
                  </a:lnTo>
                  <a:lnTo>
                    <a:pt x="4434332" y="5997702"/>
                  </a:lnTo>
                  <a:lnTo>
                    <a:pt x="4459732" y="5997702"/>
                  </a:lnTo>
                  <a:lnTo>
                    <a:pt x="4459732" y="25400"/>
                  </a:lnTo>
                  <a:lnTo>
                    <a:pt x="4459732" y="25146"/>
                  </a:lnTo>
                  <a:lnTo>
                    <a:pt x="4459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146" y="743203"/>
              <a:ext cx="3335020" cy="5718175"/>
            </a:xfrm>
            <a:custGeom>
              <a:avLst/>
              <a:gdLst/>
              <a:ahLst/>
              <a:cxnLst/>
              <a:rect l="l" t="t" r="r" b="b"/>
              <a:pathLst>
                <a:path w="3335020" h="5718175">
                  <a:moveTo>
                    <a:pt x="3329940" y="603504"/>
                  </a:moveTo>
                  <a:lnTo>
                    <a:pt x="2182368" y="603504"/>
                  </a:lnTo>
                  <a:lnTo>
                    <a:pt x="2182368" y="333756"/>
                  </a:lnTo>
                  <a:lnTo>
                    <a:pt x="3253740" y="333756"/>
                  </a:lnTo>
                  <a:lnTo>
                    <a:pt x="3253740" y="0"/>
                  </a:lnTo>
                  <a:lnTo>
                    <a:pt x="0" y="0"/>
                  </a:lnTo>
                  <a:lnTo>
                    <a:pt x="0" y="301752"/>
                  </a:lnTo>
                  <a:lnTo>
                    <a:pt x="0" y="333756"/>
                  </a:lnTo>
                  <a:lnTo>
                    <a:pt x="0" y="1540764"/>
                  </a:lnTo>
                  <a:lnTo>
                    <a:pt x="1964436" y="1540764"/>
                  </a:lnTo>
                  <a:lnTo>
                    <a:pt x="1964436" y="1239012"/>
                  </a:lnTo>
                  <a:lnTo>
                    <a:pt x="2549652" y="1239012"/>
                  </a:lnTo>
                  <a:lnTo>
                    <a:pt x="2549652" y="937260"/>
                  </a:lnTo>
                  <a:lnTo>
                    <a:pt x="3329940" y="937260"/>
                  </a:lnTo>
                  <a:lnTo>
                    <a:pt x="3329940" y="603504"/>
                  </a:lnTo>
                  <a:close/>
                </a:path>
                <a:path w="3335020" h="5718175">
                  <a:moveTo>
                    <a:pt x="3334512" y="2366772"/>
                  </a:moveTo>
                  <a:lnTo>
                    <a:pt x="874776" y="2366772"/>
                  </a:lnTo>
                  <a:lnTo>
                    <a:pt x="0" y="2366772"/>
                  </a:lnTo>
                  <a:lnTo>
                    <a:pt x="0" y="2668524"/>
                  </a:lnTo>
                  <a:lnTo>
                    <a:pt x="0" y="5718022"/>
                  </a:lnTo>
                  <a:lnTo>
                    <a:pt x="1098804" y="5718022"/>
                  </a:lnTo>
                  <a:lnTo>
                    <a:pt x="1098804" y="5416270"/>
                  </a:lnTo>
                  <a:lnTo>
                    <a:pt x="2859024" y="5416270"/>
                  </a:lnTo>
                  <a:lnTo>
                    <a:pt x="2859024" y="5082514"/>
                  </a:lnTo>
                  <a:lnTo>
                    <a:pt x="2028444" y="5082514"/>
                  </a:lnTo>
                  <a:lnTo>
                    <a:pt x="2028444" y="4812792"/>
                  </a:lnTo>
                  <a:lnTo>
                    <a:pt x="2903220" y="4812792"/>
                  </a:lnTo>
                  <a:lnTo>
                    <a:pt x="2903220" y="4511040"/>
                  </a:lnTo>
                  <a:lnTo>
                    <a:pt x="2924556" y="4511040"/>
                  </a:lnTo>
                  <a:lnTo>
                    <a:pt x="2924556" y="4209288"/>
                  </a:lnTo>
                  <a:lnTo>
                    <a:pt x="3012948" y="4209288"/>
                  </a:lnTo>
                  <a:lnTo>
                    <a:pt x="3012948" y="3875532"/>
                  </a:lnTo>
                  <a:lnTo>
                    <a:pt x="2679192" y="3875532"/>
                  </a:lnTo>
                  <a:lnTo>
                    <a:pt x="2679192" y="3573780"/>
                  </a:lnTo>
                  <a:lnTo>
                    <a:pt x="2656332" y="3573780"/>
                  </a:lnTo>
                  <a:lnTo>
                    <a:pt x="2656332" y="3272028"/>
                  </a:lnTo>
                  <a:lnTo>
                    <a:pt x="2284476" y="3272028"/>
                  </a:lnTo>
                  <a:lnTo>
                    <a:pt x="2284476" y="3002280"/>
                  </a:lnTo>
                  <a:lnTo>
                    <a:pt x="3307080" y="3002280"/>
                  </a:lnTo>
                  <a:lnTo>
                    <a:pt x="3307080" y="2700528"/>
                  </a:lnTo>
                  <a:lnTo>
                    <a:pt x="3334512" y="2700528"/>
                  </a:lnTo>
                  <a:lnTo>
                    <a:pt x="3334512" y="236677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3100" y="723137"/>
            <a:ext cx="1231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146" y="743204"/>
            <a:ext cx="3253740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80"/>
              </a:lnSpc>
            </a:pPr>
            <a:r>
              <a:rPr sz="2200" spc="-5" dirty="0">
                <a:latin typeface="URW Gothic"/>
                <a:cs typeface="URW Gothic"/>
              </a:rPr>
              <a:t>Proses</a:t>
            </a:r>
            <a:r>
              <a:rPr sz="2200" spc="-35" dirty="0">
                <a:latin typeface="URW Gothic"/>
                <a:cs typeface="URW Gothic"/>
              </a:rPr>
              <a:t> </a:t>
            </a:r>
            <a:r>
              <a:rPr sz="2200" spc="-5" dirty="0">
                <a:latin typeface="URW Gothic"/>
                <a:cs typeface="URW Gothic"/>
              </a:rPr>
              <a:t>pengembangan</a:t>
            </a:r>
            <a:endParaRPr sz="2200">
              <a:latin typeface="URW Gothic"/>
              <a:cs typeface="URW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146" y="1076960"/>
            <a:ext cx="2182495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sz="2200" spc="-10" dirty="0">
                <a:latin typeface="URW Gothic"/>
                <a:cs typeface="URW Gothic"/>
              </a:rPr>
              <a:t>karyawan</a:t>
            </a:r>
            <a:r>
              <a:rPr sz="2200" spc="-35" dirty="0">
                <a:latin typeface="URW Gothic"/>
                <a:cs typeface="URW Gothic"/>
              </a:rPr>
              <a:t> </a:t>
            </a:r>
            <a:r>
              <a:rPr sz="2200" spc="-5" dirty="0">
                <a:latin typeface="URW Gothic"/>
                <a:cs typeface="URW Gothic"/>
              </a:rPr>
              <a:t>perlu</a:t>
            </a:r>
            <a:endParaRPr sz="2200">
              <a:latin typeface="URW Gothic"/>
              <a:cs typeface="URW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146" y="1378711"/>
            <a:ext cx="3329940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sz="2200" spc="-5" dirty="0">
                <a:latin typeface="URW Gothic"/>
                <a:cs typeface="URW Gothic"/>
              </a:rPr>
              <a:t>dilakukan terus</a:t>
            </a:r>
            <a:r>
              <a:rPr sz="2200" spc="-60" dirty="0">
                <a:latin typeface="URW Gothic"/>
                <a:cs typeface="URW Gothic"/>
              </a:rPr>
              <a:t> </a:t>
            </a:r>
            <a:r>
              <a:rPr sz="2200" spc="-5" dirty="0">
                <a:latin typeface="URW Gothic"/>
                <a:cs typeface="URW Gothic"/>
              </a:rPr>
              <a:t>menerus</a:t>
            </a:r>
            <a:endParaRPr sz="2200">
              <a:latin typeface="URW Gothic"/>
              <a:cs typeface="URW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146" y="1680464"/>
            <a:ext cx="2550160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0"/>
              </a:lnSpc>
            </a:pPr>
            <a:r>
              <a:rPr sz="2200" spc="-10" dirty="0">
                <a:latin typeface="URW Gothic"/>
                <a:cs typeface="URW Gothic"/>
              </a:rPr>
              <a:t>dan </a:t>
            </a:r>
            <a:r>
              <a:rPr sz="2200" spc="-5" dirty="0">
                <a:latin typeface="URW Gothic"/>
                <a:cs typeface="URW Gothic"/>
              </a:rPr>
              <a:t>perlu</a:t>
            </a:r>
            <a:r>
              <a:rPr sz="2200" spc="-45" dirty="0">
                <a:latin typeface="URW Gothic"/>
                <a:cs typeface="URW Gothic"/>
              </a:rPr>
              <a:t> </a:t>
            </a:r>
            <a:r>
              <a:rPr sz="2200" spc="-10" dirty="0">
                <a:latin typeface="URW Gothic"/>
                <a:cs typeface="URW Gothic"/>
              </a:rPr>
              <a:t>adanya</a:t>
            </a:r>
            <a:endParaRPr sz="2200">
              <a:latin typeface="URW Gothic"/>
              <a:cs typeface="URW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4146" y="1982216"/>
            <a:ext cx="1964689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0"/>
              </a:lnSpc>
            </a:pPr>
            <a:r>
              <a:rPr sz="2200" spc="-5" dirty="0">
                <a:latin typeface="URW Gothic"/>
                <a:cs typeface="URW Gothic"/>
              </a:rPr>
              <a:t>inovasi</a:t>
            </a:r>
            <a:r>
              <a:rPr sz="2200" spc="-60" dirty="0">
                <a:latin typeface="URW Gothic"/>
                <a:cs typeface="URW Gothic"/>
              </a:rPr>
              <a:t> </a:t>
            </a:r>
            <a:r>
              <a:rPr sz="2200" spc="-10" dirty="0">
                <a:latin typeface="URW Gothic"/>
                <a:cs typeface="URW Gothic"/>
              </a:rPr>
              <a:t>dalam</a:t>
            </a:r>
            <a:endParaRPr sz="2200">
              <a:latin typeface="URW Gothic"/>
              <a:cs typeface="URW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4146" y="2283967"/>
            <a:ext cx="1809750" cy="302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0"/>
              </a:lnSpc>
            </a:pPr>
            <a:r>
              <a:rPr sz="2200" spc="-5" dirty="0">
                <a:latin typeface="URW Gothic"/>
                <a:cs typeface="URW Gothic"/>
              </a:rPr>
              <a:t>keg</a:t>
            </a:r>
            <a:r>
              <a:rPr sz="2200" spc="10" dirty="0">
                <a:latin typeface="URW Gothic"/>
                <a:cs typeface="URW Gothic"/>
              </a:rPr>
              <a:t>i</a:t>
            </a:r>
            <a:r>
              <a:rPr sz="2200" spc="-10" dirty="0">
                <a:latin typeface="URW Gothic"/>
                <a:cs typeface="URW Gothic"/>
              </a:rPr>
              <a:t>a</a:t>
            </a:r>
            <a:r>
              <a:rPr sz="2200" dirty="0">
                <a:latin typeface="URW Gothic"/>
                <a:cs typeface="URW Gothic"/>
              </a:rPr>
              <a:t>t</a:t>
            </a:r>
            <a:r>
              <a:rPr sz="2200" spc="-10" dirty="0">
                <a:latin typeface="URW Gothic"/>
                <a:cs typeface="URW Gothic"/>
              </a:rPr>
              <a:t>ann</a:t>
            </a:r>
            <a:r>
              <a:rPr sz="2200" spc="-25" dirty="0">
                <a:latin typeface="URW Gothic"/>
                <a:cs typeface="URW Gothic"/>
              </a:rPr>
              <a:t>y</a:t>
            </a:r>
            <a:r>
              <a:rPr sz="2200" spc="-10" dirty="0">
                <a:latin typeface="URW Gothic"/>
                <a:cs typeface="URW Gothic"/>
              </a:rPr>
              <a:t>a.</a:t>
            </a:r>
            <a:endParaRPr sz="2200">
              <a:latin typeface="URW Gothic"/>
              <a:cs typeface="URW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100" y="3089859"/>
            <a:ext cx="3511550" cy="33788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URW Gothic"/>
                <a:cs typeface="URW Gothic"/>
              </a:rPr>
              <a:t>Di era </a:t>
            </a:r>
            <a:r>
              <a:rPr sz="2200" i="1" dirty="0">
                <a:latin typeface="URW Gothic"/>
                <a:cs typeface="URW Gothic"/>
              </a:rPr>
              <a:t>milenial</a:t>
            </a:r>
            <a:r>
              <a:rPr sz="2200" i="1" spc="-100" dirty="0">
                <a:latin typeface="URW Gothic"/>
                <a:cs typeface="URW Gothic"/>
              </a:rPr>
              <a:t> </a:t>
            </a:r>
            <a:r>
              <a:rPr sz="2200" i="1" spc="-5" dirty="0">
                <a:latin typeface="URW Gothic"/>
                <a:cs typeface="URW Gothic"/>
              </a:rPr>
              <a:t>workface  </a:t>
            </a:r>
            <a:r>
              <a:rPr sz="2200" spc="-5" dirty="0">
                <a:latin typeface="URW Gothic"/>
                <a:cs typeface="URW Gothic"/>
              </a:rPr>
              <a:t>metode pelatihan perlu  ditambahankan  </a:t>
            </a:r>
            <a:r>
              <a:rPr sz="2200" spc="-10" dirty="0">
                <a:latin typeface="URW Gothic"/>
                <a:cs typeface="URW Gothic"/>
              </a:rPr>
              <a:t>dengan </a:t>
            </a:r>
            <a:r>
              <a:rPr sz="2200" spc="-5" dirty="0">
                <a:latin typeface="URW Gothic"/>
                <a:cs typeface="URW Gothic"/>
              </a:rPr>
              <a:t>gamifikasi,  elemen permainan  menyenangkan </a:t>
            </a:r>
            <a:r>
              <a:rPr sz="2200" spc="-10" dirty="0">
                <a:latin typeface="URW Gothic"/>
                <a:cs typeface="URW Gothic"/>
              </a:rPr>
              <a:t>yang  </a:t>
            </a:r>
            <a:r>
              <a:rPr sz="2200" spc="-5" dirty="0">
                <a:latin typeface="URW Gothic"/>
                <a:cs typeface="URW Gothic"/>
              </a:rPr>
              <a:t>diperlukan </a:t>
            </a:r>
            <a:r>
              <a:rPr sz="2200" spc="-10" dirty="0">
                <a:latin typeface="URW Gothic"/>
                <a:cs typeface="URW Gothic"/>
              </a:rPr>
              <a:t>di </a:t>
            </a:r>
            <a:r>
              <a:rPr sz="2200" spc="-5" dirty="0">
                <a:latin typeface="URW Gothic"/>
                <a:cs typeface="URW Gothic"/>
              </a:rPr>
              <a:t>tempat  kerja, sehingga </a:t>
            </a:r>
            <a:r>
              <a:rPr sz="2200" spc="-10" dirty="0">
                <a:latin typeface="URW Gothic"/>
                <a:cs typeface="URW Gothic"/>
              </a:rPr>
              <a:t>akan  </a:t>
            </a:r>
            <a:r>
              <a:rPr sz="2200" spc="-5" dirty="0">
                <a:latin typeface="URW Gothic"/>
                <a:cs typeface="URW Gothic"/>
              </a:rPr>
              <a:t>meningkatkan  </a:t>
            </a:r>
            <a:r>
              <a:rPr sz="2200" spc="-10" dirty="0">
                <a:latin typeface="URW Gothic"/>
                <a:cs typeface="URW Gothic"/>
              </a:rPr>
              <a:t>kenyamanan dalam  bekerja.</a:t>
            </a:r>
            <a:endParaRPr sz="22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54354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1066" y="748665"/>
            <a:ext cx="44894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80" dirty="0">
                <a:solidFill>
                  <a:srgbClr val="FFFFFF"/>
                </a:solidFill>
                <a:latin typeface="Trebuchet MS"/>
                <a:cs typeface="Trebuchet MS"/>
              </a:rPr>
              <a:t>Terima</a:t>
            </a:r>
            <a:r>
              <a:rPr sz="7200" spc="-7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200" spc="-395" dirty="0">
                <a:solidFill>
                  <a:srgbClr val="FFFFFF"/>
                </a:solidFill>
                <a:latin typeface="Trebuchet MS"/>
                <a:cs typeface="Trebuchet MS"/>
              </a:rPr>
              <a:t>kasih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6696" y="4861559"/>
            <a:ext cx="979805" cy="0"/>
          </a:xfrm>
          <a:custGeom>
            <a:avLst/>
            <a:gdLst/>
            <a:ahLst/>
            <a:cxnLst/>
            <a:rect l="l" t="t" r="r" b="b"/>
            <a:pathLst>
              <a:path w="979805">
                <a:moveTo>
                  <a:pt x="0" y="0"/>
                </a:moveTo>
                <a:lnTo>
                  <a:pt x="979551" y="0"/>
                </a:lnTo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798" y="421639"/>
            <a:ext cx="4318000" cy="5979160"/>
          </a:xfrm>
          <a:custGeom>
            <a:avLst/>
            <a:gdLst/>
            <a:ahLst/>
            <a:cxnLst/>
            <a:rect l="l" t="t" r="r" b="b"/>
            <a:pathLst>
              <a:path w="4318000" h="5979160">
                <a:moveTo>
                  <a:pt x="4254500" y="63754"/>
                </a:moveTo>
                <a:lnTo>
                  <a:pt x="63500" y="63754"/>
                </a:lnTo>
                <a:lnTo>
                  <a:pt x="63500" y="5915914"/>
                </a:lnTo>
                <a:lnTo>
                  <a:pt x="4254500" y="5915914"/>
                </a:lnTo>
                <a:lnTo>
                  <a:pt x="4254500" y="63754"/>
                </a:lnTo>
                <a:close/>
              </a:path>
              <a:path w="4318000" h="5979160">
                <a:moveTo>
                  <a:pt x="4318000" y="0"/>
                </a:moveTo>
                <a:lnTo>
                  <a:pt x="0" y="0"/>
                </a:lnTo>
                <a:lnTo>
                  <a:pt x="0" y="25400"/>
                </a:lnTo>
                <a:lnTo>
                  <a:pt x="0" y="5953760"/>
                </a:lnTo>
                <a:lnTo>
                  <a:pt x="0" y="5979160"/>
                </a:lnTo>
                <a:lnTo>
                  <a:pt x="4318000" y="5979160"/>
                </a:lnTo>
                <a:lnTo>
                  <a:pt x="4318000" y="5954014"/>
                </a:lnTo>
                <a:lnTo>
                  <a:pt x="4318000" y="5953760"/>
                </a:lnTo>
                <a:lnTo>
                  <a:pt x="4318000" y="25654"/>
                </a:lnTo>
                <a:lnTo>
                  <a:pt x="4292600" y="25654"/>
                </a:lnTo>
                <a:lnTo>
                  <a:pt x="4292600" y="5953760"/>
                </a:lnTo>
                <a:lnTo>
                  <a:pt x="25400" y="5953760"/>
                </a:lnTo>
                <a:lnTo>
                  <a:pt x="25400" y="25400"/>
                </a:lnTo>
                <a:lnTo>
                  <a:pt x="4318000" y="25400"/>
                </a:lnTo>
                <a:lnTo>
                  <a:pt x="4318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9228" y="1200404"/>
            <a:ext cx="2674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Gothic Uralic"/>
                <a:cs typeface="Gothic Uralic"/>
              </a:rPr>
              <a:t>Pengertian</a:t>
            </a:r>
            <a:endParaRPr sz="40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228" y="2657601"/>
            <a:ext cx="3576954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URW Gothic"/>
                <a:cs typeface="URW Gothic"/>
              </a:rPr>
              <a:t>Jacob &amp; </a:t>
            </a:r>
            <a:r>
              <a:rPr sz="2000" spc="-10" dirty="0">
                <a:latin typeface="URW Gothic"/>
                <a:cs typeface="URW Gothic"/>
              </a:rPr>
              <a:t>Wasingthon (2003)  </a:t>
            </a:r>
            <a:r>
              <a:rPr sz="2000" spc="-20" dirty="0">
                <a:latin typeface="Verdana"/>
                <a:cs typeface="Verdana"/>
              </a:rPr>
              <a:t>“Serangkaian program  </a:t>
            </a:r>
            <a:r>
              <a:rPr sz="2000" dirty="0">
                <a:latin typeface="URW Gothic"/>
                <a:cs typeface="URW Gothic"/>
              </a:rPr>
              <a:t>terencana, </a:t>
            </a:r>
            <a:r>
              <a:rPr sz="2000" spc="-5" dirty="0">
                <a:latin typeface="URW Gothic"/>
                <a:cs typeface="URW Gothic"/>
              </a:rPr>
              <a:t>yang disediakan  </a:t>
            </a:r>
            <a:r>
              <a:rPr sz="2000" dirty="0">
                <a:latin typeface="URW Gothic"/>
                <a:cs typeface="URW Gothic"/>
              </a:rPr>
              <a:t>selama </a:t>
            </a:r>
            <a:r>
              <a:rPr sz="2000" spc="-5" dirty="0">
                <a:latin typeface="URW Gothic"/>
                <a:cs typeface="URW Gothic"/>
              </a:rPr>
              <a:t>periode </a:t>
            </a:r>
            <a:r>
              <a:rPr sz="2000" dirty="0">
                <a:latin typeface="URW Gothic"/>
                <a:cs typeface="URW Gothic"/>
              </a:rPr>
              <a:t>waktu  tertentu, untuk membantu  memastikan </a:t>
            </a:r>
            <a:r>
              <a:rPr sz="2000" spc="-5" dirty="0">
                <a:latin typeface="URW Gothic"/>
                <a:cs typeface="URW Gothic"/>
              </a:rPr>
              <a:t>bahwa </a:t>
            </a:r>
            <a:r>
              <a:rPr sz="2000" dirty="0">
                <a:latin typeface="URW Gothic"/>
                <a:cs typeface="URW Gothic"/>
              </a:rPr>
              <a:t>semua  </a:t>
            </a:r>
            <a:r>
              <a:rPr sz="2000" spc="-5" dirty="0">
                <a:latin typeface="URW Gothic"/>
                <a:cs typeface="URW Gothic"/>
              </a:rPr>
              <a:t>individu </a:t>
            </a:r>
            <a:r>
              <a:rPr sz="2000" dirty="0">
                <a:latin typeface="URW Gothic"/>
                <a:cs typeface="URW Gothic"/>
              </a:rPr>
              <a:t>memiliki kompetensi  </a:t>
            </a:r>
            <a:r>
              <a:rPr sz="2000" spc="-5" dirty="0">
                <a:latin typeface="URW Gothic"/>
                <a:cs typeface="URW Gothic"/>
              </a:rPr>
              <a:t>yang diperlukan </a:t>
            </a:r>
            <a:r>
              <a:rPr sz="2000" dirty="0">
                <a:latin typeface="URW Gothic"/>
                <a:cs typeface="URW Gothic"/>
              </a:rPr>
              <a:t>untuk  </a:t>
            </a:r>
            <a:r>
              <a:rPr sz="2000" spc="-5" dirty="0">
                <a:latin typeface="URW Gothic"/>
                <a:cs typeface="URW Gothic"/>
              </a:rPr>
              <a:t>melakukan </a:t>
            </a:r>
            <a:r>
              <a:rPr sz="2000" dirty="0">
                <a:latin typeface="URW Gothic"/>
                <a:cs typeface="URW Gothic"/>
              </a:rPr>
              <a:t>potensi</a:t>
            </a:r>
            <a:r>
              <a:rPr sz="2000" spc="-130" dirty="0">
                <a:latin typeface="URW Gothic"/>
                <a:cs typeface="URW Gothic"/>
              </a:rPr>
              <a:t> </a:t>
            </a:r>
            <a:r>
              <a:rPr sz="2000" dirty="0">
                <a:latin typeface="URW Gothic"/>
                <a:cs typeface="URW Gothic"/>
              </a:rPr>
              <a:t>maksimal  mereka </a:t>
            </a:r>
            <a:r>
              <a:rPr sz="2000" spc="-5" dirty="0">
                <a:latin typeface="URW Gothic"/>
                <a:cs typeface="URW Gothic"/>
              </a:rPr>
              <a:t>dalam </a:t>
            </a:r>
            <a:r>
              <a:rPr sz="2000" dirty="0">
                <a:latin typeface="URW Gothic"/>
                <a:cs typeface="URW Gothic"/>
              </a:rPr>
              <a:t>mendukung  </a:t>
            </a:r>
            <a:r>
              <a:rPr sz="2000" spc="-65" dirty="0">
                <a:latin typeface="Verdana"/>
                <a:cs typeface="Verdana"/>
              </a:rPr>
              <a:t>tujuan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organisasi”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0932" y="484631"/>
            <a:ext cx="6542531" cy="588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24255"/>
            <a:ext cx="12192000" cy="5695315"/>
            <a:chOff x="0" y="524255"/>
            <a:chExt cx="12192000" cy="5695315"/>
          </a:xfrm>
        </p:grpSpPr>
        <p:sp>
          <p:nvSpPr>
            <p:cNvPr id="3" name="object 3"/>
            <p:cNvSpPr/>
            <p:nvPr/>
          </p:nvSpPr>
          <p:spPr>
            <a:xfrm>
              <a:off x="5512308" y="524255"/>
              <a:ext cx="6679692" cy="56951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24255"/>
              <a:ext cx="7800340" cy="5695315"/>
            </a:xfrm>
            <a:custGeom>
              <a:avLst/>
              <a:gdLst/>
              <a:ahLst/>
              <a:cxnLst/>
              <a:rect l="l" t="t" r="r" b="b"/>
              <a:pathLst>
                <a:path w="7800340" h="5695315">
                  <a:moveTo>
                    <a:pt x="7799832" y="0"/>
                  </a:moveTo>
                  <a:lnTo>
                    <a:pt x="0" y="0"/>
                  </a:lnTo>
                  <a:lnTo>
                    <a:pt x="0" y="5695188"/>
                  </a:lnTo>
                  <a:lnTo>
                    <a:pt x="5036820" y="5695188"/>
                  </a:lnTo>
                  <a:lnTo>
                    <a:pt x="7799832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9988" y="1050416"/>
            <a:ext cx="27673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FFFF"/>
                </a:solidFill>
                <a:latin typeface="Gothic Uralic"/>
                <a:cs typeface="Gothic Uralic"/>
              </a:rPr>
              <a:t>Karyawan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9988" y="2324480"/>
            <a:ext cx="4091304" cy="30257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Ingat bahwa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karyawan  </a:t>
            </a: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sebagai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aset </a:t>
            </a: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strategis 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perusahaan </a:t>
            </a: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yang perlu  dilibatkan dalam  pengambilan keputusan, 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sehingga karyawan </a:t>
            </a: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perlu  belajar terus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menerus</a:t>
            </a:r>
            <a:r>
              <a:rPr sz="2400" spc="-55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URW Gothic"/>
                <a:cs typeface="URW Gothic"/>
              </a:rPr>
              <a:t>untuk  meningkatkan kompetensi  </a:t>
            </a: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bukan sekedar</a:t>
            </a:r>
            <a:r>
              <a:rPr sz="2400" spc="-4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URW Gothic"/>
                <a:cs typeface="URW Gothic"/>
              </a:rPr>
              <a:t>pelaksana.</a:t>
            </a:r>
            <a:endParaRPr sz="24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689100"/>
          </a:xfrm>
          <a:custGeom>
            <a:avLst/>
            <a:gdLst/>
            <a:ahLst/>
            <a:cxnLst/>
            <a:rect l="l" t="t" r="r" b="b"/>
            <a:pathLst>
              <a:path w="12192000" h="1689100">
                <a:moveTo>
                  <a:pt x="0" y="1688591"/>
                </a:moveTo>
                <a:lnTo>
                  <a:pt x="12192000" y="1688591"/>
                </a:lnTo>
                <a:lnTo>
                  <a:pt x="12192000" y="0"/>
                </a:lnTo>
                <a:lnTo>
                  <a:pt x="0" y="0"/>
                </a:lnTo>
                <a:lnTo>
                  <a:pt x="0" y="168859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5760" y="599312"/>
            <a:ext cx="1838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Soft</a:t>
            </a:r>
            <a:r>
              <a:rPr sz="4000" spc="-6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skill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0" y="1688592"/>
            <a:ext cx="12192000" cy="5169535"/>
            <a:chOff x="0" y="1688592"/>
            <a:chExt cx="12192000" cy="5169535"/>
          </a:xfrm>
        </p:grpSpPr>
        <p:sp>
          <p:nvSpPr>
            <p:cNvPr id="5" name="object 5"/>
            <p:cNvSpPr/>
            <p:nvPr/>
          </p:nvSpPr>
          <p:spPr>
            <a:xfrm>
              <a:off x="0" y="1688592"/>
              <a:ext cx="12192000" cy="5169535"/>
            </a:xfrm>
            <a:custGeom>
              <a:avLst/>
              <a:gdLst/>
              <a:ahLst/>
              <a:cxnLst/>
              <a:rect l="l" t="t" r="r" b="b"/>
              <a:pathLst>
                <a:path w="12192000" h="5169534">
                  <a:moveTo>
                    <a:pt x="12192000" y="0"/>
                  </a:moveTo>
                  <a:lnTo>
                    <a:pt x="0" y="0"/>
                  </a:lnTo>
                  <a:lnTo>
                    <a:pt x="0" y="5169408"/>
                  </a:lnTo>
                  <a:lnTo>
                    <a:pt x="12192000" y="51694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6716" y="2010156"/>
              <a:ext cx="457200" cy="45720"/>
            </a:xfrm>
            <a:custGeom>
              <a:avLst/>
              <a:gdLst/>
              <a:ahLst/>
              <a:cxnLst/>
              <a:rect l="l" t="t" r="r" b="b"/>
              <a:pathLst>
                <a:path w="457200" h="45719">
                  <a:moveTo>
                    <a:pt x="4572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57200" y="4572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34541" y="2207716"/>
            <a:ext cx="9674225" cy="32791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312420" indent="-229235">
              <a:lnSpc>
                <a:spcPct val="90000"/>
              </a:lnSpc>
              <a:spcBef>
                <a:spcPts val="39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URW Gothic"/>
                <a:cs typeface="URW Gothic"/>
              </a:rPr>
              <a:t>Era </a:t>
            </a:r>
            <a:r>
              <a:rPr sz="2400" dirty="0">
                <a:latin typeface="URW Gothic"/>
                <a:cs typeface="URW Gothic"/>
              </a:rPr>
              <a:t>saat ini, pengembangan </a:t>
            </a:r>
            <a:r>
              <a:rPr sz="2400" spc="-5" dirty="0">
                <a:latin typeface="URW Gothic"/>
                <a:cs typeface="URW Gothic"/>
              </a:rPr>
              <a:t>karyawan </a:t>
            </a:r>
            <a:r>
              <a:rPr sz="2400" dirty="0">
                <a:latin typeface="URW Gothic"/>
                <a:cs typeface="URW Gothic"/>
              </a:rPr>
              <a:t>lebih </a:t>
            </a:r>
            <a:r>
              <a:rPr sz="2400" spc="-5" dirty="0">
                <a:latin typeface="URW Gothic"/>
                <a:cs typeface="URW Gothic"/>
              </a:rPr>
              <a:t>banyak pada  proses soft </a:t>
            </a:r>
            <a:r>
              <a:rPr sz="2400" dirty="0">
                <a:latin typeface="URW Gothic"/>
                <a:cs typeface="URW Gothic"/>
              </a:rPr>
              <a:t>skill </a:t>
            </a:r>
            <a:r>
              <a:rPr sz="2400" spc="-5" dirty="0">
                <a:latin typeface="URW Gothic"/>
                <a:cs typeface="URW Gothic"/>
              </a:rPr>
              <a:t>bukan sekedar hard skill, </a:t>
            </a:r>
            <a:r>
              <a:rPr sz="2400" dirty="0">
                <a:latin typeface="URW Gothic"/>
                <a:cs typeface="URW Gothic"/>
              </a:rPr>
              <a:t>selain </a:t>
            </a:r>
            <a:r>
              <a:rPr sz="2400" spc="-5" dirty="0">
                <a:latin typeface="URW Gothic"/>
                <a:cs typeface="URW Gothic"/>
              </a:rPr>
              <a:t>soft skill  pengembangan </a:t>
            </a:r>
            <a:r>
              <a:rPr sz="2400" dirty="0">
                <a:latin typeface="URW Gothic"/>
                <a:cs typeface="URW Gothic"/>
              </a:rPr>
              <a:t>nilai </a:t>
            </a:r>
            <a:r>
              <a:rPr sz="2400" spc="-5" dirty="0">
                <a:latin typeface="URW Gothic"/>
                <a:cs typeface="URW Gothic"/>
              </a:rPr>
              <a:t>individual dan </a:t>
            </a:r>
            <a:r>
              <a:rPr sz="2400" dirty="0">
                <a:latin typeface="URW Gothic"/>
                <a:cs typeface="URW Gothic"/>
              </a:rPr>
              <a:t>juga meliputi spiritual</a:t>
            </a:r>
            <a:r>
              <a:rPr sz="2400" spc="-195" dirty="0">
                <a:latin typeface="URW Gothic"/>
                <a:cs typeface="URW Gothic"/>
              </a:rPr>
              <a:t> </a:t>
            </a:r>
            <a:r>
              <a:rPr sz="2400" spc="-5" dirty="0">
                <a:latin typeface="URW Gothic"/>
                <a:cs typeface="URW Gothic"/>
              </a:rPr>
              <a:t>skill,  sebagai </a:t>
            </a:r>
            <a:r>
              <a:rPr sz="2400" dirty="0">
                <a:latin typeface="URW Gothic"/>
                <a:cs typeface="URW Gothic"/>
              </a:rPr>
              <a:t>bagian </a:t>
            </a:r>
            <a:r>
              <a:rPr sz="2400" spc="-5" dirty="0">
                <a:latin typeface="URW Gothic"/>
                <a:cs typeface="URW Gothic"/>
              </a:rPr>
              <a:t>dari </a:t>
            </a:r>
            <a:r>
              <a:rPr sz="2400" dirty="0">
                <a:latin typeface="URW Gothic"/>
                <a:cs typeface="URW Gothic"/>
              </a:rPr>
              <a:t>keseimbangan </a:t>
            </a:r>
            <a:r>
              <a:rPr sz="2400" spc="-5" dirty="0">
                <a:latin typeface="URW Gothic"/>
                <a:cs typeface="URW Gothic"/>
              </a:rPr>
              <a:t>dalam</a:t>
            </a:r>
            <a:r>
              <a:rPr sz="2400" spc="-114" dirty="0">
                <a:latin typeface="URW Gothic"/>
                <a:cs typeface="URW Gothic"/>
              </a:rPr>
              <a:t> </a:t>
            </a:r>
            <a:r>
              <a:rPr sz="2400" spc="-5" dirty="0">
                <a:latin typeface="URW Gothic"/>
                <a:cs typeface="URW Gothic"/>
              </a:rPr>
              <a:t>bekerja.</a:t>
            </a:r>
            <a:endParaRPr sz="2400">
              <a:latin typeface="URW Gothic"/>
              <a:cs typeface="URW Gothic"/>
            </a:endParaRPr>
          </a:p>
          <a:p>
            <a:pPr marL="241300" indent="-229235">
              <a:lnSpc>
                <a:spcPts val="2735"/>
              </a:lnSpc>
              <a:spcBef>
                <a:spcPts val="7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Verdana"/>
                <a:cs typeface="Verdana"/>
              </a:rPr>
              <a:t>Adhiatma,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Fachrunnisa,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et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al.,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2020 </a:t>
            </a:r>
            <a:r>
              <a:rPr sz="2400" spc="-425" dirty="0">
                <a:latin typeface="Verdana"/>
                <a:cs typeface="Verdana"/>
              </a:rPr>
              <a:t>: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“upaya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pembentukan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nilai</a:t>
            </a:r>
            <a:endParaRPr sz="2400">
              <a:latin typeface="Verdana"/>
              <a:cs typeface="Verdana"/>
            </a:endParaRPr>
          </a:p>
          <a:p>
            <a:pPr marL="241300">
              <a:lnSpc>
                <a:spcPts val="2735"/>
              </a:lnSpc>
            </a:pPr>
            <a:r>
              <a:rPr sz="2400" spc="105" dirty="0">
                <a:latin typeface="Verdana"/>
                <a:cs typeface="Verdana"/>
              </a:rPr>
              <a:t>dapat</a:t>
            </a:r>
            <a:r>
              <a:rPr sz="2400" spc="-615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menggunakan knowledge </a:t>
            </a:r>
            <a:r>
              <a:rPr sz="2400" spc="-70" dirty="0">
                <a:latin typeface="Verdana"/>
                <a:cs typeface="Verdana"/>
              </a:rPr>
              <a:t>sharing”</a:t>
            </a:r>
            <a:endParaRPr sz="2400">
              <a:latin typeface="Verdana"/>
              <a:cs typeface="Verdana"/>
            </a:endParaRPr>
          </a:p>
          <a:p>
            <a:pPr marL="241300" marR="280035" indent="-229235" algn="just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URW Gothic"/>
                <a:cs typeface="URW Gothic"/>
              </a:rPr>
              <a:t>Spiritual </a:t>
            </a:r>
            <a:r>
              <a:rPr sz="2400" spc="-5" dirty="0">
                <a:latin typeface="URW Gothic"/>
                <a:cs typeface="URW Gothic"/>
              </a:rPr>
              <a:t>dapat </a:t>
            </a:r>
            <a:r>
              <a:rPr sz="2400" dirty="0">
                <a:latin typeface="URW Gothic"/>
                <a:cs typeface="URW Gothic"/>
              </a:rPr>
              <a:t>dicapai ketika mampu </a:t>
            </a:r>
            <a:r>
              <a:rPr sz="2400" spc="-5" dirty="0">
                <a:latin typeface="URW Gothic"/>
                <a:cs typeface="URW Gothic"/>
              </a:rPr>
              <a:t>memahami konsep</a:t>
            </a:r>
            <a:r>
              <a:rPr sz="2400" spc="-145" dirty="0">
                <a:latin typeface="URW Gothic"/>
                <a:cs typeface="URW Gothic"/>
              </a:rPr>
              <a:t> </a:t>
            </a:r>
            <a:r>
              <a:rPr sz="2400" dirty="0">
                <a:latin typeface="URW Gothic"/>
                <a:cs typeface="URW Gothic"/>
              </a:rPr>
              <a:t>diri,  nilai </a:t>
            </a:r>
            <a:r>
              <a:rPr sz="2400" spc="-5" dirty="0">
                <a:latin typeface="URW Gothic"/>
                <a:cs typeface="URW Gothic"/>
              </a:rPr>
              <a:t>serta aktualisasi diri dalam menjalani kehidupan, antaran  pekerjaan dan </a:t>
            </a:r>
            <a:r>
              <a:rPr sz="2400" dirty="0">
                <a:latin typeface="URW Gothic"/>
                <a:cs typeface="URW Gothic"/>
              </a:rPr>
              <a:t>diluar</a:t>
            </a:r>
            <a:r>
              <a:rPr sz="2400" spc="-55" dirty="0">
                <a:latin typeface="URW Gothic"/>
                <a:cs typeface="URW Gothic"/>
              </a:rPr>
              <a:t> </a:t>
            </a:r>
            <a:r>
              <a:rPr sz="2400" spc="-5" dirty="0">
                <a:latin typeface="URW Gothic"/>
                <a:cs typeface="URW Gothic"/>
              </a:rPr>
              <a:t>pekerjaan.</a:t>
            </a:r>
            <a:endParaRPr sz="24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9988" y="2167255"/>
            <a:ext cx="202183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solidFill>
                  <a:srgbClr val="FFFFFF"/>
                </a:solidFill>
                <a:latin typeface="Gothic Uralic"/>
                <a:cs typeface="Gothic Uralic"/>
              </a:rPr>
              <a:t>Tujuan</a:t>
            </a:r>
            <a:endParaRPr sz="5000">
              <a:latin typeface="Gothic Uralic"/>
              <a:cs typeface="Gothic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1247" y="626363"/>
            <a:ext cx="704215" cy="146685"/>
          </a:xfrm>
          <a:custGeom>
            <a:avLst/>
            <a:gdLst/>
            <a:ahLst/>
            <a:cxnLst/>
            <a:rect l="l" t="t" r="r" b="b"/>
            <a:pathLst>
              <a:path w="704215" h="146684">
                <a:moveTo>
                  <a:pt x="704088" y="0"/>
                </a:moveTo>
                <a:lnTo>
                  <a:pt x="0" y="0"/>
                </a:lnTo>
                <a:lnTo>
                  <a:pt x="0" y="146303"/>
                </a:lnTo>
                <a:lnTo>
                  <a:pt x="704088" y="146303"/>
                </a:lnTo>
                <a:lnTo>
                  <a:pt x="70408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1247" y="3241548"/>
            <a:ext cx="10506710" cy="18415"/>
          </a:xfrm>
          <a:custGeom>
            <a:avLst/>
            <a:gdLst/>
            <a:ahLst/>
            <a:cxnLst/>
            <a:rect l="l" t="t" r="r" b="b"/>
            <a:pathLst>
              <a:path w="10506710" h="18414">
                <a:moveTo>
                  <a:pt x="10506456" y="0"/>
                </a:moveTo>
                <a:lnTo>
                  <a:pt x="0" y="0"/>
                </a:lnTo>
                <a:lnTo>
                  <a:pt x="0" y="18287"/>
                </a:lnTo>
                <a:lnTo>
                  <a:pt x="10506456" y="18287"/>
                </a:lnTo>
                <a:lnTo>
                  <a:pt x="10506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9988" y="3451631"/>
            <a:ext cx="8939530" cy="9461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FFFF"/>
                </a:solidFill>
                <a:latin typeface="URW Gothic"/>
                <a:cs typeface="URW Gothic"/>
              </a:rPr>
              <a:t>Menciptakan </a:t>
            </a:r>
            <a:r>
              <a:rPr sz="2800" spc="-10" dirty="0">
                <a:solidFill>
                  <a:srgbClr val="FFFFFF"/>
                </a:solidFill>
                <a:latin typeface="URW Gothic"/>
                <a:cs typeface="URW Gothic"/>
              </a:rPr>
              <a:t>dan </a:t>
            </a:r>
            <a:r>
              <a:rPr sz="2800" spc="-5" dirty="0">
                <a:solidFill>
                  <a:srgbClr val="FFFFFF"/>
                </a:solidFill>
                <a:latin typeface="URW Gothic"/>
                <a:cs typeface="URW Gothic"/>
              </a:rPr>
              <a:t>menyeimbangkan </a:t>
            </a:r>
            <a:r>
              <a:rPr sz="2800" dirty="0">
                <a:solidFill>
                  <a:srgbClr val="FFFFFF"/>
                </a:solidFill>
                <a:latin typeface="URW Gothic"/>
                <a:cs typeface="URW Gothic"/>
              </a:rPr>
              <a:t>tujuan</a:t>
            </a:r>
            <a:r>
              <a:rPr sz="2800" spc="6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URW Gothic"/>
                <a:cs typeface="URW Gothic"/>
              </a:rPr>
              <a:t>hidup</a:t>
            </a:r>
            <a:endParaRPr sz="2800">
              <a:latin typeface="URW Gothic"/>
              <a:cs typeface="URW Gothic"/>
            </a:endParaRPr>
          </a:p>
          <a:p>
            <a:pPr marL="241300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FFFF"/>
                </a:solidFill>
                <a:latin typeface="URW Gothic"/>
                <a:cs typeface="URW Gothic"/>
              </a:rPr>
              <a:t>Apa </a:t>
            </a:r>
            <a:r>
              <a:rPr sz="2800" spc="-10" dirty="0">
                <a:solidFill>
                  <a:srgbClr val="FFFFFF"/>
                </a:solidFill>
                <a:latin typeface="URW Gothic"/>
                <a:cs typeface="URW Gothic"/>
              </a:rPr>
              <a:t>yang </a:t>
            </a:r>
            <a:r>
              <a:rPr sz="2800" spc="-5" dirty="0">
                <a:solidFill>
                  <a:srgbClr val="FFFFFF"/>
                </a:solidFill>
                <a:latin typeface="URW Gothic"/>
                <a:cs typeface="URW Gothic"/>
              </a:rPr>
              <a:t>menjadi tujuan</a:t>
            </a:r>
            <a:r>
              <a:rPr sz="2800" spc="4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URW Gothic"/>
                <a:cs typeface="URW Gothic"/>
              </a:rPr>
              <a:t>hidup?</a:t>
            </a:r>
            <a:endParaRPr sz="28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066" y="240029"/>
            <a:ext cx="4461510" cy="6023610"/>
          </a:xfrm>
          <a:custGeom>
            <a:avLst/>
            <a:gdLst/>
            <a:ahLst/>
            <a:cxnLst/>
            <a:rect l="l" t="t" r="r" b="b"/>
            <a:pathLst>
              <a:path w="4461510" h="6023610">
                <a:moveTo>
                  <a:pt x="4397743" y="64020"/>
                </a:moveTo>
                <a:lnTo>
                  <a:pt x="63500" y="64020"/>
                </a:lnTo>
                <a:lnTo>
                  <a:pt x="63500" y="5960364"/>
                </a:lnTo>
                <a:lnTo>
                  <a:pt x="4397743" y="5960364"/>
                </a:lnTo>
                <a:lnTo>
                  <a:pt x="4397743" y="64020"/>
                </a:lnTo>
                <a:close/>
              </a:path>
              <a:path w="4461510" h="6023610">
                <a:moveTo>
                  <a:pt x="4461256" y="0"/>
                </a:moveTo>
                <a:lnTo>
                  <a:pt x="0" y="0"/>
                </a:lnTo>
                <a:lnTo>
                  <a:pt x="0" y="25400"/>
                </a:lnTo>
                <a:lnTo>
                  <a:pt x="0" y="5998210"/>
                </a:lnTo>
                <a:lnTo>
                  <a:pt x="0" y="6023610"/>
                </a:lnTo>
                <a:lnTo>
                  <a:pt x="4461256" y="6023610"/>
                </a:lnTo>
                <a:lnTo>
                  <a:pt x="4461256" y="5998476"/>
                </a:lnTo>
                <a:lnTo>
                  <a:pt x="4461256" y="5998210"/>
                </a:lnTo>
                <a:lnTo>
                  <a:pt x="4461256" y="25920"/>
                </a:lnTo>
                <a:lnTo>
                  <a:pt x="4435856" y="25920"/>
                </a:lnTo>
                <a:lnTo>
                  <a:pt x="4435856" y="5998210"/>
                </a:lnTo>
                <a:lnTo>
                  <a:pt x="25400" y="5998210"/>
                </a:lnTo>
                <a:lnTo>
                  <a:pt x="25400" y="25400"/>
                </a:lnTo>
                <a:lnTo>
                  <a:pt x="4461256" y="25400"/>
                </a:lnTo>
                <a:lnTo>
                  <a:pt x="446125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744092"/>
            <a:ext cx="362839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1" spc="-5" dirty="0">
                <a:solidFill>
                  <a:srgbClr val="FFFFFF"/>
                </a:solidFill>
                <a:latin typeface="Gothic Uralic"/>
                <a:cs typeface="Gothic Uralic"/>
              </a:rPr>
              <a:t>Ruang </a:t>
            </a:r>
            <a:r>
              <a:rPr sz="3600" b="1" dirty="0">
                <a:solidFill>
                  <a:srgbClr val="FFFFFF"/>
                </a:solidFill>
                <a:latin typeface="Gothic Uralic"/>
                <a:cs typeface="Gothic Uralic"/>
              </a:rPr>
              <a:t>Lingkup  </a:t>
            </a:r>
            <a:r>
              <a:rPr sz="3600" b="1" spc="-5" dirty="0">
                <a:solidFill>
                  <a:srgbClr val="FFFFFF"/>
                </a:solidFill>
                <a:latin typeface="Gothic Uralic"/>
                <a:cs typeface="Gothic Uralic"/>
              </a:rPr>
              <a:t>Pengembangan</a:t>
            </a:r>
            <a:endParaRPr sz="3600">
              <a:latin typeface="Gothic Uralic"/>
              <a:cs typeface="Gothic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850" y="2052066"/>
            <a:ext cx="3685540" cy="0"/>
          </a:xfrm>
          <a:custGeom>
            <a:avLst/>
            <a:gdLst/>
            <a:ahLst/>
            <a:cxnLst/>
            <a:rect l="l" t="t" r="r" b="b"/>
            <a:pathLst>
              <a:path w="3685540">
                <a:moveTo>
                  <a:pt x="0" y="0"/>
                </a:moveTo>
                <a:lnTo>
                  <a:pt x="3685032" y="0"/>
                </a:lnTo>
              </a:path>
            </a:pathLst>
          </a:custGeom>
          <a:ln w="22225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2490" y="2118741"/>
            <a:ext cx="3310890" cy="28308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779145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URW Gothic"/>
                <a:cs typeface="URW Gothic"/>
              </a:rPr>
              <a:t>Analisis</a:t>
            </a:r>
            <a:r>
              <a:rPr sz="2000" spc="-8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URW Gothic"/>
                <a:cs typeface="URW Gothic"/>
              </a:rPr>
              <a:t>kebutuhan  </a:t>
            </a:r>
            <a:r>
              <a:rPr sz="2000" spc="-5" dirty="0">
                <a:solidFill>
                  <a:srgbClr val="FFFFFF"/>
                </a:solidFill>
                <a:latin typeface="URW Gothic"/>
                <a:cs typeface="URW Gothic"/>
              </a:rPr>
              <a:t>pelatihan</a:t>
            </a:r>
            <a:endParaRPr sz="2000">
              <a:latin typeface="URW Gothic"/>
              <a:cs typeface="URW Gothic"/>
            </a:endParaRPr>
          </a:p>
          <a:p>
            <a:pPr marL="241300" marR="576580" indent="-228600">
              <a:lnSpc>
                <a:spcPts val="216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URW Gothic"/>
                <a:cs typeface="URW Gothic"/>
              </a:rPr>
              <a:t>Memetakan</a:t>
            </a:r>
            <a:r>
              <a:rPr sz="2000" spc="-12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URW Gothic"/>
                <a:cs typeface="URW Gothic"/>
              </a:rPr>
              <a:t>potensi  </a:t>
            </a:r>
            <a:r>
              <a:rPr sz="2000" spc="-5" dirty="0">
                <a:solidFill>
                  <a:srgbClr val="FFFFFF"/>
                </a:solidFill>
                <a:latin typeface="URW Gothic"/>
                <a:cs typeface="URW Gothic"/>
              </a:rPr>
              <a:t>karyawan</a:t>
            </a:r>
            <a:endParaRPr sz="2000">
              <a:latin typeface="URW Gothic"/>
              <a:cs typeface="URW Gothic"/>
            </a:endParaRPr>
          </a:p>
          <a:p>
            <a:pPr marL="241300" marR="5080" indent="-228600">
              <a:lnSpc>
                <a:spcPts val="2160"/>
              </a:lnSpc>
              <a:spcBef>
                <a:spcPts val="6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URW Gothic"/>
                <a:cs typeface="URW Gothic"/>
              </a:rPr>
              <a:t>Menyusun</a:t>
            </a:r>
            <a:r>
              <a:rPr sz="2000" spc="-80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URW Gothic"/>
                <a:cs typeface="URW Gothic"/>
              </a:rPr>
              <a:t>perencanaan  karier</a:t>
            </a:r>
            <a:endParaRPr sz="2000">
              <a:latin typeface="URW Gothic"/>
              <a:cs typeface="URW Gothic"/>
            </a:endParaRPr>
          </a:p>
          <a:p>
            <a:pPr marL="241300" marR="591820" indent="-228600">
              <a:lnSpc>
                <a:spcPts val="216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URW Gothic"/>
                <a:cs typeface="URW Gothic"/>
              </a:rPr>
              <a:t>Demosi</a:t>
            </a:r>
            <a:r>
              <a:rPr sz="2000" spc="-95" dirty="0">
                <a:solidFill>
                  <a:srgbClr val="FFFFFF"/>
                </a:solidFill>
                <a:latin typeface="URW Gothic"/>
                <a:cs typeface="URW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URW Gothic"/>
                <a:cs typeface="URW Gothic"/>
              </a:rPr>
              <a:t>(perubahan  jabatan)</a:t>
            </a:r>
            <a:endParaRPr sz="2000">
              <a:latin typeface="URW Gothic"/>
              <a:cs typeface="URW Gothic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URW Gothic"/>
                <a:cs typeface="URW Gothic"/>
              </a:rPr>
              <a:t>Mutasi</a:t>
            </a:r>
            <a:endParaRPr sz="2000">
              <a:latin typeface="URW Gothic"/>
              <a:cs typeface="URW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42788" y="484631"/>
            <a:ext cx="5733288" cy="5733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522220" y="0"/>
              <a:ext cx="9669780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389876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776427"/>
            <a:ext cx="3470275" cy="101028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560"/>
              </a:spcBef>
            </a:pPr>
            <a:r>
              <a:rPr sz="3400" b="1" spc="-5" dirty="0">
                <a:latin typeface="Gothic Uralic"/>
                <a:cs typeface="Gothic Uralic"/>
              </a:rPr>
              <a:t>Perubahan  </a:t>
            </a:r>
            <a:r>
              <a:rPr sz="3400" b="1" spc="-10" dirty="0">
                <a:latin typeface="Gothic Uralic"/>
                <a:cs typeface="Gothic Uralic"/>
              </a:rPr>
              <a:t>pe</a:t>
            </a:r>
            <a:r>
              <a:rPr sz="3400" b="1" dirty="0">
                <a:latin typeface="Gothic Uralic"/>
                <a:cs typeface="Gothic Uralic"/>
              </a:rPr>
              <a:t>n</a:t>
            </a:r>
            <a:r>
              <a:rPr sz="3400" b="1" spc="-10" dirty="0">
                <a:latin typeface="Gothic Uralic"/>
                <a:cs typeface="Gothic Uralic"/>
              </a:rPr>
              <a:t>gem</a:t>
            </a:r>
            <a:r>
              <a:rPr sz="3400" b="1" dirty="0">
                <a:latin typeface="Gothic Uralic"/>
                <a:cs typeface="Gothic Uralic"/>
              </a:rPr>
              <a:t>b</a:t>
            </a:r>
            <a:r>
              <a:rPr sz="3400" b="1" spc="-10" dirty="0">
                <a:latin typeface="Gothic Uralic"/>
                <a:cs typeface="Gothic Uralic"/>
              </a:rPr>
              <a:t>an</a:t>
            </a:r>
            <a:r>
              <a:rPr sz="3400" b="1" dirty="0">
                <a:latin typeface="Gothic Uralic"/>
                <a:cs typeface="Gothic Uralic"/>
              </a:rPr>
              <a:t>g</a:t>
            </a:r>
            <a:r>
              <a:rPr sz="3400" b="1" spc="-10" dirty="0">
                <a:latin typeface="Gothic Uralic"/>
                <a:cs typeface="Gothic Uralic"/>
              </a:rPr>
              <a:t>an</a:t>
            </a:r>
            <a:endParaRPr sz="3400">
              <a:latin typeface="Gothic Uralic"/>
              <a:cs typeface="Gothic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2425065"/>
            <a:ext cx="4475480" cy="3937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751840" indent="-2292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URW Gothic"/>
                <a:cs typeface="URW Gothic"/>
              </a:rPr>
              <a:t>Tradisional </a:t>
            </a:r>
            <a:r>
              <a:rPr sz="2400" spc="-5" dirty="0">
                <a:latin typeface="URW Gothic"/>
                <a:cs typeface="URW Gothic"/>
              </a:rPr>
              <a:t>: </a:t>
            </a:r>
            <a:r>
              <a:rPr sz="2400" i="1" spc="-5" dirty="0">
                <a:latin typeface="URW Gothic"/>
                <a:cs typeface="URW Gothic"/>
              </a:rPr>
              <a:t>On The</a:t>
            </a:r>
            <a:r>
              <a:rPr sz="2400" i="1" spc="-95" dirty="0">
                <a:latin typeface="URW Gothic"/>
                <a:cs typeface="URW Gothic"/>
              </a:rPr>
              <a:t> </a:t>
            </a:r>
            <a:r>
              <a:rPr sz="2400" i="1" dirty="0">
                <a:latin typeface="URW Gothic"/>
                <a:cs typeface="URW Gothic"/>
              </a:rPr>
              <a:t>Job  Training </a:t>
            </a:r>
            <a:r>
              <a:rPr sz="2400" spc="-5" dirty="0">
                <a:latin typeface="URW Gothic"/>
                <a:cs typeface="URW Gothic"/>
              </a:rPr>
              <a:t>&amp; </a:t>
            </a:r>
            <a:r>
              <a:rPr sz="2400" i="1" spc="-5" dirty="0">
                <a:latin typeface="URW Gothic"/>
                <a:cs typeface="URW Gothic"/>
              </a:rPr>
              <a:t>Off The </a:t>
            </a:r>
            <a:r>
              <a:rPr sz="2400" i="1" dirty="0">
                <a:latin typeface="URW Gothic"/>
                <a:cs typeface="URW Gothic"/>
              </a:rPr>
              <a:t>Job  </a:t>
            </a:r>
            <a:r>
              <a:rPr sz="2400" i="1" spc="-5" dirty="0">
                <a:latin typeface="URW Gothic"/>
                <a:cs typeface="URW Gothic"/>
              </a:rPr>
              <a:t>Training</a:t>
            </a:r>
            <a:endParaRPr sz="2400">
              <a:latin typeface="URW Gothic"/>
              <a:cs typeface="URW Gothic"/>
            </a:endParaRPr>
          </a:p>
          <a:p>
            <a:pPr marL="241300" marR="5080" indent="-229235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URW Gothic"/>
                <a:cs typeface="URW Gothic"/>
              </a:rPr>
              <a:t>Tahun 2015 mulai didominasi  oleh </a:t>
            </a:r>
            <a:r>
              <a:rPr sz="2400" dirty="0">
                <a:latin typeface="URW Gothic"/>
                <a:cs typeface="URW Gothic"/>
              </a:rPr>
              <a:t>generasi </a:t>
            </a:r>
            <a:r>
              <a:rPr sz="2400" spc="-5" dirty="0">
                <a:latin typeface="URW Gothic"/>
                <a:cs typeface="URW Gothic"/>
              </a:rPr>
              <a:t>milenial,  dengan </a:t>
            </a:r>
            <a:r>
              <a:rPr sz="2400" dirty="0">
                <a:latin typeface="URW Gothic"/>
                <a:cs typeface="URW Gothic"/>
              </a:rPr>
              <a:t>ciri </a:t>
            </a:r>
            <a:r>
              <a:rPr sz="2400" spc="-5" dirty="0">
                <a:latin typeface="URW Gothic"/>
                <a:cs typeface="URW Gothic"/>
              </a:rPr>
              <a:t>khas  </a:t>
            </a:r>
            <a:r>
              <a:rPr sz="2400" dirty="0">
                <a:latin typeface="URW Gothic"/>
                <a:cs typeface="URW Gothic"/>
              </a:rPr>
              <a:t>kemudahan</a:t>
            </a:r>
            <a:r>
              <a:rPr sz="2400" spc="-25" dirty="0">
                <a:latin typeface="URW Gothic"/>
                <a:cs typeface="URW Gothic"/>
              </a:rPr>
              <a:t> </a:t>
            </a:r>
            <a:r>
              <a:rPr sz="2400" spc="-5" dirty="0">
                <a:latin typeface="URW Gothic"/>
                <a:cs typeface="URW Gothic"/>
              </a:rPr>
              <a:t>(praktis)</a:t>
            </a:r>
            <a:endParaRPr sz="2400">
              <a:latin typeface="URW Gothic"/>
              <a:cs typeface="URW Gothic"/>
            </a:endParaRPr>
          </a:p>
          <a:p>
            <a:pPr marL="241300" marR="211454" indent="-229235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URW Gothic"/>
                <a:cs typeface="URW Gothic"/>
              </a:rPr>
              <a:t>Perubahan Teknologi mulai  berdampat dari pelatihan  melalui Offline </a:t>
            </a:r>
            <a:r>
              <a:rPr sz="2400" dirty="0">
                <a:latin typeface="URW Gothic"/>
                <a:cs typeface="URW Gothic"/>
              </a:rPr>
              <a:t>menjadi  Online (</a:t>
            </a:r>
            <a:r>
              <a:rPr sz="2400" i="1" dirty="0">
                <a:latin typeface="URW Gothic"/>
                <a:cs typeface="URW Gothic"/>
              </a:rPr>
              <a:t>E</a:t>
            </a:r>
            <a:r>
              <a:rPr sz="2400" i="1" spc="-60" dirty="0">
                <a:latin typeface="URW Gothic"/>
                <a:cs typeface="URW Gothic"/>
              </a:rPr>
              <a:t> </a:t>
            </a:r>
            <a:r>
              <a:rPr sz="2400" i="1" dirty="0">
                <a:latin typeface="URW Gothic"/>
                <a:cs typeface="URW Gothic"/>
              </a:rPr>
              <a:t>Learning</a:t>
            </a:r>
            <a:r>
              <a:rPr sz="2400" dirty="0">
                <a:latin typeface="URW Gothic"/>
                <a:cs typeface="URW Gothic"/>
              </a:rPr>
              <a:t>)</a:t>
            </a:r>
            <a:endParaRPr sz="2400">
              <a:latin typeface="URW Gothic"/>
              <a:cs typeface="URW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190701"/>
            <a:ext cx="3174365" cy="11271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ts val="4110"/>
              </a:lnSpc>
              <a:spcBef>
                <a:spcPts val="615"/>
              </a:spcBef>
            </a:pPr>
            <a:r>
              <a:rPr sz="3800" b="1" spc="-5" dirty="0">
                <a:latin typeface="Gothic Uralic"/>
                <a:cs typeface="Gothic Uralic"/>
              </a:rPr>
              <a:t>Survey  </a:t>
            </a:r>
            <a:r>
              <a:rPr sz="3800" b="1" dirty="0">
                <a:latin typeface="Gothic Uralic"/>
                <a:cs typeface="Gothic Uralic"/>
              </a:rPr>
              <a:t>Linkedin</a:t>
            </a:r>
            <a:r>
              <a:rPr sz="3800" b="1" spc="-90" dirty="0">
                <a:latin typeface="Gothic Uralic"/>
                <a:cs typeface="Gothic Uralic"/>
              </a:rPr>
              <a:t> </a:t>
            </a:r>
            <a:r>
              <a:rPr sz="3800" b="1" spc="-5" dirty="0">
                <a:latin typeface="Gothic Uralic"/>
                <a:cs typeface="Gothic Uralic"/>
              </a:rPr>
              <a:t>2015</a:t>
            </a:r>
            <a:endParaRPr sz="3800">
              <a:latin typeface="Gothic Uralic"/>
              <a:cs typeface="Gothic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890" y="2574798"/>
            <a:ext cx="3255645" cy="18415"/>
          </a:xfrm>
          <a:custGeom>
            <a:avLst/>
            <a:gdLst/>
            <a:ahLst/>
            <a:cxnLst/>
            <a:rect l="l" t="t" r="r" b="b"/>
            <a:pathLst>
              <a:path w="3255645" h="18414">
                <a:moveTo>
                  <a:pt x="0" y="18287"/>
                </a:moveTo>
                <a:lnTo>
                  <a:pt x="3255264" y="18287"/>
                </a:lnTo>
                <a:lnTo>
                  <a:pt x="3255264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ln w="3809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9676" y="2804287"/>
            <a:ext cx="3227070" cy="3775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665" marR="373380" indent="-228600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URW Gothic"/>
                <a:cs typeface="URW Gothic"/>
              </a:rPr>
              <a:t>68% </a:t>
            </a:r>
            <a:r>
              <a:rPr sz="2000" spc="-5" dirty="0">
                <a:latin typeface="URW Gothic"/>
                <a:cs typeface="URW Gothic"/>
              </a:rPr>
              <a:t>Karyawan tidak  </a:t>
            </a:r>
            <a:r>
              <a:rPr sz="2000" dirty="0">
                <a:latin typeface="URW Gothic"/>
                <a:cs typeface="URW Gothic"/>
              </a:rPr>
              <a:t>selalu punya waktu  untuk</a:t>
            </a:r>
            <a:r>
              <a:rPr sz="2000" spc="-110" dirty="0">
                <a:latin typeface="URW Gothic"/>
                <a:cs typeface="URW Gothic"/>
              </a:rPr>
              <a:t> </a:t>
            </a:r>
            <a:r>
              <a:rPr sz="2000" dirty="0">
                <a:latin typeface="URW Gothic"/>
                <a:cs typeface="URW Gothic"/>
              </a:rPr>
              <a:t>menyelesaikan  </a:t>
            </a:r>
            <a:r>
              <a:rPr sz="2000" spc="-5" dirty="0">
                <a:latin typeface="URW Gothic"/>
                <a:cs typeface="URW Gothic"/>
              </a:rPr>
              <a:t>pembelajaran</a:t>
            </a:r>
            <a:endParaRPr sz="2000">
              <a:latin typeface="URW Gothic"/>
              <a:cs typeface="URW Gothic"/>
            </a:endParaRPr>
          </a:p>
          <a:p>
            <a:pPr marL="240665" marR="5080" indent="-228600">
              <a:lnSpc>
                <a:spcPts val="216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URW Gothic"/>
                <a:cs typeface="URW Gothic"/>
              </a:rPr>
              <a:t>Pembelajaran  bergantun pada  persyaratan,</a:t>
            </a:r>
            <a:r>
              <a:rPr sz="2000" spc="-100" dirty="0">
                <a:latin typeface="URW Gothic"/>
                <a:cs typeface="URW Gothic"/>
              </a:rPr>
              <a:t> </a:t>
            </a:r>
            <a:r>
              <a:rPr sz="2000" dirty="0">
                <a:latin typeface="URW Gothic"/>
                <a:cs typeface="URW Gothic"/>
              </a:rPr>
              <a:t>kebutuhan  pengembangan </a:t>
            </a:r>
            <a:r>
              <a:rPr sz="2000" spc="-5" dirty="0">
                <a:latin typeface="URW Gothic"/>
                <a:cs typeface="URW Gothic"/>
              </a:rPr>
              <a:t>dan  </a:t>
            </a:r>
            <a:r>
              <a:rPr sz="2000" dirty="0">
                <a:latin typeface="URW Gothic"/>
                <a:cs typeface="URW Gothic"/>
              </a:rPr>
              <a:t>minat</a:t>
            </a:r>
            <a:endParaRPr sz="2000">
              <a:latin typeface="URW Gothic"/>
              <a:cs typeface="URW Gothic"/>
            </a:endParaRPr>
          </a:p>
          <a:p>
            <a:pPr marL="240665" marR="127000" indent="-228600">
              <a:lnSpc>
                <a:spcPts val="216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URW Gothic"/>
                <a:cs typeface="URW Gothic"/>
              </a:rPr>
              <a:t>Karyawan masih</a:t>
            </a:r>
            <a:r>
              <a:rPr sz="2000" spc="-70" dirty="0">
                <a:latin typeface="URW Gothic"/>
                <a:cs typeface="URW Gothic"/>
              </a:rPr>
              <a:t> </a:t>
            </a:r>
            <a:r>
              <a:rPr sz="2000" dirty="0">
                <a:latin typeface="URW Gothic"/>
                <a:cs typeface="URW Gothic"/>
              </a:rPr>
              <a:t>patuh  </a:t>
            </a:r>
            <a:r>
              <a:rPr sz="2000" spc="-5" dirty="0">
                <a:latin typeface="URW Gothic"/>
                <a:cs typeface="URW Gothic"/>
              </a:rPr>
              <a:t>dan membutuhkan  </a:t>
            </a:r>
            <a:r>
              <a:rPr sz="2000" dirty="0">
                <a:latin typeface="URW Gothic"/>
                <a:cs typeface="URW Gothic"/>
              </a:rPr>
              <a:t>masukan </a:t>
            </a:r>
            <a:r>
              <a:rPr sz="2000" spc="-5" dirty="0">
                <a:latin typeface="URW Gothic"/>
                <a:cs typeface="URW Gothic"/>
              </a:rPr>
              <a:t>dari </a:t>
            </a:r>
            <a:r>
              <a:rPr sz="2000" dirty="0">
                <a:latin typeface="URW Gothic"/>
                <a:cs typeface="URW Gothic"/>
              </a:rPr>
              <a:t>manajer  atau</a:t>
            </a:r>
            <a:r>
              <a:rPr sz="2000" spc="-55" dirty="0">
                <a:latin typeface="URW Gothic"/>
                <a:cs typeface="URW Gothic"/>
              </a:rPr>
              <a:t> </a:t>
            </a:r>
            <a:r>
              <a:rPr sz="2000" spc="-5" dirty="0">
                <a:latin typeface="URW Gothic"/>
                <a:cs typeface="URW Gothic"/>
              </a:rPr>
              <a:t>pimpinan</a:t>
            </a:r>
            <a:endParaRPr sz="2000">
              <a:latin typeface="URW Gothic"/>
              <a:cs typeface="URW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32020" y="640080"/>
            <a:ext cx="6748272" cy="557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Kompetensi </a:t>
            </a:r>
            <a:r>
              <a:rPr spc="-5" dirty="0"/>
              <a:t>dasar SDM</a:t>
            </a:r>
            <a:r>
              <a:rPr spc="-120" dirty="0"/>
              <a:t> </a:t>
            </a:r>
            <a:r>
              <a:rPr spc="-5" dirty="0"/>
              <a:t>yang  diperlukan saat</a:t>
            </a:r>
            <a:r>
              <a:rPr spc="-50" dirty="0"/>
              <a:t> </a:t>
            </a:r>
            <a:r>
              <a:rPr spc="-5" dirty="0"/>
              <a:t>ini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999488"/>
            <a:ext cx="11515725" cy="4730750"/>
            <a:chOff x="0" y="1999488"/>
            <a:chExt cx="11515725" cy="4730750"/>
          </a:xfrm>
        </p:grpSpPr>
        <p:sp>
          <p:nvSpPr>
            <p:cNvPr id="4" name="object 4"/>
            <p:cNvSpPr/>
            <p:nvPr/>
          </p:nvSpPr>
          <p:spPr>
            <a:xfrm>
              <a:off x="0" y="1999488"/>
              <a:ext cx="11454765" cy="782320"/>
            </a:xfrm>
            <a:custGeom>
              <a:avLst/>
              <a:gdLst/>
              <a:ahLst/>
              <a:cxnLst/>
              <a:rect l="l" t="t" r="r" b="b"/>
              <a:pathLst>
                <a:path w="11454765" h="782319">
                  <a:moveTo>
                    <a:pt x="11454384" y="0"/>
                  </a:moveTo>
                  <a:lnTo>
                    <a:pt x="0" y="0"/>
                  </a:lnTo>
                  <a:lnTo>
                    <a:pt x="0" y="781812"/>
                  </a:lnTo>
                  <a:lnTo>
                    <a:pt x="11454384" y="781812"/>
                  </a:lnTo>
                  <a:lnTo>
                    <a:pt x="114543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188464"/>
              <a:ext cx="11515344" cy="45415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203704"/>
              <a:ext cx="11383010" cy="4267200"/>
            </a:xfrm>
            <a:custGeom>
              <a:avLst/>
              <a:gdLst/>
              <a:ahLst/>
              <a:cxnLst/>
              <a:rect l="l" t="t" r="r" b="b"/>
              <a:pathLst>
                <a:path w="11383010" h="4267200">
                  <a:moveTo>
                    <a:pt x="11382756" y="0"/>
                  </a:moveTo>
                  <a:lnTo>
                    <a:pt x="0" y="0"/>
                  </a:lnTo>
                  <a:lnTo>
                    <a:pt x="0" y="4267200"/>
                  </a:lnTo>
                  <a:lnTo>
                    <a:pt x="11382756" y="4267200"/>
                  </a:lnTo>
                  <a:lnTo>
                    <a:pt x="11382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2439" y="2671318"/>
            <a:ext cx="4370705" cy="27546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27685" marR="5080" indent="-515620">
              <a:lnSpc>
                <a:spcPts val="2160"/>
              </a:lnSpc>
              <a:spcBef>
                <a:spcPts val="3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spc="-5" dirty="0">
                <a:latin typeface="URW Gothic"/>
                <a:cs typeface="URW Gothic"/>
              </a:rPr>
              <a:t>Digitalisasi kondisi </a:t>
            </a:r>
            <a:r>
              <a:rPr sz="2000" dirty="0">
                <a:latin typeface="URW Gothic"/>
                <a:cs typeface="URW Gothic"/>
              </a:rPr>
              <a:t>kerja  </a:t>
            </a:r>
            <a:r>
              <a:rPr sz="2000" spc="-5" dirty="0">
                <a:latin typeface="URW Gothic"/>
                <a:cs typeface="URW Gothic"/>
              </a:rPr>
              <a:t>(lingkungan), pemanfaatan</a:t>
            </a:r>
            <a:r>
              <a:rPr sz="2000" spc="-20" dirty="0">
                <a:latin typeface="URW Gothic"/>
                <a:cs typeface="URW Gothic"/>
              </a:rPr>
              <a:t> </a:t>
            </a:r>
            <a:r>
              <a:rPr sz="2000" dirty="0">
                <a:latin typeface="URW Gothic"/>
                <a:cs typeface="URW Gothic"/>
              </a:rPr>
              <a:t>TIK</a:t>
            </a:r>
            <a:endParaRPr sz="2000">
              <a:latin typeface="URW Gothic"/>
              <a:cs typeface="URW Gothic"/>
            </a:endParaRPr>
          </a:p>
          <a:p>
            <a:pPr marL="527685" marR="723900" indent="-515620">
              <a:lnSpc>
                <a:spcPts val="216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URW Gothic"/>
                <a:cs typeface="URW Gothic"/>
              </a:rPr>
              <a:t>Sinergi </a:t>
            </a:r>
            <a:r>
              <a:rPr sz="2000" spc="-5" dirty="0">
                <a:latin typeface="URW Gothic"/>
                <a:cs typeface="URW Gothic"/>
              </a:rPr>
              <a:t>pada </a:t>
            </a:r>
            <a:r>
              <a:rPr sz="2000" dirty="0">
                <a:latin typeface="URW Gothic"/>
                <a:cs typeface="URW Gothic"/>
              </a:rPr>
              <a:t>proses</a:t>
            </a:r>
            <a:r>
              <a:rPr sz="2000" spc="-90" dirty="0">
                <a:latin typeface="URW Gothic"/>
                <a:cs typeface="URW Gothic"/>
              </a:rPr>
              <a:t> </a:t>
            </a:r>
            <a:r>
              <a:rPr sz="2000" spc="-5" dirty="0">
                <a:latin typeface="URW Gothic"/>
                <a:cs typeface="URW Gothic"/>
              </a:rPr>
              <a:t>bisnis  </a:t>
            </a:r>
            <a:r>
              <a:rPr sz="2000" dirty="0">
                <a:latin typeface="URW Gothic"/>
                <a:cs typeface="URW Gothic"/>
              </a:rPr>
              <a:t>dengan keamanan</a:t>
            </a:r>
            <a:r>
              <a:rPr sz="2000" spc="-65" dirty="0">
                <a:latin typeface="URW Gothic"/>
                <a:cs typeface="URW Gothic"/>
              </a:rPr>
              <a:t> </a:t>
            </a:r>
            <a:r>
              <a:rPr sz="2000" spc="-5" dirty="0">
                <a:latin typeface="URW Gothic"/>
                <a:cs typeface="URW Gothic"/>
              </a:rPr>
              <a:t>siber</a:t>
            </a:r>
            <a:endParaRPr sz="2000">
              <a:latin typeface="URW Gothic"/>
              <a:cs typeface="URW Gothic"/>
            </a:endParaRPr>
          </a:p>
          <a:p>
            <a:pPr marL="527685" marR="343535" indent="-515620">
              <a:lnSpc>
                <a:spcPts val="216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spc="-5" dirty="0">
                <a:latin typeface="URW Gothic"/>
                <a:cs typeface="URW Gothic"/>
              </a:rPr>
              <a:t>Fleksibilitas pada </a:t>
            </a:r>
            <a:r>
              <a:rPr sz="2000" dirty="0">
                <a:latin typeface="URW Gothic"/>
                <a:cs typeface="URW Gothic"/>
              </a:rPr>
              <a:t>proses  pekerjaan sesuai</a:t>
            </a:r>
            <a:r>
              <a:rPr sz="2000" spc="-120" dirty="0">
                <a:latin typeface="URW Gothic"/>
                <a:cs typeface="URW Gothic"/>
              </a:rPr>
              <a:t> </a:t>
            </a:r>
            <a:r>
              <a:rPr sz="2000" dirty="0">
                <a:latin typeface="URW Gothic"/>
                <a:cs typeface="URW Gothic"/>
              </a:rPr>
              <a:t>kebutuhan  dilapangan</a:t>
            </a:r>
            <a:endParaRPr sz="2000">
              <a:latin typeface="URW Gothic"/>
              <a:cs typeface="URW Gothic"/>
            </a:endParaRPr>
          </a:p>
          <a:p>
            <a:pPr marL="527685" marR="613410" indent="-515620">
              <a:lnSpc>
                <a:spcPts val="216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spc="5" dirty="0">
                <a:latin typeface="URW Gothic"/>
                <a:cs typeface="URW Gothic"/>
              </a:rPr>
              <a:t>Metode </a:t>
            </a:r>
            <a:r>
              <a:rPr sz="2000" dirty="0">
                <a:latin typeface="URW Gothic"/>
                <a:cs typeface="URW Gothic"/>
              </a:rPr>
              <a:t>kerja </a:t>
            </a:r>
            <a:r>
              <a:rPr sz="2000" spc="-5" dirty="0">
                <a:latin typeface="URW Gothic"/>
                <a:cs typeface="URW Gothic"/>
              </a:rPr>
              <a:t>yang</a:t>
            </a:r>
            <a:r>
              <a:rPr sz="2000" spc="-90" dirty="0">
                <a:latin typeface="URW Gothic"/>
                <a:cs typeface="URW Gothic"/>
              </a:rPr>
              <a:t> </a:t>
            </a:r>
            <a:r>
              <a:rPr sz="2000" spc="-5" dirty="0">
                <a:latin typeface="URW Gothic"/>
                <a:cs typeface="URW Gothic"/>
              </a:rPr>
              <a:t>bebas  </a:t>
            </a:r>
            <a:r>
              <a:rPr sz="2000" dirty="0">
                <a:latin typeface="URW Gothic"/>
                <a:cs typeface="URW Gothic"/>
              </a:rPr>
              <a:t>lokasi </a:t>
            </a:r>
            <a:r>
              <a:rPr sz="2000" spc="-5" dirty="0">
                <a:latin typeface="URW Gothic"/>
                <a:cs typeface="URW Gothic"/>
              </a:rPr>
              <a:t>dan</a:t>
            </a:r>
            <a:r>
              <a:rPr sz="2000" spc="-45" dirty="0">
                <a:latin typeface="URW Gothic"/>
                <a:cs typeface="URW Gothic"/>
              </a:rPr>
              <a:t> </a:t>
            </a:r>
            <a:r>
              <a:rPr sz="2000" spc="5" dirty="0">
                <a:latin typeface="URW Gothic"/>
                <a:cs typeface="URW Gothic"/>
              </a:rPr>
              <a:t>waktu</a:t>
            </a:r>
            <a:endParaRPr sz="2000">
              <a:latin typeface="URW Gothic"/>
              <a:cs typeface="URW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11596" y="1997964"/>
            <a:ext cx="5783580" cy="4165600"/>
            <a:chOff x="5911596" y="1997964"/>
            <a:chExt cx="5783580" cy="4165600"/>
          </a:xfrm>
        </p:grpSpPr>
        <p:sp>
          <p:nvSpPr>
            <p:cNvPr id="9" name="object 9"/>
            <p:cNvSpPr/>
            <p:nvPr/>
          </p:nvSpPr>
          <p:spPr>
            <a:xfrm>
              <a:off x="5911596" y="2519172"/>
              <a:ext cx="5149596" cy="3643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42776" y="1997964"/>
              <a:ext cx="152400" cy="782320"/>
            </a:xfrm>
            <a:custGeom>
              <a:avLst/>
              <a:gdLst/>
              <a:ahLst/>
              <a:cxnLst/>
              <a:rect l="l" t="t" r="r" b="b"/>
              <a:pathLst>
                <a:path w="152400" h="782319">
                  <a:moveTo>
                    <a:pt x="152400" y="0"/>
                  </a:moveTo>
                  <a:lnTo>
                    <a:pt x="0" y="0"/>
                  </a:lnTo>
                  <a:lnTo>
                    <a:pt x="0" y="781812"/>
                  </a:lnTo>
                  <a:lnTo>
                    <a:pt x="152400" y="781812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382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Carlito</vt:lpstr>
      <vt:lpstr>Gothic Uralic</vt:lpstr>
      <vt:lpstr>Trebuchet MS</vt:lpstr>
      <vt:lpstr>URW Gothic</vt:lpstr>
      <vt:lpstr>Verdana</vt:lpstr>
      <vt:lpstr>Office Theme</vt:lpstr>
      <vt:lpstr>Pengembangan  Karyawan (Referensi : Orkestra, Christiantius  Dwiatmaja, dkk, 2020)</vt:lpstr>
      <vt:lpstr>Pengertian</vt:lpstr>
      <vt:lpstr>Karyawan</vt:lpstr>
      <vt:lpstr>Soft skill</vt:lpstr>
      <vt:lpstr>Tujuan</vt:lpstr>
      <vt:lpstr>Ruang Lingkup  Pengembangan</vt:lpstr>
      <vt:lpstr>Perubahan  pengembangan</vt:lpstr>
      <vt:lpstr>Survey  Linkedin 2015</vt:lpstr>
      <vt:lpstr>Kompetensi dasar SDM yang  diperlukan saat ini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 Karyawan (Referensi : Orkestra, Christiantius  Dwiatmaja, dkk, 2020)</dc:title>
  <dc:creator>HP</dc:creator>
  <cp:lastModifiedBy>yusuf mcsn</cp:lastModifiedBy>
  <cp:revision>1</cp:revision>
  <dcterms:created xsi:type="dcterms:W3CDTF">2023-09-08T12:33:28Z</dcterms:created>
  <dcterms:modified xsi:type="dcterms:W3CDTF">2023-09-08T12:34:08Z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2023-09-08T00:00:00Z</vt:filetime>
  </property>
</Properties>
</file>