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6"/>
  </p:handoutMasterIdLst>
  <p:sldIdLst>
    <p:sldId id="256" r:id="rId3"/>
    <p:sldId id="268" r:id="rId4"/>
    <p:sldId id="271" r:id="rId5"/>
    <p:sldId id="267" r:id="rId6"/>
    <p:sldId id="260" r:id="rId7"/>
    <p:sldId id="265" r:id="rId8"/>
    <p:sldId id="266" r:id="rId9"/>
    <p:sldId id="261" r:id="rId10"/>
    <p:sldId id="262" r:id="rId11"/>
    <p:sldId id="269" r:id="rId12"/>
    <p:sldId id="270" r:id="rId13"/>
    <p:sldId id="263" r:id="rId14"/>
    <p:sldId id="272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28D94-CD4B-903F-FF72-C19BFBF61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E421E-01C6-6A32-502F-EDD1B3CFC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F225-697F-41F8-B101-0AE39D0AFCD1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FB54-8974-553A-C5DA-293C70BE3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6C840-A7D8-49CF-20C5-C5C8A9B09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C60F-0BEC-4C11-A83A-84D28F50A59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9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FBC3-9DAD-6BC7-DC12-A43F8821C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E55D8-240F-490D-7412-76C7749B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B22F-AF33-8BF8-C6E3-7982C2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DF41-62DA-6A00-C5C8-E5F6C4FF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318" y="6317438"/>
            <a:ext cx="41148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AC2B-4FF2-F8E5-F490-0893044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14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F9E2-F2E6-AF3E-9922-59F320C1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3A81-F974-7444-FE4A-F86CF35A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44C6-FD82-020F-AA5D-3C78C01F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1CFD-2BB8-6188-F290-ABD9A3DE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F5DE-6B9D-841F-3CF8-FA7C9063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13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BA97F-CB3F-06B4-5592-7165D7B15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46743-4A75-A239-A963-330BC217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65CC-08E1-3E9C-AC4C-0D891719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C4CD-8BD5-55A1-D6CE-5596383D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9DAD4-47D2-3021-6BD5-B54045C8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D04A-6770-C961-D737-90933BEF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2E8E-C1AA-34C9-3DE4-5EBF4AFE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5EDF-25F5-494E-6D5B-60AA7F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50C6-0AA2-697F-796E-93C5FD97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F65C-B15D-41C8-502E-C9936A3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91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0F5F-E9FB-92AA-5F34-55DFF23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976C-D411-8DF2-97EC-5B84E49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4552-9B7F-EDEA-E897-38827D81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EBD3-5DED-DE81-84B9-421CB620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C063-2B03-0E9F-F6E9-879A777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8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957B-E3B2-DB73-5F91-876125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DA54-0FB8-11DA-0BA3-76FE2D19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60F5-F8C3-C22B-6779-2EB15C3A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64F3-CEC2-DCF1-B850-FEB5C498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E2AD-F85E-9002-F708-FCDACF0D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0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C50B-ED04-114A-242D-FA85B1D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10C8-1FFC-AE2D-349B-6D8125554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570F8-E3C2-401B-0A6E-BD77D4C2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7B94-9F2F-B7BA-B477-2A964E1D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9EAE-989C-A165-55BF-7F34104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26B2-DBA9-DB91-9088-DA2AE4B3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44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F689-C6C5-28EB-3D9F-6D2A07DF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7876-462D-8F17-4202-CC4D7E583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B4968-1F7C-950E-A6B1-39AF927A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D257D-B6C8-E189-CBEB-4CEAC3188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841CC-52B9-6EF4-E7F3-669DF8AF0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6AB8-FBEB-4BB2-0D18-F21F64BB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9366-9AE6-5F5E-7497-A6C705B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4DF04-2FFD-1DD9-E03A-9D16548D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05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C045-6154-DA44-391C-C6A92A7E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D4AAE-0294-13AF-A989-39F586FC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6D329-A287-0471-6404-E3242F0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1E2A-D4AF-4022-3755-BF5C2EDA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44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81C72-1EB2-4686-6C14-C90FA42B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EE78-B09E-42E3-796A-BCEE5E4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2D9-D3A9-76AA-57E8-BE43ED3D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5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DE15-3277-A22F-92D4-41F2569B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AE6-D14E-37A8-C9FF-C4663E64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2E00-23BF-41E4-5C28-43EE43F7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67E2-7AFF-1FDA-11F4-FD35E8CD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6E01-6297-CDEE-5C71-23B5CA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A278F-9D99-1671-C87F-90B7455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1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1FC-3F06-C5DB-A234-C0AEAA7A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86D5-0063-6AB9-05E2-E114044A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3B0-968C-03FB-38C2-E5663A57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82D-BCBE-0EF7-9AC6-53A8D518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B2D-58BC-5E72-DA19-7F8DB711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831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9210-AE71-DD7C-3A0F-D4D831C9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75F6-6FB3-DEC1-B9CD-F7A62E043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13361-CF95-A729-C3CA-0510F303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7A416-8199-9864-9C37-9552CD65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4A53-C20C-0C55-92C6-6CB6D86D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FA62-8EB8-13F4-B0D5-0A52C54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2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9FB1-226B-E3A6-BFA0-61F18F6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DE0E5-A5C1-A7B8-B7E2-1E8BA1B6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0855-50DD-E6DE-DE13-71188B22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604D-61CE-3B50-059A-03949C65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B8E3-AA0A-7CD1-EBCD-2841572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14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EC8F1-3F98-14D9-E346-46605557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67B6-ADC5-773F-851F-4E719760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69CA-655E-AC6F-1653-AAD3E0A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06A8-9516-DA2F-2FED-6B0ABB5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DFC4-50EE-E6FD-8F71-A67555D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7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FDCC-667C-36FD-D3AD-1CF425D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9A85-826D-2144-499F-BD0A4B0C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348-0D2C-C356-C4D1-63C880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F79E-F91D-796B-AFAC-98FB52FF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8A7F-9E94-BC59-0FF1-0C0DEB0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CA1-A307-6BD2-A55C-984EEA58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2800-4624-C6D2-3CF4-A37A8B50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0A3F8-6D70-9E98-0961-DBF58D2F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857E-2447-8EFB-7F94-457A62FC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CFD2-2CB9-701C-0FDA-88F4C1F6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A66-B92A-B47C-B976-4FD25C34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17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18C0-7FF6-3F60-2492-AC48CAB8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C3C2-041E-7948-AD99-032A355E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B6F16-8D6C-CC01-D99F-D4C19834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7C08-D9CE-364C-55A9-32B6AD95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94ABC-11D7-BBFA-8511-F5DE6AA13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1F74F-833E-3BC6-8372-649B387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E7366-26A9-C4E9-37F2-899B9B71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F6279-5D97-CF3D-3AD1-ECF04D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2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D62-49F6-59B2-F7FD-9EDA04F2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033F7-BAE9-BD5D-D455-ED6B3CA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170F6-282B-FE20-DAF9-4F6FBA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2224-47C2-F887-1452-9C5B8A4C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6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CD5A3-4662-F815-2CD6-3CC0BC05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B23F-EC0D-6392-89C4-2421C99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1A99-9802-26E2-108B-EC7EDD09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9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20DB-0BC9-8500-3B84-7C9617E9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44A1-B49A-229C-D1E4-F215C26F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9B2F-F1D1-92C7-36F3-18F3B8D2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5894-D833-5AD3-3DE3-0BBA171B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53584-250A-DAB6-F315-4261E779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084C-7282-B51E-C340-0455B68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93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36F1-743A-1649-4B37-D796457F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8D84E-8C52-82F9-8627-096EBBCB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6A7B-52A2-4266-3B73-56A74D30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61D4-18F5-81D8-8B18-F6FDFBE9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D1DF-10EB-94B4-9A00-11FBBDA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2159-1F79-3541-F9AE-F1C3BE6A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2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8C11-32D3-21A3-80CC-D0141D43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ACACE-DD73-C56C-C36D-0738DAAB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7113"/>
            <a:ext cx="10515600" cy="385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0C28-F1B1-7B12-9C79-ABC6ABE3A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4A24-C431-41F5-3B64-854C0D43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7216" y="6338703"/>
            <a:ext cx="4114800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defRPr>
            </a:lvl1pPr>
          </a:lstStyle>
          <a:p>
            <a:r>
              <a:rPr lang="en-US"/>
              <a:t>BERKARAKTER, BERWAWAWASAN BERKEMAJUAN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A29D-175A-0C52-7081-CDCF92DA9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A6984-ADAD-24C9-DF72-00E7A06EBC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7023" y="74431"/>
            <a:ext cx="1654548" cy="81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07F6B-B259-8C57-D9BB-5F2A92381C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967023" cy="11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ECDA6-3EFA-09E8-31DA-05F9ABE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A7AC-233E-8547-438B-060E70A8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8D68-3251-B236-0FE6-E6EA4D823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63F3-F53B-76DF-CE06-CE2B43CF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0F98-D249-99CB-72B0-C8F42692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7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18EA-2B80-8E4B-D1D0-A6CF9A61A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KEGAWATDARURATAN GENITOURINARIA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DA455-02DE-5F6D-9D79-9A3346393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42092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E464-1ED5-128D-C766-BF44D298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58"/>
            <a:ext cx="10515600" cy="1045231"/>
          </a:xfrm>
        </p:spPr>
        <p:txBody>
          <a:bodyPr/>
          <a:lstStyle/>
          <a:p>
            <a:r>
              <a:rPr lang="en-US" dirty="0"/>
              <a:t>RETENSI URINE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FDCC-392B-0114-1C62-47140ED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91"/>
            <a:ext cx="10515600" cy="4253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TANDA &amp; GEJALA 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Ketidaknyamanan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Distensi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(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teraba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simfisis</a:t>
            </a:r>
            <a:r>
              <a:rPr lang="en-US" dirty="0"/>
              <a:t> pubis)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mengosongkan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Diagnostik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1. Scan ultrasonic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11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E464-1ED5-128D-C766-BF44D298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58"/>
            <a:ext cx="10515600" cy="1045231"/>
          </a:xfrm>
        </p:spPr>
        <p:txBody>
          <a:bodyPr/>
          <a:lstStyle/>
          <a:p>
            <a:r>
              <a:rPr lang="en-US" dirty="0"/>
              <a:t>RETENSI URINE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FDCC-392B-0114-1C62-47140ED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91"/>
            <a:ext cx="10515600" cy="4253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INTERVENSI TERAPEUTIK</a:t>
            </a:r>
          </a:p>
          <a:p>
            <a:pPr marL="514350" indent="-514350" algn="just">
              <a:buAutoNum type="arabicPeriod"/>
            </a:pPr>
            <a:r>
              <a:rPr lang="en-US" dirty="0"/>
              <a:t>Pasang </a:t>
            </a:r>
            <a:r>
              <a:rPr lang="en-US" dirty="0" err="1"/>
              <a:t>kateter</a:t>
            </a:r>
            <a:r>
              <a:rPr lang="en-US" dirty="0"/>
              <a:t> urine</a:t>
            </a:r>
          </a:p>
          <a:p>
            <a:pPr marL="514350" indent="-514350" algn="just">
              <a:buAutoNum type="arabicPeriod"/>
            </a:pPr>
            <a:r>
              <a:rPr lang="en-US" dirty="0"/>
              <a:t>Bila pada </a:t>
            </a:r>
            <a:r>
              <a:rPr lang="en-US" dirty="0" err="1"/>
              <a:t>pria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hipertropi</a:t>
            </a:r>
            <a:r>
              <a:rPr lang="en-US" dirty="0"/>
              <a:t>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kateter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lengkung</a:t>
            </a:r>
            <a:r>
              <a:rPr lang="en-US" dirty="0"/>
              <a:t> (</a:t>
            </a:r>
            <a:r>
              <a:rPr lang="en-US" dirty="0" err="1"/>
              <a:t>caude</a:t>
            </a:r>
            <a:r>
              <a:rPr lang="en-US" dirty="0"/>
              <a:t> </a:t>
            </a:r>
            <a:r>
              <a:rPr lang="en-US" dirty="0" err="1"/>
              <a:t>kateter</a:t>
            </a:r>
            <a:r>
              <a:rPr lang="en-US" dirty="0"/>
              <a:t>)</a:t>
            </a:r>
          </a:p>
          <a:p>
            <a:pPr marL="514350" indent="-514350" algn="just">
              <a:buAutoNum type="arabicPeriod"/>
            </a:pPr>
            <a:r>
              <a:rPr lang="en-US" dirty="0"/>
              <a:t>Pada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kateter</a:t>
            </a:r>
            <a:r>
              <a:rPr lang="en-US" dirty="0"/>
              <a:t> suprapubic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urologis</a:t>
            </a: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2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BA0-4C19-AA57-7A56-687DC309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2651134"/>
            <a:ext cx="11317857" cy="1045231"/>
          </a:xfrm>
        </p:spPr>
        <p:txBody>
          <a:bodyPr>
            <a:normAutofit fontScale="90000"/>
          </a:bodyPr>
          <a:lstStyle/>
          <a:p>
            <a:r>
              <a:rPr lang="en-US" dirty="0"/>
              <a:t>MASALAH GENITOURINARIA KHUSUS PRIA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709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3375-3ACE-AC03-F33A-4E564DFC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5" y="2521739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PRIAPISM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452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PRIAPISM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ereksi</a:t>
            </a:r>
            <a:r>
              <a:rPr lang="en-US" dirty="0"/>
              <a:t> yang </a:t>
            </a:r>
            <a:r>
              <a:rPr lang="en-US" dirty="0" err="1"/>
              <a:t>menyakitkan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 (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berjam</a:t>
            </a:r>
            <a:r>
              <a:rPr lang="en-US" dirty="0"/>
              <a:t>-jam)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todak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</a:p>
          <a:p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fisiologis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tumor,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sabit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943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PRIAPISM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Tanda &amp; </a:t>
            </a:r>
            <a:r>
              <a:rPr lang="en-US" dirty="0" err="1"/>
              <a:t>Gejala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Ereksi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persisten</a:t>
            </a:r>
            <a:r>
              <a:rPr lang="en-US" dirty="0"/>
              <a:t> dan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&gt; 4 jam</a:t>
            </a:r>
          </a:p>
          <a:p>
            <a:pPr marL="514350" indent="-51435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pada penis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Diagnostik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/>
              <a:t>Doppler penis</a:t>
            </a:r>
          </a:p>
          <a:p>
            <a:pPr marL="514350" indent="-514350">
              <a:buAutoNum type="arabicPeriod"/>
            </a:pPr>
            <a:r>
              <a:rPr lang="en-ID" dirty="0" err="1"/>
              <a:t>Arteriografi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 err="1"/>
              <a:t>Hitung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lengkap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8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PRIAPISM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INTERVENSI TERAPEUTIK</a:t>
            </a:r>
          </a:p>
          <a:p>
            <a:pPr marL="514350" indent="-514350"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analgesic dan </a:t>
            </a:r>
            <a:r>
              <a:rPr lang="en-US" dirty="0" err="1"/>
              <a:t>sedasi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Atasi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mendasarinya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Epinefrin</a:t>
            </a:r>
            <a:r>
              <a:rPr lang="en-US" dirty="0"/>
              <a:t>, phenylephrine, </a:t>
            </a:r>
            <a:r>
              <a:rPr lang="en-US" dirty="0" err="1"/>
              <a:t>pseudophedrine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terbutaline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disuntikan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penis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pembengkakan</a:t>
            </a:r>
            <a:r>
              <a:rPr lang="en-US" dirty="0"/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urologis</a:t>
            </a:r>
            <a:r>
              <a:rPr lang="en-US" dirty="0"/>
              <a:t> </a:t>
            </a:r>
            <a:r>
              <a:rPr lang="en-US" dirty="0" err="1"/>
              <a:t>segera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2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BE3-F8DE-1B7B-0AFD-281D281D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0" y="2906384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TESTIS TORSI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7492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E31E-CC21-FCE9-3714-6B175756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TORSI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8E31-0885-5B1A-101D-62F0E0E9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memutarnya</a:t>
            </a:r>
            <a:r>
              <a:rPr lang="en-US" dirty="0"/>
              <a:t> testis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spermatika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tunika</a:t>
            </a:r>
            <a:r>
              <a:rPr lang="en-US" dirty="0"/>
              <a:t> vaginalis,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tertahannya</a:t>
            </a:r>
            <a:r>
              <a:rPr lang="en-US" dirty="0"/>
              <a:t> </a:t>
            </a:r>
            <a:r>
              <a:rPr lang="en-US" dirty="0" err="1"/>
              <a:t>suplai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testis.</a:t>
            </a:r>
          </a:p>
          <a:p>
            <a:pPr algn="just"/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lang="en-US" dirty="0"/>
          </a:p>
          <a:p>
            <a:pPr algn="just"/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torsi </a:t>
            </a:r>
            <a:r>
              <a:rPr lang="en-US" dirty="0" err="1"/>
              <a:t>dikarenakan</a:t>
            </a:r>
            <a:r>
              <a:rPr lang="en-US" dirty="0"/>
              <a:t> testis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iskemia</a:t>
            </a:r>
            <a:r>
              <a:rPr lang="en-US" dirty="0"/>
              <a:t> dan </a:t>
            </a:r>
            <a:r>
              <a:rPr lang="en-US" dirty="0" err="1"/>
              <a:t>nekrosis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551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E31E-CC21-FCE9-3714-6B175756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TORSI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8E31-0885-5B1A-101D-62F0E0E9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Tanda &amp; </a:t>
            </a:r>
            <a:r>
              <a:rPr lang="en-US" dirty="0" err="1"/>
              <a:t>Gejala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Onset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 dan </a:t>
            </a:r>
            <a:r>
              <a:rPr lang="en-US" dirty="0" err="1"/>
              <a:t>parah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skrotum</a:t>
            </a:r>
            <a:r>
              <a:rPr lang="en-US" dirty="0"/>
              <a:t> unilateral dan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oleh </a:t>
            </a: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sktorum</a:t>
            </a:r>
            <a:r>
              <a:rPr lang="en-US" dirty="0"/>
              <a:t> dan edema</a:t>
            </a:r>
          </a:p>
          <a:p>
            <a:pPr marL="514350" indent="-514350" algn="just">
              <a:buAutoNum type="arabicPeriod"/>
            </a:pPr>
            <a:r>
              <a:rPr lang="en-US" dirty="0"/>
              <a:t>Nyeri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Ketika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beraktivitas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spontan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Memiliki</a:t>
            </a:r>
            <a:r>
              <a:rPr lang="en-US" dirty="0"/>
              <a:t> Riwayat yang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spontan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urinaria</a:t>
            </a:r>
            <a:r>
              <a:rPr lang="en-US" dirty="0"/>
              <a:t> 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Mual</a:t>
            </a:r>
            <a:r>
              <a:rPr lang="en-US" dirty="0"/>
              <a:t> dan </a:t>
            </a:r>
            <a:r>
              <a:rPr lang="en-US" dirty="0" err="1"/>
              <a:t>muntah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226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itourinary system - Wikipedia">
            <a:extLst>
              <a:ext uri="{FF2B5EF4-FFF2-40B4-BE49-F238E27FC236}">
                <a16:creationId xmlns:a16="http://schemas.microsoft.com/office/drawing/2014/main" id="{2E25727D-9114-24ED-525B-190FF81A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1" y="17253"/>
            <a:ext cx="7343954" cy="68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80FBD9-01BC-3F47-D8FF-843FBE2D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8" y="3109105"/>
            <a:ext cx="5364193" cy="1045231"/>
          </a:xfrm>
        </p:spPr>
        <p:txBody>
          <a:bodyPr>
            <a:normAutofit/>
          </a:bodyPr>
          <a:lstStyle/>
          <a:p>
            <a:r>
              <a:rPr lang="en-US" dirty="0"/>
              <a:t>REVIEW ANATOMI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693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E31E-CC21-FCE9-3714-6B175756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TORSI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8E31-0885-5B1A-101D-62F0E0E9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CATATAN :</a:t>
            </a:r>
          </a:p>
          <a:p>
            <a:pPr marL="0" indent="0" algn="just">
              <a:buNone/>
            </a:pPr>
            <a:r>
              <a:rPr lang="en-US" dirty="0"/>
              <a:t>TESTIS YANG TERKENA BIASANYA TERABA KERAS, NYERI DAN LEBIH HORIZONTAL DARIPADA SUMBU VERTIKAL PADA TORSI TESTIS </a:t>
            </a:r>
          </a:p>
          <a:p>
            <a:pPr marL="0" indent="0" algn="just">
              <a:buNone/>
            </a:pPr>
            <a:r>
              <a:rPr lang="en-US" dirty="0"/>
              <a:t>REFLEKS CREMASTERIC : </a:t>
            </a:r>
            <a:r>
              <a:rPr lang="en-US" dirty="0" err="1"/>
              <a:t>mengelus</a:t>
            </a:r>
            <a:r>
              <a:rPr lang="en-US" dirty="0"/>
              <a:t> </a:t>
            </a:r>
            <a:r>
              <a:rPr lang="en-US" dirty="0" err="1"/>
              <a:t>paha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/>
              <a:t> dan </a:t>
            </a:r>
            <a:r>
              <a:rPr lang="en-US" dirty="0" err="1"/>
              <a:t>amati</a:t>
            </a:r>
            <a:r>
              <a:rPr lang="en-US" dirty="0"/>
              <a:t> testis yang </a:t>
            </a:r>
            <a:r>
              <a:rPr lang="en-US" dirty="0" err="1"/>
              <a:t>mengalami</a:t>
            </a:r>
            <a:r>
              <a:rPr lang="en-US" dirty="0"/>
              <a:t> torsi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0,5 cm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634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E31E-CC21-FCE9-3714-6B175756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TORSI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8E31-0885-5B1A-101D-62F0E0E9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PROSEDUR DIAGNOSTIK</a:t>
            </a:r>
          </a:p>
          <a:p>
            <a:pPr marL="514350" indent="-514350" algn="just">
              <a:buAutoNum type="arabicPeriod"/>
            </a:pPr>
            <a:r>
              <a:rPr lang="en-US" dirty="0"/>
              <a:t>USG Doppler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testis yang </a:t>
            </a:r>
            <a:r>
              <a:rPr lang="en-US" dirty="0" err="1"/>
              <a:t>terkena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Scan </a:t>
            </a:r>
            <a:r>
              <a:rPr lang="en-US" dirty="0" err="1"/>
              <a:t>radionuklida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58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E31E-CC21-FCE9-3714-6B175756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TORSI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8E31-0885-5B1A-101D-62F0E0E9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INTERVENSI TERAPEUTIK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Segea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urologis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bedsid</a:t>
            </a:r>
            <a:r>
              <a:rPr lang="en-US" dirty="0"/>
              <a:t> detorsion. </a:t>
            </a:r>
            <a:r>
              <a:rPr lang="en-US" dirty="0" err="1"/>
              <a:t>Kebanyakan</a:t>
            </a:r>
            <a:r>
              <a:rPr lang="en-US" dirty="0"/>
              <a:t> testis </a:t>
            </a:r>
            <a:r>
              <a:rPr lang="en-US" dirty="0" err="1"/>
              <a:t>memutar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medial.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manual, </a:t>
            </a:r>
            <a:r>
              <a:rPr lang="en-US" dirty="0" err="1"/>
              <a:t>putar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lateral testis yang </a:t>
            </a:r>
            <a:r>
              <a:rPr lang="en-US" dirty="0" err="1"/>
              <a:t>terkena</a:t>
            </a:r>
            <a:r>
              <a:rPr lang="en-US" dirty="0"/>
              <a:t>. </a:t>
            </a:r>
            <a:r>
              <a:rPr lang="en-US" dirty="0" err="1"/>
              <a:t>Berkurangnya</a:t>
            </a:r>
            <a:r>
              <a:rPr lang="en-US" dirty="0"/>
              <a:t> rasa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detorsion </a:t>
            </a:r>
            <a:r>
              <a:rPr lang="en-US" dirty="0" err="1"/>
              <a:t>berhasil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Eksplorasi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4 </a:t>
            </a:r>
            <a:r>
              <a:rPr lang="en-US" dirty="0" err="1"/>
              <a:t>sampai</a:t>
            </a:r>
            <a:r>
              <a:rPr lang="en-US" dirty="0"/>
              <a:t> 6 jam)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orkidopeksi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Jika </a:t>
            </a:r>
            <a:r>
              <a:rPr lang="en-US" dirty="0" err="1"/>
              <a:t>setelah</a:t>
            </a:r>
            <a:r>
              <a:rPr lang="en-US" dirty="0"/>
              <a:t> 24 jam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tertangani</a:t>
            </a:r>
            <a:r>
              <a:rPr lang="en-US" dirty="0"/>
              <a:t>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nekrosis</a:t>
            </a:r>
            <a:r>
              <a:rPr lang="en-US" dirty="0"/>
              <a:t> pada testis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456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F1C7-D584-7348-964E-74BA5889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C0A46-9326-4719-F0CD-4C424CC52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Kurniati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A.,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Trisyani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Y..,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Theresia.,S.I.M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(2018)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Keperawatan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Gawat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Darurat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Bencana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Sheehy. ENA; Elsevier</a:t>
            </a:r>
            <a:endParaRPr lang="en-ID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487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B76D-3396-45F9-CB46-D44A60AC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5" y="2547618"/>
            <a:ext cx="10515600" cy="1045231"/>
          </a:xfrm>
        </p:spPr>
        <p:txBody>
          <a:bodyPr>
            <a:normAutofit fontScale="90000"/>
          </a:bodyPr>
          <a:lstStyle/>
          <a:p>
            <a:r>
              <a:rPr lang="en-US" dirty="0"/>
              <a:t>PERMASALAHAN PADA SALURAN KEMIH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644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0035-B7CF-FCA0-B4E4-50EF098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6" y="3099709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PIELONEFRITIS AKUT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8418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PIELONEFRITIS AKUT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20FB-ECF4-4844-195E-E1C8FE3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pada </a:t>
            </a:r>
            <a:r>
              <a:rPr lang="en-US" dirty="0" err="1"/>
              <a:t>ginjal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tubulus</a:t>
            </a:r>
            <a:r>
              <a:rPr lang="en-US" dirty="0"/>
              <a:t>, glomerulus dan pelvis </a:t>
            </a:r>
            <a:r>
              <a:rPr lang="en-US" dirty="0" err="1"/>
              <a:t>ginjal</a:t>
            </a:r>
            <a:r>
              <a:rPr lang="en-US" dirty="0"/>
              <a:t>.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pada Wanita. </a:t>
            </a:r>
          </a:p>
          <a:p>
            <a:pPr marL="0" indent="0" algn="just">
              <a:buNone/>
            </a:pPr>
            <a:r>
              <a:rPr lang="en-US" dirty="0"/>
              <a:t>Tanda &amp; </a:t>
            </a:r>
            <a:r>
              <a:rPr lang="en-US" dirty="0" err="1"/>
              <a:t>gejala</a:t>
            </a:r>
            <a:r>
              <a:rPr lang="en-US" dirty="0"/>
              <a:t> :</a:t>
            </a:r>
          </a:p>
          <a:p>
            <a:pPr marL="514350" indent="-514350" algn="just">
              <a:buAutoNum type="arabicPeriod"/>
            </a:pPr>
            <a:r>
              <a:rPr lang="en-US" dirty="0"/>
              <a:t>Nyeri </a:t>
            </a:r>
            <a:r>
              <a:rPr lang="en-US" dirty="0" err="1"/>
              <a:t>hebat</a:t>
            </a:r>
            <a:r>
              <a:rPr lang="en-US" dirty="0"/>
              <a:t> pada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</a:p>
          <a:p>
            <a:pPr marL="514350" indent="-514350" algn="just">
              <a:buAutoNum type="arabicPeriod"/>
            </a:pPr>
            <a:r>
              <a:rPr lang="en-US" dirty="0"/>
              <a:t>Nyeri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Demam</a:t>
            </a:r>
            <a:r>
              <a:rPr lang="en-US" dirty="0"/>
              <a:t>, </a:t>
            </a:r>
            <a:r>
              <a:rPr lang="en-US" dirty="0" err="1"/>
              <a:t>menggigil</a:t>
            </a:r>
            <a:r>
              <a:rPr lang="en-US" dirty="0"/>
              <a:t>, dan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dan </a:t>
            </a:r>
            <a:r>
              <a:rPr lang="en-US" dirty="0" err="1"/>
              <a:t>diare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Piuria</a:t>
            </a:r>
            <a:r>
              <a:rPr lang="en-US" dirty="0"/>
              <a:t>, hematuria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97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PIELONEFRITIS AKUT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20FB-ECF4-4844-195E-E1C8FE3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Diagnostik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Urinalisis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Kadar BUN dan </a:t>
            </a:r>
            <a:r>
              <a:rPr lang="en-US" dirty="0" err="1"/>
              <a:t>kreatinin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Riwayat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susgeti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Kultur urine dan </a:t>
            </a:r>
            <a:r>
              <a:rPr lang="en-US" dirty="0" err="1"/>
              <a:t>pewarnaan</a:t>
            </a:r>
            <a:r>
              <a:rPr lang="en-US" dirty="0"/>
              <a:t> gram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(</a:t>
            </a:r>
            <a:r>
              <a:rPr lang="en-US" dirty="0" err="1"/>
              <a:t>leukositosis</a:t>
            </a:r>
            <a:r>
              <a:rPr lang="en-US" dirty="0"/>
              <a:t>)</a:t>
            </a:r>
          </a:p>
          <a:p>
            <a:pPr marL="514350" indent="-514350" algn="just">
              <a:buAutoNum type="arabicPeriod"/>
            </a:pPr>
            <a:r>
              <a:rPr lang="en-US" dirty="0"/>
              <a:t>USG </a:t>
            </a:r>
            <a:r>
              <a:rPr lang="en-US" dirty="0" err="1"/>
              <a:t>ginjal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CT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kontras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771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PIELONEFRITIS AKUT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20FB-ECF4-4844-195E-E1C8FE3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INTERVENSI TERAPEUTIK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Anjurkan</a:t>
            </a:r>
            <a:r>
              <a:rPr lang="en-US" dirty="0"/>
              <a:t>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diuresis </a:t>
            </a:r>
            <a:r>
              <a:rPr lang="en-US" dirty="0" err="1"/>
              <a:t>cepat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Anjurkan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beristirahat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Drainase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</a:t>
            </a:r>
            <a:r>
              <a:rPr lang="en-US" dirty="0" err="1"/>
              <a:t>nefrostomi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antibiotic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611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10AD-4068-27D8-74FA-109C431A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384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RETENSI URINE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E464-1ED5-128D-C766-BF44D298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58"/>
            <a:ext cx="10515600" cy="1045231"/>
          </a:xfrm>
        </p:spPr>
        <p:txBody>
          <a:bodyPr/>
          <a:lstStyle/>
          <a:p>
            <a:r>
              <a:rPr lang="en-US" dirty="0"/>
              <a:t>RETENSI URINE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FDCC-392B-0114-1C62-47140ED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91"/>
            <a:ext cx="10515600" cy="42532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mengosongkan</a:t>
            </a:r>
            <a:r>
              <a:rPr lang="en-US" dirty="0"/>
              <a:t> urine.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 err="1"/>
              <a:t>Penyempitan</a:t>
            </a:r>
            <a:r>
              <a:rPr lang="en-ID" dirty="0"/>
              <a:t> pada </a:t>
            </a:r>
            <a:r>
              <a:rPr lang="en-ID" dirty="0" err="1"/>
              <a:t>uretra</a:t>
            </a:r>
            <a:r>
              <a:rPr lang="en-ID" dirty="0"/>
              <a:t> (</a:t>
            </a:r>
            <a:r>
              <a:rPr lang="en-ID" dirty="0" err="1"/>
              <a:t>striktur</a:t>
            </a:r>
            <a:r>
              <a:rPr lang="en-ID" dirty="0"/>
              <a:t> </a:t>
            </a:r>
            <a:r>
              <a:rPr lang="en-ID" dirty="0" err="1"/>
              <a:t>uretra</a:t>
            </a:r>
            <a:r>
              <a:rPr lang="en-ID" dirty="0"/>
              <a:t>)</a:t>
            </a:r>
          </a:p>
          <a:p>
            <a:pPr marL="514350" indent="-514350" algn="just">
              <a:buAutoNum type="arabicPeriod"/>
            </a:pPr>
            <a:r>
              <a:rPr lang="en-ID" dirty="0" err="1"/>
              <a:t>Pembesaran</a:t>
            </a:r>
            <a:r>
              <a:rPr lang="en-ID" dirty="0"/>
              <a:t> </a:t>
            </a:r>
            <a:r>
              <a:rPr lang="en-ID" dirty="0" err="1"/>
              <a:t>prostat</a:t>
            </a:r>
            <a:r>
              <a:rPr lang="en-ID" dirty="0"/>
              <a:t> </a:t>
            </a:r>
            <a:r>
              <a:rPr lang="en-ID" dirty="0" err="1"/>
              <a:t>uretra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 err="1"/>
              <a:t>Bekuan</a:t>
            </a:r>
            <a:r>
              <a:rPr lang="en-ID" dirty="0"/>
              <a:t> </a:t>
            </a:r>
            <a:r>
              <a:rPr lang="en-ID" dirty="0" err="1"/>
              <a:t>darah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/>
              <a:t>Batu </a:t>
            </a:r>
            <a:r>
              <a:rPr lang="en-ID" dirty="0" err="1"/>
              <a:t>ginjal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/>
              <a:t>Neurogenic bladder </a:t>
            </a:r>
          </a:p>
          <a:p>
            <a:pPr marL="514350" indent="-514350" algn="just">
              <a:buAutoNum type="arabicPeriod"/>
            </a:pPr>
            <a:r>
              <a:rPr lang="en-ID" dirty="0" err="1"/>
              <a:t>Prolaps</a:t>
            </a:r>
            <a:r>
              <a:rPr lang="en-ID" dirty="0"/>
              <a:t> organ </a:t>
            </a:r>
            <a:r>
              <a:rPr lang="en-ID" dirty="0" err="1"/>
              <a:t>panggul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/>
              <a:t>Multiple </a:t>
            </a:r>
            <a:r>
              <a:rPr lang="en-ID" dirty="0" err="1"/>
              <a:t>skeloris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/>
              <a:t>Batu di </a:t>
            </a:r>
            <a:r>
              <a:rPr lang="en-ID" dirty="0" err="1"/>
              <a:t>kandung</a:t>
            </a:r>
            <a:r>
              <a:rPr lang="en-ID" dirty="0"/>
              <a:t> </a:t>
            </a:r>
            <a:r>
              <a:rPr lang="en-ID" dirty="0" err="1"/>
              <a:t>kemih</a:t>
            </a:r>
            <a:endParaRPr lang="en-ID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587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Bahnschrift Condensed</vt:lpstr>
      <vt:lpstr>Bodoni MT</vt:lpstr>
      <vt:lpstr>Calibri</vt:lpstr>
      <vt:lpstr>Calibri Light</vt:lpstr>
      <vt:lpstr>Times New Roman</vt:lpstr>
      <vt:lpstr>Office Theme</vt:lpstr>
      <vt:lpstr>Custom Design</vt:lpstr>
      <vt:lpstr>KEGAWATDARURATAN GENITOURINARIA</vt:lpstr>
      <vt:lpstr>REVIEW ANATOMI</vt:lpstr>
      <vt:lpstr>PERMASALAHAN PADA SALURAN KEMIH</vt:lpstr>
      <vt:lpstr>PIELONEFRITIS AKUT</vt:lpstr>
      <vt:lpstr>PIELONEFRITIS AKUT</vt:lpstr>
      <vt:lpstr>PIELONEFRITIS AKUT</vt:lpstr>
      <vt:lpstr>PIELONEFRITIS AKUT</vt:lpstr>
      <vt:lpstr>RETENSI URINE</vt:lpstr>
      <vt:lpstr>RETENSI URINE</vt:lpstr>
      <vt:lpstr>RETENSI URINE</vt:lpstr>
      <vt:lpstr>RETENSI URINE</vt:lpstr>
      <vt:lpstr>MASALAH GENITOURINARIA KHUSUS PRIA</vt:lpstr>
      <vt:lpstr>PRIAPISM</vt:lpstr>
      <vt:lpstr>PRIAPISM</vt:lpstr>
      <vt:lpstr>PRIAPISM</vt:lpstr>
      <vt:lpstr>PRIAPISM</vt:lpstr>
      <vt:lpstr>TESTIS TORSI</vt:lpstr>
      <vt:lpstr>TESTIS TORSI</vt:lpstr>
      <vt:lpstr>TESTIS TORSI</vt:lpstr>
      <vt:lpstr>TESTIS TORSI</vt:lpstr>
      <vt:lpstr>TESTIS TORSI</vt:lpstr>
      <vt:lpstr>TESTIS TORSI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zulmah astuti</dc:creator>
  <cp:lastModifiedBy>zulmah astuti</cp:lastModifiedBy>
  <cp:revision>7</cp:revision>
  <dcterms:created xsi:type="dcterms:W3CDTF">2023-08-20T08:06:49Z</dcterms:created>
  <dcterms:modified xsi:type="dcterms:W3CDTF">2023-09-02T16:29:31Z</dcterms:modified>
</cp:coreProperties>
</file>