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005207E-1386-4F68-B1A2-97B9459AFBA0}" type="datetimeFigureOut">
              <a:rPr lang="en-ID" smtClean="0"/>
              <a:t>26/12/2022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8F0D751-FEF3-4473-98ED-3266DB2C77D7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6308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5207E-1386-4F68-B1A2-97B9459AFBA0}" type="datetimeFigureOut">
              <a:rPr lang="en-ID" smtClean="0"/>
              <a:t>26/12/2022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0D751-FEF3-4473-98ED-3266DB2C77D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47201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5207E-1386-4F68-B1A2-97B9459AFBA0}" type="datetimeFigureOut">
              <a:rPr lang="en-ID" smtClean="0"/>
              <a:t>26/12/2022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0D751-FEF3-4473-98ED-3266DB2C77D7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9513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5207E-1386-4F68-B1A2-97B9459AFBA0}" type="datetimeFigureOut">
              <a:rPr lang="en-ID" smtClean="0"/>
              <a:t>26/12/2022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0D751-FEF3-4473-98ED-3266DB2C77D7}" type="slidenum">
              <a:rPr lang="en-ID" smtClean="0"/>
              <a:t>‹#›</a:t>
            </a:fld>
            <a:endParaRPr lang="en-ID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308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5207E-1386-4F68-B1A2-97B9459AFBA0}" type="datetimeFigureOut">
              <a:rPr lang="en-ID" smtClean="0"/>
              <a:t>26/12/2022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0D751-FEF3-4473-98ED-3266DB2C77D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09813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5207E-1386-4F68-B1A2-97B9459AFBA0}" type="datetimeFigureOut">
              <a:rPr lang="en-ID" smtClean="0"/>
              <a:t>26/12/2022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0D751-FEF3-4473-98ED-3266DB2C77D7}" type="slidenum">
              <a:rPr lang="en-ID" smtClean="0"/>
              <a:t>‹#›</a:t>
            </a:fld>
            <a:endParaRPr lang="en-ID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097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5207E-1386-4F68-B1A2-97B9459AFBA0}" type="datetimeFigureOut">
              <a:rPr lang="en-ID" smtClean="0"/>
              <a:t>26/12/2022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0D751-FEF3-4473-98ED-3266DB2C77D7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200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5207E-1386-4F68-B1A2-97B9459AFBA0}" type="datetimeFigureOut">
              <a:rPr lang="en-ID" smtClean="0"/>
              <a:t>26/12/2022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0D751-FEF3-4473-98ED-3266DB2C77D7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5089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5207E-1386-4F68-B1A2-97B9459AFBA0}" type="datetimeFigureOut">
              <a:rPr lang="en-ID" smtClean="0"/>
              <a:t>26/12/2022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0D751-FEF3-4473-98ED-3266DB2C77D7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7465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5207E-1386-4F68-B1A2-97B9459AFBA0}" type="datetimeFigureOut">
              <a:rPr lang="en-ID" smtClean="0"/>
              <a:t>26/12/2022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0D751-FEF3-4473-98ED-3266DB2C77D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24032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5207E-1386-4F68-B1A2-97B9459AFBA0}" type="datetimeFigureOut">
              <a:rPr lang="en-ID" smtClean="0"/>
              <a:t>26/12/2022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0D751-FEF3-4473-98ED-3266DB2C77D7}" type="slidenum">
              <a:rPr lang="en-ID" smtClean="0"/>
              <a:t>‹#›</a:t>
            </a:fld>
            <a:endParaRPr lang="en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298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5207E-1386-4F68-B1A2-97B9459AFBA0}" type="datetimeFigureOut">
              <a:rPr lang="en-ID" smtClean="0"/>
              <a:t>26/12/2022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0D751-FEF3-4473-98ED-3266DB2C77D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50672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5207E-1386-4F68-B1A2-97B9459AFBA0}" type="datetimeFigureOut">
              <a:rPr lang="en-ID" smtClean="0"/>
              <a:t>26/12/2022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0D751-FEF3-4473-98ED-3266DB2C77D7}" type="slidenum">
              <a:rPr lang="en-ID" smtClean="0"/>
              <a:t>‹#›</a:t>
            </a:fld>
            <a:endParaRPr lang="en-ID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172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5207E-1386-4F68-B1A2-97B9459AFBA0}" type="datetimeFigureOut">
              <a:rPr lang="en-ID" smtClean="0"/>
              <a:t>26/12/2022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0D751-FEF3-4473-98ED-3266DB2C77D7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9263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5207E-1386-4F68-B1A2-97B9459AFBA0}" type="datetimeFigureOut">
              <a:rPr lang="en-ID" smtClean="0"/>
              <a:t>26/12/2022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0D751-FEF3-4473-98ED-3266DB2C77D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26152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5207E-1386-4F68-B1A2-97B9459AFBA0}" type="datetimeFigureOut">
              <a:rPr lang="en-ID" smtClean="0"/>
              <a:t>26/12/2022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0D751-FEF3-4473-98ED-3266DB2C77D7}" type="slidenum">
              <a:rPr lang="en-ID" smtClean="0"/>
              <a:t>‹#›</a:t>
            </a:fld>
            <a:endParaRPr lang="en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679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5207E-1386-4F68-B1A2-97B9459AFBA0}" type="datetimeFigureOut">
              <a:rPr lang="en-ID" smtClean="0"/>
              <a:t>26/12/2022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0D751-FEF3-4473-98ED-3266DB2C77D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00671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005207E-1386-4F68-B1A2-97B9459AFBA0}" type="datetimeFigureOut">
              <a:rPr lang="en-ID" smtClean="0"/>
              <a:t>26/12/2022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F0D751-FEF3-4473-98ED-3266DB2C77D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46200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C04BB-0F84-2527-3391-A6B7F2BAF7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FUNGSI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589A46-C85C-D4E0-6B3B-7837AA8C65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PERETEMUAN 13 &amp;14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780309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4EB9A-3B36-48B3-2B0B-F7F1934BD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DBA098E-25D3-821A-C6FE-F6A7857A9D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365070" y="2675710"/>
            <a:ext cx="823013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/>
              <a:t>"</a:t>
            </a:r>
            <a:r>
              <a:rPr lang="en-US" altLang="en-US" dirty="0" err="1"/>
              <a:t>Selamat</a:t>
            </a:r>
            <a:r>
              <a:rPr lang="en-US" altLang="en-US" dirty="0"/>
              <a:t> </a:t>
            </a:r>
            <a:r>
              <a:rPr lang="en-US" altLang="en-US" dirty="0" err="1"/>
              <a:t>siang</a:t>
            </a:r>
            <a:r>
              <a:rPr lang="en-US" altLang="en-US" dirty="0"/>
              <a:t>" 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dirty="0" err="1"/>
              <a:t>nilai</a:t>
            </a:r>
            <a:r>
              <a:rPr lang="en-US" altLang="en-US" dirty="0"/>
              <a:t> parameter yang </a:t>
            </a:r>
            <a:r>
              <a:rPr lang="en-US" altLang="en-US" dirty="0" err="1"/>
              <a:t>kita</a:t>
            </a:r>
            <a:r>
              <a:rPr lang="en-US" altLang="en-US" dirty="0"/>
              <a:t> </a:t>
            </a:r>
            <a:r>
              <a:rPr lang="en-US" altLang="en-US" dirty="0" err="1"/>
              <a:t>berikan</a:t>
            </a:r>
            <a:r>
              <a:rPr lang="en-US" altLang="en-US" dirty="0"/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/>
              <a:t>Lalu </a:t>
            </a:r>
            <a:r>
              <a:rPr lang="en-US" altLang="en-US" dirty="0" err="1"/>
              <a:t>bagaimana</a:t>
            </a:r>
            <a:r>
              <a:rPr lang="en-US" altLang="en-US" dirty="0"/>
              <a:t> </a:t>
            </a:r>
            <a:r>
              <a:rPr lang="en-US" altLang="en-US" dirty="0" err="1"/>
              <a:t>kalau</a:t>
            </a:r>
            <a:r>
              <a:rPr lang="en-US" altLang="en-US" dirty="0"/>
              <a:t> </a:t>
            </a:r>
            <a:r>
              <a:rPr lang="en-US" altLang="en-US" dirty="0" err="1"/>
              <a:t>parameternya</a:t>
            </a:r>
            <a:r>
              <a:rPr lang="en-US" altLang="en-US" dirty="0"/>
              <a:t> </a:t>
            </a:r>
            <a:r>
              <a:rPr lang="en-US" altLang="en-US" dirty="0" err="1"/>
              <a:t>lebih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satu</a:t>
            </a:r>
            <a:r>
              <a:rPr lang="en-US" altLang="en-US" dirty="0"/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/>
              <a:t>Kita </a:t>
            </a:r>
            <a:r>
              <a:rPr lang="en-US" altLang="en-US" dirty="0" err="1"/>
              <a:t>bisa</a:t>
            </a:r>
            <a:r>
              <a:rPr lang="en-US" altLang="en-US" dirty="0"/>
              <a:t> </a:t>
            </a:r>
            <a:r>
              <a:rPr lang="en-US" altLang="en-US" dirty="0" err="1"/>
              <a:t>menggunakan</a:t>
            </a:r>
            <a:r>
              <a:rPr lang="en-US" altLang="en-US" dirty="0"/>
              <a:t> </a:t>
            </a:r>
            <a:r>
              <a:rPr lang="en-US" altLang="en-US" dirty="0" err="1"/>
              <a:t>tanda</a:t>
            </a:r>
            <a:r>
              <a:rPr lang="en-US" altLang="en-US" dirty="0"/>
              <a:t> </a:t>
            </a:r>
            <a:r>
              <a:rPr lang="en-US" altLang="en-US" dirty="0" err="1"/>
              <a:t>koma</a:t>
            </a:r>
            <a:r>
              <a:rPr lang="en-US" altLang="en-US" dirty="0"/>
              <a:t> (,)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memisahnya</a:t>
            </a:r>
            <a:r>
              <a:rPr lang="en-US" altLang="en-US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56C132-B90C-01BF-79D7-0CE270751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070" y="4065865"/>
            <a:ext cx="3496163" cy="18100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3D4A76-4379-F15D-69AB-981FD229B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8527" y="5418604"/>
            <a:ext cx="2400635" cy="45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543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7DBA1-7C94-CD5B-1005-701D9F157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b="1" i="0" dirty="0" err="1">
                <a:effectLst/>
                <a:latin typeface="ui-sans-serif"/>
              </a:rPr>
              <a:t>Fungsi</a:t>
            </a:r>
            <a:r>
              <a:rPr lang="en-ID" b="1" i="0" dirty="0">
                <a:effectLst/>
                <a:latin typeface="ui-sans-serif"/>
              </a:rPr>
              <a:t> yang </a:t>
            </a:r>
            <a:r>
              <a:rPr lang="en-ID" b="1" i="0" dirty="0" err="1">
                <a:effectLst/>
                <a:latin typeface="ui-sans-serif"/>
              </a:rPr>
              <a:t>Mengembalikan</a:t>
            </a:r>
            <a:r>
              <a:rPr lang="en-ID" b="1" i="0" dirty="0">
                <a:effectLst/>
                <a:latin typeface="ui-sans-serif"/>
              </a:rPr>
              <a:t> Nilai</a:t>
            </a:r>
            <a:endParaRPr lang="en-ID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F92ADF2-5687-C5CF-7824-EAD0CB0825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95402" y="2562028"/>
            <a:ext cx="9516033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 err="1"/>
              <a:t>Fungsi</a:t>
            </a:r>
            <a:r>
              <a:rPr lang="en-US" altLang="en-US" dirty="0"/>
              <a:t> yang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mengembalikan</a:t>
            </a:r>
            <a:r>
              <a:rPr lang="en-US" altLang="en-US" dirty="0"/>
              <a:t> </a:t>
            </a:r>
            <a:r>
              <a:rPr lang="en-US" altLang="en-US" dirty="0" err="1"/>
              <a:t>nilai</a:t>
            </a:r>
            <a:r>
              <a:rPr lang="en-US" altLang="en-US" dirty="0"/>
              <a:t> </a:t>
            </a:r>
            <a:r>
              <a:rPr lang="en-US" altLang="en-US" dirty="0" err="1"/>
              <a:t>biasanya</a:t>
            </a:r>
            <a:r>
              <a:rPr lang="en-US" altLang="en-US" dirty="0"/>
              <a:t> </a:t>
            </a:r>
            <a:r>
              <a:rPr lang="en-US" altLang="en-US" dirty="0" err="1"/>
              <a:t>disebut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prosedur</a:t>
            </a:r>
            <a:r>
              <a:rPr lang="en-US" altLang="en-US" dirty="0"/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 err="1"/>
              <a:t>Namun</a:t>
            </a:r>
            <a:r>
              <a:rPr lang="en-US" altLang="en-US" dirty="0"/>
              <a:t>, </a:t>
            </a:r>
            <a:r>
              <a:rPr lang="en-US" altLang="en-US" dirty="0" err="1"/>
              <a:t>kadang</a:t>
            </a:r>
            <a:r>
              <a:rPr lang="en-US" altLang="en-US" dirty="0"/>
              <a:t> </a:t>
            </a:r>
            <a:r>
              <a:rPr lang="en-US" altLang="en-US" dirty="0" err="1"/>
              <a:t>kita</a:t>
            </a:r>
            <a:r>
              <a:rPr lang="en-US" altLang="en-US" dirty="0"/>
              <a:t> </a:t>
            </a:r>
            <a:r>
              <a:rPr lang="en-US" altLang="en-US" dirty="0" err="1"/>
              <a:t>butuh</a:t>
            </a:r>
            <a:r>
              <a:rPr lang="en-US" altLang="en-US" dirty="0"/>
              <a:t> </a:t>
            </a:r>
            <a:r>
              <a:rPr lang="en-US" altLang="en-US" dirty="0" err="1"/>
              <a:t>hasil</a:t>
            </a:r>
            <a:r>
              <a:rPr lang="en-US" altLang="en-US" dirty="0"/>
              <a:t> proses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fungsi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digunakan</a:t>
            </a:r>
            <a:r>
              <a:rPr lang="en-US" altLang="en-US" dirty="0"/>
              <a:t> pada proses </a:t>
            </a:r>
            <a:r>
              <a:rPr lang="en-US" altLang="en-US" dirty="0" err="1"/>
              <a:t>berikutnya</a:t>
            </a:r>
            <a:r>
              <a:rPr lang="en-US" altLang="en-US" dirty="0"/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 err="1"/>
              <a:t>Maka</a:t>
            </a:r>
            <a:r>
              <a:rPr lang="en-US" altLang="en-US" dirty="0"/>
              <a:t> </a:t>
            </a:r>
            <a:r>
              <a:rPr lang="en-US" altLang="en-US" dirty="0" err="1"/>
              <a:t>fungsi</a:t>
            </a:r>
            <a:r>
              <a:rPr lang="en-US" altLang="en-US" dirty="0"/>
              <a:t> </a:t>
            </a:r>
            <a:r>
              <a:rPr lang="en-US" altLang="en-US" dirty="0" err="1"/>
              <a:t>harus</a:t>
            </a:r>
            <a:r>
              <a:rPr lang="en-US" altLang="en-US" dirty="0"/>
              <a:t> </a:t>
            </a:r>
            <a:r>
              <a:rPr lang="en-US" altLang="en-US" dirty="0" err="1"/>
              <a:t>mengembalikan</a:t>
            </a:r>
            <a:r>
              <a:rPr lang="en-US" altLang="en-US" dirty="0"/>
              <a:t> </a:t>
            </a:r>
            <a:r>
              <a:rPr lang="en-US" altLang="en-US" dirty="0" err="1"/>
              <a:t>nilai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hasil</a:t>
            </a:r>
            <a:r>
              <a:rPr lang="en-US" altLang="en-US" dirty="0"/>
              <a:t> </a:t>
            </a:r>
            <a:r>
              <a:rPr lang="en-US" altLang="en-US" dirty="0" err="1"/>
              <a:t>pemrosesannya</a:t>
            </a:r>
            <a:r>
              <a:rPr lang="en-US" altLang="en-US" dirty="0"/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/>
              <a:t>Cara </a:t>
            </a:r>
            <a:r>
              <a:rPr lang="en-US" altLang="en-US" dirty="0" err="1"/>
              <a:t>mengembalikan</a:t>
            </a:r>
            <a:r>
              <a:rPr lang="en-US" altLang="en-US" dirty="0"/>
              <a:t> </a:t>
            </a:r>
            <a:r>
              <a:rPr lang="en-US" altLang="en-US" dirty="0" err="1"/>
              <a:t>nilai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dirty="0" err="1"/>
              <a:t>menggunkan</a:t>
            </a:r>
            <a:r>
              <a:rPr lang="en-US" altLang="en-US" dirty="0"/>
              <a:t> kata </a:t>
            </a:r>
            <a:r>
              <a:rPr lang="en-US" altLang="en-US" dirty="0" err="1"/>
              <a:t>kunci</a:t>
            </a:r>
            <a:r>
              <a:rPr lang="en-US" altLang="en-US" dirty="0"/>
              <a:t> return </a:t>
            </a:r>
            <a:r>
              <a:rPr lang="en-US" altLang="en-US" dirty="0" err="1"/>
              <a:t>lalu</a:t>
            </a:r>
            <a:r>
              <a:rPr lang="en-US" altLang="en-US" dirty="0"/>
              <a:t> </a:t>
            </a:r>
            <a:r>
              <a:rPr lang="en-US" altLang="en-US" dirty="0" err="1"/>
              <a:t>diikuti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nilai</a:t>
            </a:r>
            <a:r>
              <a:rPr lang="en-US" altLang="en-US" dirty="0"/>
              <a:t> </a:t>
            </a:r>
            <a:r>
              <a:rPr lang="en-US" altLang="en-US" dirty="0" err="1"/>
              <a:t>atau</a:t>
            </a:r>
            <a:r>
              <a:rPr lang="en-US" altLang="en-US" dirty="0"/>
              <a:t> </a:t>
            </a:r>
            <a:r>
              <a:rPr lang="en-US" altLang="en-US" dirty="0" err="1"/>
              <a:t>variabel</a:t>
            </a:r>
            <a:r>
              <a:rPr lang="en-US" altLang="en-US" dirty="0"/>
              <a:t> yang </a:t>
            </a:r>
            <a:r>
              <a:rPr lang="en-US" altLang="en-US" dirty="0" err="1"/>
              <a:t>akan</a:t>
            </a:r>
            <a:r>
              <a:rPr lang="en-US" altLang="en-US" dirty="0"/>
              <a:t> </a:t>
            </a:r>
            <a:r>
              <a:rPr lang="en-US" altLang="en-US" dirty="0" err="1"/>
              <a:t>dikembalikan</a:t>
            </a:r>
            <a:r>
              <a:rPr lang="en-US" alt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0765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06F95-429D-BD7C-7906-3FEDC677B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A42B796-6257-32EF-E3F6-AD44C521D2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67017" y="2905201"/>
            <a:ext cx="3810532" cy="1600423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E711EB-5F12-214E-0DE2-E3D9DF0E1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1" y="2556932"/>
            <a:ext cx="5734850" cy="29722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6C1FCF-95E1-5994-8E35-EEE73B8680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7017" y="4778156"/>
            <a:ext cx="3000794" cy="45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078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D50F4-712D-5E60-9023-AA2521B68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31484A3-C884-851C-7CCF-80420864B1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95402" y="2454188"/>
            <a:ext cx="9755775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 err="1"/>
              <a:t>Apa</a:t>
            </a:r>
            <a:r>
              <a:rPr lang="en-US" altLang="en-US" dirty="0"/>
              <a:t> </a:t>
            </a:r>
            <a:r>
              <a:rPr lang="en-US" altLang="en-US" dirty="0" err="1"/>
              <a:t>bedanya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fungsi</a:t>
            </a:r>
            <a:r>
              <a:rPr lang="en-US" altLang="en-US" dirty="0"/>
              <a:t> </a:t>
            </a:r>
            <a:r>
              <a:rPr lang="en-US" altLang="en-US" dirty="0" err="1"/>
              <a:t>luas_segitiga</a:t>
            </a:r>
            <a:r>
              <a:rPr lang="en-US" altLang="en-US" dirty="0"/>
              <a:t>() yang </a:t>
            </a:r>
            <a:r>
              <a:rPr lang="en-US" altLang="en-US" dirty="0" err="1"/>
              <a:t>tadi</a:t>
            </a:r>
            <a:r>
              <a:rPr lang="en-US" altLang="en-US" dirty="0"/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/>
              <a:t>Pada </a:t>
            </a:r>
            <a:r>
              <a:rPr lang="en-US" altLang="en-US" dirty="0" err="1"/>
              <a:t>fungsi</a:t>
            </a:r>
            <a:r>
              <a:rPr lang="en-US" altLang="en-US" dirty="0"/>
              <a:t> </a:t>
            </a:r>
            <a:r>
              <a:rPr lang="en-US" altLang="en-US" dirty="0" err="1"/>
              <a:t>luas_segitiga</a:t>
            </a:r>
            <a:r>
              <a:rPr lang="en-US" altLang="en-US" dirty="0"/>
              <a:t>() </a:t>
            </a:r>
            <a:r>
              <a:rPr lang="en-US" altLang="en-US" dirty="0" err="1"/>
              <a:t>kita</a:t>
            </a:r>
            <a:r>
              <a:rPr lang="en-US" altLang="en-US" dirty="0"/>
              <a:t> </a:t>
            </a:r>
            <a:r>
              <a:rPr lang="en-US" altLang="en-US" dirty="0" err="1"/>
              <a:t>melakukan</a:t>
            </a:r>
            <a:r>
              <a:rPr lang="en-US" altLang="en-US" dirty="0"/>
              <a:t> print 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hasil</a:t>
            </a:r>
            <a:r>
              <a:rPr lang="en-US" altLang="en-US" dirty="0"/>
              <a:t> </a:t>
            </a:r>
            <a:r>
              <a:rPr lang="en-US" altLang="en-US" dirty="0" err="1"/>
              <a:t>pemrosesan</a:t>
            </a:r>
            <a:r>
              <a:rPr lang="en-US" altLang="en-US" dirty="0"/>
              <a:t> </a:t>
            </a:r>
            <a:r>
              <a:rPr lang="en-US" altLang="en-US" dirty="0" err="1"/>
              <a:t>secara</a:t>
            </a:r>
            <a:r>
              <a:rPr lang="en-US" altLang="en-US" dirty="0"/>
              <a:t> </a:t>
            </a:r>
            <a:r>
              <a:rPr lang="en-US" altLang="en-US" dirty="0" err="1"/>
              <a:t>langsung</a:t>
            </a:r>
            <a:r>
              <a:rPr lang="en-US" altLang="en-US" dirty="0"/>
              <a:t> di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fungsinya</a:t>
            </a:r>
            <a:r>
              <a:rPr lang="en-US" altLang="en-US" dirty="0"/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 err="1"/>
              <a:t>Sedangkan</a:t>
            </a:r>
            <a:r>
              <a:rPr lang="en-US" altLang="en-US" dirty="0"/>
              <a:t> </a:t>
            </a:r>
            <a:r>
              <a:rPr lang="en-US" altLang="en-US" dirty="0" err="1"/>
              <a:t>fungsi</a:t>
            </a:r>
            <a:r>
              <a:rPr lang="en-US" altLang="en-US" dirty="0"/>
              <a:t> </a:t>
            </a:r>
            <a:r>
              <a:rPr lang="en-US" altLang="en-US" dirty="0" err="1"/>
              <a:t>luas_persegi</a:t>
            </a:r>
            <a:r>
              <a:rPr lang="en-US" altLang="en-US" dirty="0"/>
              <a:t>(), </a:t>
            </a:r>
            <a:r>
              <a:rPr lang="en-US" altLang="en-US" dirty="0" err="1"/>
              <a:t>kita</a:t>
            </a:r>
            <a:r>
              <a:rPr lang="en-US" altLang="en-US" dirty="0"/>
              <a:t> </a:t>
            </a:r>
            <a:r>
              <a:rPr lang="en-US" altLang="en-US" dirty="0" err="1"/>
              <a:t>melakukan</a:t>
            </a:r>
            <a:r>
              <a:rPr lang="en-US" altLang="en-US" dirty="0"/>
              <a:t> print pada </a:t>
            </a:r>
            <a:r>
              <a:rPr lang="en-US" altLang="en-US" dirty="0" err="1"/>
              <a:t>saat</a:t>
            </a:r>
            <a:r>
              <a:rPr lang="en-US" altLang="en-US" dirty="0"/>
              <a:t> </a:t>
            </a:r>
            <a:r>
              <a:rPr lang="en-US" altLang="en-US" dirty="0" err="1"/>
              <a:t>pemanggilannya</a:t>
            </a:r>
            <a:r>
              <a:rPr lang="en-US" altLang="en-US" dirty="0"/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/>
              <a:t>Jadi, </a:t>
            </a:r>
            <a:r>
              <a:rPr lang="en-US" altLang="en-US" dirty="0" err="1"/>
              <a:t>fungsi</a:t>
            </a:r>
            <a:r>
              <a:rPr lang="en-US" altLang="en-US" dirty="0"/>
              <a:t> </a:t>
            </a:r>
            <a:r>
              <a:rPr lang="en-US" altLang="en-US" dirty="0" err="1"/>
              <a:t>luas_persegi</a:t>
            </a:r>
            <a:r>
              <a:rPr lang="en-US" altLang="en-US" dirty="0"/>
              <a:t>() </a:t>
            </a:r>
            <a:r>
              <a:rPr lang="en-US" altLang="en-US" dirty="0" err="1"/>
              <a:t>akan</a:t>
            </a:r>
            <a:r>
              <a:rPr lang="en-US" altLang="en-US" dirty="0"/>
              <a:t> </a:t>
            </a:r>
            <a:r>
              <a:rPr lang="en-US" altLang="en-US" dirty="0" err="1"/>
              <a:t>bernilai</a:t>
            </a:r>
            <a:r>
              <a:rPr lang="en-US" altLang="en-US" dirty="0"/>
              <a:t> </a:t>
            </a:r>
            <a:r>
              <a:rPr lang="en-US" altLang="en-US" dirty="0" err="1"/>
              <a:t>sesuai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hasil</a:t>
            </a:r>
            <a:r>
              <a:rPr lang="en-US" altLang="en-US" dirty="0"/>
              <a:t> yang </a:t>
            </a:r>
            <a:r>
              <a:rPr lang="en-US" altLang="en-US" dirty="0" err="1"/>
              <a:t>dikembalikan</a:t>
            </a:r>
            <a:r>
              <a:rPr lang="en-US" alt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1059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E534B-00A6-74DE-A7A0-67A0B784D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9D307-4485-8108-4FAD-A1E3B5C79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ID" b="0" i="0" dirty="0" err="1">
                <a:solidFill>
                  <a:srgbClr val="334155"/>
                </a:solidFill>
                <a:effectLst/>
                <a:latin typeface="ui-serif"/>
              </a:rPr>
              <a:t>Sehingga</a:t>
            </a:r>
            <a:r>
              <a:rPr lang="en-ID" b="0" i="0" dirty="0">
                <a:solidFill>
                  <a:srgbClr val="334155"/>
                </a:solidFill>
                <a:effectLst/>
                <a:latin typeface="ui-serif"/>
              </a:rPr>
              <a:t> </a:t>
            </a:r>
            <a:r>
              <a:rPr lang="en-ID" b="0" i="0" dirty="0" err="1">
                <a:solidFill>
                  <a:srgbClr val="334155"/>
                </a:solidFill>
                <a:effectLst/>
                <a:latin typeface="ui-serif"/>
              </a:rPr>
              <a:t>kita</a:t>
            </a:r>
            <a:r>
              <a:rPr lang="en-ID" b="0" i="0" dirty="0">
                <a:solidFill>
                  <a:srgbClr val="334155"/>
                </a:solidFill>
                <a:effectLst/>
                <a:latin typeface="ui-serif"/>
              </a:rPr>
              <a:t> </a:t>
            </a:r>
            <a:r>
              <a:rPr lang="en-ID" b="0" i="0" dirty="0" err="1">
                <a:solidFill>
                  <a:srgbClr val="334155"/>
                </a:solidFill>
                <a:effectLst/>
                <a:latin typeface="ui-serif"/>
              </a:rPr>
              <a:t>dapat</a:t>
            </a:r>
            <a:r>
              <a:rPr lang="en-ID" b="0" i="0" dirty="0">
                <a:solidFill>
                  <a:srgbClr val="334155"/>
                </a:solidFill>
                <a:effectLst/>
                <a:latin typeface="ui-serif"/>
              </a:rPr>
              <a:t> </a:t>
            </a:r>
            <a:r>
              <a:rPr lang="en-ID" b="0" i="0" dirty="0" err="1">
                <a:solidFill>
                  <a:srgbClr val="334155"/>
                </a:solidFill>
                <a:effectLst/>
                <a:latin typeface="ui-serif"/>
              </a:rPr>
              <a:t>memanfaatkannya</a:t>
            </a:r>
            <a:r>
              <a:rPr lang="en-ID" b="0" i="0" dirty="0">
                <a:solidFill>
                  <a:srgbClr val="334155"/>
                </a:solidFill>
                <a:effectLst/>
                <a:latin typeface="ui-serif"/>
              </a:rPr>
              <a:t> </a:t>
            </a:r>
            <a:r>
              <a:rPr lang="en-ID" b="0" i="0" dirty="0" err="1">
                <a:solidFill>
                  <a:srgbClr val="334155"/>
                </a:solidFill>
                <a:effectLst/>
                <a:latin typeface="ui-serif"/>
              </a:rPr>
              <a:t>untuk</a:t>
            </a:r>
            <a:r>
              <a:rPr lang="en-ID" b="0" i="0" dirty="0">
                <a:solidFill>
                  <a:srgbClr val="334155"/>
                </a:solidFill>
                <a:effectLst/>
                <a:latin typeface="ui-serif"/>
              </a:rPr>
              <a:t> </a:t>
            </a:r>
            <a:r>
              <a:rPr lang="en-ID" b="0" i="0" dirty="0" err="1">
                <a:solidFill>
                  <a:srgbClr val="334155"/>
                </a:solidFill>
                <a:effectLst/>
                <a:latin typeface="ui-serif"/>
              </a:rPr>
              <a:t>pemerosesan</a:t>
            </a:r>
            <a:r>
              <a:rPr lang="en-ID" b="0" i="0" dirty="0">
                <a:solidFill>
                  <a:srgbClr val="334155"/>
                </a:solidFill>
                <a:effectLst/>
                <a:latin typeface="ui-serif"/>
              </a:rPr>
              <a:t> </a:t>
            </a:r>
            <a:r>
              <a:rPr lang="en-ID" b="0" i="0" dirty="0" err="1">
                <a:solidFill>
                  <a:srgbClr val="334155"/>
                </a:solidFill>
                <a:effectLst/>
                <a:latin typeface="ui-serif"/>
              </a:rPr>
              <a:t>berikutnya</a:t>
            </a:r>
            <a:r>
              <a:rPr lang="en-ID" b="0" i="0" dirty="0">
                <a:solidFill>
                  <a:srgbClr val="334155"/>
                </a:solidFill>
                <a:effectLst/>
                <a:latin typeface="ui-serif"/>
              </a:rPr>
              <a:t>.</a:t>
            </a:r>
          </a:p>
          <a:p>
            <a:pPr algn="l"/>
            <a:r>
              <a:rPr lang="en-ID" b="0" i="0" dirty="0" err="1">
                <a:solidFill>
                  <a:srgbClr val="334155"/>
                </a:solidFill>
                <a:effectLst/>
                <a:latin typeface="ui-serif"/>
              </a:rPr>
              <a:t>Misalnya</a:t>
            </a:r>
            <a:r>
              <a:rPr lang="en-ID" b="0" i="0" dirty="0">
                <a:solidFill>
                  <a:srgbClr val="334155"/>
                </a:solidFill>
                <a:effectLst/>
                <a:latin typeface="ui-serif"/>
              </a:rPr>
              <a:t> </a:t>
            </a:r>
            <a:r>
              <a:rPr lang="en-ID" b="0" i="0" dirty="0" err="1">
                <a:solidFill>
                  <a:srgbClr val="334155"/>
                </a:solidFill>
                <a:effectLst/>
                <a:latin typeface="ui-serif"/>
              </a:rPr>
              <a:t>seperti</a:t>
            </a:r>
            <a:r>
              <a:rPr lang="en-ID" b="0" i="0" dirty="0">
                <a:solidFill>
                  <a:srgbClr val="334155"/>
                </a:solidFill>
                <a:effectLst/>
                <a:latin typeface="ui-serif"/>
              </a:rPr>
              <a:t> </a:t>
            </a:r>
            <a:r>
              <a:rPr lang="en-ID" b="0" i="0" dirty="0" err="1">
                <a:solidFill>
                  <a:srgbClr val="334155"/>
                </a:solidFill>
                <a:effectLst/>
                <a:latin typeface="ui-serif"/>
              </a:rPr>
              <a:t>ini</a:t>
            </a:r>
            <a:r>
              <a:rPr lang="en-ID" b="0" i="0" dirty="0">
                <a:solidFill>
                  <a:srgbClr val="334155"/>
                </a:solidFill>
                <a:effectLst/>
                <a:latin typeface="ui-serif"/>
              </a:rPr>
              <a:t>:</a:t>
            </a:r>
          </a:p>
          <a:p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207D48-BC22-CD71-83F6-59C7DE9ED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525" y="3429000"/>
            <a:ext cx="3391373" cy="218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146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E92F01-834E-5F07-4A50-B3E1EFE7B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A00A62-07FA-E9D9-5FF3-69C9B81726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62439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21B69-9B7E-5749-581E-4933ACF49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FUNGSI (FUNCTION)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002DA0B-088A-598A-14B0-3DF904D8B5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5768" y="2487795"/>
            <a:ext cx="5391547" cy="331787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706EC-1338-A78B-7131-7023F1F73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155" y="2487795"/>
            <a:ext cx="4897866" cy="237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585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E12A2-FFEA-EF25-9CD4-E98084B4A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FUNGSI BAWAAN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CF0AD5-E1B7-3BC2-002F-C1E3F58983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91777"/>
          <a:stretch/>
        </p:blipFill>
        <p:spPr>
          <a:xfrm>
            <a:off x="1194888" y="2548754"/>
            <a:ext cx="5014229" cy="395103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32B9E338-7148-D91E-6137-F5061A5F81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702"/>
          <a:stretch/>
        </p:blipFill>
        <p:spPr>
          <a:xfrm>
            <a:off x="1194889" y="2962412"/>
            <a:ext cx="5014225" cy="18882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9B6607-C3E4-73DF-1E78-725E80BF7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2720" y="2548754"/>
            <a:ext cx="4693920" cy="330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159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258CF-446D-CE86-1B34-7648E150E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FUNGSI BUATAN PNGGUNA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88A8A-1C99-D263-4474-F9533F5E0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058" y="2617892"/>
            <a:ext cx="4130039" cy="3318936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bawaan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juga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memuat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(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yang </a:t>
            </a:r>
            <a:r>
              <a:rPr lang="en-US" dirty="0" err="1"/>
              <a:t>ditentukan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) yang </a:t>
            </a:r>
            <a:r>
              <a:rPr lang="en-US" dirty="0" err="1"/>
              <a:t>mengembalikan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.</a:t>
            </a:r>
          </a:p>
          <a:p>
            <a:r>
              <a:rPr lang="en-US" altLang="en-US" dirty="0" err="1"/>
              <a:t>Fungsi</a:t>
            </a:r>
            <a:r>
              <a:rPr lang="en-US" altLang="en-US" dirty="0"/>
              <a:t> pada Python, </a:t>
            </a:r>
            <a:r>
              <a:rPr lang="en-US" altLang="en-US" dirty="0" err="1"/>
              <a:t>dibuat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kata </a:t>
            </a:r>
            <a:r>
              <a:rPr lang="en-US" altLang="en-US" dirty="0" err="1"/>
              <a:t>kunci</a:t>
            </a:r>
            <a:r>
              <a:rPr lang="en-US" altLang="en-US" dirty="0"/>
              <a:t> def </a:t>
            </a:r>
            <a:r>
              <a:rPr lang="en-US" altLang="en-US" dirty="0" err="1"/>
              <a:t>kemudian</a:t>
            </a:r>
            <a:r>
              <a:rPr lang="en-US" altLang="en-US" dirty="0"/>
              <a:t> </a:t>
            </a:r>
            <a:r>
              <a:rPr lang="en-US" altLang="en-US" dirty="0" err="1"/>
              <a:t>diikuti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nama</a:t>
            </a:r>
            <a:r>
              <a:rPr lang="en-US" altLang="en-US" dirty="0"/>
              <a:t> </a:t>
            </a:r>
            <a:r>
              <a:rPr lang="en-US" altLang="en-US" dirty="0" err="1"/>
              <a:t>fungsinya</a:t>
            </a:r>
            <a:r>
              <a:rPr lang="en-US" altLang="en-US" dirty="0"/>
              <a:t>. </a:t>
            </a:r>
          </a:p>
          <a:p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2F5C8-7FDA-3EFF-EEAF-CF2033908F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9" t="1612" r="2748" b="78409"/>
          <a:stretch/>
        </p:blipFill>
        <p:spPr>
          <a:xfrm>
            <a:off x="5576751" y="2441717"/>
            <a:ext cx="5552803" cy="8926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CCB8A1-2519-77CE-4E7A-06EDFAD146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715"/>
          <a:stretch/>
        </p:blipFill>
        <p:spPr>
          <a:xfrm>
            <a:off x="5576751" y="3334347"/>
            <a:ext cx="5552803" cy="286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46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CF22D-6AD6-3121-9DF6-B817E3E12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rgbClr val="334155"/>
                </a:solidFill>
                <a:effectLst/>
                <a:latin typeface="ui-serif"/>
              </a:rPr>
              <a:t>Contoh</a:t>
            </a:r>
            <a:r>
              <a:rPr lang="en-US" altLang="en-US" dirty="0">
                <a:ln>
                  <a:noFill/>
                </a:ln>
                <a:solidFill>
                  <a:srgbClr val="334155"/>
                </a:solidFill>
                <a:latin typeface="ui-serif"/>
              </a:rPr>
              <a:t> </a:t>
            </a:r>
            <a:r>
              <a:rPr lang="en-US" altLang="en-US" dirty="0" err="1">
                <a:ln>
                  <a:noFill/>
                </a:ln>
                <a:solidFill>
                  <a:srgbClr val="334155"/>
                </a:solidFill>
                <a:latin typeface="ui-serif"/>
              </a:rPr>
              <a:t>Penulisan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9BD39-AD85-5168-F9B8-E48AC1603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FF79C6"/>
                </a:solidFill>
                <a:effectLst/>
                <a:latin typeface="ui-monospace"/>
              </a:rPr>
              <a:t>def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F8F8F2"/>
                </a:solidFill>
                <a:effectLst/>
                <a:latin typeface="ui-monospace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50FA7B"/>
                </a:solidFill>
                <a:effectLst/>
                <a:latin typeface="ui-monospace"/>
              </a:rPr>
              <a:t>nama_fungsi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F8F8F2"/>
                </a:solidFill>
                <a:effectLst/>
                <a:latin typeface="ui-monospace"/>
              </a:rPr>
              <a:t>():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solidFill>
                  <a:srgbClr val="F8F8F2"/>
                </a:solidFill>
                <a:latin typeface="ui-monospace"/>
              </a:rPr>
              <a:t>	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ui-monospace"/>
              </a:rPr>
              <a:t>print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ui-monospace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ui-monospace"/>
              </a:rPr>
              <a:t>"Hello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ui-monospace"/>
              </a:rPr>
              <a:t>ini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ui-monospace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ui-monospace"/>
              </a:rPr>
              <a:t>Fungsi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ui-monospace"/>
              </a:rPr>
              <a:t>"</a:t>
            </a:r>
            <a:endParaRPr kumimoji="0" lang="en-US" altLang="en-US" sz="4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ID" dirty="0"/>
          </a:p>
          <a:p>
            <a:pPr marL="0" indent="0">
              <a:buNone/>
            </a:pPr>
            <a:r>
              <a:rPr lang="en-ID" b="0" i="0" dirty="0" err="1">
                <a:solidFill>
                  <a:srgbClr val="334155"/>
                </a:solidFill>
                <a:effectLst/>
                <a:latin typeface="ui-serif"/>
              </a:rPr>
              <a:t>Setelah</a:t>
            </a:r>
            <a:r>
              <a:rPr lang="en-ID" b="0" i="0" dirty="0">
                <a:solidFill>
                  <a:srgbClr val="334155"/>
                </a:solidFill>
                <a:effectLst/>
                <a:latin typeface="ui-serif"/>
              </a:rPr>
              <a:t> </a:t>
            </a:r>
            <a:r>
              <a:rPr lang="en-ID" b="0" i="0" dirty="0" err="1">
                <a:solidFill>
                  <a:srgbClr val="334155"/>
                </a:solidFill>
                <a:effectLst/>
                <a:latin typeface="ui-serif"/>
              </a:rPr>
              <a:t>kita</a:t>
            </a:r>
            <a:r>
              <a:rPr lang="en-ID" b="0" i="0" dirty="0">
                <a:solidFill>
                  <a:srgbClr val="334155"/>
                </a:solidFill>
                <a:effectLst/>
                <a:latin typeface="ui-serif"/>
              </a:rPr>
              <a:t> buat, </a:t>
            </a:r>
            <a:r>
              <a:rPr lang="en-ID" b="0" i="0" dirty="0" err="1">
                <a:solidFill>
                  <a:srgbClr val="334155"/>
                </a:solidFill>
                <a:effectLst/>
                <a:latin typeface="ui-serif"/>
              </a:rPr>
              <a:t>kita</a:t>
            </a:r>
            <a:r>
              <a:rPr lang="en-ID" b="0" i="0" dirty="0">
                <a:solidFill>
                  <a:srgbClr val="334155"/>
                </a:solidFill>
                <a:effectLst/>
                <a:latin typeface="ui-serif"/>
              </a:rPr>
              <a:t> </a:t>
            </a:r>
            <a:r>
              <a:rPr lang="en-ID" b="0" i="0" dirty="0" err="1">
                <a:solidFill>
                  <a:srgbClr val="334155"/>
                </a:solidFill>
                <a:effectLst/>
                <a:latin typeface="ui-serif"/>
              </a:rPr>
              <a:t>bisa</a:t>
            </a:r>
            <a:r>
              <a:rPr lang="en-ID" b="0" i="0" dirty="0">
                <a:solidFill>
                  <a:srgbClr val="334155"/>
                </a:solidFill>
                <a:effectLst/>
                <a:latin typeface="ui-serif"/>
              </a:rPr>
              <a:t> </a:t>
            </a:r>
            <a:r>
              <a:rPr lang="en-ID" b="0" i="0" dirty="0" err="1">
                <a:solidFill>
                  <a:srgbClr val="334155"/>
                </a:solidFill>
                <a:effectLst/>
                <a:latin typeface="ui-serif"/>
              </a:rPr>
              <a:t>memanggilnya</a:t>
            </a:r>
            <a:r>
              <a:rPr lang="en-ID" b="0" i="0" dirty="0">
                <a:solidFill>
                  <a:srgbClr val="334155"/>
                </a:solidFill>
                <a:effectLst/>
                <a:latin typeface="ui-serif"/>
              </a:rPr>
              <a:t> </a:t>
            </a:r>
            <a:r>
              <a:rPr lang="en-ID" b="0" i="0" dirty="0" err="1">
                <a:solidFill>
                  <a:srgbClr val="334155"/>
                </a:solidFill>
                <a:effectLst/>
                <a:latin typeface="ui-serif"/>
              </a:rPr>
              <a:t>seperti</a:t>
            </a:r>
            <a:r>
              <a:rPr lang="en-ID" b="0" i="0" dirty="0">
                <a:solidFill>
                  <a:srgbClr val="334155"/>
                </a:solidFill>
                <a:effectLst/>
                <a:latin typeface="ui-serif"/>
              </a:rPr>
              <a:t> </a:t>
            </a:r>
            <a:r>
              <a:rPr lang="en-ID" b="0" i="0" dirty="0" err="1">
                <a:solidFill>
                  <a:srgbClr val="334155"/>
                </a:solidFill>
                <a:effectLst/>
                <a:latin typeface="ui-serif"/>
              </a:rPr>
              <a:t>ini</a:t>
            </a:r>
            <a:r>
              <a:rPr lang="en-ID" b="0" i="0" dirty="0">
                <a:solidFill>
                  <a:srgbClr val="334155"/>
                </a:solidFill>
                <a:effectLst/>
                <a:latin typeface="ui-serif"/>
              </a:rPr>
              <a:t>:</a:t>
            </a:r>
          </a:p>
          <a:p>
            <a:pPr marL="0" indent="0">
              <a:buNone/>
            </a:pPr>
            <a:r>
              <a:rPr lang="en-ID" b="0" i="0" dirty="0" err="1">
                <a:solidFill>
                  <a:srgbClr val="002060"/>
                </a:solidFill>
                <a:effectLst/>
                <a:latin typeface="ui-monospace"/>
              </a:rPr>
              <a:t>nama_fungsi</a:t>
            </a:r>
            <a:r>
              <a:rPr lang="en-ID" b="0" i="0" dirty="0">
                <a:solidFill>
                  <a:srgbClr val="002060"/>
                </a:solidFill>
                <a:effectLst/>
                <a:latin typeface="ui-monospace"/>
              </a:rPr>
              <a:t>()</a:t>
            </a:r>
            <a:endParaRPr lang="en-ID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780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E3682-634F-AAF6-ADC9-2D516107D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AutoShape 2" descr="Membuat Fungsi di Python">
            <a:extLst>
              <a:ext uri="{FF2B5EF4-FFF2-40B4-BE49-F238E27FC236}">
                <a16:creationId xmlns:a16="http://schemas.microsoft.com/office/drawing/2014/main" id="{C4C9A157-A888-702D-0C75-13DF79D681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5" name="AutoShape 4" descr="Membuat Fungsi di Python">
            <a:extLst>
              <a:ext uri="{FF2B5EF4-FFF2-40B4-BE49-F238E27FC236}">
                <a16:creationId xmlns:a16="http://schemas.microsoft.com/office/drawing/2014/main" id="{3F9AEE58-D71D-8B62-15DF-E62597AE6711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1295401" y="2556932"/>
            <a:ext cx="4286793" cy="331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D" b="0" i="0" dirty="0">
                <a:solidFill>
                  <a:srgbClr val="334155"/>
                </a:solidFill>
                <a:effectLst/>
                <a:latin typeface="ui-serif"/>
              </a:rPr>
              <a:t>Sama </a:t>
            </a:r>
            <a:r>
              <a:rPr lang="en-ID" b="0" i="0" dirty="0" err="1">
                <a:solidFill>
                  <a:srgbClr val="334155"/>
                </a:solidFill>
                <a:effectLst/>
                <a:latin typeface="ui-serif"/>
              </a:rPr>
              <a:t>seperti</a:t>
            </a:r>
            <a:r>
              <a:rPr lang="en-ID" b="0" i="0" dirty="0">
                <a:solidFill>
                  <a:srgbClr val="334155"/>
                </a:solidFill>
                <a:effectLst/>
                <a:latin typeface="ui-serif"/>
              </a:rPr>
              <a:t> </a:t>
            </a:r>
            <a:r>
              <a:rPr lang="en-ID" b="0" i="0" dirty="0" err="1">
                <a:solidFill>
                  <a:srgbClr val="334155"/>
                </a:solidFill>
                <a:effectLst/>
                <a:latin typeface="ui-serif"/>
              </a:rPr>
              <a:t>blok</a:t>
            </a:r>
            <a:r>
              <a:rPr lang="en-ID" b="0" i="0" dirty="0">
                <a:solidFill>
                  <a:srgbClr val="334155"/>
                </a:solidFill>
                <a:effectLst/>
                <a:latin typeface="ui-serif"/>
              </a:rPr>
              <a:t> </a:t>
            </a:r>
            <a:r>
              <a:rPr lang="en-ID" b="0" i="0" dirty="0" err="1">
                <a:solidFill>
                  <a:srgbClr val="334155"/>
                </a:solidFill>
                <a:effectLst/>
                <a:latin typeface="ui-serif"/>
              </a:rPr>
              <a:t>kode</a:t>
            </a:r>
            <a:r>
              <a:rPr lang="en-ID" b="0" i="0" dirty="0">
                <a:solidFill>
                  <a:srgbClr val="334155"/>
                </a:solidFill>
                <a:effectLst/>
                <a:latin typeface="ui-serif"/>
              </a:rPr>
              <a:t> yang lain, </a:t>
            </a:r>
            <a:r>
              <a:rPr lang="en-ID" b="0" i="0" dirty="0" err="1">
                <a:solidFill>
                  <a:srgbClr val="334155"/>
                </a:solidFill>
                <a:effectLst/>
                <a:latin typeface="ui-serif"/>
              </a:rPr>
              <a:t>kita</a:t>
            </a:r>
            <a:r>
              <a:rPr lang="en-ID" b="0" i="0" dirty="0">
                <a:solidFill>
                  <a:srgbClr val="334155"/>
                </a:solidFill>
                <a:effectLst/>
                <a:latin typeface="ui-serif"/>
              </a:rPr>
              <a:t> juga </a:t>
            </a:r>
            <a:r>
              <a:rPr lang="en-ID" b="0" i="0" dirty="0" err="1">
                <a:solidFill>
                  <a:srgbClr val="334155"/>
                </a:solidFill>
                <a:effectLst/>
                <a:latin typeface="ui-serif"/>
              </a:rPr>
              <a:t>harus</a:t>
            </a:r>
            <a:r>
              <a:rPr lang="en-ID" b="0" i="0" dirty="0">
                <a:solidFill>
                  <a:srgbClr val="334155"/>
                </a:solidFill>
                <a:effectLst/>
                <a:latin typeface="ui-serif"/>
              </a:rPr>
              <a:t> </a:t>
            </a:r>
            <a:r>
              <a:rPr lang="en-ID" b="0" i="0" dirty="0" err="1">
                <a:solidFill>
                  <a:srgbClr val="334155"/>
                </a:solidFill>
                <a:effectLst/>
                <a:latin typeface="ui-serif"/>
              </a:rPr>
              <a:t>memberikan</a:t>
            </a:r>
            <a:r>
              <a:rPr lang="en-ID" b="0" i="0" dirty="0">
                <a:solidFill>
                  <a:srgbClr val="334155"/>
                </a:solidFill>
                <a:effectLst/>
                <a:latin typeface="ui-serif"/>
              </a:rPr>
              <a:t> </a:t>
            </a:r>
            <a:r>
              <a:rPr lang="en-ID" b="0" i="0" dirty="0" err="1">
                <a:solidFill>
                  <a:srgbClr val="334155"/>
                </a:solidFill>
                <a:effectLst/>
                <a:latin typeface="ui-serif"/>
              </a:rPr>
              <a:t>identasi</a:t>
            </a:r>
            <a:r>
              <a:rPr lang="en-ID" b="0" i="0" dirty="0">
                <a:solidFill>
                  <a:srgbClr val="334155"/>
                </a:solidFill>
                <a:effectLst/>
                <a:latin typeface="ui-serif"/>
              </a:rPr>
              <a:t> (tab </a:t>
            </a:r>
            <a:r>
              <a:rPr lang="en-ID" b="0" i="0" dirty="0" err="1">
                <a:solidFill>
                  <a:srgbClr val="334155"/>
                </a:solidFill>
                <a:effectLst/>
                <a:latin typeface="ui-serif"/>
              </a:rPr>
              <a:t>atau</a:t>
            </a:r>
            <a:r>
              <a:rPr lang="en-ID" b="0" i="0" dirty="0">
                <a:solidFill>
                  <a:srgbClr val="334155"/>
                </a:solidFill>
                <a:effectLst/>
                <a:latin typeface="ui-serif"/>
              </a:rPr>
              <a:t> </a:t>
            </a:r>
            <a:r>
              <a:rPr lang="en-ID" b="0" i="0" dirty="0" err="1">
                <a:solidFill>
                  <a:srgbClr val="334155"/>
                </a:solidFill>
                <a:effectLst/>
                <a:latin typeface="ui-serif"/>
              </a:rPr>
              <a:t>spasi</a:t>
            </a:r>
            <a:r>
              <a:rPr lang="en-ID" b="0" i="0" dirty="0">
                <a:solidFill>
                  <a:srgbClr val="334155"/>
                </a:solidFill>
                <a:effectLst/>
                <a:latin typeface="ui-serif"/>
              </a:rPr>
              <a:t> 2x) </a:t>
            </a:r>
            <a:r>
              <a:rPr lang="en-ID" b="0" i="0" dirty="0" err="1">
                <a:solidFill>
                  <a:srgbClr val="334155"/>
                </a:solidFill>
                <a:effectLst/>
                <a:latin typeface="ui-serif"/>
              </a:rPr>
              <a:t>untuk</a:t>
            </a:r>
            <a:r>
              <a:rPr lang="en-ID" b="0" i="0" dirty="0">
                <a:solidFill>
                  <a:srgbClr val="334155"/>
                </a:solidFill>
                <a:effectLst/>
                <a:latin typeface="ui-serif"/>
              </a:rPr>
              <a:t> </a:t>
            </a:r>
            <a:r>
              <a:rPr lang="en-ID" b="0" i="0" dirty="0" err="1">
                <a:solidFill>
                  <a:srgbClr val="334155"/>
                </a:solidFill>
                <a:effectLst/>
                <a:latin typeface="ui-serif"/>
              </a:rPr>
              <a:t>menuliskan</a:t>
            </a:r>
            <a:r>
              <a:rPr lang="en-ID" b="0" i="0" dirty="0">
                <a:solidFill>
                  <a:srgbClr val="334155"/>
                </a:solidFill>
                <a:effectLst/>
                <a:latin typeface="ui-serif"/>
              </a:rPr>
              <a:t> </a:t>
            </a:r>
            <a:r>
              <a:rPr lang="en-ID" b="0" i="0" dirty="0" err="1">
                <a:solidFill>
                  <a:srgbClr val="334155"/>
                </a:solidFill>
                <a:effectLst/>
                <a:latin typeface="ui-serif"/>
              </a:rPr>
              <a:t>isi</a:t>
            </a:r>
            <a:r>
              <a:rPr lang="en-ID" b="0" i="0" dirty="0">
                <a:solidFill>
                  <a:srgbClr val="334155"/>
                </a:solidFill>
                <a:effectLst/>
                <a:latin typeface="ui-serif"/>
              </a:rPr>
              <a:t> </a:t>
            </a:r>
            <a:r>
              <a:rPr lang="en-ID" b="0" i="0" dirty="0" err="1">
                <a:solidFill>
                  <a:srgbClr val="334155"/>
                </a:solidFill>
                <a:effectLst/>
                <a:latin typeface="ui-serif"/>
              </a:rPr>
              <a:t>fungsi</a:t>
            </a:r>
            <a:r>
              <a:rPr lang="en-ID" b="0" i="0" dirty="0">
                <a:solidFill>
                  <a:srgbClr val="334155"/>
                </a:solidFill>
                <a:effectLst/>
                <a:latin typeface="ui-serif"/>
              </a:rPr>
              <a:t>.</a:t>
            </a:r>
            <a:endParaRPr lang="en-ID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372EB5-E557-7F2F-2A16-24CC9F2B9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1326" y="2844608"/>
            <a:ext cx="5525271" cy="274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580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8F110-277A-3DAD-7114-51B1E6BE1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/>
              <a:t>Contoh</a:t>
            </a:r>
            <a:r>
              <a:rPr lang="en-US" dirty="0"/>
              <a:t>.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E2D653-8461-CFBE-4AF6-10ABC0A508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3161085"/>
            <a:ext cx="4062956" cy="1707006"/>
          </a:xfrm>
        </p:spPr>
      </p:pic>
    </p:spTree>
    <p:extLst>
      <p:ext uri="{BB962C8B-B14F-4D97-AF65-F5344CB8AC3E}">
        <p14:creationId xmlns:p14="http://schemas.microsoft.com/office/powerpoint/2010/main" val="2278714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E42FD-360C-7A3C-27F9-DE2C740E0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b="1" i="0" dirty="0" err="1">
                <a:effectLst/>
                <a:latin typeface="ui-sans-serif"/>
              </a:rPr>
              <a:t>Fungsi</a:t>
            </a:r>
            <a:r>
              <a:rPr lang="en-ID" b="1" i="0" dirty="0">
                <a:effectLst/>
                <a:latin typeface="ui-sans-serif"/>
              </a:rPr>
              <a:t> </a:t>
            </a:r>
            <a:r>
              <a:rPr lang="en-ID" b="1" i="0" dirty="0" err="1">
                <a:effectLst/>
                <a:latin typeface="ui-sans-serif"/>
              </a:rPr>
              <a:t>dengan</a:t>
            </a:r>
            <a:r>
              <a:rPr lang="en-ID" b="1" i="0" dirty="0">
                <a:effectLst/>
                <a:latin typeface="ui-sans-serif"/>
              </a:rPr>
              <a:t> Parameter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15383-2DD2-008B-5396-301372F78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ID" b="0" i="0" dirty="0" err="1">
                <a:solidFill>
                  <a:srgbClr val="334155"/>
                </a:solidFill>
                <a:effectLst/>
                <a:latin typeface="ui-serif"/>
              </a:rPr>
              <a:t>Apa</a:t>
            </a:r>
            <a:r>
              <a:rPr lang="en-ID" b="0" i="0" dirty="0">
                <a:solidFill>
                  <a:srgbClr val="334155"/>
                </a:solidFill>
                <a:effectLst/>
                <a:latin typeface="ui-serif"/>
              </a:rPr>
              <a:t> </a:t>
            </a:r>
            <a:r>
              <a:rPr lang="en-ID" b="0" i="0" dirty="0" err="1">
                <a:solidFill>
                  <a:srgbClr val="334155"/>
                </a:solidFill>
                <a:effectLst/>
                <a:latin typeface="ui-serif"/>
              </a:rPr>
              <a:t>itu</a:t>
            </a:r>
            <a:r>
              <a:rPr lang="en-ID" b="0" i="0" dirty="0">
                <a:solidFill>
                  <a:srgbClr val="334155"/>
                </a:solidFill>
                <a:effectLst/>
                <a:latin typeface="ui-serif"/>
              </a:rPr>
              <a:t> parameter?</a:t>
            </a:r>
          </a:p>
          <a:p>
            <a:pPr algn="l"/>
            <a:r>
              <a:rPr lang="en-ID" b="0" i="0" dirty="0">
                <a:solidFill>
                  <a:srgbClr val="334155"/>
                </a:solidFill>
                <a:effectLst/>
                <a:latin typeface="ui-serif"/>
              </a:rPr>
              <a:t>Parameter </a:t>
            </a:r>
            <a:r>
              <a:rPr lang="en-ID" b="0" i="0" dirty="0" err="1">
                <a:solidFill>
                  <a:srgbClr val="334155"/>
                </a:solidFill>
                <a:effectLst/>
                <a:latin typeface="ui-serif"/>
              </a:rPr>
              <a:t>adalah</a:t>
            </a:r>
            <a:r>
              <a:rPr lang="en-ID" b="0" i="0" dirty="0">
                <a:solidFill>
                  <a:srgbClr val="334155"/>
                </a:solidFill>
                <a:effectLst/>
                <a:latin typeface="ui-serif"/>
              </a:rPr>
              <a:t> </a:t>
            </a:r>
            <a:r>
              <a:rPr lang="en-ID" b="0" i="0" dirty="0" err="1">
                <a:solidFill>
                  <a:srgbClr val="334155"/>
                </a:solidFill>
                <a:effectLst/>
                <a:latin typeface="ui-serif"/>
              </a:rPr>
              <a:t>variabel</a:t>
            </a:r>
            <a:r>
              <a:rPr lang="en-ID" b="0" i="0" dirty="0">
                <a:solidFill>
                  <a:srgbClr val="334155"/>
                </a:solidFill>
                <a:effectLst/>
                <a:latin typeface="ui-serif"/>
              </a:rPr>
              <a:t> yang </a:t>
            </a:r>
            <a:r>
              <a:rPr lang="en-ID" b="0" i="0" dirty="0" err="1">
                <a:solidFill>
                  <a:srgbClr val="334155"/>
                </a:solidFill>
                <a:effectLst/>
                <a:latin typeface="ui-serif"/>
              </a:rPr>
              <a:t>menampung</a:t>
            </a:r>
            <a:r>
              <a:rPr lang="en-ID" b="0" i="0" dirty="0">
                <a:solidFill>
                  <a:srgbClr val="334155"/>
                </a:solidFill>
                <a:effectLst/>
                <a:latin typeface="ui-serif"/>
              </a:rPr>
              <a:t> </a:t>
            </a:r>
            <a:r>
              <a:rPr lang="en-ID" b="0" i="0" dirty="0" err="1">
                <a:solidFill>
                  <a:srgbClr val="334155"/>
                </a:solidFill>
                <a:effectLst/>
                <a:latin typeface="ui-serif"/>
              </a:rPr>
              <a:t>nilai</a:t>
            </a:r>
            <a:r>
              <a:rPr lang="en-ID" b="0" i="0" dirty="0">
                <a:solidFill>
                  <a:srgbClr val="334155"/>
                </a:solidFill>
                <a:effectLst/>
                <a:latin typeface="ui-serif"/>
              </a:rPr>
              <a:t> </a:t>
            </a:r>
            <a:r>
              <a:rPr lang="en-ID" b="0" i="0" dirty="0" err="1">
                <a:solidFill>
                  <a:srgbClr val="334155"/>
                </a:solidFill>
                <a:effectLst/>
                <a:latin typeface="ui-serif"/>
              </a:rPr>
              <a:t>untuk</a:t>
            </a:r>
            <a:r>
              <a:rPr lang="en-ID" b="0" i="0" dirty="0">
                <a:solidFill>
                  <a:srgbClr val="334155"/>
                </a:solidFill>
                <a:effectLst/>
                <a:latin typeface="ui-serif"/>
              </a:rPr>
              <a:t> </a:t>
            </a:r>
            <a:r>
              <a:rPr lang="en-ID" b="0" i="0" dirty="0" err="1">
                <a:solidFill>
                  <a:srgbClr val="334155"/>
                </a:solidFill>
                <a:effectLst/>
                <a:latin typeface="ui-serif"/>
              </a:rPr>
              <a:t>diproses</a:t>
            </a:r>
            <a:r>
              <a:rPr lang="en-ID" b="0" i="0" dirty="0">
                <a:solidFill>
                  <a:srgbClr val="334155"/>
                </a:solidFill>
                <a:effectLst/>
                <a:latin typeface="ui-serif"/>
              </a:rPr>
              <a:t> di </a:t>
            </a:r>
            <a:r>
              <a:rPr lang="en-ID" b="0" i="0" dirty="0" err="1">
                <a:solidFill>
                  <a:srgbClr val="334155"/>
                </a:solidFill>
                <a:effectLst/>
                <a:latin typeface="ui-serif"/>
              </a:rPr>
              <a:t>dalam</a:t>
            </a:r>
            <a:r>
              <a:rPr lang="en-ID" b="0" i="0" dirty="0">
                <a:solidFill>
                  <a:srgbClr val="334155"/>
                </a:solidFill>
                <a:effectLst/>
                <a:latin typeface="ui-serif"/>
              </a:rPr>
              <a:t> </a:t>
            </a:r>
            <a:r>
              <a:rPr lang="en-ID" b="0" i="0" dirty="0" err="1">
                <a:solidFill>
                  <a:srgbClr val="334155"/>
                </a:solidFill>
                <a:effectLst/>
                <a:latin typeface="ui-serif"/>
              </a:rPr>
              <a:t>fungsi</a:t>
            </a:r>
            <a:r>
              <a:rPr lang="en-ID" b="0" i="0" dirty="0">
                <a:solidFill>
                  <a:srgbClr val="334155"/>
                </a:solidFill>
                <a:effectLst/>
                <a:latin typeface="ui-serif"/>
              </a:rPr>
              <a:t>.</a:t>
            </a:r>
          </a:p>
          <a:p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11C513-D212-5FA4-D15F-B51E611C0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389" y="3641376"/>
            <a:ext cx="5553850" cy="25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536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35746-20D0-4FDE-98B1-513CDBB09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6DD98-E296-9037-E79F-0026158AA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def </a:t>
            </a:r>
            <a:r>
              <a:rPr lang="en-US" dirty="0" err="1"/>
              <a:t>salam</a:t>
            </a:r>
            <a:r>
              <a:rPr lang="en-US" dirty="0"/>
              <a:t> (</a:t>
            </a:r>
            <a:r>
              <a:rPr lang="en-US" dirty="0" err="1"/>
              <a:t>ucapan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	print (</a:t>
            </a:r>
            <a:r>
              <a:rPr lang="en-US" dirty="0" err="1"/>
              <a:t>ucapan</a:t>
            </a:r>
            <a:r>
              <a:rPr lang="en-US" dirty="0"/>
              <a:t>)</a:t>
            </a:r>
            <a:endParaRPr lang="en-ID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848F06F-512E-95D3-325D-E2876FB8F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0822" y="4064171"/>
            <a:ext cx="798576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/>
              <a:t>Pada </a:t>
            </a:r>
            <a:r>
              <a:rPr lang="en-US" altLang="en-US" dirty="0" err="1"/>
              <a:t>contoh</a:t>
            </a:r>
            <a:r>
              <a:rPr lang="en-US" altLang="en-US" dirty="0"/>
              <a:t> </a:t>
            </a:r>
            <a:r>
              <a:rPr lang="en-US" altLang="en-US" dirty="0" err="1"/>
              <a:t>diatas</a:t>
            </a:r>
            <a:r>
              <a:rPr lang="en-US" altLang="en-US" dirty="0"/>
              <a:t>, </a:t>
            </a:r>
            <a:r>
              <a:rPr lang="en-US" altLang="en-US" dirty="0" err="1"/>
              <a:t>kita</a:t>
            </a:r>
            <a:r>
              <a:rPr lang="en-US" altLang="en-US" dirty="0"/>
              <a:t> </a:t>
            </a:r>
            <a:r>
              <a:rPr lang="en-US" altLang="en-US" dirty="0" err="1"/>
              <a:t>membuat</a:t>
            </a:r>
            <a:r>
              <a:rPr lang="en-US" altLang="en-US" dirty="0"/>
              <a:t> </a:t>
            </a:r>
            <a:r>
              <a:rPr lang="en-US" altLang="en-US" dirty="0" err="1"/>
              <a:t>fungsi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parameter </a:t>
            </a:r>
            <a:r>
              <a:rPr lang="en-US" altLang="en-US" sz="2400" b="1" dirty="0" err="1"/>
              <a:t>ucapan</a:t>
            </a:r>
            <a:r>
              <a:rPr lang="en-US" altLang="en-US" dirty="0"/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/>
              <a:t>Lalu </a:t>
            </a:r>
            <a:r>
              <a:rPr lang="en-US" altLang="en-US" dirty="0" err="1"/>
              <a:t>bagaimana</a:t>
            </a:r>
            <a:r>
              <a:rPr lang="en-US" altLang="en-US" dirty="0"/>
              <a:t> </a:t>
            </a:r>
            <a:r>
              <a:rPr lang="en-US" altLang="en-US" dirty="0" err="1"/>
              <a:t>cara</a:t>
            </a:r>
            <a:r>
              <a:rPr lang="en-US" altLang="en-US" dirty="0"/>
              <a:t> </a:t>
            </a:r>
            <a:r>
              <a:rPr lang="en-US" altLang="en-US" dirty="0" err="1"/>
              <a:t>memanggilnya</a:t>
            </a:r>
            <a:r>
              <a:rPr lang="en-US" altLang="en-US" dirty="0"/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/>
              <a:t>Cara </a:t>
            </a:r>
            <a:r>
              <a:rPr lang="en-US" altLang="en-US" dirty="0" err="1"/>
              <a:t>pemanggilan</a:t>
            </a:r>
            <a:r>
              <a:rPr lang="en-US" altLang="en-US" dirty="0"/>
              <a:t> </a:t>
            </a:r>
            <a:r>
              <a:rPr lang="en-US" altLang="en-US" dirty="0" err="1"/>
              <a:t>fungsi</a:t>
            </a:r>
            <a:r>
              <a:rPr lang="en-US" altLang="en-US" dirty="0"/>
              <a:t> yang </a:t>
            </a:r>
            <a:r>
              <a:rPr lang="en-US" altLang="en-US" dirty="0" err="1"/>
              <a:t>memiliki</a:t>
            </a:r>
            <a:r>
              <a:rPr lang="en-US" altLang="en-US" dirty="0"/>
              <a:t> parameter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dirty="0" err="1"/>
              <a:t>seperti</a:t>
            </a:r>
            <a:r>
              <a:rPr lang="en-US" altLang="en-US" dirty="0"/>
              <a:t> </a:t>
            </a:r>
            <a:r>
              <a:rPr lang="en-US" altLang="en-US" dirty="0" err="1"/>
              <a:t>ini</a:t>
            </a:r>
            <a:r>
              <a:rPr lang="en-US" altLang="en-US" dirty="0"/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5160C3-0F85-4330-02AD-EE0868C7E9DC}"/>
              </a:ext>
            </a:extLst>
          </p:cNvPr>
          <p:cNvSpPr txBox="1"/>
          <p:nvPr/>
        </p:nvSpPr>
        <p:spPr>
          <a:xfrm>
            <a:off x="1295402" y="5293185"/>
            <a:ext cx="61177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b="0" i="0" dirty="0" err="1">
                <a:solidFill>
                  <a:srgbClr val="002060"/>
                </a:solidFill>
                <a:effectLst/>
                <a:latin typeface="ui-monospace"/>
              </a:rPr>
              <a:t>salam</a:t>
            </a:r>
            <a:r>
              <a:rPr lang="en-ID" b="0" i="0" dirty="0">
                <a:solidFill>
                  <a:srgbClr val="002060"/>
                </a:solidFill>
                <a:effectLst/>
                <a:latin typeface="ui-monospace"/>
              </a:rPr>
              <a:t>("</a:t>
            </a:r>
            <a:r>
              <a:rPr lang="en-ID" b="0" i="0" dirty="0" err="1">
                <a:solidFill>
                  <a:srgbClr val="002060"/>
                </a:solidFill>
                <a:effectLst/>
                <a:latin typeface="ui-monospace"/>
              </a:rPr>
              <a:t>Selamat</a:t>
            </a:r>
            <a:r>
              <a:rPr lang="en-ID" b="0" i="0" dirty="0">
                <a:solidFill>
                  <a:srgbClr val="002060"/>
                </a:solidFill>
                <a:effectLst/>
                <a:latin typeface="ui-monospace"/>
              </a:rPr>
              <a:t> </a:t>
            </a:r>
            <a:r>
              <a:rPr lang="en-ID" b="0" i="0" dirty="0" err="1">
                <a:solidFill>
                  <a:srgbClr val="002060"/>
                </a:solidFill>
                <a:effectLst/>
                <a:latin typeface="ui-monospace"/>
              </a:rPr>
              <a:t>siang</a:t>
            </a:r>
            <a:r>
              <a:rPr lang="en-ID" b="0" i="0" dirty="0">
                <a:solidFill>
                  <a:srgbClr val="002060"/>
                </a:solidFill>
                <a:effectLst/>
                <a:latin typeface="ui-monospace"/>
              </a:rPr>
              <a:t>")</a:t>
            </a:r>
            <a:endParaRPr lang="en-ID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2254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66</TotalTime>
  <Words>317</Words>
  <Application>Microsoft Office PowerPoint</Application>
  <PresentationFormat>Widescreen</PresentationFormat>
  <Paragraphs>43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Garamond</vt:lpstr>
      <vt:lpstr>ui-monospace</vt:lpstr>
      <vt:lpstr>ui-sans-serif</vt:lpstr>
      <vt:lpstr>ui-serif</vt:lpstr>
      <vt:lpstr>Organic</vt:lpstr>
      <vt:lpstr>FUNGSI</vt:lpstr>
      <vt:lpstr>FUNGSI (FUNCTION)</vt:lpstr>
      <vt:lpstr>FUNGSI BAWAAN</vt:lpstr>
      <vt:lpstr>FUNGSI BUATAN PNGGUNA</vt:lpstr>
      <vt:lpstr>Contoh Penulisan</vt:lpstr>
      <vt:lpstr>PowerPoint Presentation</vt:lpstr>
      <vt:lpstr>Contoh.</vt:lpstr>
      <vt:lpstr>Fungsi dengan Parameter</vt:lpstr>
      <vt:lpstr>PowerPoint Presentation</vt:lpstr>
      <vt:lpstr>PowerPoint Presentation</vt:lpstr>
      <vt:lpstr>Fungsi yang Mengembalikan Nilai</vt:lpstr>
      <vt:lpstr>PowerPoint Presentation</vt:lpstr>
      <vt:lpstr>PowerPoint Presentation</vt:lpstr>
      <vt:lpstr>PowerPoint Presentation</vt:lpstr>
      <vt:lpstr>Thanks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FUNGSI</dc:title>
  <dc:creator>Darman man</dc:creator>
  <cp:lastModifiedBy>Darman man</cp:lastModifiedBy>
  <cp:revision>1</cp:revision>
  <dcterms:created xsi:type="dcterms:W3CDTF">2022-12-26T02:09:52Z</dcterms:created>
  <dcterms:modified xsi:type="dcterms:W3CDTF">2022-12-26T03:16:10Z</dcterms:modified>
</cp:coreProperties>
</file>