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16" r:id="rId2"/>
    <p:sldId id="335" r:id="rId3"/>
    <p:sldId id="365" r:id="rId4"/>
    <p:sldId id="387" r:id="rId5"/>
    <p:sldId id="386" r:id="rId6"/>
    <p:sldId id="366" r:id="rId7"/>
    <p:sldId id="375" r:id="rId8"/>
    <p:sldId id="376" r:id="rId9"/>
    <p:sldId id="377" r:id="rId10"/>
    <p:sldId id="379" r:id="rId11"/>
    <p:sldId id="378" r:id="rId12"/>
    <p:sldId id="385" r:id="rId13"/>
    <p:sldId id="380" r:id="rId14"/>
    <p:sldId id="38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80" y="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9CC22891-9C72-244C-AE44-CD4DB28AB0B0}" type="datetimeFigureOut">
              <a:rPr lang="id-ID"/>
              <a:pPr>
                <a:defRPr/>
              </a:pPr>
              <a:t>24/10/2023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CEC21EDB-5BC2-8A4B-B5C6-D906919879B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280240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732A0D0-DDDB-D647-936E-11FDA481EB14}" type="slidenum">
              <a:rPr lang="id-ID" sz="1200">
                <a:latin typeface="Calibri" charset="0"/>
              </a:rPr>
              <a:pPr eaLnBrk="1" hangingPunct="1"/>
              <a:t>2</a:t>
            </a:fld>
            <a:endParaRPr lang="id-ID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4710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dirty="0">
              <a:latin typeface="Calibri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4D09D1D-65C3-6B4D-B893-5BC744BDD190}" type="slidenum">
              <a:rPr lang="id-ID" sz="1200">
                <a:latin typeface="Calibri" charset="0"/>
              </a:rPr>
              <a:pPr eaLnBrk="1" hangingPunct="1"/>
              <a:t>11</a:t>
            </a:fld>
            <a:endParaRPr lang="id-ID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2359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dirty="0">
              <a:latin typeface="Calibri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4D09D1D-65C3-6B4D-B893-5BC744BDD190}" type="slidenum">
              <a:rPr lang="id-ID" sz="1200">
                <a:latin typeface="Calibri" charset="0"/>
              </a:rPr>
              <a:pPr eaLnBrk="1" hangingPunct="1"/>
              <a:t>12</a:t>
            </a:fld>
            <a:endParaRPr lang="id-ID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645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dirty="0">
              <a:latin typeface="Calibri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4D09D1D-65C3-6B4D-B893-5BC744BDD190}" type="slidenum">
              <a:rPr lang="id-ID" sz="1200">
                <a:latin typeface="Calibri" charset="0"/>
              </a:rPr>
              <a:pPr eaLnBrk="1" hangingPunct="1"/>
              <a:t>13</a:t>
            </a:fld>
            <a:endParaRPr lang="id-ID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3207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dirty="0">
              <a:latin typeface="Calibri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4D09D1D-65C3-6B4D-B893-5BC744BDD190}" type="slidenum">
              <a:rPr lang="id-ID" sz="1200">
                <a:latin typeface="Calibri" charset="0"/>
              </a:rPr>
              <a:pPr eaLnBrk="1" hangingPunct="1"/>
              <a:t>14</a:t>
            </a:fld>
            <a:endParaRPr lang="id-ID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049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dirty="0">
              <a:latin typeface="Calibri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4D09D1D-65C3-6B4D-B893-5BC744BDD190}" type="slidenum">
              <a:rPr lang="id-ID" sz="1200">
                <a:latin typeface="Calibri" charset="0"/>
              </a:rPr>
              <a:pPr eaLnBrk="1" hangingPunct="1"/>
              <a:t>3</a:t>
            </a:fld>
            <a:endParaRPr lang="id-ID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72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dirty="0">
              <a:latin typeface="Calibri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4D09D1D-65C3-6B4D-B893-5BC744BDD190}" type="slidenum">
              <a:rPr lang="id-ID" sz="1200">
                <a:latin typeface="Calibri" charset="0"/>
              </a:rPr>
              <a:pPr eaLnBrk="1" hangingPunct="1"/>
              <a:t>4</a:t>
            </a:fld>
            <a:endParaRPr lang="id-ID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602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dirty="0">
              <a:latin typeface="Calibri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4D09D1D-65C3-6B4D-B893-5BC744BDD190}" type="slidenum">
              <a:rPr lang="id-ID" sz="1200">
                <a:latin typeface="Calibri" charset="0"/>
              </a:rPr>
              <a:pPr eaLnBrk="1" hangingPunct="1"/>
              <a:t>5</a:t>
            </a:fld>
            <a:endParaRPr lang="id-ID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251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dirty="0">
              <a:latin typeface="Calibri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4D09D1D-65C3-6B4D-B893-5BC744BDD190}" type="slidenum">
              <a:rPr lang="id-ID" sz="1200">
                <a:latin typeface="Calibri" charset="0"/>
              </a:rPr>
              <a:pPr eaLnBrk="1" hangingPunct="1"/>
              <a:t>6</a:t>
            </a:fld>
            <a:endParaRPr lang="id-ID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8208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dirty="0">
              <a:latin typeface="Calibri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4D09D1D-65C3-6B4D-B893-5BC744BDD190}" type="slidenum">
              <a:rPr lang="id-ID" sz="1200">
                <a:latin typeface="Calibri" charset="0"/>
              </a:rPr>
              <a:pPr eaLnBrk="1" hangingPunct="1"/>
              <a:t>7</a:t>
            </a:fld>
            <a:endParaRPr lang="id-ID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0642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dirty="0">
              <a:latin typeface="Calibri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4D09D1D-65C3-6B4D-B893-5BC744BDD190}" type="slidenum">
              <a:rPr lang="id-ID" sz="1200">
                <a:latin typeface="Calibri" charset="0"/>
              </a:rPr>
              <a:pPr eaLnBrk="1" hangingPunct="1"/>
              <a:t>8</a:t>
            </a:fld>
            <a:endParaRPr lang="id-ID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5513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dirty="0">
              <a:latin typeface="Calibri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4D09D1D-65C3-6B4D-B893-5BC744BDD190}" type="slidenum">
              <a:rPr lang="id-ID" sz="1200">
                <a:latin typeface="Calibri" charset="0"/>
              </a:rPr>
              <a:pPr eaLnBrk="1" hangingPunct="1"/>
              <a:t>9</a:t>
            </a:fld>
            <a:endParaRPr lang="id-ID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5189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dirty="0">
              <a:latin typeface="Calibri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4D09D1D-65C3-6B4D-B893-5BC744BDD190}" type="slidenum">
              <a:rPr lang="id-ID" sz="1200">
                <a:latin typeface="Calibri" charset="0"/>
              </a:rPr>
              <a:pPr eaLnBrk="1" hangingPunct="1"/>
              <a:t>10</a:t>
            </a:fld>
            <a:endParaRPr lang="id-ID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495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DB62D6-50E6-1E4B-9EBB-CEAEF4749711}" type="datetime1">
              <a:rPr lang="en-US" smtClean="0"/>
              <a:pPr>
                <a:defRPr/>
              </a:pPr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77E8A2-0BE4-4040-88B7-D64609B6C6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EA98DD-45A3-3149-848C-D4971A74CDAC}" type="datetime1">
              <a:rPr lang="en-US" smtClean="0"/>
              <a:pPr>
                <a:defRPr/>
              </a:pPr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53D656-A700-7C4D-BA7C-884FAFF6B9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1A6E13-DBE2-1A4F-ADA7-D8957296081B}" type="datetime1">
              <a:rPr lang="en-US" smtClean="0"/>
              <a:pPr>
                <a:defRPr/>
              </a:pPr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6D6C43-893C-1343-BAE4-2D60070B9D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670532-0417-4C43-B8B7-F8344261CB11}" type="datetime1">
              <a:rPr lang="en-US" smtClean="0"/>
              <a:pPr>
                <a:defRPr/>
              </a:pPr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3FA79D-2400-144F-9343-C52CD18F18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6EEFBB-43A9-F844-9540-5CEBEDC3DCA2}" type="datetime1">
              <a:rPr lang="en-US" smtClean="0"/>
              <a:pPr>
                <a:defRPr/>
              </a:pPr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7E520A-3E30-2941-A916-C5F5551E74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792089-D443-F241-ABD6-B4CD6EA8D932}" type="datetime1">
              <a:rPr lang="en-US" smtClean="0"/>
              <a:pPr>
                <a:defRPr/>
              </a:pPr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B2C0DB-3E78-5442-923B-515744E0F8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F7F6DF-2F9C-FC4A-A6EC-8D8B01A2A9B7}" type="datetime1">
              <a:rPr lang="en-US" smtClean="0"/>
              <a:pPr>
                <a:defRPr/>
              </a:pPr>
              <a:t>10/24/2023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624BDD-80AC-4D40-B0FC-BB44EB0DBA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EFEC96-6DE1-8945-9F21-64752946FDA6}" type="datetime1">
              <a:rPr lang="en-US" smtClean="0"/>
              <a:pPr>
                <a:defRPr/>
              </a:pPr>
              <a:t>10/24/2023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8C5870-002F-9F40-9543-67A16D32E5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7A1B74-E603-D649-9545-E90A031BA0FB}" type="datetime1">
              <a:rPr lang="en-US" smtClean="0"/>
              <a:pPr>
                <a:defRPr/>
              </a:pPr>
              <a:t>10/24/2023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EE7460-1713-C64D-A88F-A024F3B1B0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00BDA9-154A-AB40-B686-AB8651CA78D6}" type="datetime1">
              <a:rPr lang="en-US" smtClean="0"/>
              <a:pPr>
                <a:defRPr/>
              </a:pPr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F036D08-2B8B-5F4E-809E-13C808CC1A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D43A2C-8FFA-C449-AC60-C6281A4B7668}" type="datetime1">
              <a:rPr lang="en-US" smtClean="0"/>
              <a:pPr>
                <a:defRPr/>
              </a:pPr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B38F4F-BD56-AC46-B9D7-B4E93C4367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AF64E9A-86E1-6C48-9D26-09F9E0B67EC3}" type="datetime1">
              <a:rPr lang="en-US" smtClean="0"/>
              <a:pPr>
                <a:defRPr/>
              </a:pPr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AE063E7-2F46-5D4E-94C0-97AD44C0D2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3222625" y="3657600"/>
            <a:ext cx="56388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1" dirty="0" smtClean="0"/>
              <a:t>STATISTIKA PERTEMUAN 10:</a:t>
            </a:r>
          </a:p>
          <a:p>
            <a:pPr algn="ctr" eaLnBrk="1" hangingPunct="1"/>
            <a:r>
              <a:rPr lang="en-US" sz="2000" b="1" dirty="0" smtClean="0"/>
              <a:t> </a:t>
            </a:r>
            <a:endParaRPr lang="en-US" sz="2000" b="1" dirty="0"/>
          </a:p>
          <a:p>
            <a:pPr algn="ctr" eaLnBrk="1" hangingPunct="1"/>
            <a:r>
              <a:rPr lang="en-US" sz="2000" b="1" dirty="0" err="1" smtClean="0"/>
              <a:t>Analisis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Deret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Waktu</a:t>
            </a:r>
            <a:endParaRPr lang="en-US" sz="2000" b="1" dirty="0" smtClean="0"/>
          </a:p>
          <a:p>
            <a:pPr algn="ctr" eaLnBrk="1" hangingPunct="1"/>
            <a:endParaRPr lang="en-US" sz="20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dirty="0" err="1"/>
              <a:t>Pola</a:t>
            </a:r>
            <a:r>
              <a:rPr lang="en-US" sz="3200" dirty="0"/>
              <a:t> data time series</a:t>
            </a:r>
            <a:endParaRPr lang="en-US" sz="3200" dirty="0">
              <a:latin typeface="Arial" charset="0"/>
              <a:cs typeface="Arial" charset="0"/>
            </a:endParaRPr>
          </a:p>
        </p:txBody>
      </p:sp>
      <p:sp>
        <p:nvSpPr>
          <p:cNvPr id="17411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lnSpcReduction="10000"/>
          </a:bodyPr>
          <a:lstStyle/>
          <a:p>
            <a:pPr algn="just">
              <a:buFont typeface="+mj-lt"/>
              <a:buAutoNum type="arabicPeriod"/>
            </a:pPr>
            <a:r>
              <a:rPr lang="en-US" sz="2400" b="1" dirty="0"/>
              <a:t>Trend,</a:t>
            </a:r>
            <a:r>
              <a:rPr lang="en-US" sz="2400" dirty="0"/>
              <a:t> 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komponen</a:t>
            </a:r>
            <a:r>
              <a:rPr lang="en-US" sz="2400" dirty="0"/>
              <a:t> </a:t>
            </a:r>
            <a:r>
              <a:rPr lang="en-US" sz="2400" dirty="0" err="1"/>
              <a:t>jangka</a:t>
            </a:r>
            <a:r>
              <a:rPr lang="en-US" sz="2400" dirty="0"/>
              <a:t> </a:t>
            </a:r>
            <a:r>
              <a:rPr lang="en-US" sz="2400" dirty="0" err="1"/>
              <a:t>panjang</a:t>
            </a:r>
            <a:r>
              <a:rPr lang="en-US" sz="2400" dirty="0"/>
              <a:t> yang </a:t>
            </a:r>
            <a:r>
              <a:rPr lang="en-US" sz="2400" dirty="0" err="1"/>
              <a:t>mendasari</a:t>
            </a:r>
            <a:r>
              <a:rPr lang="en-US" sz="2400" dirty="0"/>
              <a:t> </a:t>
            </a:r>
            <a:r>
              <a:rPr lang="en-US" sz="2400" dirty="0" err="1"/>
              <a:t>pertumbuhan</a:t>
            </a:r>
            <a:r>
              <a:rPr lang="en-US" sz="2400" dirty="0"/>
              <a:t> (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penurunan</a:t>
            </a:r>
            <a:r>
              <a:rPr lang="en-US" sz="2400" dirty="0"/>
              <a:t>) </a:t>
            </a:r>
            <a:r>
              <a:rPr lang="en-US" sz="2400" dirty="0" err="1"/>
              <a:t>suatu</a:t>
            </a:r>
            <a:r>
              <a:rPr lang="en-US" sz="2400" dirty="0"/>
              <a:t> data </a:t>
            </a:r>
            <a:r>
              <a:rPr lang="en-US" sz="2400" dirty="0" err="1"/>
              <a:t>runtut</a:t>
            </a:r>
            <a:r>
              <a:rPr lang="en-US" sz="2400" dirty="0"/>
              <a:t>  </a:t>
            </a:r>
            <a:r>
              <a:rPr lang="en-US" sz="2400" dirty="0" err="1"/>
              <a:t>waktu</a:t>
            </a:r>
            <a:r>
              <a:rPr lang="en-US" sz="2400" dirty="0"/>
              <a:t>.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pergerakan</a:t>
            </a:r>
            <a:r>
              <a:rPr lang="en-US" sz="2400" dirty="0"/>
              <a:t> data </a:t>
            </a:r>
            <a:r>
              <a:rPr lang="en-US" sz="2400" dirty="0" err="1"/>
              <a:t>sedikit</a:t>
            </a:r>
            <a:r>
              <a:rPr lang="en-US" sz="2400" dirty="0"/>
              <a:t> demi </a:t>
            </a:r>
            <a:r>
              <a:rPr lang="en-US" sz="2400" dirty="0" err="1"/>
              <a:t>sedikit</a:t>
            </a:r>
            <a:r>
              <a:rPr lang="en-US" sz="2400" dirty="0"/>
              <a:t> </a:t>
            </a:r>
            <a:r>
              <a:rPr lang="en-US" sz="2400" dirty="0" err="1"/>
              <a:t>meningkat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menurun</a:t>
            </a:r>
            <a:r>
              <a:rPr lang="en-US" sz="2400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en-US" sz="2400" b="1" dirty="0" err="1"/>
              <a:t>Siklikal</a:t>
            </a:r>
            <a:r>
              <a:rPr lang="en-US" sz="2400" b="1" dirty="0"/>
              <a:t>,</a:t>
            </a:r>
            <a:r>
              <a:rPr lang="en-US" sz="2400" dirty="0"/>
              <a:t> 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pola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data yang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tahun</a:t>
            </a:r>
            <a:r>
              <a:rPr lang="en-US" sz="2400" dirty="0"/>
              <a:t>. </a:t>
            </a:r>
            <a:r>
              <a:rPr lang="en-US" sz="2400" dirty="0" err="1"/>
              <a:t>fluktuasi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siklus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data </a:t>
            </a:r>
            <a:r>
              <a:rPr lang="en-US" sz="2400" dirty="0" err="1"/>
              <a:t>runtut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akibat</a:t>
            </a:r>
            <a:r>
              <a:rPr lang="en-US" sz="2400" dirty="0"/>
              <a:t> </a:t>
            </a:r>
            <a:r>
              <a:rPr lang="en-US" sz="2400" dirty="0" err="1"/>
              <a:t>perubahan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endParaRPr lang="en-US" sz="2400" dirty="0"/>
          </a:p>
          <a:p>
            <a:pPr algn="just">
              <a:buFont typeface="+mj-lt"/>
              <a:buAutoNum type="arabicPeriod"/>
            </a:pPr>
            <a:r>
              <a:rPr lang="en-US" sz="2400" b="1" dirty="0" err="1"/>
              <a:t>Musiman</a:t>
            </a:r>
            <a:r>
              <a:rPr lang="en-US" sz="2400" b="1" dirty="0"/>
              <a:t> (seasonal), 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pola</a:t>
            </a:r>
            <a:r>
              <a:rPr lang="en-US" sz="2400" dirty="0"/>
              <a:t> data yang </a:t>
            </a:r>
            <a:r>
              <a:rPr lang="en-US" sz="2400" dirty="0" err="1"/>
              <a:t>berulang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kurun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. </a:t>
            </a:r>
            <a:r>
              <a:rPr lang="en-US" sz="2400" dirty="0" err="1"/>
              <a:t>fluktuasi</a:t>
            </a:r>
            <a:r>
              <a:rPr lang="en-US" sz="2400" dirty="0"/>
              <a:t> </a:t>
            </a:r>
            <a:r>
              <a:rPr lang="en-US" sz="2400" dirty="0" err="1"/>
              <a:t>musiman</a:t>
            </a:r>
            <a:r>
              <a:rPr lang="en-US" sz="2400" dirty="0"/>
              <a:t> yang </a:t>
            </a:r>
            <a:r>
              <a:rPr lang="en-US" sz="2400" dirty="0" err="1"/>
              <a:t>sering</a:t>
            </a:r>
            <a:r>
              <a:rPr lang="en-US" sz="2400" dirty="0"/>
              <a:t> </a:t>
            </a:r>
            <a:r>
              <a:rPr lang="en-US" sz="2400" dirty="0" err="1"/>
              <a:t>dijumpai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data </a:t>
            </a:r>
            <a:r>
              <a:rPr lang="en-US" sz="2400" dirty="0" err="1"/>
              <a:t>kuartalan,bulanan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mingguan</a:t>
            </a:r>
            <a:r>
              <a:rPr lang="en-US" sz="2400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en-US" sz="2400" b="1" dirty="0" err="1"/>
              <a:t>Tak</a:t>
            </a:r>
            <a:r>
              <a:rPr lang="en-US" sz="2400" b="1" dirty="0"/>
              <a:t> </a:t>
            </a:r>
            <a:r>
              <a:rPr lang="en-US" sz="2400" b="1" dirty="0" err="1"/>
              <a:t>Beraturan</a:t>
            </a:r>
            <a:r>
              <a:rPr lang="en-US" sz="2400" b="1" dirty="0"/>
              <a:t>, 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pola</a:t>
            </a:r>
            <a:r>
              <a:rPr lang="en-US" sz="2400" dirty="0"/>
              <a:t> </a:t>
            </a:r>
            <a:r>
              <a:rPr lang="en-US" sz="2400" dirty="0" err="1"/>
              <a:t>acak</a:t>
            </a:r>
            <a:r>
              <a:rPr lang="en-US" sz="2400" dirty="0"/>
              <a:t> yang </a:t>
            </a:r>
            <a:r>
              <a:rPr lang="en-US" sz="2400" dirty="0" err="1"/>
              <a:t>disebabkan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peristiwa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diprediksi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beraturan</a:t>
            </a:r>
            <a:r>
              <a:rPr lang="en-US" sz="2400" dirty="0"/>
              <a:t>.</a:t>
            </a:r>
          </a:p>
          <a:p>
            <a:pPr marL="0" indent="0" algn="just">
              <a:buNone/>
            </a:pPr>
            <a:endParaRPr lang="en-US" sz="2800" dirty="0"/>
          </a:p>
          <a:p>
            <a:pPr marL="0" indent="0" algn="just">
              <a:buNone/>
            </a:pPr>
            <a:endParaRPr lang="x-none" sz="2800" dirty="0"/>
          </a:p>
        </p:txBody>
      </p:sp>
    </p:spTree>
    <p:extLst>
      <p:ext uri="{BB962C8B-B14F-4D97-AF65-F5344CB8AC3E}">
        <p14:creationId xmlns:p14="http://schemas.microsoft.com/office/powerpoint/2010/main" val="46873430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endParaRPr lang="en-US" sz="2400" dirty="0">
              <a:latin typeface="Arial" charset="0"/>
              <a:cs typeface="Arial" charset="0"/>
            </a:endParaRP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39764"/>
            <a:ext cx="8382000" cy="5486399"/>
          </a:xfrm>
        </p:spPr>
      </p:pic>
    </p:spTree>
    <p:extLst>
      <p:ext uri="{BB962C8B-B14F-4D97-AF65-F5344CB8AC3E}">
        <p14:creationId xmlns:p14="http://schemas.microsoft.com/office/powerpoint/2010/main" val="123663092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400" dirty="0" err="1" smtClean="0">
                <a:latin typeface="Arial" charset="0"/>
                <a:cs typeface="Arial" charset="0"/>
              </a:rPr>
              <a:t>Kegunaan</a:t>
            </a:r>
            <a:r>
              <a:rPr lang="en-US" sz="2400" dirty="0" smtClean="0">
                <a:latin typeface="Arial" charset="0"/>
                <a:cs typeface="Arial" charset="0"/>
              </a:rPr>
              <a:t> Time Series</a:t>
            </a:r>
            <a:endParaRPr lang="en-US" sz="2400" dirty="0">
              <a:latin typeface="Arial" charset="0"/>
              <a:cs typeface="Arial" charset="0"/>
            </a:endParaRPr>
          </a:p>
        </p:txBody>
      </p:sp>
      <p:sp>
        <p:nvSpPr>
          <p:cNvPr id="17411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Peramalan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i="1" dirty="0" smtClean="0"/>
              <a:t>forecasting</a:t>
            </a:r>
            <a:r>
              <a:rPr lang="en-US" sz="2400" dirty="0" smtClean="0"/>
              <a:t>:</a:t>
            </a:r>
          </a:p>
          <a:p>
            <a:pPr eaLnBrk="1" hangingPunct="1"/>
            <a:r>
              <a:rPr lang="en-US" altLang="en-US" sz="1800" dirty="0" err="1"/>
              <a:t>Suatu</a:t>
            </a:r>
            <a:r>
              <a:rPr lang="en-US" altLang="en-US" sz="1800" dirty="0"/>
              <a:t> proses </a:t>
            </a:r>
            <a:r>
              <a:rPr lang="en-US" altLang="en-US" sz="1800" dirty="0" err="1"/>
              <a:t>untuk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memprediksi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kejadian</a:t>
            </a:r>
            <a:r>
              <a:rPr lang="en-US" altLang="en-US" sz="1800" dirty="0"/>
              <a:t> masa </a:t>
            </a:r>
            <a:r>
              <a:rPr lang="en-US" altLang="en-US" sz="1800" dirty="0" err="1"/>
              <a:t>depan</a:t>
            </a:r>
            <a:r>
              <a:rPr lang="en-US" altLang="en-US" sz="1800" dirty="0"/>
              <a:t>. </a:t>
            </a:r>
          </a:p>
          <a:p>
            <a:pPr eaLnBrk="1" hangingPunct="1"/>
            <a:r>
              <a:rPr lang="en-US" altLang="en-US" sz="1800" dirty="0" err="1"/>
              <a:t>Menjadi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dasar</a:t>
            </a:r>
            <a:r>
              <a:rPr lang="en-US" altLang="en-US" sz="1800" dirty="0"/>
              <a:t> </a:t>
            </a:r>
            <a:r>
              <a:rPr lang="en-US" altLang="en-US" sz="1800" dirty="0" err="1"/>
              <a:t>untuk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mengambil</a:t>
            </a:r>
            <a:r>
              <a:rPr lang="en-US" altLang="en-US" sz="1800" dirty="0"/>
              <a:t> </a:t>
            </a:r>
            <a:r>
              <a:rPr lang="en-US" altLang="en-US" sz="1800" dirty="0" err="1"/>
              <a:t>keputusan</a:t>
            </a:r>
            <a:r>
              <a:rPr lang="en-US" altLang="en-US" sz="1800" dirty="0"/>
              <a:t> di </a:t>
            </a:r>
            <a:r>
              <a:rPr lang="en-US" altLang="en-US" sz="1800" dirty="0" err="1" smtClean="0"/>
              <a:t>bidang</a:t>
            </a:r>
            <a:r>
              <a:rPr lang="en-US" altLang="en-US" sz="1800" dirty="0" smtClean="0"/>
              <a:t>: Production, Inventory, Personnel and Facilities</a:t>
            </a:r>
            <a:endParaRPr lang="en-US" altLang="en-US" sz="1800" dirty="0"/>
          </a:p>
          <a:p>
            <a:pPr marL="0" indent="0" algn="just">
              <a:buNone/>
            </a:pPr>
            <a:endParaRPr lang="en-US" sz="1800" dirty="0" smtClean="0"/>
          </a:p>
          <a:p>
            <a:pPr marL="0" indent="0" algn="just">
              <a:buNone/>
            </a:pPr>
            <a:r>
              <a:rPr lang="en-US" sz="2400" dirty="0" smtClean="0"/>
              <a:t>2.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Pemodelan</a:t>
            </a:r>
            <a:endParaRPr lang="x-none" sz="2400" dirty="0"/>
          </a:p>
        </p:txBody>
      </p:sp>
    </p:spTree>
    <p:extLst>
      <p:ext uri="{BB962C8B-B14F-4D97-AF65-F5344CB8AC3E}">
        <p14:creationId xmlns:p14="http://schemas.microsoft.com/office/powerpoint/2010/main" val="313590192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 dirty="0" err="1" smtClean="0">
                <a:latin typeface="Arial" charset="0"/>
                <a:cs typeface="Arial" charset="0"/>
              </a:rPr>
              <a:t>Konsep</a:t>
            </a:r>
            <a:r>
              <a:rPr lang="en-US" sz="2800" dirty="0" smtClean="0">
                <a:latin typeface="Arial" charset="0"/>
                <a:cs typeface="Arial" charset="0"/>
              </a:rPr>
              <a:t> </a:t>
            </a:r>
            <a:r>
              <a:rPr lang="en-US" sz="2800" dirty="0" err="1" smtClean="0">
                <a:latin typeface="Arial" charset="0"/>
                <a:cs typeface="Arial" charset="0"/>
              </a:rPr>
              <a:t>Dasar</a:t>
            </a:r>
            <a:r>
              <a:rPr lang="en-US" sz="2800" dirty="0" smtClean="0">
                <a:latin typeface="Arial" charset="0"/>
                <a:cs typeface="Arial" charset="0"/>
              </a:rPr>
              <a:t> Time Series</a:t>
            </a:r>
            <a:endParaRPr lang="en-US" sz="2800" dirty="0">
              <a:latin typeface="Arial" charset="0"/>
              <a:cs typeface="Arial" charset="0"/>
            </a:endParaRPr>
          </a:p>
        </p:txBody>
      </p:sp>
      <p:sp>
        <p:nvSpPr>
          <p:cNvPr id="17411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0" indent="0">
              <a:buNone/>
            </a:pPr>
            <a:endParaRPr lang="x-none" sz="1800" dirty="0"/>
          </a:p>
          <a:p>
            <a:pPr marL="0" indent="0">
              <a:buNone/>
            </a:pPr>
            <a:endParaRPr lang="x-none" sz="1800" dirty="0"/>
          </a:p>
          <a:p>
            <a:pPr marL="0" indent="0" algn="just">
              <a:buNone/>
            </a:pPr>
            <a:endParaRPr lang="x-none" sz="1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895600"/>
            <a:ext cx="2969009" cy="148755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2600" y="4288472"/>
            <a:ext cx="2962913" cy="148145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26206" y="1947544"/>
            <a:ext cx="2962913" cy="1481456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V="1">
            <a:off x="3807209" y="2514600"/>
            <a:ext cx="1755391" cy="990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807209" y="3825081"/>
            <a:ext cx="1602991" cy="1204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672732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endParaRPr lang="en-US" sz="2400" dirty="0">
              <a:latin typeface="Arial" charset="0"/>
              <a:cs typeface="Arial" charset="0"/>
            </a:endParaRPr>
          </a:p>
        </p:txBody>
      </p:sp>
      <p:sp>
        <p:nvSpPr>
          <p:cNvPr id="17411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0" indent="0">
              <a:buNone/>
            </a:pPr>
            <a:endParaRPr lang="x-none" sz="2400" dirty="0"/>
          </a:p>
          <a:p>
            <a:pPr marL="0" indent="0" algn="just">
              <a:buNone/>
            </a:pPr>
            <a:endParaRPr lang="x-none" sz="1800" dirty="0"/>
          </a:p>
        </p:txBody>
      </p:sp>
      <p:sp>
        <p:nvSpPr>
          <p:cNvPr id="3" name="Rectangle 2"/>
          <p:cNvSpPr/>
          <p:nvPr/>
        </p:nvSpPr>
        <p:spPr>
          <a:xfrm>
            <a:off x="304800" y="1219200"/>
            <a:ext cx="8458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dirty="0"/>
              <a:t>Proses </a:t>
            </a:r>
            <a:r>
              <a:rPr lang="en-US" sz="2400" b="1" dirty="0" err="1"/>
              <a:t>Deterministik</a:t>
            </a:r>
            <a:r>
              <a:rPr lang="en-US" sz="2400" b="1" dirty="0"/>
              <a:t> </a:t>
            </a:r>
            <a:r>
              <a:rPr lang="en-US" sz="2400" dirty="0"/>
              <a:t>: </a:t>
            </a:r>
            <a:r>
              <a:rPr lang="sv-SE" sz="2400" dirty="0"/>
              <a:t>jika dari pengalaman yang lalu keadaan yang akan datang dari suatu barisan kejadian dapat diramalkan secara pasti, maka barisan kejadian itu dinamakan deterministik</a:t>
            </a:r>
            <a:endParaRPr lang="en-US" sz="2400" dirty="0"/>
          </a:p>
          <a:p>
            <a:pPr algn="just"/>
            <a:endParaRPr lang="en-US" sz="24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dirty="0" smtClean="0"/>
              <a:t>Proses </a:t>
            </a:r>
            <a:r>
              <a:rPr lang="en-US" sz="2400" b="1" dirty="0" err="1"/>
              <a:t>Stokastik</a:t>
            </a:r>
            <a:r>
              <a:rPr lang="en-US" sz="2400" b="1" dirty="0"/>
              <a:t> </a:t>
            </a:r>
            <a:r>
              <a:rPr lang="en-US" sz="2400" dirty="0"/>
              <a:t>:   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pengalaman</a:t>
            </a:r>
            <a:r>
              <a:rPr lang="en-US" sz="2400" dirty="0"/>
              <a:t> yang </a:t>
            </a:r>
            <a:r>
              <a:rPr lang="en-US" sz="2400" dirty="0" err="1"/>
              <a:t>lalu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menyajikan</a:t>
            </a:r>
            <a:r>
              <a:rPr lang="en-US" sz="2400" dirty="0"/>
              <a:t> </a:t>
            </a:r>
            <a:r>
              <a:rPr lang="en-US" sz="2400" dirty="0" err="1"/>
              <a:t>struktur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C000"/>
                </a:solidFill>
              </a:rPr>
              <a:t>peluang</a:t>
            </a:r>
            <a:r>
              <a:rPr lang="en-US" sz="2400" dirty="0"/>
              <a:t> </a:t>
            </a:r>
            <a:r>
              <a:rPr lang="en-US" sz="2400" dirty="0" err="1"/>
              <a:t>keadaan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datang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barisan</a:t>
            </a:r>
            <a:r>
              <a:rPr lang="en-US" sz="2400" dirty="0"/>
              <a:t> </a:t>
            </a:r>
            <a:r>
              <a:rPr lang="en-US" sz="2400" dirty="0" err="1"/>
              <a:t>kejadian</a:t>
            </a:r>
            <a:r>
              <a:rPr lang="en-US" sz="2400" dirty="0"/>
              <a:t> yang </a:t>
            </a:r>
            <a:r>
              <a:rPr lang="en-US" sz="2400" dirty="0" err="1"/>
              <a:t>demikian</a:t>
            </a:r>
            <a:r>
              <a:rPr lang="en-US" sz="2400" dirty="0"/>
              <a:t>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dirty="0" err="1"/>
              <a:t>stokastik</a:t>
            </a:r>
            <a:r>
              <a:rPr lang="en-US" sz="2400" dirty="0"/>
              <a:t>. Hull, 1989 </a:t>
            </a:r>
            <a:r>
              <a:rPr lang="en-US" sz="2400" dirty="0">
                <a:sym typeface="Wingdings" pitchFamily="2" charset="2"/>
              </a:rPr>
              <a:t>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yang </a:t>
            </a:r>
            <a:r>
              <a:rPr lang="en-US" sz="2400" dirty="0" err="1"/>
              <a:t>berubah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 (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ketidakpastian</a:t>
            </a:r>
            <a:r>
              <a:rPr lang="en-US" sz="2400" dirty="0"/>
              <a:t>) </a:t>
            </a:r>
            <a:r>
              <a:rPr lang="en-US" sz="2400" dirty="0" err="1"/>
              <a:t>dikatakan</a:t>
            </a:r>
            <a:r>
              <a:rPr lang="en-US" sz="2400" dirty="0"/>
              <a:t> </a:t>
            </a:r>
            <a:r>
              <a:rPr lang="en-US" sz="2400" dirty="0" err="1"/>
              <a:t>mengikuti</a:t>
            </a:r>
            <a:r>
              <a:rPr lang="en-US" sz="2400" dirty="0"/>
              <a:t> proses </a:t>
            </a:r>
            <a:r>
              <a:rPr lang="en-US" sz="2400" dirty="0" err="1"/>
              <a:t>stokastik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839888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  <a:cs typeface="Arial" charset="0"/>
              </a:rPr>
              <a:t>KEMAMPUAN AKHIR YANG DIHARAPKAN</a:t>
            </a:r>
          </a:p>
        </p:txBody>
      </p:sp>
      <p:sp>
        <p:nvSpPr>
          <p:cNvPr id="15363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algn="just"/>
            <a:endParaRPr lang="id-ID" sz="2800" dirty="0" smtClean="0"/>
          </a:p>
          <a:p>
            <a:pPr algn="just"/>
            <a:r>
              <a:rPr lang="id-ID" sz="2800" dirty="0" smtClean="0"/>
              <a:t>Mahasiswa </a:t>
            </a:r>
            <a:r>
              <a:rPr lang="id-ID" sz="2800" dirty="0"/>
              <a:t>mampu </a:t>
            </a:r>
            <a:r>
              <a:rPr lang="en-US" sz="2800" dirty="0" err="1"/>
              <a:t>memahami</a:t>
            </a:r>
            <a:r>
              <a:rPr lang="en-US" sz="2800" dirty="0"/>
              <a:t> </a:t>
            </a:r>
            <a:r>
              <a:rPr lang="en-US" sz="2800" dirty="0" err="1"/>
              <a:t>p</a:t>
            </a:r>
            <a:r>
              <a:rPr lang="en-US" sz="2800" dirty="0" err="1" smtClean="0"/>
              <a:t>engertian</a:t>
            </a:r>
            <a:r>
              <a:rPr lang="en-US" sz="2800" dirty="0" smtClean="0"/>
              <a:t> </a:t>
            </a:r>
            <a:r>
              <a:rPr lang="en-US" sz="2800" dirty="0"/>
              <a:t>data </a:t>
            </a:r>
            <a:r>
              <a:rPr lang="en-US" sz="2800" dirty="0" err="1"/>
              <a:t>deret</a:t>
            </a:r>
            <a:r>
              <a:rPr lang="en-US" sz="2800" dirty="0"/>
              <a:t> </a:t>
            </a:r>
            <a:r>
              <a:rPr lang="en-US" sz="2800" dirty="0" err="1"/>
              <a:t>waktu</a:t>
            </a:r>
            <a:r>
              <a:rPr lang="en-US" sz="2800" dirty="0"/>
              <a:t> (</a:t>
            </a:r>
            <a:r>
              <a:rPr lang="en-US" sz="2800" i="1" dirty="0"/>
              <a:t>time series</a:t>
            </a:r>
            <a:r>
              <a:rPr lang="en-US" sz="2800" dirty="0"/>
              <a:t>)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komponennya</a:t>
            </a:r>
            <a:r>
              <a:rPr lang="en-US" sz="2800" dirty="0"/>
              <a:t>.</a:t>
            </a:r>
            <a:r>
              <a:rPr lang="x-none" sz="2800" dirty="0"/>
              <a:t>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Analisis Data Deret Waktu</a:t>
            </a:r>
            <a:endParaRPr lang="en-US" dirty="0"/>
          </a:p>
        </p:txBody>
      </p:sp>
      <p:sp>
        <p:nvSpPr>
          <p:cNvPr id="1741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517" y="1905000"/>
            <a:ext cx="7119540" cy="4193702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Time Series </a:t>
            </a:r>
            <a:r>
              <a:rPr lang="en-US" alt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vs Cross </a:t>
            </a:r>
            <a:r>
              <a:rPr lang="en-US" alt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Sectional Data</a:t>
            </a:r>
            <a:r>
              <a:rPr lang="en-US" altLang="en-US" sz="3200" dirty="0"/>
              <a:t> </a:t>
            </a:r>
            <a:endParaRPr lang="en-US" sz="3200" dirty="0">
              <a:latin typeface="Arial" charset="0"/>
              <a:cs typeface="Arial" charset="0"/>
            </a:endParaRPr>
          </a:p>
        </p:txBody>
      </p:sp>
      <p:sp>
        <p:nvSpPr>
          <p:cNvPr id="17411" name="Content Placeholder 5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800" b="1" dirty="0"/>
              <a:t>1. Data </a:t>
            </a:r>
            <a:r>
              <a:rPr lang="en-US" sz="1800" b="1" i="1" dirty="0"/>
              <a:t>Time Series </a:t>
            </a:r>
            <a:r>
              <a:rPr lang="en-US" sz="1800" b="1" dirty="0"/>
              <a:t>(</a:t>
            </a:r>
            <a:r>
              <a:rPr lang="en-US" sz="1800" b="1" dirty="0" err="1"/>
              <a:t>runtun</a:t>
            </a:r>
            <a:r>
              <a:rPr lang="en-US" sz="1800" b="1" dirty="0"/>
              <a:t> </a:t>
            </a:r>
            <a:r>
              <a:rPr lang="en-US" sz="1800" b="1" dirty="0" err="1"/>
              <a:t>waktu</a:t>
            </a:r>
            <a:r>
              <a:rPr lang="en-US" sz="1800" b="1" dirty="0"/>
              <a:t>/</a:t>
            </a:r>
            <a:r>
              <a:rPr lang="en-US" sz="1800" b="1" dirty="0" err="1"/>
              <a:t>historis</a:t>
            </a:r>
            <a:r>
              <a:rPr lang="en-US" sz="1800" b="1" dirty="0"/>
              <a:t>)</a:t>
            </a:r>
          </a:p>
          <a:p>
            <a:pPr marL="0" indent="0" algn="just">
              <a:buNone/>
            </a:pPr>
            <a:r>
              <a:rPr lang="en-US" sz="1800" dirty="0"/>
              <a:t>Data </a:t>
            </a:r>
            <a:r>
              <a:rPr lang="en-US" sz="1800" i="1" dirty="0"/>
              <a:t>time series</a:t>
            </a:r>
            <a:r>
              <a:rPr lang="en-US" sz="1800" dirty="0"/>
              <a:t> </a:t>
            </a:r>
            <a:r>
              <a:rPr lang="en-US" sz="1800" dirty="0" err="1"/>
              <a:t>adalah</a:t>
            </a:r>
            <a:r>
              <a:rPr lang="en-US" sz="1800" dirty="0"/>
              <a:t> data yang </a:t>
            </a:r>
            <a:r>
              <a:rPr lang="en-US" sz="1800" dirty="0" err="1"/>
              <a:t>terdiri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satu</a:t>
            </a:r>
            <a:r>
              <a:rPr lang="en-US" sz="1800" dirty="0"/>
              <a:t> </a:t>
            </a:r>
            <a:r>
              <a:rPr lang="en-US" sz="1800" dirty="0" err="1"/>
              <a:t>objek</a:t>
            </a:r>
            <a:r>
              <a:rPr lang="en-US" sz="1800" dirty="0"/>
              <a:t> </a:t>
            </a:r>
            <a:r>
              <a:rPr lang="en-US" sz="1800" dirty="0" err="1"/>
              <a:t>namun</a:t>
            </a:r>
            <a:r>
              <a:rPr lang="en-US" sz="1800" dirty="0"/>
              <a:t> </a:t>
            </a:r>
            <a:r>
              <a:rPr lang="en-US" sz="1800" dirty="0" err="1"/>
              <a:t>teridiri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beberapa</a:t>
            </a:r>
            <a:r>
              <a:rPr lang="en-US" sz="1800" dirty="0"/>
              <a:t> </a:t>
            </a:r>
            <a:r>
              <a:rPr lang="en-US" sz="1800" dirty="0" err="1"/>
              <a:t>waktu</a:t>
            </a:r>
            <a:r>
              <a:rPr lang="en-US" sz="1800" dirty="0"/>
              <a:t> </a:t>
            </a:r>
            <a:r>
              <a:rPr lang="en-US" sz="1800" dirty="0" err="1"/>
              <a:t>periode</a:t>
            </a:r>
            <a:r>
              <a:rPr lang="en-US" sz="1800" dirty="0"/>
              <a:t>, </a:t>
            </a:r>
            <a:r>
              <a:rPr lang="en-US" sz="1800" dirty="0" err="1"/>
              <a:t>seperti</a:t>
            </a:r>
            <a:r>
              <a:rPr lang="en-US" sz="1800" dirty="0"/>
              <a:t> </a:t>
            </a:r>
            <a:r>
              <a:rPr lang="en-US" sz="1800" dirty="0" err="1"/>
              <a:t>harian</a:t>
            </a:r>
            <a:r>
              <a:rPr lang="en-US" sz="1800" dirty="0"/>
              <a:t>, </a:t>
            </a:r>
            <a:r>
              <a:rPr lang="en-US" sz="1800" dirty="0" err="1"/>
              <a:t>bulanan</a:t>
            </a:r>
            <a:r>
              <a:rPr lang="en-US" sz="1800" dirty="0"/>
              <a:t>, </a:t>
            </a:r>
            <a:r>
              <a:rPr lang="en-US" sz="1800" dirty="0" err="1"/>
              <a:t>triwulanan</a:t>
            </a:r>
            <a:r>
              <a:rPr lang="en-US" sz="1800" dirty="0"/>
              <a:t>,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tahunan</a:t>
            </a:r>
            <a:r>
              <a:rPr lang="en-US" sz="1800" dirty="0"/>
              <a:t>. </a:t>
            </a:r>
            <a:r>
              <a:rPr lang="en-US" sz="1800" dirty="0" err="1"/>
              <a:t>Misalnya</a:t>
            </a:r>
            <a:r>
              <a:rPr lang="en-US" sz="1800" dirty="0"/>
              <a:t>: data </a:t>
            </a:r>
            <a:r>
              <a:rPr lang="en-US" sz="1800" dirty="0" err="1" smtClean="0"/>
              <a:t>jumlah</a:t>
            </a:r>
            <a:r>
              <a:rPr lang="en-US" sz="1800" dirty="0" smtClean="0"/>
              <a:t> </a:t>
            </a:r>
            <a:r>
              <a:rPr lang="en-US" sz="1800" dirty="0" err="1" smtClean="0"/>
              <a:t>pasien</a:t>
            </a:r>
            <a:r>
              <a:rPr lang="en-US" sz="1800" dirty="0" smtClean="0"/>
              <a:t> </a:t>
            </a:r>
            <a:r>
              <a:rPr lang="en-US" sz="1800" dirty="0" err="1" smtClean="0"/>
              <a:t>rawat</a:t>
            </a:r>
            <a:r>
              <a:rPr lang="en-US" sz="1800" dirty="0" smtClean="0"/>
              <a:t> </a:t>
            </a:r>
            <a:r>
              <a:rPr lang="en-US" sz="1800" dirty="0" err="1" smtClean="0"/>
              <a:t>inap</a:t>
            </a:r>
            <a:r>
              <a:rPr lang="en-US" sz="1800" dirty="0" smtClean="0"/>
              <a:t> di </a:t>
            </a:r>
            <a:r>
              <a:rPr lang="en-US" sz="1800" dirty="0" err="1" smtClean="0"/>
              <a:t>sebuah</a:t>
            </a:r>
            <a:r>
              <a:rPr lang="en-US" sz="1800" dirty="0" smtClean="0"/>
              <a:t> </a:t>
            </a:r>
            <a:r>
              <a:rPr lang="en-US" sz="1800" dirty="0" err="1" smtClean="0"/>
              <a:t>rumah</a:t>
            </a:r>
            <a:r>
              <a:rPr lang="en-US" sz="1800" dirty="0" smtClean="0"/>
              <a:t> </a:t>
            </a:r>
            <a:r>
              <a:rPr lang="en-US" sz="1800" dirty="0" err="1" smtClean="0"/>
              <a:t>sakit</a:t>
            </a:r>
            <a:r>
              <a:rPr lang="en-US" sz="1800" dirty="0" smtClean="0"/>
              <a:t> </a:t>
            </a:r>
            <a:r>
              <a:rPr lang="en-US" sz="1800" dirty="0" err="1" smtClean="0"/>
              <a:t>tahun</a:t>
            </a:r>
            <a:r>
              <a:rPr lang="en-US" sz="1800" dirty="0" smtClean="0"/>
              <a:t> 2010 </a:t>
            </a:r>
            <a:r>
              <a:rPr lang="en-US" sz="1800" dirty="0" err="1"/>
              <a:t>sampai</a:t>
            </a:r>
            <a:r>
              <a:rPr lang="en-US" sz="1800" dirty="0"/>
              <a:t> </a:t>
            </a:r>
            <a:r>
              <a:rPr lang="en-US" sz="1800" dirty="0" smtClean="0"/>
              <a:t>2017 </a:t>
            </a:r>
            <a:r>
              <a:rPr lang="en-US" sz="1800" dirty="0"/>
              <a:t>(</a:t>
            </a:r>
            <a:r>
              <a:rPr lang="en-US" sz="1800" dirty="0" err="1"/>
              <a:t>objeknya</a:t>
            </a:r>
            <a:r>
              <a:rPr lang="en-US" sz="1800" dirty="0"/>
              <a:t> </a:t>
            </a:r>
            <a:r>
              <a:rPr lang="en-US" sz="1800" dirty="0" err="1"/>
              <a:t>hanya</a:t>
            </a:r>
            <a:r>
              <a:rPr lang="en-US" sz="1800" dirty="0"/>
              <a:t> </a:t>
            </a:r>
            <a:r>
              <a:rPr lang="en-US" sz="1800" dirty="0" err="1"/>
              <a:t>satu</a:t>
            </a:r>
            <a:r>
              <a:rPr lang="en-US" sz="1800" dirty="0"/>
              <a:t>: </a:t>
            </a:r>
            <a:r>
              <a:rPr lang="en-US" sz="1800" dirty="0" err="1" smtClean="0"/>
              <a:t>jumlah</a:t>
            </a:r>
            <a:r>
              <a:rPr lang="en-US" sz="1800" dirty="0" smtClean="0"/>
              <a:t> </a:t>
            </a:r>
            <a:r>
              <a:rPr lang="en-US" sz="1800" dirty="0" err="1" smtClean="0"/>
              <a:t>pasien</a:t>
            </a:r>
            <a:r>
              <a:rPr lang="en-US" sz="1800" dirty="0" smtClean="0"/>
              <a:t> </a:t>
            </a:r>
            <a:r>
              <a:rPr lang="en-US" sz="1800" dirty="0" err="1" smtClean="0"/>
              <a:t>rawat</a:t>
            </a:r>
            <a:r>
              <a:rPr lang="en-US" sz="1800" dirty="0" smtClean="0"/>
              <a:t> </a:t>
            </a:r>
            <a:r>
              <a:rPr lang="en-US" sz="1800" dirty="0" err="1" smtClean="0"/>
              <a:t>inap</a:t>
            </a:r>
            <a:r>
              <a:rPr lang="en-US" sz="1800" dirty="0" smtClean="0"/>
              <a:t> </a:t>
            </a:r>
            <a:r>
              <a:rPr lang="en-US" sz="1800" dirty="0" err="1" smtClean="0"/>
              <a:t>namun</a:t>
            </a:r>
            <a:r>
              <a:rPr lang="en-US" sz="1800" dirty="0" smtClean="0"/>
              <a:t> </a:t>
            </a:r>
            <a:r>
              <a:rPr lang="en-US" sz="1800" dirty="0" err="1"/>
              <a:t>disajikan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beberapa</a:t>
            </a:r>
            <a:r>
              <a:rPr lang="en-US" sz="1800" dirty="0"/>
              <a:t> </a:t>
            </a:r>
            <a:r>
              <a:rPr lang="en-US" sz="1800" dirty="0" err="1"/>
              <a:t>periode</a:t>
            </a:r>
            <a:r>
              <a:rPr lang="en-US" sz="1800" dirty="0"/>
              <a:t>: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 smtClean="0"/>
              <a:t>tahun</a:t>
            </a:r>
            <a:r>
              <a:rPr lang="en-US" sz="1800" dirty="0" smtClean="0"/>
              <a:t> 2010-2017 </a:t>
            </a:r>
            <a:r>
              <a:rPr lang="en-US" sz="1800" dirty="0" err="1"/>
              <a:t>secara</a:t>
            </a:r>
            <a:r>
              <a:rPr lang="en-US" sz="1800" dirty="0"/>
              <a:t> </a:t>
            </a:r>
            <a:r>
              <a:rPr lang="en-US" sz="1800" dirty="0" err="1" smtClean="0"/>
              <a:t>triwulan</a:t>
            </a:r>
            <a:r>
              <a:rPr lang="en-US" sz="1800" dirty="0" smtClean="0"/>
              <a:t>).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b="1" dirty="0" smtClean="0"/>
              <a:t>2</a:t>
            </a:r>
            <a:r>
              <a:rPr lang="en-US" sz="1800" b="1" dirty="0"/>
              <a:t>. Data </a:t>
            </a:r>
            <a:r>
              <a:rPr lang="en-US" sz="1800" b="1" dirty="0" err="1"/>
              <a:t>Silang</a:t>
            </a:r>
            <a:r>
              <a:rPr lang="en-US" sz="1800" b="1" dirty="0"/>
              <a:t> (</a:t>
            </a:r>
            <a:r>
              <a:rPr lang="en-US" sz="1800" b="1" i="1" dirty="0"/>
              <a:t>cross section</a:t>
            </a:r>
            <a:r>
              <a:rPr lang="en-US" sz="1800" b="1" dirty="0"/>
              <a:t>)</a:t>
            </a:r>
          </a:p>
          <a:p>
            <a:pPr marL="0" indent="0" algn="just">
              <a:buNone/>
            </a:pPr>
            <a:r>
              <a:rPr lang="en-US" sz="1800" dirty="0"/>
              <a:t>Data </a:t>
            </a:r>
            <a:r>
              <a:rPr lang="en-US" sz="1800" dirty="0" err="1"/>
              <a:t>Silang</a:t>
            </a:r>
            <a:r>
              <a:rPr lang="en-US" sz="1800" dirty="0"/>
              <a:t> (</a:t>
            </a:r>
            <a:r>
              <a:rPr lang="en-US" sz="1800" i="1" dirty="0"/>
              <a:t>cross section</a:t>
            </a:r>
            <a:r>
              <a:rPr lang="en-US" sz="1800" dirty="0"/>
              <a:t>) </a:t>
            </a:r>
            <a:r>
              <a:rPr lang="en-US" sz="1800" dirty="0" err="1"/>
              <a:t>adalah</a:t>
            </a:r>
            <a:r>
              <a:rPr lang="en-US" sz="1800" dirty="0"/>
              <a:t> data yang </a:t>
            </a:r>
            <a:r>
              <a:rPr lang="en-US" sz="1800" dirty="0" err="1"/>
              <a:t>terdiri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satu</a:t>
            </a:r>
            <a:r>
              <a:rPr lang="en-US" sz="1800" dirty="0"/>
              <a:t> </a:t>
            </a:r>
            <a:r>
              <a:rPr lang="en-US" sz="1800" dirty="0" err="1"/>
              <a:t>objek</a:t>
            </a:r>
            <a:r>
              <a:rPr lang="en-US" sz="1800" dirty="0"/>
              <a:t> </a:t>
            </a:r>
            <a:r>
              <a:rPr lang="en-US" sz="1800" dirty="0" smtClean="0"/>
              <a:t>yang </a:t>
            </a:r>
            <a:r>
              <a:rPr lang="en-US" sz="1800" dirty="0" err="1" smtClean="0"/>
              <a:t>dikumpulkan</a:t>
            </a:r>
            <a:r>
              <a:rPr lang="en-US" sz="1800" dirty="0" smtClean="0"/>
              <a:t> </a:t>
            </a:r>
            <a:r>
              <a:rPr lang="en-US" sz="1800" dirty="0" err="1" smtClean="0"/>
              <a:t>pada</a:t>
            </a:r>
            <a:r>
              <a:rPr lang="en-US" sz="1800" dirty="0" smtClean="0"/>
              <a:t> </a:t>
            </a:r>
            <a:r>
              <a:rPr lang="en-US" sz="1800" dirty="0" err="1"/>
              <a:t>suatu</a:t>
            </a:r>
            <a:r>
              <a:rPr lang="en-US" sz="1800" dirty="0"/>
              <a:t> </a:t>
            </a:r>
            <a:r>
              <a:rPr lang="en-US" sz="1800" dirty="0" err="1"/>
              <a:t>waktu</a:t>
            </a:r>
            <a:r>
              <a:rPr lang="en-US" sz="1800" dirty="0"/>
              <a:t> (</a:t>
            </a:r>
            <a:r>
              <a:rPr lang="en-US" sz="1800" dirty="0" err="1"/>
              <a:t>satu</a:t>
            </a:r>
            <a:r>
              <a:rPr lang="en-US" sz="1800" dirty="0"/>
              <a:t> </a:t>
            </a:r>
            <a:r>
              <a:rPr lang="en-US" sz="1800" dirty="0" err="1"/>
              <a:t>waktu</a:t>
            </a:r>
            <a:r>
              <a:rPr lang="en-US" sz="1800" dirty="0"/>
              <a:t> </a:t>
            </a:r>
            <a:r>
              <a:rPr lang="en-US" sz="1800" dirty="0" err="1"/>
              <a:t>saja</a:t>
            </a:r>
            <a:r>
              <a:rPr lang="en-US" sz="1800" dirty="0"/>
              <a:t>,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seperti</a:t>
            </a:r>
            <a:r>
              <a:rPr lang="en-US" sz="1800" dirty="0"/>
              <a:t> data time series yang </a:t>
            </a:r>
            <a:r>
              <a:rPr lang="en-US" sz="1800" dirty="0" err="1"/>
              <a:t>terdiri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beberapa</a:t>
            </a:r>
            <a:r>
              <a:rPr lang="en-US" sz="1800" dirty="0"/>
              <a:t> </a:t>
            </a:r>
            <a:r>
              <a:rPr lang="en-US" sz="1800" dirty="0" err="1"/>
              <a:t>periode</a:t>
            </a:r>
            <a:r>
              <a:rPr lang="en-US" sz="1800" dirty="0"/>
              <a:t> </a:t>
            </a:r>
            <a:r>
              <a:rPr lang="en-US" sz="1800" dirty="0" err="1"/>
              <a:t>waktu</a:t>
            </a:r>
            <a:r>
              <a:rPr lang="en-US" sz="1800" dirty="0" smtClean="0"/>
              <a:t>).</a:t>
            </a:r>
          </a:p>
          <a:p>
            <a:pPr marL="0" indent="0" algn="just">
              <a:buNone/>
            </a:pPr>
            <a:endParaRPr lang="en-US" sz="1800" dirty="0" smtClean="0"/>
          </a:p>
          <a:p>
            <a:pPr marL="0" indent="0" algn="just">
              <a:buNone/>
            </a:pPr>
            <a:r>
              <a:rPr lang="en-US" sz="1800" b="1" dirty="0" smtClean="0"/>
              <a:t>3</a:t>
            </a:r>
            <a:r>
              <a:rPr lang="en-US" sz="1800" b="1" dirty="0"/>
              <a:t>. Data Panel (</a:t>
            </a:r>
            <a:r>
              <a:rPr lang="en-US" sz="1800" b="1" i="1" dirty="0"/>
              <a:t>pooled </a:t>
            </a:r>
            <a:r>
              <a:rPr lang="en-US" sz="1800" b="1" dirty="0"/>
              <a:t>data)</a:t>
            </a:r>
          </a:p>
          <a:p>
            <a:pPr marL="0" indent="0" algn="just">
              <a:buNone/>
            </a:pPr>
            <a:r>
              <a:rPr lang="en-US" sz="1800" dirty="0"/>
              <a:t>Data Panel (</a:t>
            </a:r>
            <a:r>
              <a:rPr lang="en-US" sz="1800" i="1" dirty="0"/>
              <a:t>pooled </a:t>
            </a:r>
            <a:r>
              <a:rPr lang="en-US" sz="1800" dirty="0"/>
              <a:t>data) </a:t>
            </a:r>
            <a:r>
              <a:rPr lang="en-US" sz="1800" dirty="0" err="1"/>
              <a:t>adalah</a:t>
            </a:r>
            <a:r>
              <a:rPr lang="en-US" sz="1800" dirty="0"/>
              <a:t> data </a:t>
            </a:r>
            <a:r>
              <a:rPr lang="en-US" sz="1800" dirty="0" err="1"/>
              <a:t>gabungan</a:t>
            </a:r>
            <a:r>
              <a:rPr lang="en-US" sz="1800" dirty="0"/>
              <a:t> </a:t>
            </a:r>
            <a:r>
              <a:rPr lang="en-US" sz="1800" dirty="0" err="1"/>
              <a:t>antara</a:t>
            </a:r>
            <a:r>
              <a:rPr lang="en-US" sz="1800" dirty="0"/>
              <a:t> data </a:t>
            </a:r>
            <a:r>
              <a:rPr lang="en-US" sz="1800" i="1" dirty="0"/>
              <a:t>time series</a:t>
            </a:r>
            <a:r>
              <a:rPr lang="en-US" sz="1800" dirty="0"/>
              <a:t> </a:t>
            </a:r>
            <a:r>
              <a:rPr lang="en-US" sz="1800" dirty="0" err="1"/>
              <a:t>dengan</a:t>
            </a:r>
            <a:r>
              <a:rPr lang="en-US" sz="1800" dirty="0"/>
              <a:t> data </a:t>
            </a:r>
            <a:r>
              <a:rPr lang="en-US" sz="1800" i="1" dirty="0"/>
              <a:t>cross section</a:t>
            </a:r>
            <a:r>
              <a:rPr lang="en-US" sz="1800" dirty="0"/>
              <a:t>. </a:t>
            </a:r>
            <a:r>
              <a:rPr lang="en-US" sz="1800" dirty="0" err="1"/>
              <a:t>Dikatakan</a:t>
            </a:r>
            <a:r>
              <a:rPr lang="en-US" sz="1800" dirty="0"/>
              <a:t> data </a:t>
            </a:r>
            <a:r>
              <a:rPr lang="en-US" sz="1800" dirty="0" err="1"/>
              <a:t>gabungan</a:t>
            </a:r>
            <a:r>
              <a:rPr lang="en-US" sz="1800" dirty="0"/>
              <a:t> </a:t>
            </a:r>
            <a:r>
              <a:rPr lang="en-US" sz="1800" dirty="0" err="1"/>
              <a:t>karena</a:t>
            </a:r>
            <a:r>
              <a:rPr lang="en-US" sz="1800" dirty="0"/>
              <a:t> data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terdiri</a:t>
            </a:r>
            <a:r>
              <a:rPr lang="en-US" sz="1800" dirty="0"/>
              <a:t> </a:t>
            </a:r>
            <a:r>
              <a:rPr lang="en-US" sz="1800" dirty="0" err="1"/>
              <a:t>atas</a:t>
            </a:r>
            <a:r>
              <a:rPr lang="en-US" sz="1800" dirty="0"/>
              <a:t> </a:t>
            </a:r>
            <a:r>
              <a:rPr lang="en-US" sz="1800" dirty="0" err="1"/>
              <a:t>beberapa</a:t>
            </a:r>
            <a:r>
              <a:rPr lang="en-US" sz="1800" dirty="0"/>
              <a:t> </a:t>
            </a:r>
            <a:r>
              <a:rPr lang="en-US" sz="1800" dirty="0" err="1"/>
              <a:t>objek</a:t>
            </a:r>
            <a:r>
              <a:rPr lang="en-US" sz="1800" dirty="0"/>
              <a:t>/sub </a:t>
            </a:r>
            <a:r>
              <a:rPr lang="en-US" sz="1800" dirty="0" err="1"/>
              <a:t>objek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beberapa</a:t>
            </a:r>
            <a:r>
              <a:rPr lang="en-US" sz="1800" dirty="0"/>
              <a:t> </a:t>
            </a:r>
            <a:r>
              <a:rPr lang="en-US" sz="1800" dirty="0" err="1"/>
              <a:t>periode</a:t>
            </a:r>
            <a:r>
              <a:rPr lang="en-US" sz="1800" dirty="0"/>
              <a:t> </a:t>
            </a:r>
            <a:r>
              <a:rPr lang="en-US" sz="1800" dirty="0" err="1"/>
              <a:t>waktu</a:t>
            </a:r>
            <a:r>
              <a:rPr lang="en-US" sz="1800" dirty="0"/>
              <a:t>.</a:t>
            </a:r>
          </a:p>
          <a:p>
            <a:pPr marL="0" indent="0" algn="just">
              <a:buNone/>
            </a:pPr>
            <a:endParaRPr lang="en-US" sz="1800" dirty="0"/>
          </a:p>
          <a:p>
            <a:pPr marL="0" indent="0" algn="just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4295912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5"/>
          <p:cNvSpPr>
            <a:spLocks noGrp="1"/>
          </p:cNvSpPr>
          <p:nvPr>
            <p:ph idx="1"/>
          </p:nvPr>
        </p:nvSpPr>
        <p:spPr>
          <a:xfrm>
            <a:off x="381000" y="685800"/>
            <a:ext cx="8305800" cy="5440363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en-US" altLang="en-US" sz="2800" dirty="0" err="1" smtClean="0"/>
              <a:t>Ketika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bekerja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dengan</a:t>
            </a:r>
            <a:r>
              <a:rPr lang="en-US" altLang="en-US" sz="2800" dirty="0" smtClean="0"/>
              <a:t> data time series </a:t>
            </a:r>
            <a:r>
              <a:rPr lang="en-US" altLang="en-US" sz="2800" dirty="0" err="1" smtClean="0"/>
              <a:t>atau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deret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waktu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hal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pertama</a:t>
            </a:r>
            <a:r>
              <a:rPr lang="en-US" altLang="en-US" sz="2800" dirty="0" smtClean="0"/>
              <a:t> yang </a:t>
            </a:r>
            <a:r>
              <a:rPr lang="en-US" altLang="en-US" sz="2800" dirty="0" err="1" smtClean="0"/>
              <a:t>penting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dilakukan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adalah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membuat</a:t>
            </a:r>
            <a:r>
              <a:rPr lang="en-US" altLang="en-US" sz="2800" dirty="0" smtClean="0"/>
              <a:t> plot data agar </a:t>
            </a:r>
            <a:r>
              <a:rPr lang="en-US" altLang="en-US" sz="2800" dirty="0" err="1" smtClean="0"/>
              <a:t>mengetahui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gambaran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atau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pola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datanya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seperti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apa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baru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kemudian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bisa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melakukan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analisis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lebih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lanjut</a:t>
            </a:r>
            <a:r>
              <a:rPr lang="en-US" altLang="en-US" sz="2800" dirty="0" smtClean="0"/>
              <a:t>.</a:t>
            </a:r>
          </a:p>
          <a:p>
            <a:pPr marL="0" indent="0" algn="just">
              <a:buNone/>
              <a:defRPr/>
            </a:pPr>
            <a:endParaRPr lang="en-US" altLang="en-US" sz="2800" dirty="0" smtClean="0"/>
          </a:p>
          <a:p>
            <a:pPr marL="0" indent="0" algn="just">
              <a:buNone/>
              <a:defRPr/>
            </a:pPr>
            <a:endParaRPr lang="en-US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0581" y="3276600"/>
            <a:ext cx="5329277" cy="2849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52878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b="1" smtClean="0">
                <a:latin typeface="Arial" charset="0"/>
                <a:cs typeface="Arial" charset="0"/>
              </a:rPr>
              <a:t>Model</a:t>
            </a:r>
            <a:endParaRPr lang="en-US" sz="3200" b="1" dirty="0">
              <a:latin typeface="Arial" charset="0"/>
              <a:cs typeface="Arial" charset="0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58" y="1371600"/>
            <a:ext cx="7557058" cy="4525963"/>
          </a:xfrm>
        </p:spPr>
      </p:pic>
    </p:spTree>
    <p:extLst>
      <p:ext uri="{BB962C8B-B14F-4D97-AF65-F5344CB8AC3E}">
        <p14:creationId xmlns:p14="http://schemas.microsoft.com/office/powerpoint/2010/main" val="159059677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endParaRPr lang="en-US" sz="2400" dirty="0">
              <a:latin typeface="Arial" charset="0"/>
              <a:cs typeface="Arial" charset="0"/>
            </a:endParaRPr>
          </a:p>
        </p:txBody>
      </p:sp>
      <p:sp>
        <p:nvSpPr>
          <p:cNvPr id="17411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/>
              <a:t>Time series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himpunan</a:t>
            </a:r>
            <a:r>
              <a:rPr lang="en-US" sz="2800" dirty="0"/>
              <a:t> </a:t>
            </a:r>
            <a:r>
              <a:rPr lang="en-US" sz="2800" dirty="0" err="1"/>
              <a:t>pengamatan</a:t>
            </a:r>
            <a:r>
              <a:rPr lang="en-US" sz="2800" dirty="0"/>
              <a:t> yang </a:t>
            </a:r>
            <a:r>
              <a:rPr lang="en-US" sz="2800" dirty="0" err="1"/>
              <a:t>dibangun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berurutan</a:t>
            </a:r>
            <a:r>
              <a:rPr lang="en-US" sz="2800" dirty="0"/>
              <a:t> 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waktu</a:t>
            </a:r>
            <a:r>
              <a:rPr lang="en-US" sz="2800" dirty="0"/>
              <a:t>. </a:t>
            </a:r>
            <a:r>
              <a:rPr lang="en-US" sz="2800" dirty="0" err="1"/>
              <a:t>Waktu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periode</a:t>
            </a:r>
            <a:r>
              <a:rPr lang="en-US" sz="2800" dirty="0"/>
              <a:t> yang </a:t>
            </a:r>
            <a:r>
              <a:rPr lang="en-US" sz="2800" dirty="0" err="1"/>
              <a:t>dibutuhkan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melakukan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peramalan</a:t>
            </a:r>
            <a:r>
              <a:rPr lang="en-US" sz="2800" dirty="0"/>
              <a:t> </a:t>
            </a:r>
            <a:r>
              <a:rPr lang="en-US" sz="2800" dirty="0" err="1"/>
              <a:t>itu</a:t>
            </a:r>
            <a:r>
              <a:rPr lang="en-US" sz="2800" dirty="0"/>
              <a:t> </a:t>
            </a:r>
            <a:r>
              <a:rPr lang="en-US" sz="2800" dirty="0" err="1"/>
              <a:t>biasanya</a:t>
            </a:r>
            <a:r>
              <a:rPr lang="en-US" sz="2800" dirty="0"/>
              <a:t> </a:t>
            </a:r>
            <a:r>
              <a:rPr lang="en-US" sz="2800" dirty="0" err="1"/>
              <a:t>disebut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lead time yang </a:t>
            </a:r>
            <a:r>
              <a:rPr lang="en-US" sz="2800" dirty="0" err="1"/>
              <a:t>bervariasi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tiap</a:t>
            </a:r>
            <a:r>
              <a:rPr lang="en-US" sz="2800" dirty="0"/>
              <a:t> </a:t>
            </a:r>
            <a:r>
              <a:rPr lang="en-US" sz="2800" dirty="0" err="1"/>
              <a:t>persoalan</a:t>
            </a:r>
            <a:r>
              <a:rPr lang="en-US" sz="2800" dirty="0"/>
              <a:t>. </a:t>
            </a:r>
          </a:p>
          <a:p>
            <a:pPr algn="just"/>
            <a:r>
              <a:rPr lang="en-US" sz="2800" dirty="0" err="1"/>
              <a:t>Berdasarkan</a:t>
            </a:r>
            <a:r>
              <a:rPr lang="en-US" sz="2800" dirty="0"/>
              <a:t> </a:t>
            </a:r>
            <a:r>
              <a:rPr lang="en-US" sz="2800" dirty="0" err="1"/>
              <a:t>himpunan</a:t>
            </a:r>
            <a:r>
              <a:rPr lang="en-US" sz="2800" dirty="0"/>
              <a:t> </a:t>
            </a:r>
            <a:r>
              <a:rPr lang="en-US" sz="2800" dirty="0" err="1"/>
              <a:t>pengamatan</a:t>
            </a:r>
            <a:r>
              <a:rPr lang="en-US" sz="2800" dirty="0"/>
              <a:t> yang </a:t>
            </a:r>
            <a:r>
              <a:rPr lang="en-US" sz="2800" dirty="0" err="1"/>
              <a:t>tersedia</a:t>
            </a:r>
            <a:r>
              <a:rPr lang="en-US" sz="2800" dirty="0"/>
              <a:t> </a:t>
            </a:r>
            <a:r>
              <a:rPr lang="en-US" sz="2800" dirty="0" err="1"/>
              <a:t>maka</a:t>
            </a:r>
            <a:r>
              <a:rPr lang="en-US" sz="2800" dirty="0"/>
              <a:t> time series </a:t>
            </a:r>
            <a:r>
              <a:rPr lang="en-US" sz="2800" dirty="0" err="1"/>
              <a:t>dikatakan</a:t>
            </a:r>
            <a:r>
              <a:rPr lang="en-US" sz="2800" dirty="0"/>
              <a:t> </a:t>
            </a:r>
            <a:r>
              <a:rPr lang="en-US" sz="2800" dirty="0" err="1"/>
              <a:t>kontinu</a:t>
            </a:r>
            <a:r>
              <a:rPr lang="en-US" sz="2800" dirty="0"/>
              <a:t> </a:t>
            </a: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dirty="0" err="1"/>
              <a:t>himpunan</a:t>
            </a:r>
            <a:r>
              <a:rPr lang="en-US" sz="2800" dirty="0"/>
              <a:t> </a:t>
            </a:r>
            <a:r>
              <a:rPr lang="en-US" sz="2800" dirty="0" err="1"/>
              <a:t>pengamatan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kontinu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dikatakan</a:t>
            </a:r>
            <a:r>
              <a:rPr lang="en-US" sz="2800" dirty="0"/>
              <a:t> </a:t>
            </a:r>
            <a:r>
              <a:rPr lang="en-US" sz="2800" dirty="0" err="1"/>
              <a:t>diskrit</a:t>
            </a:r>
            <a:r>
              <a:rPr lang="en-US" sz="2800" dirty="0"/>
              <a:t> </a:t>
            </a:r>
            <a:r>
              <a:rPr lang="en-US" sz="2800" dirty="0" err="1"/>
              <a:t>bila</a:t>
            </a:r>
            <a:r>
              <a:rPr lang="en-US" sz="2800" dirty="0"/>
              <a:t> </a:t>
            </a:r>
            <a:r>
              <a:rPr lang="en-US" sz="2800" dirty="0" err="1"/>
              <a:t>himpunanpengatamatan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 </a:t>
            </a:r>
            <a:r>
              <a:rPr lang="en-US" sz="2800" dirty="0" err="1"/>
              <a:t>juga</a:t>
            </a:r>
            <a:r>
              <a:rPr lang="en-US" sz="2800" dirty="0"/>
              <a:t> </a:t>
            </a:r>
            <a:r>
              <a:rPr lang="en-US" sz="2800" dirty="0" err="1"/>
              <a:t>diskrit</a:t>
            </a:r>
            <a:endParaRPr lang="x-none" sz="2800" dirty="0"/>
          </a:p>
        </p:txBody>
      </p:sp>
    </p:spTree>
    <p:extLst>
      <p:ext uri="{BB962C8B-B14F-4D97-AF65-F5344CB8AC3E}">
        <p14:creationId xmlns:p14="http://schemas.microsoft.com/office/powerpoint/2010/main" val="196091067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 b="1" dirty="0" err="1"/>
              <a:t>Contoh</a:t>
            </a:r>
            <a:r>
              <a:rPr lang="en-US" sz="2800" b="1" dirty="0"/>
              <a:t> data time series</a:t>
            </a:r>
            <a:endParaRPr lang="en-US" sz="2800" b="1" dirty="0">
              <a:latin typeface="Arial" charset="0"/>
              <a:cs typeface="Arial" charset="0"/>
            </a:endParaRPr>
          </a:p>
        </p:txBody>
      </p:sp>
      <p:sp>
        <p:nvSpPr>
          <p:cNvPr id="17411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lnSpcReduction="10000"/>
          </a:bodyPr>
          <a:lstStyle/>
          <a:p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Pertanian</a:t>
            </a:r>
            <a:r>
              <a:rPr lang="en-US" sz="2800" dirty="0"/>
              <a:t>, </a:t>
            </a:r>
            <a:r>
              <a:rPr lang="en-US" sz="2800" dirty="0" err="1"/>
              <a:t>kita</a:t>
            </a:r>
            <a:r>
              <a:rPr lang="en-US" sz="2800" dirty="0"/>
              <a:t> </a:t>
            </a:r>
            <a:r>
              <a:rPr lang="en-US" sz="2800" dirty="0" err="1"/>
              <a:t>amati</a:t>
            </a:r>
            <a:r>
              <a:rPr lang="en-US" sz="2800" dirty="0"/>
              <a:t> </a:t>
            </a:r>
            <a:r>
              <a:rPr lang="en-US" sz="2800" dirty="0" err="1"/>
              <a:t>produksi</a:t>
            </a:r>
            <a:r>
              <a:rPr lang="en-US" sz="2800" dirty="0"/>
              <a:t> </a:t>
            </a:r>
            <a:r>
              <a:rPr lang="en-US" sz="2800" dirty="0" err="1"/>
              <a:t>tanaman</a:t>
            </a:r>
            <a:r>
              <a:rPr lang="en-US" sz="2800" dirty="0"/>
              <a:t> </a:t>
            </a:r>
            <a:r>
              <a:rPr lang="en-US" sz="2800" dirty="0" err="1"/>
              <a:t>tahunan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harga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bisnis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ekonometrik</a:t>
            </a:r>
            <a:r>
              <a:rPr lang="en-US" sz="2800" dirty="0"/>
              <a:t>, </a:t>
            </a:r>
            <a:r>
              <a:rPr lang="en-US" sz="2800" dirty="0" err="1"/>
              <a:t>kita</a:t>
            </a:r>
            <a:r>
              <a:rPr lang="en-US" sz="2800" dirty="0"/>
              <a:t> </a:t>
            </a:r>
            <a:r>
              <a:rPr lang="en-US" sz="2800" dirty="0" err="1"/>
              <a:t>mengamati</a:t>
            </a:r>
            <a:r>
              <a:rPr lang="en-US" sz="2800" dirty="0"/>
              <a:t> </a:t>
            </a:r>
            <a:r>
              <a:rPr lang="en-US" sz="2800" dirty="0" err="1"/>
              <a:t>harga</a:t>
            </a:r>
            <a:r>
              <a:rPr lang="en-US" sz="2800" dirty="0"/>
              <a:t> </a:t>
            </a:r>
            <a:r>
              <a:rPr lang="en-US" sz="2800" dirty="0" err="1"/>
              <a:t>saham</a:t>
            </a:r>
            <a:r>
              <a:rPr lang="en-US" sz="2800" dirty="0"/>
              <a:t> </a:t>
            </a:r>
            <a:r>
              <a:rPr lang="en-US" sz="2800" dirty="0" err="1"/>
              <a:t>penutupan</a:t>
            </a:r>
            <a:r>
              <a:rPr lang="en-US" sz="2800" dirty="0"/>
              <a:t> </a:t>
            </a:r>
            <a:r>
              <a:rPr lang="en-US" sz="2800" dirty="0" err="1"/>
              <a:t>harian</a:t>
            </a:r>
            <a:r>
              <a:rPr lang="en-US" sz="2800" dirty="0"/>
              <a:t>, </a:t>
            </a:r>
            <a:r>
              <a:rPr lang="en-US" sz="2800" dirty="0" err="1"/>
              <a:t>suku</a:t>
            </a:r>
            <a:r>
              <a:rPr lang="en-US" sz="2800" dirty="0"/>
              <a:t> </a:t>
            </a:r>
            <a:r>
              <a:rPr lang="en-US" sz="2800" dirty="0" err="1"/>
              <a:t>bunga</a:t>
            </a:r>
            <a:r>
              <a:rPr lang="en-US" sz="2800" dirty="0"/>
              <a:t> </a:t>
            </a:r>
            <a:r>
              <a:rPr lang="en-US" sz="2800" dirty="0" err="1"/>
              <a:t>mingguan</a:t>
            </a:r>
            <a:r>
              <a:rPr lang="en-US" sz="2800" dirty="0"/>
              <a:t>, </a:t>
            </a:r>
            <a:r>
              <a:rPr lang="en-US" sz="2800" dirty="0" err="1"/>
              <a:t>indeks</a:t>
            </a:r>
            <a:r>
              <a:rPr lang="en-US" sz="2800" dirty="0"/>
              <a:t> </a:t>
            </a:r>
            <a:r>
              <a:rPr lang="en-US" sz="2800" dirty="0" err="1"/>
              <a:t>harga</a:t>
            </a:r>
            <a:r>
              <a:rPr lang="en-US" sz="2800" dirty="0"/>
              <a:t> </a:t>
            </a:r>
            <a:r>
              <a:rPr lang="en-US" sz="2800" dirty="0" err="1"/>
              <a:t>bulanan</a:t>
            </a:r>
            <a:r>
              <a:rPr lang="en-US" sz="2800" dirty="0"/>
              <a:t>, </a:t>
            </a:r>
            <a:r>
              <a:rPr lang="en-US" sz="2800" dirty="0" err="1"/>
              <a:t>kuartalan</a:t>
            </a:r>
            <a:r>
              <a:rPr lang="en-US" sz="2800" dirty="0"/>
              <a:t> </a:t>
            </a:r>
            <a:r>
              <a:rPr lang="en-US" sz="2800" dirty="0" err="1"/>
              <a:t>slaes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pendapatan</a:t>
            </a:r>
            <a:r>
              <a:rPr lang="en-US" sz="2800" dirty="0"/>
              <a:t> </a:t>
            </a:r>
            <a:r>
              <a:rPr lang="en-US" sz="2800" dirty="0" err="1"/>
              <a:t>tahunan</a:t>
            </a:r>
            <a:r>
              <a:rPr lang="en-US" sz="2800" dirty="0"/>
              <a:t> </a:t>
            </a:r>
          </a:p>
          <a:p>
            <a:r>
              <a:rPr lang="en-US" sz="2800" dirty="0"/>
              <a:t>Di 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err="1"/>
              <a:t>fisika</a:t>
            </a:r>
            <a:r>
              <a:rPr lang="en-US" sz="2800" dirty="0"/>
              <a:t>, </a:t>
            </a:r>
            <a:r>
              <a:rPr lang="en-US" sz="2800" dirty="0" err="1"/>
              <a:t>kita</a:t>
            </a:r>
            <a:r>
              <a:rPr lang="en-US" sz="2800" dirty="0"/>
              <a:t> </a:t>
            </a:r>
            <a:r>
              <a:rPr lang="en-US" sz="2800" dirty="0" err="1"/>
              <a:t>amati</a:t>
            </a:r>
            <a:r>
              <a:rPr lang="en-US" sz="2800" dirty="0"/>
              <a:t> </a:t>
            </a:r>
            <a:r>
              <a:rPr lang="en-US" sz="2800" dirty="0" err="1"/>
              <a:t>suara</a:t>
            </a:r>
            <a:r>
              <a:rPr lang="en-US" sz="2800" dirty="0"/>
              <a:t>, </a:t>
            </a:r>
            <a:r>
              <a:rPr lang="en-US" sz="2800" dirty="0" err="1"/>
              <a:t>sinyal-sinyal</a:t>
            </a:r>
            <a:r>
              <a:rPr lang="en-US" sz="2800" dirty="0"/>
              <a:t> </a:t>
            </a:r>
            <a:r>
              <a:rPr lang="en-US" sz="2800" dirty="0" err="1"/>
              <a:t>listrik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tegangan</a:t>
            </a:r>
            <a:endParaRPr lang="en-US" sz="2800" dirty="0"/>
          </a:p>
          <a:p>
            <a:r>
              <a:rPr lang="en-US" sz="2800" dirty="0"/>
              <a:t>Di 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err="1"/>
              <a:t>kedokteran</a:t>
            </a:r>
            <a:r>
              <a:rPr lang="en-US" sz="2800" dirty="0"/>
              <a:t> : EKG, EEG</a:t>
            </a:r>
          </a:p>
          <a:p>
            <a:r>
              <a:rPr lang="en-US" sz="2800" dirty="0" err="1"/>
              <a:t>dll</a:t>
            </a:r>
            <a:endParaRPr lang="en-US" sz="2800" dirty="0"/>
          </a:p>
          <a:p>
            <a:pPr algn="just"/>
            <a:endParaRPr lang="x-none" sz="2800" dirty="0"/>
          </a:p>
        </p:txBody>
      </p:sp>
    </p:spTree>
    <p:extLst>
      <p:ext uri="{BB962C8B-B14F-4D97-AF65-F5344CB8AC3E}">
        <p14:creationId xmlns:p14="http://schemas.microsoft.com/office/powerpoint/2010/main" val="92860052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5"/>
          <p:cNvSpPr>
            <a:spLocks noGrp="1"/>
          </p:cNvSpPr>
          <p:nvPr>
            <p:ph type="title"/>
          </p:nvPr>
        </p:nvSpPr>
        <p:spPr>
          <a:xfrm>
            <a:off x="442912" y="497978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 b="1" dirty="0" err="1"/>
              <a:t>Pola</a:t>
            </a:r>
            <a:r>
              <a:rPr lang="en-US" sz="2800" b="1" dirty="0"/>
              <a:t> Data Time Series</a:t>
            </a:r>
            <a:endParaRPr lang="en-US" sz="2800" b="1" dirty="0">
              <a:latin typeface="Arial" charset="0"/>
              <a:cs typeface="Arial" charset="0"/>
            </a:endParaRP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58111" y="1218939"/>
            <a:ext cx="4993057" cy="68281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6738" y="2148269"/>
            <a:ext cx="4993057" cy="6828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89628" y="3054853"/>
            <a:ext cx="4935055" cy="6562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9484" y="4032613"/>
            <a:ext cx="4970311" cy="60965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261280" y="3107957"/>
            <a:ext cx="2034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Seasonal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189628" y="4075829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Random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1726354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8825</TotalTime>
  <Words>239</Words>
  <Application>Microsoft Office PowerPoint</Application>
  <PresentationFormat>On-screen Show (4:3)</PresentationFormat>
  <Paragraphs>58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Angles</vt:lpstr>
      <vt:lpstr>PowerPoint Presentation</vt:lpstr>
      <vt:lpstr>KEMAMPUAN AKHIR YANG DIHARAPKAN</vt:lpstr>
      <vt:lpstr>Analisis Data Deret Waktu</vt:lpstr>
      <vt:lpstr>Time Series vs Cross Sectional Data </vt:lpstr>
      <vt:lpstr>PowerPoint Presentation</vt:lpstr>
      <vt:lpstr>Model</vt:lpstr>
      <vt:lpstr>PowerPoint Presentation</vt:lpstr>
      <vt:lpstr>Contoh data time series</vt:lpstr>
      <vt:lpstr>Pola Data Time Series</vt:lpstr>
      <vt:lpstr>Pola data time series</vt:lpstr>
      <vt:lpstr>PowerPoint Presentation</vt:lpstr>
      <vt:lpstr>Kegunaan Time Series</vt:lpstr>
      <vt:lpstr>Konsep Dasar Time Series</vt:lpstr>
      <vt:lpstr>PowerPoint Presentation</vt:lpstr>
    </vt:vector>
  </TitlesOfParts>
  <Company>signDesign Communications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rimba</dc:creator>
  <cp:lastModifiedBy>Windows User</cp:lastModifiedBy>
  <cp:revision>342</cp:revision>
  <dcterms:created xsi:type="dcterms:W3CDTF">2010-08-24T06:47:44Z</dcterms:created>
  <dcterms:modified xsi:type="dcterms:W3CDTF">2023-10-24T01:12:18Z</dcterms:modified>
</cp:coreProperties>
</file>