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77" r:id="rId4"/>
    <p:sldId id="278" r:id="rId5"/>
    <p:sldId id="280" r:id="rId6"/>
    <p:sldId id="281" r:id="rId7"/>
    <p:sldId id="282" r:id="rId8"/>
    <p:sldId id="283" r:id="rId9"/>
    <p:sldId id="271" r:id="rId10"/>
    <p:sldId id="272" r:id="rId11"/>
    <p:sldId id="273" r:id="rId12"/>
    <p:sldId id="274" r:id="rId13"/>
    <p:sldId id="275" r:id="rId14"/>
    <p:sldId id="27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>
        <p:scale>
          <a:sx n="75" d="100"/>
          <a:sy n="75" d="100"/>
        </p:scale>
        <p:origin x="456" y="-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JENIS KELAMIN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98C-4963-8297-3A367C06B79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98C-4963-8297-3A367C06B79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Sheet1!$I$25:$I$26</c:f>
              <c:strCache>
                <c:ptCount val="2"/>
                <c:pt idx="0">
                  <c:v>LAKI-LAKI</c:v>
                </c:pt>
                <c:pt idx="1">
                  <c:v>PEREMPUAN</c:v>
                </c:pt>
              </c:strCache>
            </c:strRef>
          </c:cat>
          <c:val>
            <c:numRef>
              <c:f>Sheet1!$K$25:$K$26</c:f>
              <c:numCache>
                <c:formatCode>0.00%</c:formatCode>
                <c:ptCount val="2"/>
                <c:pt idx="0">
                  <c:v>0.35714285714285715</c:v>
                </c:pt>
                <c:pt idx="1">
                  <c:v>0.6428571428571429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98C-4963-8297-3A367C06B797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NILAI STATISTIKA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Sheet1!$Q$6:$Q$10</c:f>
              <c:strCache>
                <c:ptCount val="5"/>
                <c:pt idx="0">
                  <c:v>KURANG SEKALI</c:v>
                </c:pt>
                <c:pt idx="1">
                  <c:v>KURANG</c:v>
                </c:pt>
                <c:pt idx="2">
                  <c:v>CUKUP</c:v>
                </c:pt>
                <c:pt idx="3">
                  <c:v>BAIK</c:v>
                </c:pt>
                <c:pt idx="4">
                  <c:v>BAIK SEKALI</c:v>
                </c:pt>
              </c:strCache>
            </c:strRef>
          </c:cat>
          <c:val>
            <c:numRef>
              <c:f>Sheet1!$R$6:$R$10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10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9F-4C00-BFA8-7E476AA6ED4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55"/>
        <c:overlap val="-70"/>
        <c:axId val="428210160"/>
        <c:axId val="428217704"/>
      </c:barChart>
      <c:catAx>
        <c:axId val="42821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8217704"/>
        <c:crosses val="autoZero"/>
        <c:auto val="1"/>
        <c:lblAlgn val="ctr"/>
        <c:lblOffset val="100"/>
        <c:noMultiLvlLbl val="0"/>
      </c:catAx>
      <c:valAx>
        <c:axId val="428217704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8210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50A9-317E-48A7-8D81-0B08BC94967A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ACE86C06-1055-4F29-BE5F-E81AFB224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515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50A9-317E-48A7-8D81-0B08BC94967A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ACE86C06-1055-4F29-BE5F-E81AFB224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309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50A9-317E-48A7-8D81-0B08BC94967A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ACE86C06-1055-4F29-BE5F-E81AFB224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96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50A9-317E-48A7-8D81-0B08BC94967A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CE86C06-1055-4F29-BE5F-E81AFB224282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5417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50A9-317E-48A7-8D81-0B08BC94967A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CE86C06-1055-4F29-BE5F-E81AFB224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128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50A9-317E-48A7-8D81-0B08BC94967A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6C06-1055-4F29-BE5F-E81AFB224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020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50A9-317E-48A7-8D81-0B08BC94967A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6C06-1055-4F29-BE5F-E81AFB224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8522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50A9-317E-48A7-8D81-0B08BC94967A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6C06-1055-4F29-BE5F-E81AFB224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7688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F34950A9-317E-48A7-8D81-0B08BC94967A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ACE86C06-1055-4F29-BE5F-E81AFB224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802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50A9-317E-48A7-8D81-0B08BC94967A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6C06-1055-4F29-BE5F-E81AFB224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42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50A9-317E-48A7-8D81-0B08BC94967A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ACE86C06-1055-4F29-BE5F-E81AFB224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4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50A9-317E-48A7-8D81-0B08BC94967A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6C06-1055-4F29-BE5F-E81AFB224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45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50A9-317E-48A7-8D81-0B08BC94967A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6C06-1055-4F29-BE5F-E81AFB224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341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50A9-317E-48A7-8D81-0B08BC94967A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6C06-1055-4F29-BE5F-E81AFB224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3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50A9-317E-48A7-8D81-0B08BC94967A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6C06-1055-4F29-BE5F-E81AFB224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754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50A9-317E-48A7-8D81-0B08BC94967A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6C06-1055-4F29-BE5F-E81AFB224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463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50A9-317E-48A7-8D81-0B08BC94967A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6C06-1055-4F29-BE5F-E81AFB224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0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950A9-317E-48A7-8D81-0B08BC94967A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86C06-1055-4F29-BE5F-E81AFB224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8250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7DED6-318E-4892-A53C-76003F1719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000" dirty="0"/>
              <a:t>ANALISIS DESKRIPTIF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ECC7A2-2D42-4A05-9205-959B33EB96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PPT STATISTIKA #8</a:t>
            </a:r>
          </a:p>
        </p:txBody>
      </p:sp>
    </p:spTree>
    <p:extLst>
      <p:ext uri="{BB962C8B-B14F-4D97-AF65-F5344CB8AC3E}">
        <p14:creationId xmlns:p14="http://schemas.microsoft.com/office/powerpoint/2010/main" val="94396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7AC2804-F9BA-4678-AB52-D22C5010E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ANALISIS DATA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C615CAF-140C-4B97-A0FB-E1EDE07A9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MEDIAN</a:t>
            </a:r>
          </a:p>
          <a:p>
            <a:r>
              <a:rPr lang="en-US" dirty="0"/>
              <a:t>RATA-RATA</a:t>
            </a:r>
          </a:p>
          <a:p>
            <a:r>
              <a:rPr lang="en-US" dirty="0"/>
              <a:t>PERCENTASE</a:t>
            </a:r>
          </a:p>
          <a:p>
            <a:r>
              <a:rPr lang="en-US" dirty="0"/>
              <a:t>MODUS</a:t>
            </a:r>
          </a:p>
          <a:p>
            <a:r>
              <a:rPr lang="en-US" dirty="0"/>
              <a:t>VARIAN – STANDAR DEVIASI</a:t>
            </a:r>
          </a:p>
          <a:p>
            <a:r>
              <a:rPr lang="en-US" dirty="0"/>
              <a:t>QUARTIL</a:t>
            </a:r>
          </a:p>
          <a:p>
            <a:r>
              <a:rPr lang="en-US" dirty="0"/>
              <a:t>PERSENTIL</a:t>
            </a:r>
          </a:p>
          <a:p>
            <a:r>
              <a:rPr lang="en-US" dirty="0"/>
              <a:t>DLL</a:t>
            </a:r>
          </a:p>
        </p:txBody>
      </p:sp>
    </p:spTree>
    <p:extLst>
      <p:ext uri="{BB962C8B-B14F-4D97-AF65-F5344CB8AC3E}">
        <p14:creationId xmlns:p14="http://schemas.microsoft.com/office/powerpoint/2010/main" val="854158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32FB9-753E-42C6-B7A0-907FB9F13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MENDESKRIPSIKAN DATA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FD5BDF23-5D64-4C5C-BA48-3AEC5B381B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1548937"/>
              </p:ext>
            </p:extLst>
          </p:nvPr>
        </p:nvGraphicFramePr>
        <p:xfrm>
          <a:off x="1603520" y="2123858"/>
          <a:ext cx="7263644" cy="42881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05919">
                  <a:extLst>
                    <a:ext uri="{9D8B030D-6E8A-4147-A177-3AD203B41FA5}">
                      <a16:colId xmlns:a16="http://schemas.microsoft.com/office/drawing/2014/main" val="1690367218"/>
                    </a:ext>
                  </a:extLst>
                </a:gridCol>
                <a:gridCol w="900335">
                  <a:extLst>
                    <a:ext uri="{9D8B030D-6E8A-4147-A177-3AD203B41FA5}">
                      <a16:colId xmlns:a16="http://schemas.microsoft.com/office/drawing/2014/main" val="2710747984"/>
                    </a:ext>
                  </a:extLst>
                </a:gridCol>
                <a:gridCol w="1125419">
                  <a:extLst>
                    <a:ext uri="{9D8B030D-6E8A-4147-A177-3AD203B41FA5}">
                      <a16:colId xmlns:a16="http://schemas.microsoft.com/office/drawing/2014/main" val="2216831451"/>
                    </a:ext>
                  </a:extLst>
                </a:gridCol>
                <a:gridCol w="1931971">
                  <a:extLst>
                    <a:ext uri="{9D8B030D-6E8A-4147-A177-3AD203B41FA5}">
                      <a16:colId xmlns:a16="http://schemas.microsoft.com/office/drawing/2014/main" val="3514208123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NAMA MAHASISWA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JENIS KELAMIN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NILAI STATISIKA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KESUKAAN TERHADAP STATISTIKA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682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ELFRANSIANA NONA ETI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SANGAT TIDAK SUKA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85304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AYUNI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BIASA BIASA SAJA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50341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INDRA HERMAWAN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BIASA BIASA SAJA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3766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NENI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BIASA BIASA SAJA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31775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WINDA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SUKA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93086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AGNES ERIYENTI ERSIN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BIASA BIASA SAJA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2929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BENIFALSIUS DODE LEJO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SANGAT SUKA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046196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DEBY ADELIA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BIASA BIASA SAJA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173769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MARIA ANSELMIA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TIDAK SUKA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89746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MUHAMAD SATRIA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TIDAK SUKA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254495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NURSIA MBARI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81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SUKA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320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WILFRIDUS WARA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TIDAK SUKA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793352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YOSEPH SUDARSO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TIDAK SUKA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23798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VERONIKA ANJELINA DULA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81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SANGAT SUKA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5937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442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E0506-516C-42C6-800B-0E4D4B7D8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MENDESKRIPSIKAN DATA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BF7876E-2AA9-4812-8B77-BDF8CF7498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9054358"/>
              </p:ext>
            </p:extLst>
          </p:nvPr>
        </p:nvGraphicFramePr>
        <p:xfrm>
          <a:off x="376238" y="2156691"/>
          <a:ext cx="4206254" cy="4156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05919">
                  <a:extLst>
                    <a:ext uri="{9D8B030D-6E8A-4147-A177-3AD203B41FA5}">
                      <a16:colId xmlns:a16="http://schemas.microsoft.com/office/drawing/2014/main" val="2539867499"/>
                    </a:ext>
                  </a:extLst>
                </a:gridCol>
                <a:gridCol w="900335">
                  <a:extLst>
                    <a:ext uri="{9D8B030D-6E8A-4147-A177-3AD203B41FA5}">
                      <a16:colId xmlns:a16="http://schemas.microsoft.com/office/drawing/2014/main" val="250101638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NAMA MAHASISWA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JENIS KELAMIN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7898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ELFRANSIANA NONA ETI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369505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AYUNI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75448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INDRA HERMAWAN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11800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NENI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429883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WINDA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853976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AGNES ERIYENTI ERSIN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14299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BENIFALSIUS DODE LEJO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52526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DEBY ADELIA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526334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MARIA ANSELMIA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164038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MUHAMAD SATRIA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188951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NURSIA MBARI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977064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WILFRIDUS WARA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77981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YOSEPH SUDARSO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383734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VERONIKA ANJELINA DULA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327913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62C5EC6-1E28-4FAB-A7D7-C56034C06845}"/>
              </a:ext>
            </a:extLst>
          </p:cNvPr>
          <p:cNvSpPr txBox="1"/>
          <p:nvPr/>
        </p:nvSpPr>
        <p:spPr>
          <a:xfrm>
            <a:off x="4766149" y="2156691"/>
            <a:ext cx="2659702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JUMLAH DATA : 14</a:t>
            </a:r>
          </a:p>
          <a:p>
            <a:r>
              <a:rPr lang="en-US" dirty="0"/>
              <a:t>JUMLAH PEREMPUAN : 9</a:t>
            </a:r>
          </a:p>
          <a:p>
            <a:r>
              <a:rPr lang="en-US" dirty="0"/>
              <a:t>JUMLAH LAKI-LAKI : 5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2B5FD09-F2A7-465E-9C64-D40AA07457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048593"/>
              </p:ext>
            </p:extLst>
          </p:nvPr>
        </p:nvGraphicFramePr>
        <p:xfrm>
          <a:off x="7609508" y="2156691"/>
          <a:ext cx="4333110" cy="9453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11583">
                  <a:extLst>
                    <a:ext uri="{9D8B030D-6E8A-4147-A177-3AD203B41FA5}">
                      <a16:colId xmlns:a16="http://schemas.microsoft.com/office/drawing/2014/main" val="3994008266"/>
                    </a:ext>
                  </a:extLst>
                </a:gridCol>
                <a:gridCol w="1177636">
                  <a:extLst>
                    <a:ext uri="{9D8B030D-6E8A-4147-A177-3AD203B41FA5}">
                      <a16:colId xmlns:a16="http://schemas.microsoft.com/office/drawing/2014/main" val="78865145"/>
                    </a:ext>
                  </a:extLst>
                </a:gridCol>
                <a:gridCol w="1343891">
                  <a:extLst>
                    <a:ext uri="{9D8B030D-6E8A-4147-A177-3AD203B41FA5}">
                      <a16:colId xmlns:a16="http://schemas.microsoft.com/office/drawing/2014/main" val="3705321904"/>
                    </a:ext>
                  </a:extLst>
                </a:gridCol>
              </a:tblGrid>
              <a:tr h="4386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JENIS KELAMIN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JUMLAH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PERSENTASE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864375"/>
                  </a:ext>
                </a:extLst>
              </a:tr>
              <a:tr h="2423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LAKI-LAKI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35.71%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095243"/>
                  </a:ext>
                </a:extLst>
              </a:tr>
              <a:tr h="2423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PEREMPUAN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64.29%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8981099"/>
                  </a:ext>
                </a:extLst>
              </a:tr>
            </a:tbl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DC6938B-0CD6-4D52-A09F-77E5ACB3C9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8001729"/>
              </p:ext>
            </p:extLst>
          </p:nvPr>
        </p:nvGraphicFramePr>
        <p:xfrm>
          <a:off x="5056909" y="3255817"/>
          <a:ext cx="4932218" cy="3172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6855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5DDE5-39EF-4AEF-A2E8-693FEFDE1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MENDESKRIPSIKAN DATA</a:t>
            </a:r>
          </a:p>
        </p:txBody>
      </p:sp>
      <p:graphicFrame>
        <p:nvGraphicFramePr>
          <p:cNvPr id="5" name="Content Placeholder 8">
            <a:extLst>
              <a:ext uri="{FF2B5EF4-FFF2-40B4-BE49-F238E27FC236}">
                <a16:creationId xmlns:a16="http://schemas.microsoft.com/office/drawing/2014/main" id="{2C30D5C2-2C50-4DF8-9195-9F788D57D6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4947419"/>
              </p:ext>
            </p:extLst>
          </p:nvPr>
        </p:nvGraphicFramePr>
        <p:xfrm>
          <a:off x="306248" y="2248549"/>
          <a:ext cx="3683861" cy="4156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61642">
                  <a:extLst>
                    <a:ext uri="{9D8B030D-6E8A-4147-A177-3AD203B41FA5}">
                      <a16:colId xmlns:a16="http://schemas.microsoft.com/office/drawing/2014/main" val="1690367218"/>
                    </a:ext>
                  </a:extLst>
                </a:gridCol>
                <a:gridCol w="1122219">
                  <a:extLst>
                    <a:ext uri="{9D8B030D-6E8A-4147-A177-3AD203B41FA5}">
                      <a16:colId xmlns:a16="http://schemas.microsoft.com/office/drawing/2014/main" val="221683145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NAMA MAHASISWA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NILAI STATISIKA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682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ELFRANSIANA NONA ETI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85304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AYUNI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50341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INDRA HERMAWAN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3766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NENI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31775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WINDA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93086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AGNES ERIYENTI ERSIN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2929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BENIFALSIUS DODE LEJO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046196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DEBY ADELIA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173769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MARIA ANSELMIA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89746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MUHAMAD SATRIA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254495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NURSIA MBARI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81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320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WILFRIDUS WARA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793352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YOSEPH SUDARSO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23798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VERONIKA ANJELINA DULA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81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593745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240E724-31F4-45F8-A773-EE6D81CAEA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102760"/>
              </p:ext>
            </p:extLst>
          </p:nvPr>
        </p:nvGraphicFramePr>
        <p:xfrm>
          <a:off x="4381007" y="2016321"/>
          <a:ext cx="7186879" cy="23379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9826">
                  <a:extLst>
                    <a:ext uri="{9D8B030D-6E8A-4147-A177-3AD203B41FA5}">
                      <a16:colId xmlns:a16="http://schemas.microsoft.com/office/drawing/2014/main" val="2139353867"/>
                    </a:ext>
                  </a:extLst>
                </a:gridCol>
                <a:gridCol w="478024">
                  <a:extLst>
                    <a:ext uri="{9D8B030D-6E8A-4147-A177-3AD203B41FA5}">
                      <a16:colId xmlns:a16="http://schemas.microsoft.com/office/drawing/2014/main" val="451980055"/>
                    </a:ext>
                  </a:extLst>
                </a:gridCol>
                <a:gridCol w="754743">
                  <a:extLst>
                    <a:ext uri="{9D8B030D-6E8A-4147-A177-3AD203B41FA5}">
                      <a16:colId xmlns:a16="http://schemas.microsoft.com/office/drawing/2014/main" val="723641588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639805030"/>
                    </a:ext>
                  </a:extLst>
                </a:gridCol>
                <a:gridCol w="1242265">
                  <a:extLst>
                    <a:ext uri="{9D8B030D-6E8A-4147-A177-3AD203B41FA5}">
                      <a16:colId xmlns:a16="http://schemas.microsoft.com/office/drawing/2014/main" val="2952887589"/>
                    </a:ext>
                  </a:extLst>
                </a:gridCol>
                <a:gridCol w="1370307">
                  <a:extLst>
                    <a:ext uri="{9D8B030D-6E8A-4147-A177-3AD203B41FA5}">
                      <a16:colId xmlns:a16="http://schemas.microsoft.com/office/drawing/2014/main" val="3859189749"/>
                    </a:ext>
                  </a:extLst>
                </a:gridCol>
              </a:tblGrid>
              <a:tr h="8027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INTERVAL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KATEGORI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PREDIKAT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FREKWENSI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PERSENTASI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868197"/>
                  </a:ext>
                </a:extLst>
              </a:tr>
              <a:tr h="326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0 - 49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KURANG SEKALI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73640730"/>
                  </a:ext>
                </a:extLst>
              </a:tr>
              <a:tr h="3022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50 - 59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KURANG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5677943"/>
                  </a:ext>
                </a:extLst>
              </a:tr>
              <a:tr h="3022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60 - 69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CUKUP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14.29%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39415682"/>
                  </a:ext>
                </a:extLst>
              </a:tr>
              <a:tr h="3022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70 - 79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B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BAIK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71.43%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40213149"/>
                  </a:ext>
                </a:extLst>
              </a:tr>
              <a:tr h="3022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80 -100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BAIK SEKALI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14.29%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18392266"/>
                  </a:ext>
                </a:extLst>
              </a:tr>
            </a:tbl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92D47787-15ED-4D95-BF12-10638175D3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458344"/>
              </p:ext>
            </p:extLst>
          </p:nvPr>
        </p:nvGraphicFramePr>
        <p:xfrm>
          <a:off x="4580215" y="4384486"/>
          <a:ext cx="4905828" cy="2276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249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729C16E-1E3A-437B-B3A6-5285A6E530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7555961"/>
              </p:ext>
            </p:extLst>
          </p:nvPr>
        </p:nvGraphicFramePr>
        <p:xfrm>
          <a:off x="318181" y="1999460"/>
          <a:ext cx="4674733" cy="4444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0095">
                  <a:extLst>
                    <a:ext uri="{9D8B030D-6E8A-4147-A177-3AD203B41FA5}">
                      <a16:colId xmlns:a16="http://schemas.microsoft.com/office/drawing/2014/main" val="4148828458"/>
                    </a:ext>
                  </a:extLst>
                </a:gridCol>
                <a:gridCol w="1641935">
                  <a:extLst>
                    <a:ext uri="{9D8B030D-6E8A-4147-A177-3AD203B41FA5}">
                      <a16:colId xmlns:a16="http://schemas.microsoft.com/office/drawing/2014/main" val="2045433197"/>
                    </a:ext>
                  </a:extLst>
                </a:gridCol>
                <a:gridCol w="892703">
                  <a:extLst>
                    <a:ext uri="{9D8B030D-6E8A-4147-A177-3AD203B41FA5}">
                      <a16:colId xmlns:a16="http://schemas.microsoft.com/office/drawing/2014/main" val="3386727174"/>
                    </a:ext>
                  </a:extLst>
                </a:gridCol>
              </a:tblGrid>
              <a:tr h="7658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NAMA MAHASISWA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KESUKAAN TERHADAP STATISTIKA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SKALA INTERVAL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033667"/>
                  </a:ext>
                </a:extLst>
              </a:tr>
              <a:tr h="26278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ELFRANSIANA NONA ETI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SANGAT TIDAK SUKA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7227637"/>
                  </a:ext>
                </a:extLst>
              </a:tr>
              <a:tr h="26278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AYUNI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BIASA BIASA SAJA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03451430"/>
                  </a:ext>
                </a:extLst>
              </a:tr>
              <a:tr h="26278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INDRA HERMAWAN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BIASA BIASA SAJA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26777999"/>
                  </a:ext>
                </a:extLst>
              </a:tr>
              <a:tr h="26278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NENI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BIASA BIASA SAJA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1811457"/>
                  </a:ext>
                </a:extLst>
              </a:tr>
              <a:tr h="26278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WINDA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SUKA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2723879"/>
                  </a:ext>
                </a:extLst>
              </a:tr>
              <a:tr h="26278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AGNES ERIYENTI ERSIN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BIASA BIASA SAJA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0759012"/>
                  </a:ext>
                </a:extLst>
              </a:tr>
              <a:tr h="26278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BENIFALSIUS DODE LEJO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SANGAT SUKA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78200883"/>
                  </a:ext>
                </a:extLst>
              </a:tr>
              <a:tr h="26278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DEBY ADELIA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BIASA BIASA SAJA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6575450"/>
                  </a:ext>
                </a:extLst>
              </a:tr>
              <a:tr h="26278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MARIA ANSELMIA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TIDAK SUKA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5031163"/>
                  </a:ext>
                </a:extLst>
              </a:tr>
              <a:tr h="26278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MUHAMAD SATRIA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TIDAK SUKA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2785877"/>
                  </a:ext>
                </a:extLst>
              </a:tr>
              <a:tr h="26278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NURSIA MBARI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SUKA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7572075"/>
                  </a:ext>
                </a:extLst>
              </a:tr>
              <a:tr h="26278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WILFRIDUS WARA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TIDAK SUKA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1052811"/>
                  </a:ext>
                </a:extLst>
              </a:tr>
              <a:tr h="26278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YOSEPH SUDARSO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TIDAK SUKA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3013379"/>
                  </a:ext>
                </a:extLst>
              </a:tr>
              <a:tr h="26278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VERONIKA ANJELINA DULA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SANGAT SUKA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8761416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B31DAEF4-1891-4749-A5D7-80A73AEFD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752475"/>
            <a:ext cx="9613900" cy="1081088"/>
          </a:xfrm>
        </p:spPr>
        <p:txBody>
          <a:bodyPr/>
          <a:lstStyle/>
          <a:p>
            <a:r>
              <a:rPr lang="en-US" dirty="0"/>
              <a:t>MENDESKRIPSIKAN DATA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A5198FD-1836-4FFC-8567-2C8845F059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558912"/>
              </p:ext>
            </p:extLst>
          </p:nvPr>
        </p:nvGraphicFramePr>
        <p:xfrm>
          <a:off x="5131479" y="2168040"/>
          <a:ext cx="6900863" cy="22612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8392">
                  <a:extLst>
                    <a:ext uri="{9D8B030D-6E8A-4147-A177-3AD203B41FA5}">
                      <a16:colId xmlns:a16="http://schemas.microsoft.com/office/drawing/2014/main" val="2625936614"/>
                    </a:ext>
                  </a:extLst>
                </a:gridCol>
                <a:gridCol w="1159771">
                  <a:extLst>
                    <a:ext uri="{9D8B030D-6E8A-4147-A177-3AD203B41FA5}">
                      <a16:colId xmlns:a16="http://schemas.microsoft.com/office/drawing/2014/main" val="3020733474"/>
                    </a:ext>
                  </a:extLst>
                </a:gridCol>
                <a:gridCol w="1254834">
                  <a:extLst>
                    <a:ext uri="{9D8B030D-6E8A-4147-A177-3AD203B41FA5}">
                      <a16:colId xmlns:a16="http://schemas.microsoft.com/office/drawing/2014/main" val="2141284358"/>
                    </a:ext>
                  </a:extLst>
                </a:gridCol>
                <a:gridCol w="1298218">
                  <a:extLst>
                    <a:ext uri="{9D8B030D-6E8A-4147-A177-3AD203B41FA5}">
                      <a16:colId xmlns:a16="http://schemas.microsoft.com/office/drawing/2014/main" val="3424725900"/>
                    </a:ext>
                  </a:extLst>
                </a:gridCol>
                <a:gridCol w="839648">
                  <a:extLst>
                    <a:ext uri="{9D8B030D-6E8A-4147-A177-3AD203B41FA5}">
                      <a16:colId xmlns:a16="http://schemas.microsoft.com/office/drawing/2014/main" val="4405290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KRITERIA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SKALA</a:t>
                      </a:r>
                    </a:p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FREKWENSI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PERSENTASI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2021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SANGAT TIDAK SUKA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0 - 20%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7.14%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124976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TIDAK SUKA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21% - 40%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28.57%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79377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BIASA BIASA SAJA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41% - 60%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35.71%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3058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SUKA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61% - 80%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14.29%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8654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SANGAT SUKA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81% - 100%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14.29%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02988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60.00%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3612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0994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94808-8250-4583-B1A9-451700CB5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ANALISIS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33457-169D-4C89-BEEC-D67199CD5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KATA ANALYSIS BERASAL DARI BAHASA GREEK (YUNANI), TERDIRI DARI KATA “ANA” DAN “LYSIS“. ANA ARTINYA ATAS (ABOVE), LYSIS ARTINYA MEMECAHKAN ATAU MENGHANCURKAN. </a:t>
            </a:r>
          </a:p>
          <a:p>
            <a:r>
              <a:rPr lang="en-US" dirty="0"/>
              <a:t>”ANALYSIS IS A PROCESS OF RESOLVING DATA INTO ITS CONSTITUENT COMPONENTS TO REVEAL ITS CHARACTERISTIC ELEMENTS AND STRUCTURE” IAN DEY (1995: 30). </a:t>
            </a:r>
          </a:p>
          <a:p>
            <a:r>
              <a:rPr lang="en-US" dirty="0"/>
              <a:t>ANALISIS DATA DI SINI BERFUNGSI UNTUK MAMBERI ARTI, MAKNA DAN NILAI YANG TERKANDUNG DALAM DATA ITU (M. KASIRAM, 2006: 274).</a:t>
            </a:r>
          </a:p>
        </p:txBody>
      </p:sp>
    </p:spTree>
    <p:extLst>
      <p:ext uri="{BB962C8B-B14F-4D97-AF65-F5344CB8AC3E}">
        <p14:creationId xmlns:p14="http://schemas.microsoft.com/office/powerpoint/2010/main" val="648721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22825-E2CB-4329-827C-48123162F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ANALISIS DESKRIPTIF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EA17A-83B0-46F7-83B8-9A73BC0B9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0" i="0" dirty="0">
                <a:effectLst/>
                <a:latin typeface="+mj-lt"/>
              </a:rPr>
              <a:t>ANALISIS DESKRIPTIF MERUPAKAN SUATU METODE ANALISIS STATISTIK YANG BERTUJUAN UNTUK MEMBERIKAN DESKRIPSI ATAU GAMBARAN MENGENAI SUBJEK PENELITIAN BERDASARKAN DATA VARIABEL YANG DIPEROLEH DARI KELOMPOK SUBJEK TERTENTU. </a:t>
            </a:r>
          </a:p>
          <a:p>
            <a:r>
              <a:rPr lang="en-US" b="0" i="0" dirty="0">
                <a:effectLst/>
                <a:latin typeface="+mj-lt"/>
              </a:rPr>
              <a:t>ANALISIS DESKRIPTIF DAPAT DITAMPILKAN DALAM BENTUK TABEL DISTRIBUSI FREKUENSI, TABEL HISTOGRAM, NILAI MEAN, NILAI STANDAR DEVIASI DAN LAIN. </a:t>
            </a:r>
          </a:p>
          <a:p>
            <a:r>
              <a:rPr lang="en-US" b="0" i="0" dirty="0">
                <a:effectLst/>
                <a:latin typeface="+mj-lt"/>
              </a:rPr>
              <a:t>MANFAAT YANG DIPEROLEH DARI PENGGUNAAN ANALISIS DESKRIPTIF ADALAH MENDAPATKAN GAMBARAN LENGKAP DARI DATA BAIK DALAM BENTUK VERBAL ATAU NUMERIK YANG BERHUBUNGAN DENGAN DATA YANG KITA TELITI.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32120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57378-BDF6-4EA4-BFDD-E1FC97584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LANGKAH ANALISIS DESKRIPTIF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53373-790B-40D1-9A96-5066B508B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PENGUMPULAN DATA</a:t>
            </a:r>
          </a:p>
          <a:p>
            <a:r>
              <a:rPr lang="en-US" dirty="0"/>
              <a:t>PENGOLAHAN DATA</a:t>
            </a:r>
          </a:p>
          <a:p>
            <a:r>
              <a:rPr lang="en-US" dirty="0"/>
              <a:t>PENYAJIAN DATA</a:t>
            </a:r>
          </a:p>
          <a:p>
            <a:r>
              <a:rPr lang="en-US" dirty="0"/>
              <a:t>PEMBERIAN MAKNA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734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7BA31-7131-4B57-8981-AF3CD2C28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PENGUMPULAN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B7C9-F8A0-4E3C-AEFC-765659B0B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OBSERVASI</a:t>
            </a:r>
          </a:p>
          <a:p>
            <a:pPr lvl="1"/>
            <a:r>
              <a:rPr lang="en-US" dirty="0"/>
              <a:t>MELAKUKAN PENGAMATAN DAN MENCATAT </a:t>
            </a:r>
          </a:p>
          <a:p>
            <a:r>
              <a:rPr lang="en-US" dirty="0"/>
              <a:t>KUISIONER/TEST</a:t>
            </a:r>
          </a:p>
          <a:p>
            <a:pPr lvl="1"/>
            <a:r>
              <a:rPr lang="en-US" dirty="0"/>
              <a:t>TERBUKA </a:t>
            </a:r>
          </a:p>
          <a:p>
            <a:pPr lvl="1"/>
            <a:r>
              <a:rPr lang="en-US" dirty="0"/>
              <a:t>TERTUTUP</a:t>
            </a:r>
          </a:p>
          <a:p>
            <a:r>
              <a:rPr lang="en-US" dirty="0"/>
              <a:t>WAWANCARA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769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3CF76-88B5-4655-A101-11032B5D8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SKALA PENGUKURAN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80B0896-6DD4-4A20-B76D-FA9FF33CB6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7848542"/>
              </p:ext>
            </p:extLst>
          </p:nvPr>
        </p:nvGraphicFramePr>
        <p:xfrm>
          <a:off x="681038" y="2336800"/>
          <a:ext cx="961390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2780">
                  <a:extLst>
                    <a:ext uri="{9D8B030D-6E8A-4147-A177-3AD203B41FA5}">
                      <a16:colId xmlns:a16="http://schemas.microsoft.com/office/drawing/2014/main" val="1708698952"/>
                    </a:ext>
                  </a:extLst>
                </a:gridCol>
                <a:gridCol w="1922780">
                  <a:extLst>
                    <a:ext uri="{9D8B030D-6E8A-4147-A177-3AD203B41FA5}">
                      <a16:colId xmlns:a16="http://schemas.microsoft.com/office/drawing/2014/main" val="1874275354"/>
                    </a:ext>
                  </a:extLst>
                </a:gridCol>
                <a:gridCol w="1922780">
                  <a:extLst>
                    <a:ext uri="{9D8B030D-6E8A-4147-A177-3AD203B41FA5}">
                      <a16:colId xmlns:a16="http://schemas.microsoft.com/office/drawing/2014/main" val="1404270841"/>
                    </a:ext>
                  </a:extLst>
                </a:gridCol>
                <a:gridCol w="1922780">
                  <a:extLst>
                    <a:ext uri="{9D8B030D-6E8A-4147-A177-3AD203B41FA5}">
                      <a16:colId xmlns:a16="http://schemas.microsoft.com/office/drawing/2014/main" val="2828380896"/>
                    </a:ext>
                  </a:extLst>
                </a:gridCol>
                <a:gridCol w="1922780">
                  <a:extLst>
                    <a:ext uri="{9D8B030D-6E8A-4147-A177-3AD203B41FA5}">
                      <a16:colId xmlns:a16="http://schemas.microsoft.com/office/drawing/2014/main" val="12150881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baseline="0" dirty="0" err="1">
                          <a:latin typeface="+mj-lt"/>
                        </a:rPr>
                        <a:t>Parameneter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baseline="0" dirty="0">
                          <a:latin typeface="+mj-lt"/>
                        </a:rPr>
                        <a:t>Nominal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baseline="0" dirty="0">
                          <a:latin typeface="+mj-lt"/>
                        </a:rPr>
                        <a:t>Ordinal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baseline="0" dirty="0">
                          <a:latin typeface="+mj-lt"/>
                        </a:rPr>
                        <a:t>Interval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baseline="0" dirty="0" err="1">
                          <a:latin typeface="+mj-lt"/>
                        </a:rPr>
                        <a:t>Rasio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1126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u="none" strike="noStrike" baseline="0" dirty="0" err="1">
                          <a:latin typeface="+mj-lt"/>
                        </a:rPr>
                        <a:t>Penggolongan</a:t>
                      </a:r>
                      <a:endParaRPr lang="en-US" sz="1800" b="0" i="0" u="none" strike="noStrike" baseline="0" dirty="0">
                        <a:latin typeface="+mj-lt"/>
                      </a:endParaRPr>
                    </a:p>
                    <a:p>
                      <a:pPr algn="l"/>
                      <a:r>
                        <a:rPr lang="en-US" sz="1800" b="0" i="0" u="none" strike="noStrike" baseline="0" dirty="0">
                          <a:latin typeface="+mj-lt"/>
                        </a:rPr>
                        <a:t>(</a:t>
                      </a:r>
                      <a:r>
                        <a:rPr lang="en-US" sz="1800" b="0" i="1" u="none" strike="noStrike" baseline="0" dirty="0">
                          <a:latin typeface="+mj-lt"/>
                        </a:rPr>
                        <a:t>Classification</a:t>
                      </a:r>
                      <a:r>
                        <a:rPr lang="en-US" sz="1800" b="0" i="0" u="none" strike="noStrike" baseline="0" dirty="0">
                          <a:latin typeface="+mj-lt"/>
                        </a:rPr>
                        <a:t>)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baseline="0" dirty="0">
                          <a:latin typeface="+mj-lt"/>
                        </a:rPr>
                        <a:t>√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baseline="0" dirty="0">
                          <a:latin typeface="+mj-lt"/>
                        </a:rPr>
                        <a:t>√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baseline="0" dirty="0">
                          <a:latin typeface="+mj-lt"/>
                        </a:rPr>
                        <a:t>- 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baseline="0" dirty="0">
                          <a:latin typeface="+mj-lt"/>
                        </a:rPr>
                        <a:t>- 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018337"/>
                  </a:ext>
                </a:extLst>
              </a:tr>
              <a:tr h="172720"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u="none" strike="noStrike" baseline="0" dirty="0" err="1">
                          <a:latin typeface="+mj-lt"/>
                        </a:rPr>
                        <a:t>Berurutan</a:t>
                      </a:r>
                      <a:endParaRPr lang="en-US" sz="1800" b="0" i="0" u="none" strike="noStrike" baseline="0" dirty="0">
                        <a:latin typeface="+mj-lt"/>
                      </a:endParaRPr>
                    </a:p>
                    <a:p>
                      <a:pPr algn="l"/>
                      <a:r>
                        <a:rPr lang="en-US" sz="1800" b="0" i="0" u="none" strike="noStrike" baseline="0" dirty="0">
                          <a:latin typeface="+mj-lt"/>
                        </a:rPr>
                        <a:t>(</a:t>
                      </a:r>
                      <a:r>
                        <a:rPr lang="en-US" sz="1800" b="0" i="1" u="none" strike="noStrike" baseline="0" dirty="0">
                          <a:latin typeface="+mj-lt"/>
                        </a:rPr>
                        <a:t>Order</a:t>
                      </a:r>
                      <a:r>
                        <a:rPr lang="en-US" sz="1800" b="0" i="0" u="none" strike="noStrike" baseline="0" dirty="0">
                          <a:latin typeface="+mj-lt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baseline="0" dirty="0">
                          <a:latin typeface="+mj-lt"/>
                        </a:rPr>
                        <a:t>- 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baseline="0" dirty="0">
                          <a:latin typeface="+mj-lt"/>
                        </a:rPr>
                        <a:t>√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baseline="0" dirty="0">
                          <a:latin typeface="+mj-lt"/>
                        </a:rPr>
                        <a:t>√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baseline="0" dirty="0">
                          <a:latin typeface="+mj-lt"/>
                        </a:rPr>
                        <a:t>√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891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u="none" strike="noStrike" baseline="0" dirty="0">
                          <a:latin typeface="+mj-lt"/>
                        </a:rPr>
                        <a:t>Jarak</a:t>
                      </a:r>
                    </a:p>
                    <a:p>
                      <a:pPr algn="l"/>
                      <a:r>
                        <a:rPr lang="en-US" sz="1800" b="0" i="0" u="none" strike="noStrike" baseline="0" dirty="0">
                          <a:latin typeface="+mj-lt"/>
                        </a:rPr>
                        <a:t>(</a:t>
                      </a:r>
                      <a:r>
                        <a:rPr lang="en-US" sz="1800" b="0" i="1" u="none" strike="noStrike" baseline="0" dirty="0">
                          <a:latin typeface="+mj-lt"/>
                        </a:rPr>
                        <a:t>Distance</a:t>
                      </a:r>
                      <a:r>
                        <a:rPr lang="en-US" sz="1800" b="0" i="0" u="none" strike="noStrike" baseline="0" dirty="0">
                          <a:latin typeface="+mj-lt"/>
                        </a:rPr>
                        <a:t>)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baseline="0" dirty="0">
                          <a:latin typeface="+mj-lt"/>
                        </a:rPr>
                        <a:t>- 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baseline="0" dirty="0">
                          <a:latin typeface="+mj-lt"/>
                        </a:rPr>
                        <a:t>- 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baseline="0" dirty="0">
                          <a:latin typeface="+mj-lt"/>
                        </a:rPr>
                        <a:t>√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baseline="0" dirty="0">
                          <a:latin typeface="+mj-lt"/>
                        </a:rPr>
                        <a:t>√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617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u="none" strike="noStrike" baseline="0" dirty="0" err="1">
                          <a:latin typeface="+mj-lt"/>
                        </a:rPr>
                        <a:t>Keaslian</a:t>
                      </a:r>
                      <a:endParaRPr lang="en-US" sz="1800" b="0" i="0" u="none" strike="noStrike" baseline="0" dirty="0">
                        <a:latin typeface="+mj-lt"/>
                      </a:endParaRPr>
                    </a:p>
                    <a:p>
                      <a:pPr algn="l"/>
                      <a:r>
                        <a:rPr lang="en-US" sz="1800" b="0" i="0" u="none" strike="noStrike" baseline="0" dirty="0">
                          <a:latin typeface="+mj-lt"/>
                        </a:rPr>
                        <a:t>(</a:t>
                      </a:r>
                      <a:r>
                        <a:rPr lang="en-US" sz="1800" b="0" i="1" u="none" strike="noStrike" baseline="0" dirty="0" err="1">
                          <a:latin typeface="+mj-lt"/>
                        </a:rPr>
                        <a:t>Orgin</a:t>
                      </a:r>
                      <a:r>
                        <a:rPr lang="en-US" sz="1800" b="0" i="0" u="none" strike="noStrike" baseline="0" dirty="0">
                          <a:latin typeface="+mj-lt"/>
                        </a:rPr>
                        <a:t>)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baseline="0" dirty="0">
                          <a:latin typeface="+mj-lt"/>
                        </a:rPr>
                        <a:t>- 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baseline="0" dirty="0">
                          <a:latin typeface="+mj-lt"/>
                        </a:rPr>
                        <a:t>- 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baseline="0" dirty="0">
                          <a:latin typeface="+mj-lt"/>
                        </a:rPr>
                        <a:t>- 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baseline="0" dirty="0">
                          <a:latin typeface="+mj-lt"/>
                        </a:rPr>
                        <a:t>√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542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1299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ADF27-DE2E-4278-B249-549EE8865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PENGOLAHAN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C78AB-8460-412C-AA5F-5AC8C1D9A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PENGEDITAN DAN PENGKODEAN DATA</a:t>
            </a:r>
          </a:p>
          <a:p>
            <a:pPr lvl="1"/>
            <a:r>
              <a:rPr lang="en-US" dirty="0"/>
              <a:t>MENGECEK DATA DAN KELENGKAPAN</a:t>
            </a:r>
          </a:p>
          <a:p>
            <a:pPr lvl="1"/>
            <a:r>
              <a:rPr lang="en-US" dirty="0"/>
              <a:t>MEMBERIKAN KODE PADA INSTRUMEN PENGUMPULAN DATA UNTUK MEMPERMUDAH PENGIMPUTAN</a:t>
            </a:r>
          </a:p>
          <a:p>
            <a:r>
              <a:rPr lang="en-US" dirty="0"/>
              <a:t>TABULASI DATA</a:t>
            </a:r>
          </a:p>
          <a:p>
            <a:pPr lvl="1"/>
            <a:r>
              <a:rPr lang="en-US" dirty="0"/>
              <a:t>MENYUSUN DATA BERDASARKAN BERBAGAI ATURAN SESUAI TUJUAN PENELITIAN</a:t>
            </a:r>
          </a:p>
        </p:txBody>
      </p:sp>
    </p:spTree>
    <p:extLst>
      <p:ext uri="{BB962C8B-B14F-4D97-AF65-F5344CB8AC3E}">
        <p14:creationId xmlns:p14="http://schemas.microsoft.com/office/powerpoint/2010/main" val="3595041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F50AE-D758-4A9A-B55C-03874FFB1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PENYAJIAN DATA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154A054-B98E-4CC3-BD98-34A68B0209E6}"/>
              </a:ext>
            </a:extLst>
          </p:cNvPr>
          <p:cNvSpPr txBox="1">
            <a:spLocks/>
          </p:cNvSpPr>
          <p:nvPr/>
        </p:nvSpPr>
        <p:spPr>
          <a:xfrm>
            <a:off x="307709" y="2145936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+mj-lt"/>
              </a:rPr>
              <a:t>PENYAJIAN DATA DALAM BENTUK TABEL </a:t>
            </a:r>
          </a:p>
          <a:p>
            <a:pPr lvl="1"/>
            <a:r>
              <a:rPr lang="en-US" sz="2400" dirty="0">
                <a:latin typeface="+mj-lt"/>
              </a:rPr>
              <a:t>TABEL KLASIFIKASI TUNGGAL</a:t>
            </a:r>
          </a:p>
          <a:p>
            <a:pPr lvl="1"/>
            <a:r>
              <a:rPr lang="en-US" sz="2400" dirty="0">
                <a:latin typeface="+mj-lt"/>
              </a:rPr>
              <a:t>TABEL KLASIFIKASI GANDA</a:t>
            </a:r>
          </a:p>
          <a:p>
            <a:pPr lvl="1"/>
            <a:r>
              <a:rPr lang="en-US" sz="2400" dirty="0">
                <a:latin typeface="+mj-lt"/>
              </a:rPr>
              <a:t>TABEL KONTINGENSI.</a:t>
            </a:r>
          </a:p>
          <a:p>
            <a:pPr lvl="1"/>
            <a:r>
              <a:rPr lang="it-IT" sz="2400" dirty="0">
                <a:latin typeface="+mj-lt"/>
              </a:rPr>
              <a:t>TABEL FREKUENSI/DISTRIBUSI FREKUENSI.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4FAAEA-9E1F-4E1C-957E-CB974A361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4645" y="3958351"/>
            <a:ext cx="3969646" cy="13034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86CBC42-1030-47A5-BAE0-A868BF7270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8475" y="2111586"/>
            <a:ext cx="3155706" cy="15565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92F7E39-B633-4AA0-A9D5-82795ADBDD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783" y="4279514"/>
            <a:ext cx="4422291" cy="17088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99E33D5-ADBF-42B3-A995-77DB025B9C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1199" y="4809683"/>
            <a:ext cx="3175321" cy="18024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14403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22532-A394-467B-98DF-EC0CAD827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0" u="none" strike="noStrike" baseline="0" dirty="0"/>
              <a:t>PENYAJIAN DATA STATISTIK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796018C-920D-44AB-A6E4-8B6034BF2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599316"/>
          </a:xfrm>
        </p:spPr>
        <p:txBody>
          <a:bodyPr/>
          <a:lstStyle/>
          <a:p>
            <a:r>
              <a:rPr lang="en-US" i="0" u="none" strike="noStrike" baseline="0" dirty="0">
                <a:latin typeface="+mj-lt"/>
              </a:rPr>
              <a:t>PENYAJIAN DATA DALAM BENTUK DIAGRAM</a:t>
            </a:r>
          </a:p>
          <a:p>
            <a:pPr lvl="1"/>
            <a:r>
              <a:rPr lang="en-US" i="0" u="none" strike="noStrike" baseline="0" dirty="0">
                <a:latin typeface="+mj-lt"/>
              </a:rPr>
              <a:t>DIAGRAM BATANG (</a:t>
            </a:r>
            <a:r>
              <a:rPr lang="en-US" i="1" u="none" strike="noStrike" baseline="0" dirty="0">
                <a:latin typeface="+mj-lt"/>
              </a:rPr>
              <a:t>BAR CHAR</a:t>
            </a:r>
            <a:r>
              <a:rPr lang="en-US" i="0" u="none" strike="noStrike" baseline="0" dirty="0">
                <a:latin typeface="+mj-lt"/>
              </a:rPr>
              <a:t>)</a:t>
            </a:r>
            <a:endParaRPr lang="en-US" dirty="0">
              <a:latin typeface="+mj-lt"/>
            </a:endParaRPr>
          </a:p>
          <a:p>
            <a:pPr lvl="1"/>
            <a:r>
              <a:rPr lang="en-US" i="0" u="none" strike="noStrike" baseline="0" dirty="0">
                <a:latin typeface="+mj-lt"/>
              </a:rPr>
              <a:t>DIAGRAM LAMBANG (</a:t>
            </a:r>
            <a:r>
              <a:rPr lang="en-US" i="1" u="none" strike="noStrike" baseline="0" dirty="0">
                <a:latin typeface="+mj-lt"/>
              </a:rPr>
              <a:t>PICTOGRAPH</a:t>
            </a:r>
            <a:r>
              <a:rPr lang="en-US" i="0" u="none" strike="noStrike" baseline="0" dirty="0">
                <a:latin typeface="+mj-lt"/>
              </a:rPr>
              <a:t>)</a:t>
            </a:r>
          </a:p>
          <a:p>
            <a:pPr lvl="1"/>
            <a:r>
              <a:rPr lang="en-US" i="0" u="none" strike="noStrike" baseline="0" dirty="0">
                <a:latin typeface="+mj-lt"/>
              </a:rPr>
              <a:t>DIAGRAM LINGKARAN (</a:t>
            </a:r>
            <a:r>
              <a:rPr lang="en-US" i="1" u="none" strike="noStrike" baseline="0" dirty="0">
                <a:latin typeface="+mj-lt"/>
              </a:rPr>
              <a:t>PIE  CHART</a:t>
            </a:r>
            <a:r>
              <a:rPr lang="en-US" i="0" u="none" strike="noStrike" baseline="0" dirty="0">
                <a:latin typeface="+mj-lt"/>
              </a:rPr>
              <a:t>)</a:t>
            </a:r>
            <a:endParaRPr lang="en-US" dirty="0">
              <a:latin typeface="+mj-lt"/>
            </a:endParaRPr>
          </a:p>
          <a:p>
            <a:pPr lvl="1"/>
            <a:r>
              <a:rPr lang="en-US" i="0" u="none" strike="noStrike" baseline="0" dirty="0">
                <a:latin typeface="+mj-lt"/>
              </a:rPr>
              <a:t>DIAGRAM GARIS (</a:t>
            </a:r>
            <a:r>
              <a:rPr lang="en-US" i="1" u="none" strike="noStrike" baseline="0" dirty="0">
                <a:latin typeface="+mj-lt"/>
              </a:rPr>
              <a:t>LINE CHART</a:t>
            </a:r>
            <a:r>
              <a:rPr lang="en-US" i="0" u="none" strike="noStrike" baseline="0" dirty="0">
                <a:latin typeface="+mj-lt"/>
              </a:rPr>
              <a:t>)</a:t>
            </a:r>
          </a:p>
          <a:p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50321808-5145-4F41-A53A-D76E1268CC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1019" y="4688695"/>
            <a:ext cx="2505075" cy="1828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B809057-618B-46A0-B667-8E0075799D6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424" t="10983" r="10535" b="10983"/>
          <a:stretch/>
        </p:blipFill>
        <p:spPr>
          <a:xfrm>
            <a:off x="4301057" y="4527326"/>
            <a:ext cx="3660772" cy="20850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75B5A6F-BAFA-4447-8F35-4060A840CF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790" y="4688695"/>
            <a:ext cx="3274077" cy="195823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7712C09-36C0-47B2-9EFD-9845CA2B55B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062" t="4066" r="8858" b="3847"/>
          <a:stretch/>
        </p:blipFill>
        <p:spPr>
          <a:xfrm>
            <a:off x="7566111" y="2166204"/>
            <a:ext cx="3519983" cy="21904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45304258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405</TotalTime>
  <Words>756</Words>
  <Application>Microsoft Office PowerPoint</Application>
  <PresentationFormat>Widescreen</PresentationFormat>
  <Paragraphs>332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Trebuchet MS</vt:lpstr>
      <vt:lpstr>Berlin</vt:lpstr>
      <vt:lpstr>ANALISIS DESKRIPTIF</vt:lpstr>
      <vt:lpstr>ANALISIS</vt:lpstr>
      <vt:lpstr>ANALISIS DESKRIPTIF</vt:lpstr>
      <vt:lpstr>LANGKAH ANALISIS DESKRIPTIF</vt:lpstr>
      <vt:lpstr>PENGUMPULAN DATA</vt:lpstr>
      <vt:lpstr>SKALA PENGUKURAN</vt:lpstr>
      <vt:lpstr>PENGOLAHAN DATA</vt:lpstr>
      <vt:lpstr>PENYAJIAN DATA</vt:lpstr>
      <vt:lpstr>PENYAJIAN DATA STATISTIK</vt:lpstr>
      <vt:lpstr>ANALISIS DATA</vt:lpstr>
      <vt:lpstr>MENDESKRIPSIKAN DATA</vt:lpstr>
      <vt:lpstr>MENDESKRIPSIKAN DATA</vt:lpstr>
      <vt:lpstr>MENDESKRIPSIKAN DATA</vt:lpstr>
      <vt:lpstr>MENDESKRIPSIKAN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VALIDITAS DAN REALIBILITAS</dc:title>
  <dc:creator>HB06 AMCF</dc:creator>
  <cp:lastModifiedBy>HB06 AMCF</cp:lastModifiedBy>
  <cp:revision>4</cp:revision>
  <dcterms:created xsi:type="dcterms:W3CDTF">2023-09-18T02:36:09Z</dcterms:created>
  <dcterms:modified xsi:type="dcterms:W3CDTF">2023-09-23T06:49:38Z</dcterms:modified>
</cp:coreProperties>
</file>