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5"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5" d="100"/>
          <a:sy n="75" d="100"/>
        </p:scale>
        <p:origin x="456"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4950A9-317E-48A7-8D81-0B08BC94967A}"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357251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4950A9-317E-48A7-8D81-0B08BC94967A}"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1206309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4950A9-317E-48A7-8D81-0B08BC94967A}"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2671796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4950A9-317E-48A7-8D81-0B08BC94967A}"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ACE86C06-1055-4F29-BE5F-E81AFB224282}"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375417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4950A9-317E-48A7-8D81-0B08BC94967A}"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2829128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34950A9-317E-48A7-8D81-0B08BC94967A}"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2825020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34950A9-317E-48A7-8D81-0B08BC94967A}"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803852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4950A9-317E-48A7-8D81-0B08BC94967A}"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3574768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34950A9-317E-48A7-8D81-0B08BC94967A}" type="datetimeFigureOut">
              <a:rPr lang="en-US" smtClean="0"/>
              <a:t>9/18/2023</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ACE86C06-1055-4F29-BE5F-E81AFB224282}" type="slidenum">
              <a:rPr lang="en-US" smtClean="0"/>
              <a:t>‹#›</a:t>
            </a:fld>
            <a:endParaRPr lang="en-US"/>
          </a:p>
        </p:txBody>
      </p:sp>
    </p:spTree>
    <p:extLst>
      <p:ext uri="{BB962C8B-B14F-4D97-AF65-F5344CB8AC3E}">
        <p14:creationId xmlns:p14="http://schemas.microsoft.com/office/powerpoint/2010/main" val="224480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4950A9-317E-48A7-8D81-0B08BC94967A}"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4044942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950A9-317E-48A7-8D81-0B08BC94967A}"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380794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4950A9-317E-48A7-8D81-0B08BC94967A}"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892845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4950A9-317E-48A7-8D81-0B08BC94967A}" type="datetimeFigureOut">
              <a:rPr lang="en-US" smtClean="0"/>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337134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4950A9-317E-48A7-8D81-0B08BC94967A}"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125663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34950A9-317E-48A7-8D81-0B08BC94967A}" type="datetimeFigureOut">
              <a:rPr lang="en-US" smtClean="0"/>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1527754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4950A9-317E-48A7-8D81-0B08BC94967A}"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568463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4950A9-317E-48A7-8D81-0B08BC94967A}"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86C06-1055-4F29-BE5F-E81AFB224282}" type="slidenum">
              <a:rPr lang="en-US" smtClean="0"/>
              <a:t>‹#›</a:t>
            </a:fld>
            <a:endParaRPr lang="en-US"/>
          </a:p>
        </p:txBody>
      </p:sp>
    </p:spTree>
    <p:extLst>
      <p:ext uri="{BB962C8B-B14F-4D97-AF65-F5344CB8AC3E}">
        <p14:creationId xmlns:p14="http://schemas.microsoft.com/office/powerpoint/2010/main" val="453602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34950A9-317E-48A7-8D81-0B08BC94967A}" type="datetimeFigureOut">
              <a:rPr lang="en-US" smtClean="0"/>
              <a:t>9/18/2023</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CE86C06-1055-4F29-BE5F-E81AFB224282}" type="slidenum">
              <a:rPr lang="en-US" smtClean="0"/>
              <a:t>‹#›</a:t>
            </a:fld>
            <a:endParaRPr lang="en-US"/>
          </a:p>
        </p:txBody>
      </p:sp>
    </p:spTree>
    <p:extLst>
      <p:ext uri="{BB962C8B-B14F-4D97-AF65-F5344CB8AC3E}">
        <p14:creationId xmlns:p14="http://schemas.microsoft.com/office/powerpoint/2010/main" val="41538250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DED6-318E-4892-A53C-76003F17191B}"/>
              </a:ext>
            </a:extLst>
          </p:cNvPr>
          <p:cNvSpPr>
            <a:spLocks noGrp="1"/>
          </p:cNvSpPr>
          <p:nvPr>
            <p:ph type="ctrTitle"/>
          </p:nvPr>
        </p:nvSpPr>
        <p:spPr/>
        <p:txBody>
          <a:bodyPr/>
          <a:lstStyle/>
          <a:p>
            <a:r>
              <a:rPr lang="en-US" sz="5000" dirty="0"/>
              <a:t>VALIDITAS DAN REALIBILITAS</a:t>
            </a:r>
          </a:p>
        </p:txBody>
      </p:sp>
      <p:sp>
        <p:nvSpPr>
          <p:cNvPr id="3" name="Subtitle 2">
            <a:extLst>
              <a:ext uri="{FF2B5EF4-FFF2-40B4-BE49-F238E27FC236}">
                <a16:creationId xmlns:a16="http://schemas.microsoft.com/office/drawing/2014/main" id="{BEECC7A2-2D42-4A05-9205-959B33EB9697}"/>
              </a:ext>
            </a:extLst>
          </p:cNvPr>
          <p:cNvSpPr>
            <a:spLocks noGrp="1"/>
          </p:cNvSpPr>
          <p:nvPr>
            <p:ph type="subTitle" idx="1"/>
          </p:nvPr>
        </p:nvSpPr>
        <p:spPr/>
        <p:txBody>
          <a:bodyPr/>
          <a:lstStyle/>
          <a:p>
            <a:r>
              <a:rPr lang="en-US" dirty="0"/>
              <a:t>PPT STATISTIKA #9</a:t>
            </a:r>
          </a:p>
        </p:txBody>
      </p:sp>
    </p:spTree>
    <p:extLst>
      <p:ext uri="{BB962C8B-B14F-4D97-AF65-F5344CB8AC3E}">
        <p14:creationId xmlns:p14="http://schemas.microsoft.com/office/powerpoint/2010/main" val="94396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9C939E-BE73-414D-AC56-310C9177B8CF}"/>
              </a:ext>
            </a:extLst>
          </p:cNvPr>
          <p:cNvSpPr txBox="1">
            <a:spLocks/>
          </p:cNvSpPr>
          <p:nvPr/>
        </p:nvSpPr>
        <p:spPr>
          <a:xfrm>
            <a:off x="832721" y="905628"/>
            <a:ext cx="9613861"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dirty="0"/>
              <a:t>PENGUKURAN REALIBILITAS</a:t>
            </a:r>
          </a:p>
        </p:txBody>
      </p:sp>
      <p:sp>
        <p:nvSpPr>
          <p:cNvPr id="5" name="Content Placeholder 2">
            <a:extLst>
              <a:ext uri="{FF2B5EF4-FFF2-40B4-BE49-F238E27FC236}">
                <a16:creationId xmlns:a16="http://schemas.microsoft.com/office/drawing/2014/main" id="{65D73CDF-E148-4D3F-9F54-B135CDE069AE}"/>
              </a:ext>
            </a:extLst>
          </p:cNvPr>
          <p:cNvSpPr txBox="1">
            <a:spLocks/>
          </p:cNvSpPr>
          <p:nvPr/>
        </p:nvSpPr>
        <p:spPr>
          <a:xfrm>
            <a:off x="832721" y="2489273"/>
            <a:ext cx="9613861" cy="35993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dirty="0"/>
              <a:t>PENGUJIAN </a:t>
            </a:r>
            <a:r>
              <a:rPr lang="en-US" b="0" i="0" u="none" strike="noStrike" baseline="0" dirty="0">
                <a:latin typeface="+mj-lt"/>
              </a:rPr>
              <a:t>UJI </a:t>
            </a:r>
            <a:r>
              <a:rPr lang="en-US" b="0" i="1" u="none" strike="noStrike" baseline="0" dirty="0">
                <a:latin typeface="+mj-lt"/>
              </a:rPr>
              <a:t>EQUIVALENT</a:t>
            </a:r>
            <a:endParaRPr lang="en-US" dirty="0"/>
          </a:p>
          <a:p>
            <a:pPr lvl="1"/>
            <a:r>
              <a:rPr lang="en-US" b="0" i="0" u="none" strike="noStrike" baseline="0" dirty="0">
                <a:latin typeface="+mj-lt"/>
              </a:rPr>
              <a:t>PENGUJIAN RELIABILIAS DENGAN UJI </a:t>
            </a:r>
            <a:r>
              <a:rPr lang="en-US" b="0" i="1" u="none" strike="noStrike" baseline="0" dirty="0">
                <a:latin typeface="+mj-lt"/>
              </a:rPr>
              <a:t>EQUIVALENT </a:t>
            </a:r>
            <a:r>
              <a:rPr lang="en-US" b="0" i="0" u="none" strike="noStrike" baseline="0" dirty="0">
                <a:latin typeface="+mj-lt"/>
              </a:rPr>
              <a:t>DILAKUKAN DENGAN CARA MENCOBAKAN INSTRUMEN YANG BERBEDA TETAPI EKUIVALEN (SEBANDING/SEPADAN). </a:t>
            </a:r>
          </a:p>
          <a:p>
            <a:pPr lvl="1"/>
            <a:r>
              <a:rPr lang="en-US" b="0" i="0" u="none" strike="noStrike" baseline="0" dirty="0">
                <a:latin typeface="+mj-lt"/>
              </a:rPr>
              <a:t>PERCOBAAN DILAKUKAN SATU KALI SAJA PADA RESPONDEN YANG SAMA. RELIABILITAS INSTRUMEN DIUKUR DARI KOEFISIEN KORELASI ANTARA PERCOBAAN INSTRUMEN SATU DENGAN PERCOBAAN INSTRUMEN YANG LAINNYA. </a:t>
            </a:r>
          </a:p>
          <a:p>
            <a:pPr lvl="1"/>
            <a:r>
              <a:rPr lang="en-US" b="0" i="0" u="none" strike="noStrike" baseline="0" dirty="0">
                <a:latin typeface="+mj-lt"/>
              </a:rPr>
              <a:t>INSTRUMEN DINYATAKAN RELIABEL JIKA KOEFISIEN KORELASI POSITIF DAN SIGNIFIKAN.</a:t>
            </a:r>
            <a:r>
              <a:rPr lang="en-US" dirty="0">
                <a:latin typeface="+mj-lt"/>
              </a:rPr>
              <a:t>. </a:t>
            </a:r>
          </a:p>
          <a:p>
            <a:pPr lvl="1"/>
            <a:endParaRPr lang="en-US" dirty="0"/>
          </a:p>
        </p:txBody>
      </p:sp>
    </p:spTree>
    <p:extLst>
      <p:ext uri="{BB962C8B-B14F-4D97-AF65-F5344CB8AC3E}">
        <p14:creationId xmlns:p14="http://schemas.microsoft.com/office/powerpoint/2010/main" val="2670388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2281C-96DD-41AA-85E1-37D84A51F703}"/>
              </a:ext>
            </a:extLst>
          </p:cNvPr>
          <p:cNvSpPr>
            <a:spLocks noGrp="1"/>
          </p:cNvSpPr>
          <p:nvPr>
            <p:ph type="title"/>
          </p:nvPr>
        </p:nvSpPr>
        <p:spPr/>
        <p:txBody>
          <a:bodyPr/>
          <a:lstStyle/>
          <a:p>
            <a:r>
              <a:rPr lang="en-US" dirty="0"/>
              <a:t>PENGUKURAN REALIBILITAS</a:t>
            </a:r>
          </a:p>
        </p:txBody>
      </p:sp>
      <p:sp>
        <p:nvSpPr>
          <p:cNvPr id="3" name="Content Placeholder 2">
            <a:extLst>
              <a:ext uri="{FF2B5EF4-FFF2-40B4-BE49-F238E27FC236}">
                <a16:creationId xmlns:a16="http://schemas.microsoft.com/office/drawing/2014/main" id="{CA78DB5B-4A01-4088-ABBD-C3766D995DE4}"/>
              </a:ext>
            </a:extLst>
          </p:cNvPr>
          <p:cNvSpPr>
            <a:spLocks noGrp="1"/>
          </p:cNvSpPr>
          <p:nvPr>
            <p:ph idx="1"/>
          </p:nvPr>
        </p:nvSpPr>
        <p:spPr/>
        <p:txBody>
          <a:bodyPr/>
          <a:lstStyle/>
          <a:p>
            <a:r>
              <a:rPr lang="en-US" b="0" i="0" u="none" strike="noStrike" baseline="0" dirty="0">
                <a:latin typeface="+mj-lt"/>
              </a:rPr>
              <a:t>UJI </a:t>
            </a:r>
            <a:r>
              <a:rPr lang="en-US" b="0" i="1" u="none" strike="noStrike" baseline="0" dirty="0">
                <a:latin typeface="+mj-lt"/>
              </a:rPr>
              <a:t>INTERNAL CONSISTENCY</a:t>
            </a:r>
            <a:endParaRPr lang="en-US" b="0" i="0" u="none" strike="noStrike" baseline="0" dirty="0">
              <a:latin typeface="+mj-lt"/>
            </a:endParaRPr>
          </a:p>
          <a:p>
            <a:pPr lvl="1"/>
            <a:r>
              <a:rPr lang="en-US" b="0" i="0" u="none" strike="noStrike" baseline="0" dirty="0">
                <a:latin typeface="+mj-lt"/>
              </a:rPr>
              <a:t>PENGUJIAN RELIABILIAS DENGAN UJI </a:t>
            </a:r>
            <a:r>
              <a:rPr lang="en-US" b="0" i="1" u="none" strike="noStrike" baseline="0" dirty="0">
                <a:latin typeface="+mj-lt"/>
              </a:rPr>
              <a:t>INTERNAL CONSISTENCY</a:t>
            </a:r>
            <a:r>
              <a:rPr lang="en-US" b="0" i="0" u="none" strike="noStrike" baseline="0" dirty="0">
                <a:latin typeface="+mj-lt"/>
              </a:rPr>
              <a:t>, DILAKUKAN DENGAN CARA MENCOBAKAN INSTRUMEN SEKALI SAJA PADA SUBJEK PENELITIAN. </a:t>
            </a:r>
          </a:p>
          <a:p>
            <a:pPr lvl="1"/>
            <a:r>
              <a:rPr lang="en-US" b="0" i="0" u="none" strike="noStrike" baseline="0" dirty="0">
                <a:latin typeface="+mj-lt"/>
              </a:rPr>
              <a:t>PENGUJIAN INI DAPAT DILAKUKAN DENGAN TEKNIK BELAH DUA (</a:t>
            </a:r>
            <a:r>
              <a:rPr lang="en-US" b="0" i="1" u="none" strike="noStrike" baseline="0" dirty="0">
                <a:latin typeface="+mj-lt"/>
              </a:rPr>
              <a:t>SPLIT HALF</a:t>
            </a:r>
            <a:r>
              <a:rPr lang="en-US" b="0" i="0" u="none" strike="noStrike" baseline="0" dirty="0">
                <a:latin typeface="+mj-lt"/>
              </a:rPr>
              <a:t>) DARI SPEARMAN BROWN, KR 20, KR 21, ATAU DENGAN </a:t>
            </a:r>
            <a:r>
              <a:rPr lang="en-US" b="0" i="0" u="none" strike="noStrike" baseline="0" dirty="0">
                <a:solidFill>
                  <a:srgbClr val="FF0000"/>
                </a:solidFill>
                <a:highlight>
                  <a:srgbClr val="FFFF00"/>
                </a:highlight>
                <a:latin typeface="+mj-lt"/>
              </a:rPr>
              <a:t>TEKNIK ALFA CRONBACH.</a:t>
            </a:r>
            <a:r>
              <a:rPr lang="en-US" b="0" i="0" u="none" strike="noStrike" baseline="0" dirty="0">
                <a:highlight>
                  <a:srgbClr val="FFFF00"/>
                </a:highlight>
                <a:latin typeface="+mj-lt"/>
              </a:rPr>
              <a:t> </a:t>
            </a:r>
          </a:p>
          <a:p>
            <a:pPr lvl="1"/>
            <a:r>
              <a:rPr lang="en-US" b="0" i="0" u="none" strike="noStrike" baseline="0" dirty="0">
                <a:latin typeface="+mj-lt"/>
              </a:rPr>
              <a:t>HASIL PENGUJIAN TERSEBUT KEMUDIAN DIANALISIS DENGAN TEKNIK TERTENTU TERGANTUNG JENIS INSTRUMENNYA. </a:t>
            </a:r>
            <a:endParaRPr lang="en-US" sz="2800" dirty="0">
              <a:latin typeface="+mj-lt"/>
            </a:endParaRPr>
          </a:p>
          <a:p>
            <a:endParaRPr lang="en-US" dirty="0"/>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25670BAB-8884-4C12-A0BC-D2A44C552F36}"/>
                  </a:ext>
                </a:extLst>
              </p:cNvPr>
              <p:cNvSpPr txBox="1"/>
              <p:nvPr/>
            </p:nvSpPr>
            <p:spPr>
              <a:xfrm>
                <a:off x="1484256" y="5310440"/>
                <a:ext cx="2291845" cy="625749"/>
              </a:xfrm>
              <a:prstGeom prst="rect">
                <a:avLst/>
              </a:prstGeom>
            </p:spPr>
            <p:style>
              <a:lnRef idx="0">
                <a:schemeClr val="dk1"/>
              </a:lnRef>
              <a:fillRef idx="3">
                <a:schemeClr val="dk1"/>
              </a:fillRef>
              <a:effectRef idx="3">
                <a:schemeClr val="dk1"/>
              </a:effectRef>
              <a:fontRef idx="minor">
                <a:schemeClr val="lt1"/>
              </a:fontRef>
            </p:style>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𝑘</m:t>
                          </m:r>
                        </m:num>
                        <m:den>
                          <m:r>
                            <a:rPr lang="en-US" b="0" i="1" smtClean="0">
                              <a:latin typeface="Cambria Math" panose="02040503050406030204" pitchFamily="18" charset="0"/>
                            </a:rPr>
                            <m:t>𝑘</m:t>
                          </m:r>
                          <m:r>
                            <a:rPr lang="en-US" b="0" i="1" smtClean="0">
                              <a:latin typeface="Cambria Math" panose="02040503050406030204" pitchFamily="18" charset="0"/>
                            </a:rPr>
                            <m:t>−1</m:t>
                          </m:r>
                        </m:den>
                      </m:f>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1−</m:t>
                          </m:r>
                          <m:f>
                            <m:fPr>
                              <m:ctrlPr>
                                <a:rPr lang="en-US" b="0" i="1" smtClean="0">
                                  <a:latin typeface="Cambria Math" panose="02040503050406030204" pitchFamily="18" charset="0"/>
                                </a:rPr>
                              </m:ctrlPr>
                            </m:fPr>
                            <m:num>
                              <m:nary>
                                <m:naryPr>
                                  <m:chr m:val="∑"/>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𝑆𝑖</m:t>
                                      </m:r>
                                    </m:e>
                                    <m:sup>
                                      <m:r>
                                        <a:rPr lang="en-US" b="0" i="1" smtClean="0">
                                          <a:latin typeface="Cambria Math" panose="02040503050406030204" pitchFamily="18" charset="0"/>
                                        </a:rPr>
                                        <m:t>2</m:t>
                                      </m:r>
                                    </m:sup>
                                  </m:sSup>
                                </m:e>
                              </m:nary>
                            </m:num>
                            <m:den>
                              <m:sSup>
                                <m:sSupPr>
                                  <m:ctrlPr>
                                    <a:rPr lang="en-US" i="1">
                                      <a:latin typeface="Cambria Math" panose="02040503050406030204" pitchFamily="18" charset="0"/>
                                    </a:rPr>
                                  </m:ctrlPr>
                                </m:sSupPr>
                                <m:e>
                                  <m:r>
                                    <a:rPr lang="en-US" i="1">
                                      <a:latin typeface="Cambria Math" panose="02040503050406030204" pitchFamily="18" charset="0"/>
                                    </a:rPr>
                                    <m:t>𝑆</m:t>
                                  </m:r>
                                  <m:r>
                                    <a:rPr lang="en-US" b="0" i="1" smtClean="0">
                                      <a:latin typeface="Cambria Math" panose="02040503050406030204" pitchFamily="18" charset="0"/>
                                    </a:rPr>
                                    <m:t>𝑡</m:t>
                                  </m:r>
                                </m:e>
                                <m:sup>
                                  <m:r>
                                    <a:rPr lang="en-US" i="1">
                                      <a:latin typeface="Cambria Math" panose="02040503050406030204" pitchFamily="18" charset="0"/>
                                    </a:rPr>
                                    <m:t>2</m:t>
                                  </m:r>
                                </m:sup>
                              </m:sSup>
                            </m:den>
                          </m:f>
                        </m:e>
                      </m:d>
                    </m:oMath>
                  </m:oMathPara>
                </a14:m>
                <a:endParaRPr lang="en-US" dirty="0"/>
              </a:p>
            </p:txBody>
          </p:sp>
        </mc:Choice>
        <mc:Fallback>
          <p:sp>
            <p:nvSpPr>
              <p:cNvPr id="4" name="TextBox 3">
                <a:extLst>
                  <a:ext uri="{FF2B5EF4-FFF2-40B4-BE49-F238E27FC236}">
                    <a16:creationId xmlns:a16="http://schemas.microsoft.com/office/drawing/2014/main" id="{25670BAB-8884-4C12-A0BC-D2A44C552F36}"/>
                  </a:ext>
                </a:extLst>
              </p:cNvPr>
              <p:cNvSpPr txBox="1">
                <a:spLocks noRot="1" noChangeAspect="1" noMove="1" noResize="1" noEditPoints="1" noAdjustHandles="1" noChangeArrowheads="1" noChangeShapeType="1" noTextEdit="1"/>
              </p:cNvSpPr>
              <p:nvPr/>
            </p:nvSpPr>
            <p:spPr>
              <a:xfrm>
                <a:off x="1484256" y="5310440"/>
                <a:ext cx="2291845" cy="62574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8EDE7258-E21A-4B45-A4FE-2C2D33B91D63}"/>
                  </a:ext>
                </a:extLst>
              </p:cNvPr>
              <p:cNvSpPr txBox="1"/>
              <p:nvPr/>
            </p:nvSpPr>
            <p:spPr>
              <a:xfrm>
                <a:off x="4158226" y="5643107"/>
                <a:ext cx="4257675" cy="923330"/>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𝑘</m:t>
                      </m:r>
                      <m:r>
                        <a:rPr lang="en-US" b="0" i="1" smtClean="0">
                          <a:latin typeface="Cambria Math" panose="02040503050406030204" pitchFamily="18" charset="0"/>
                        </a:rPr>
                        <m:t>=</m:t>
                      </m:r>
                      <m:r>
                        <a:rPr lang="en-US" b="0" i="1" smtClean="0">
                          <a:latin typeface="Cambria Math" panose="02040503050406030204" pitchFamily="18" charset="0"/>
                        </a:rPr>
                        <m:t>𝐽𝑢𝑚𝑙𝑎h</m:t>
                      </m:r>
                      <m:r>
                        <a:rPr lang="en-US" b="0" i="1" smtClean="0">
                          <a:latin typeface="Cambria Math" panose="02040503050406030204" pitchFamily="18" charset="0"/>
                        </a:rPr>
                        <m:t> </m:t>
                      </m:r>
                      <m:r>
                        <a:rPr lang="en-US" b="0" i="1" smtClean="0">
                          <a:latin typeface="Cambria Math" panose="02040503050406030204" pitchFamily="18" charset="0"/>
                        </a:rPr>
                        <m:t>𝑖𝑡𝑒𝑚</m:t>
                      </m:r>
                      <m:r>
                        <a:rPr lang="en-US" b="0" i="1" smtClean="0">
                          <a:latin typeface="Cambria Math" panose="02040503050406030204" pitchFamily="18" charset="0"/>
                        </a:rPr>
                        <m:t> </m:t>
                      </m:r>
                      <m:r>
                        <a:rPr lang="en-US" b="0" i="1" smtClean="0">
                          <a:latin typeface="Cambria Math" panose="02040503050406030204" pitchFamily="18" charset="0"/>
                        </a:rPr>
                        <m:t>𝑆𝑜𝑎𝑙</m:t>
                      </m:r>
                    </m:oMath>
                  </m:oMathPara>
                </a14:m>
                <a:endParaRPr lang="en-US" b="0" dirty="0"/>
              </a:p>
              <a:p>
                <a:pPr algn="ctr"/>
                <a14:m>
                  <m:oMath xmlns:m="http://schemas.openxmlformats.org/officeDocument/2006/math">
                    <m:nary>
                      <m:naryPr>
                        <m:chr m:val="∑"/>
                        <m:subHide m:val="on"/>
                        <m:supHide m:val="on"/>
                        <m:ctrlPr>
                          <a:rPr lang="en-US" i="1">
                            <a:latin typeface="Cambria Math" panose="02040503050406030204" pitchFamily="18" charset="0"/>
                          </a:rPr>
                        </m:ctrlPr>
                      </m:naryPr>
                      <m:sub/>
                      <m:sup/>
                      <m:e>
                        <m:sSup>
                          <m:sSupPr>
                            <m:ctrlPr>
                              <a:rPr lang="en-US" i="1">
                                <a:latin typeface="Cambria Math" panose="02040503050406030204" pitchFamily="18" charset="0"/>
                              </a:rPr>
                            </m:ctrlPr>
                          </m:sSupPr>
                          <m:e>
                            <m:r>
                              <a:rPr lang="en-US" i="1">
                                <a:latin typeface="Cambria Math" panose="02040503050406030204" pitchFamily="18" charset="0"/>
                              </a:rPr>
                              <m:t>𝑆𝑖</m:t>
                            </m:r>
                          </m:e>
                          <m:sup>
                            <m:r>
                              <a:rPr lang="en-US" i="1">
                                <a:latin typeface="Cambria Math" panose="02040503050406030204" pitchFamily="18" charset="0"/>
                              </a:rPr>
                              <m:t>2</m:t>
                            </m:r>
                          </m:sup>
                        </m:sSup>
                      </m:e>
                    </m:nary>
                    <m:r>
                      <a:rPr lang="en-US" b="0" i="1" smtClean="0">
                        <a:latin typeface="Cambria Math" panose="02040503050406030204" pitchFamily="18" charset="0"/>
                      </a:rPr>
                      <m:t>=</m:t>
                    </m:r>
                    <m:r>
                      <a:rPr lang="en-US" b="0" i="1" smtClean="0">
                        <a:latin typeface="Cambria Math" panose="02040503050406030204" pitchFamily="18" charset="0"/>
                      </a:rPr>
                      <m:t>𝐽𝑢𝑚𝑙𝑎h</m:t>
                    </m:r>
                    <m:r>
                      <a:rPr lang="en-US" b="0" i="1" smtClean="0">
                        <a:latin typeface="Cambria Math" panose="02040503050406030204" pitchFamily="18" charset="0"/>
                      </a:rPr>
                      <m:t> </m:t>
                    </m:r>
                    <m:r>
                      <a:rPr lang="en-US" b="0" i="1" smtClean="0">
                        <a:latin typeface="Cambria Math" panose="02040503050406030204" pitchFamily="18" charset="0"/>
                      </a:rPr>
                      <m:t>𝑣𝑎𝑟𝑖𝑎𝑛𝑠</m:t>
                    </m:r>
                    <m:r>
                      <a:rPr lang="en-US" b="0" i="1" smtClean="0">
                        <a:latin typeface="Cambria Math" panose="02040503050406030204" pitchFamily="18" charset="0"/>
                      </a:rPr>
                      <m:t> </m:t>
                    </m:r>
                    <m:r>
                      <a:rPr lang="en-US" b="0" i="1" smtClean="0">
                        <a:latin typeface="Cambria Math" panose="02040503050406030204" pitchFamily="18" charset="0"/>
                      </a:rPr>
                      <m:t>𝑠𝑘𝑜𝑟</m:t>
                    </m:r>
                    <m:r>
                      <a:rPr lang="en-US" b="0" i="1" smtClean="0">
                        <a:latin typeface="Cambria Math" panose="02040503050406030204" pitchFamily="18" charset="0"/>
                      </a:rPr>
                      <m:t> </m:t>
                    </m:r>
                    <m:r>
                      <a:rPr lang="en-US" b="0" i="1" smtClean="0">
                        <a:latin typeface="Cambria Math" panose="02040503050406030204" pitchFamily="18" charset="0"/>
                      </a:rPr>
                      <m:t>𝑡𝑖𝑎𝑝</m:t>
                    </m:r>
                    <m:r>
                      <a:rPr lang="en-US" b="0" i="1" smtClean="0">
                        <a:latin typeface="Cambria Math" panose="02040503050406030204" pitchFamily="18" charset="0"/>
                      </a:rPr>
                      <m:t> </m:t>
                    </m:r>
                    <m:r>
                      <a:rPr lang="en-US" b="0" i="1" smtClean="0">
                        <a:latin typeface="Cambria Math" panose="02040503050406030204" pitchFamily="18" charset="0"/>
                      </a:rPr>
                      <m:t>𝑖𝑡𝑒𝑚</m:t>
                    </m:r>
                  </m:oMath>
                </a14:m>
                <a:r>
                  <a:rPr lang="en-US" dirty="0"/>
                  <a:t>  </a:t>
                </a:r>
              </a:p>
              <a:p>
                <a:pPr algn="ctr"/>
                <a14:m>
                  <m:oMathPara xmlns:m="http://schemas.openxmlformats.org/officeDocument/2006/math">
                    <m:oMathParaPr>
                      <m:jc m:val="centerGroup"/>
                    </m:oMathParaPr>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𝑆</m:t>
                          </m:r>
                          <m:r>
                            <a:rPr lang="en-US" i="1">
                              <a:latin typeface="Cambria Math" panose="02040503050406030204" pitchFamily="18" charset="0"/>
                            </a:rPr>
                            <m:t>𝑡</m:t>
                          </m:r>
                        </m:e>
                        <m:sup>
                          <m:r>
                            <a:rPr lang="en-US" i="1">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𝑣𝑎𝑟𝑖𝑎𝑛𝑠</m:t>
                      </m:r>
                      <m:r>
                        <a:rPr lang="en-US" b="0" i="1" smtClean="0">
                          <a:latin typeface="Cambria Math" panose="02040503050406030204" pitchFamily="18" charset="0"/>
                        </a:rPr>
                        <m:t> </m:t>
                      </m:r>
                      <m:r>
                        <a:rPr lang="en-US" b="0" i="1" smtClean="0">
                          <a:latin typeface="Cambria Math" panose="02040503050406030204" pitchFamily="18" charset="0"/>
                        </a:rPr>
                        <m:t>𝑡𝑜𝑡𝑎𝑙</m:t>
                      </m:r>
                    </m:oMath>
                  </m:oMathPara>
                </a14:m>
                <a:endParaRPr lang="en-US" dirty="0"/>
              </a:p>
            </p:txBody>
          </p:sp>
        </mc:Choice>
        <mc:Fallback>
          <p:sp>
            <p:nvSpPr>
              <p:cNvPr id="8" name="TextBox 7">
                <a:extLst>
                  <a:ext uri="{FF2B5EF4-FFF2-40B4-BE49-F238E27FC236}">
                    <a16:creationId xmlns:a16="http://schemas.microsoft.com/office/drawing/2014/main" id="{8EDE7258-E21A-4B45-A4FE-2C2D33B91D63}"/>
                  </a:ext>
                </a:extLst>
              </p:cNvPr>
              <p:cNvSpPr txBox="1">
                <a:spLocks noRot="1" noChangeAspect="1" noMove="1" noResize="1" noEditPoints="1" noAdjustHandles="1" noChangeArrowheads="1" noChangeShapeType="1" noTextEdit="1"/>
              </p:cNvSpPr>
              <p:nvPr/>
            </p:nvSpPr>
            <p:spPr>
              <a:xfrm>
                <a:off x="4158226" y="5643107"/>
                <a:ext cx="4257675" cy="923330"/>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87788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AA01B-963F-4464-88DB-B977523227D5}"/>
              </a:ext>
            </a:extLst>
          </p:cNvPr>
          <p:cNvSpPr>
            <a:spLocks noGrp="1"/>
          </p:cNvSpPr>
          <p:nvPr>
            <p:ph type="title"/>
          </p:nvPr>
        </p:nvSpPr>
        <p:spPr/>
        <p:txBody>
          <a:bodyPr/>
          <a:lstStyle/>
          <a:p>
            <a:r>
              <a:rPr lang="en-US" dirty="0"/>
              <a:t>KASUS</a:t>
            </a:r>
          </a:p>
        </p:txBody>
      </p:sp>
      <p:sp>
        <p:nvSpPr>
          <p:cNvPr id="4" name="TextBox 3">
            <a:extLst>
              <a:ext uri="{FF2B5EF4-FFF2-40B4-BE49-F238E27FC236}">
                <a16:creationId xmlns:a16="http://schemas.microsoft.com/office/drawing/2014/main" id="{39ACAD98-FBB7-42FE-A4CF-AB1D01959F05}"/>
              </a:ext>
            </a:extLst>
          </p:cNvPr>
          <p:cNvSpPr txBox="1"/>
          <p:nvPr/>
        </p:nvSpPr>
        <p:spPr>
          <a:xfrm>
            <a:off x="680321" y="2258292"/>
            <a:ext cx="8363380" cy="461665"/>
          </a:xfrm>
          <a:prstGeom prst="rect">
            <a:avLst/>
          </a:prstGeom>
          <a:noFill/>
        </p:spPr>
        <p:txBody>
          <a:bodyPr wrap="none" rtlCol="0">
            <a:spAutoFit/>
          </a:bodyPr>
          <a:lstStyle/>
          <a:p>
            <a:r>
              <a:rPr lang="en-US" sz="2400" dirty="0"/>
              <a:t>DATA DARI SEBUAH INSTRUMEN DISAJIKAN SEBAGAI BERIKUT</a:t>
            </a:r>
          </a:p>
        </p:txBody>
      </p:sp>
      <p:graphicFrame>
        <p:nvGraphicFramePr>
          <p:cNvPr id="7" name="Table 6">
            <a:extLst>
              <a:ext uri="{FF2B5EF4-FFF2-40B4-BE49-F238E27FC236}">
                <a16:creationId xmlns:a16="http://schemas.microsoft.com/office/drawing/2014/main" id="{21FFCB08-A1CE-411B-B011-476837991D73}"/>
              </a:ext>
            </a:extLst>
          </p:cNvPr>
          <p:cNvGraphicFramePr>
            <a:graphicFrameLocks noGrp="1"/>
          </p:cNvGraphicFramePr>
          <p:nvPr>
            <p:extLst>
              <p:ext uri="{D42A27DB-BD31-4B8C-83A1-F6EECF244321}">
                <p14:modId xmlns:p14="http://schemas.microsoft.com/office/powerpoint/2010/main" val="989636706"/>
              </p:ext>
            </p:extLst>
          </p:nvPr>
        </p:nvGraphicFramePr>
        <p:xfrm>
          <a:off x="3754583" y="2866159"/>
          <a:ext cx="4682834" cy="3617768"/>
        </p:xfrm>
        <a:graphic>
          <a:graphicData uri="http://schemas.openxmlformats.org/drawingml/2006/table">
            <a:tbl>
              <a:tblPr>
                <a:tableStyleId>{5C22544A-7EE6-4342-B048-85BDC9FD1C3A}</a:tableStyleId>
              </a:tblPr>
              <a:tblGrid>
                <a:gridCol w="1466414">
                  <a:extLst>
                    <a:ext uri="{9D8B030D-6E8A-4147-A177-3AD203B41FA5}">
                      <a16:colId xmlns:a16="http://schemas.microsoft.com/office/drawing/2014/main" val="959008732"/>
                    </a:ext>
                  </a:extLst>
                </a:gridCol>
                <a:gridCol w="643284">
                  <a:extLst>
                    <a:ext uri="{9D8B030D-6E8A-4147-A177-3AD203B41FA5}">
                      <a16:colId xmlns:a16="http://schemas.microsoft.com/office/drawing/2014/main" val="4096698835"/>
                    </a:ext>
                  </a:extLst>
                </a:gridCol>
                <a:gridCol w="643284">
                  <a:extLst>
                    <a:ext uri="{9D8B030D-6E8A-4147-A177-3AD203B41FA5}">
                      <a16:colId xmlns:a16="http://schemas.microsoft.com/office/drawing/2014/main" val="790260502"/>
                    </a:ext>
                  </a:extLst>
                </a:gridCol>
                <a:gridCol w="643284">
                  <a:extLst>
                    <a:ext uri="{9D8B030D-6E8A-4147-A177-3AD203B41FA5}">
                      <a16:colId xmlns:a16="http://schemas.microsoft.com/office/drawing/2014/main" val="2243504218"/>
                    </a:ext>
                  </a:extLst>
                </a:gridCol>
                <a:gridCol w="643284">
                  <a:extLst>
                    <a:ext uri="{9D8B030D-6E8A-4147-A177-3AD203B41FA5}">
                      <a16:colId xmlns:a16="http://schemas.microsoft.com/office/drawing/2014/main" val="3713604415"/>
                    </a:ext>
                  </a:extLst>
                </a:gridCol>
                <a:gridCol w="643284">
                  <a:extLst>
                    <a:ext uri="{9D8B030D-6E8A-4147-A177-3AD203B41FA5}">
                      <a16:colId xmlns:a16="http://schemas.microsoft.com/office/drawing/2014/main" val="894855408"/>
                    </a:ext>
                  </a:extLst>
                </a:gridCol>
              </a:tblGrid>
              <a:tr h="328888">
                <a:tc>
                  <a:txBody>
                    <a:bodyPr/>
                    <a:lstStyle/>
                    <a:p>
                      <a:pPr algn="ctr" fontAlgn="b"/>
                      <a:r>
                        <a:rPr lang="en-US" sz="1800" u="none" strike="noStrike" dirty="0">
                          <a:effectLst/>
                        </a:rPr>
                        <a:t>RES/NO</a:t>
                      </a:r>
                      <a:endParaRPr lang="en-US" sz="1800" b="1" i="0" u="none" strike="noStrike" dirty="0">
                        <a:solidFill>
                          <a:srgbClr val="FFFFFF"/>
                        </a:solidFill>
                        <a:effectLst/>
                        <a:latin typeface="Calibri" panose="020F0502020204030204" pitchFamily="34" charset="0"/>
                      </a:endParaRPr>
                    </a:p>
                  </a:txBody>
                  <a:tcPr marL="9525" marR="9525" marT="9525" marB="0" anchor="b">
                    <a:solidFill>
                      <a:schemeClr val="accent2"/>
                    </a:solidFill>
                  </a:tcPr>
                </a:tc>
                <a:tc>
                  <a:txBody>
                    <a:bodyPr/>
                    <a:lstStyle/>
                    <a:p>
                      <a:pPr algn="ctr" fontAlgn="b"/>
                      <a:r>
                        <a:rPr lang="en-US" sz="1800" u="none" strike="noStrike">
                          <a:effectLst/>
                        </a:rPr>
                        <a:t>1</a:t>
                      </a:r>
                      <a:endParaRPr lang="en-US" sz="1800" b="1" i="0" u="none" strike="noStrike">
                        <a:solidFill>
                          <a:srgbClr val="FFFFFF"/>
                        </a:solidFill>
                        <a:effectLst/>
                        <a:latin typeface="Calibri" panose="020F0502020204030204" pitchFamily="34" charset="0"/>
                      </a:endParaRPr>
                    </a:p>
                  </a:txBody>
                  <a:tcPr marL="9525" marR="9525" marT="9525" marB="0" anchor="b">
                    <a:solidFill>
                      <a:schemeClr val="accent2"/>
                    </a:solidFill>
                  </a:tcPr>
                </a:tc>
                <a:tc>
                  <a:txBody>
                    <a:bodyPr/>
                    <a:lstStyle/>
                    <a:p>
                      <a:pPr algn="ctr" fontAlgn="b"/>
                      <a:r>
                        <a:rPr lang="en-US" sz="1800" u="none" strike="noStrike" dirty="0">
                          <a:effectLst/>
                        </a:rPr>
                        <a:t>2</a:t>
                      </a:r>
                      <a:endParaRPr lang="en-US" sz="1800" b="1" i="0" u="none" strike="noStrike" dirty="0">
                        <a:solidFill>
                          <a:srgbClr val="FFFFFF"/>
                        </a:solidFill>
                        <a:effectLst/>
                        <a:latin typeface="Calibri" panose="020F0502020204030204" pitchFamily="34" charset="0"/>
                      </a:endParaRPr>
                    </a:p>
                  </a:txBody>
                  <a:tcPr marL="9525" marR="9525" marT="9525" marB="0" anchor="b">
                    <a:solidFill>
                      <a:schemeClr val="accent2"/>
                    </a:solidFill>
                  </a:tcPr>
                </a:tc>
                <a:tc>
                  <a:txBody>
                    <a:bodyPr/>
                    <a:lstStyle/>
                    <a:p>
                      <a:pPr algn="ctr" fontAlgn="b"/>
                      <a:r>
                        <a:rPr lang="en-US" sz="1800" u="none" strike="noStrike" dirty="0">
                          <a:effectLst/>
                        </a:rPr>
                        <a:t>3</a:t>
                      </a:r>
                      <a:endParaRPr lang="en-US" sz="1800" b="1" i="0" u="none" strike="noStrike" dirty="0">
                        <a:solidFill>
                          <a:srgbClr val="FFFFFF"/>
                        </a:solidFill>
                        <a:effectLst/>
                        <a:latin typeface="Calibri" panose="020F0502020204030204" pitchFamily="34" charset="0"/>
                      </a:endParaRPr>
                    </a:p>
                  </a:txBody>
                  <a:tcPr marL="9525" marR="9525" marT="9525" marB="0" anchor="b">
                    <a:solidFill>
                      <a:schemeClr val="accent2"/>
                    </a:solidFill>
                  </a:tcPr>
                </a:tc>
                <a:tc>
                  <a:txBody>
                    <a:bodyPr/>
                    <a:lstStyle/>
                    <a:p>
                      <a:pPr algn="ctr" fontAlgn="b"/>
                      <a:r>
                        <a:rPr lang="en-US" sz="1800" u="none" strike="noStrike" dirty="0">
                          <a:effectLst/>
                        </a:rPr>
                        <a:t>4</a:t>
                      </a:r>
                      <a:endParaRPr lang="en-US" sz="1800" b="1" i="0" u="none" strike="noStrike" dirty="0">
                        <a:solidFill>
                          <a:srgbClr val="FFFFFF"/>
                        </a:solidFill>
                        <a:effectLst/>
                        <a:latin typeface="Calibri" panose="020F0502020204030204" pitchFamily="34" charset="0"/>
                      </a:endParaRPr>
                    </a:p>
                  </a:txBody>
                  <a:tcPr marL="9525" marR="9525" marT="9525" marB="0" anchor="b">
                    <a:solidFill>
                      <a:schemeClr val="accent2"/>
                    </a:solidFill>
                  </a:tcPr>
                </a:tc>
                <a:tc>
                  <a:txBody>
                    <a:bodyPr/>
                    <a:lstStyle/>
                    <a:p>
                      <a:pPr algn="ctr" fontAlgn="b"/>
                      <a:r>
                        <a:rPr lang="en-US" sz="1800" u="none" strike="noStrike" dirty="0">
                          <a:effectLst/>
                        </a:rPr>
                        <a:t>5</a:t>
                      </a:r>
                      <a:endParaRPr lang="en-US" sz="1800" b="1" i="0" u="none" strike="noStrike" dirty="0">
                        <a:solidFill>
                          <a:srgbClr val="FFFFFF"/>
                        </a:solidFill>
                        <a:effectLst/>
                        <a:latin typeface="Calibri" panose="020F0502020204030204" pitchFamily="34" charset="0"/>
                      </a:endParaRPr>
                    </a:p>
                  </a:txBody>
                  <a:tcPr marL="9525" marR="9525" marT="9525" marB="0" anchor="b">
                    <a:solidFill>
                      <a:schemeClr val="accent2"/>
                    </a:solidFill>
                  </a:tcPr>
                </a:tc>
                <a:extLst>
                  <a:ext uri="{0D108BD9-81ED-4DB2-BD59-A6C34878D82A}">
                    <a16:rowId xmlns:a16="http://schemas.microsoft.com/office/drawing/2014/main" val="2979357754"/>
                  </a:ext>
                </a:extLst>
              </a:tr>
              <a:tr h="328888">
                <a:tc>
                  <a:txBody>
                    <a:bodyPr/>
                    <a:lstStyle/>
                    <a:p>
                      <a:pPr algn="ctr" fontAlgn="ctr"/>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1359659"/>
                  </a:ext>
                </a:extLst>
              </a:tr>
              <a:tr h="328888">
                <a:tc>
                  <a:txBody>
                    <a:bodyPr/>
                    <a:lstStyle/>
                    <a:p>
                      <a:pPr algn="ctr" fontAlgn="ctr"/>
                      <a:r>
                        <a:rPr lang="en-US" sz="1800" u="none" strike="noStrike">
                          <a:effectLst/>
                        </a:rPr>
                        <a:t>2</a:t>
                      </a:r>
                      <a:endParaRPr lang="en-US" sz="1800" b="0" i="0" u="none" strike="noStrike">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dirty="0">
                          <a:effectLst/>
                        </a:rPr>
                        <a:t>3</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4453326"/>
                  </a:ext>
                </a:extLst>
              </a:tr>
              <a:tr h="328888">
                <a:tc>
                  <a:txBody>
                    <a:bodyPr/>
                    <a:lstStyle/>
                    <a:p>
                      <a:pPr algn="ctr" fontAlgn="ctr"/>
                      <a:r>
                        <a:rPr lang="en-US" sz="1800" u="none" strike="noStrike" dirty="0">
                          <a:effectLst/>
                        </a:rPr>
                        <a:t>3</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a:effectLst/>
                        </a:rPr>
                        <a:t>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87397637"/>
                  </a:ext>
                </a:extLst>
              </a:tr>
              <a:tr h="328888">
                <a:tc>
                  <a:txBody>
                    <a:bodyPr/>
                    <a:lstStyle/>
                    <a:p>
                      <a:pPr algn="ctr" fontAlgn="ctr"/>
                      <a:r>
                        <a:rPr lang="en-US" sz="1800" u="none" strike="noStrike" dirty="0">
                          <a:effectLst/>
                        </a:rPr>
                        <a:t>4</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a:effectLst/>
                        </a:rPr>
                        <a:t>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8169210"/>
                  </a:ext>
                </a:extLst>
              </a:tr>
              <a:tr h="328888">
                <a:tc>
                  <a:txBody>
                    <a:bodyPr/>
                    <a:lstStyle/>
                    <a:p>
                      <a:pPr algn="ctr" fontAlgn="ctr"/>
                      <a:r>
                        <a:rPr lang="en-US" sz="1800" u="none" strike="noStrike" dirty="0">
                          <a:effectLst/>
                        </a:rPr>
                        <a:t>5</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a:effectLst/>
                        </a:rPr>
                        <a:t>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4</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5</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65794582"/>
                  </a:ext>
                </a:extLst>
              </a:tr>
              <a:tr h="328888">
                <a:tc>
                  <a:txBody>
                    <a:bodyPr/>
                    <a:lstStyle/>
                    <a:p>
                      <a:pPr algn="ctr" fontAlgn="ctr"/>
                      <a:r>
                        <a:rPr lang="en-US" sz="1800" u="none" strike="noStrike" dirty="0">
                          <a:effectLst/>
                        </a:rPr>
                        <a:t>6</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74747663"/>
                  </a:ext>
                </a:extLst>
              </a:tr>
              <a:tr h="328888">
                <a:tc>
                  <a:txBody>
                    <a:bodyPr/>
                    <a:lstStyle/>
                    <a:p>
                      <a:pPr algn="ctr" fontAlgn="ctr"/>
                      <a:r>
                        <a:rPr lang="en-US" sz="1800" u="none" strike="noStrike" dirty="0">
                          <a:effectLst/>
                        </a:rPr>
                        <a:t>7</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a:effectLst/>
                        </a:rPr>
                        <a:t>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4</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5</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13633715"/>
                  </a:ext>
                </a:extLst>
              </a:tr>
              <a:tr h="328888">
                <a:tc>
                  <a:txBody>
                    <a:bodyPr/>
                    <a:lstStyle/>
                    <a:p>
                      <a:pPr algn="ctr" fontAlgn="ctr"/>
                      <a:r>
                        <a:rPr lang="en-US" sz="1800" u="none" strike="noStrike" dirty="0">
                          <a:effectLst/>
                        </a:rPr>
                        <a:t>8</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4</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67091794"/>
                  </a:ext>
                </a:extLst>
              </a:tr>
              <a:tr h="328888">
                <a:tc>
                  <a:txBody>
                    <a:bodyPr/>
                    <a:lstStyle/>
                    <a:p>
                      <a:pPr algn="ctr" fontAlgn="ctr"/>
                      <a:r>
                        <a:rPr lang="en-US" sz="1800" u="none" strike="noStrike" dirty="0">
                          <a:effectLst/>
                        </a:rPr>
                        <a:t>9</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4</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6851164"/>
                  </a:ext>
                </a:extLst>
              </a:tr>
              <a:tr h="328888">
                <a:tc>
                  <a:txBody>
                    <a:bodyPr/>
                    <a:lstStyle/>
                    <a:p>
                      <a:pPr algn="ctr" fontAlgn="ctr"/>
                      <a:r>
                        <a:rPr lang="en-US" sz="1800" u="none" strike="noStrike" dirty="0">
                          <a:effectLst/>
                        </a:rPr>
                        <a:t>10</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solidFill>
                  </a:tcPr>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4</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93424869"/>
                  </a:ext>
                </a:extLst>
              </a:tr>
            </a:tbl>
          </a:graphicData>
        </a:graphic>
      </p:graphicFrame>
    </p:spTree>
    <p:extLst>
      <p:ext uri="{BB962C8B-B14F-4D97-AF65-F5344CB8AC3E}">
        <p14:creationId xmlns:p14="http://schemas.microsoft.com/office/powerpoint/2010/main" val="758062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ED06-B6F1-44C7-A836-CF7C87F0EB0A}"/>
              </a:ext>
            </a:extLst>
          </p:cNvPr>
          <p:cNvSpPr>
            <a:spLocks noGrp="1"/>
          </p:cNvSpPr>
          <p:nvPr>
            <p:ph type="title"/>
          </p:nvPr>
        </p:nvSpPr>
        <p:spPr/>
        <p:txBody>
          <a:bodyPr/>
          <a:lstStyle/>
          <a:p>
            <a:r>
              <a:rPr lang="en-US" dirty="0"/>
              <a:t>VALIDITAS</a:t>
            </a: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EF59921D-EBF7-45BF-B1A1-BC4608321E23}"/>
                  </a:ext>
                </a:extLst>
              </p:cNvPr>
              <p:cNvSpPr txBox="1"/>
              <p:nvPr/>
            </p:nvSpPr>
            <p:spPr>
              <a:xfrm>
                <a:off x="439590" y="2129055"/>
                <a:ext cx="4783574" cy="744114"/>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r</m:t>
                      </m:r>
                      <m:r>
                        <a:rPr lang="en-US" b="0" i="0" smtClean="0">
                          <a:latin typeface="Cambria Math" panose="02040503050406030204" pitchFamily="18" charset="0"/>
                        </a:rPr>
                        <m:t>=</m:t>
                      </m:r>
                      <m:f>
                        <m:fPr>
                          <m:ctrlPr>
                            <a:rPr lang="sv-SE" i="1" smtClean="0">
                              <a:latin typeface="Cambria Math" panose="02040503050406030204" pitchFamily="18" charset="0"/>
                            </a:rPr>
                          </m:ctrlPr>
                        </m:fPr>
                        <m:num>
                          <m:r>
                            <a:rPr lang="en-US" b="0" i="1" smtClean="0">
                              <a:latin typeface="Cambria Math" panose="02040503050406030204" pitchFamily="18" charset="0"/>
                            </a:rPr>
                            <m:t>𝑛</m:t>
                          </m:r>
                          <m:nary>
                            <m:naryPr>
                              <m:chr m:val="∑"/>
                              <m:subHide m:val="on"/>
                              <m:supHide m:val="on"/>
                              <m:ctrlPr>
                                <a:rPr lang="sv-SE" i="1" smtClean="0">
                                  <a:latin typeface="Cambria Math" panose="02040503050406030204" pitchFamily="18" charset="0"/>
                                </a:rPr>
                              </m:ctrlPr>
                            </m:naryPr>
                            <m:sub/>
                            <m:sup/>
                            <m:e>
                              <m:r>
                                <a:rPr lang="en-US" b="0" i="1" smtClean="0">
                                  <a:latin typeface="Cambria Math" panose="02040503050406030204" pitchFamily="18" charset="0"/>
                                </a:rPr>
                                <m:t>𝑥𝑖𝑦𝑖</m:t>
                              </m:r>
                              <m:r>
                                <a:rPr lang="en-US" b="0" i="1" smtClean="0">
                                  <a:latin typeface="Cambria Math" panose="02040503050406030204" pitchFamily="18" charset="0"/>
                                </a:rPr>
                                <m:t>−</m:t>
                              </m:r>
                              <m:nary>
                                <m:naryPr>
                                  <m:chr m:val="∑"/>
                                  <m:subHide m:val="on"/>
                                  <m:supHide m:val="on"/>
                                  <m:ctrlPr>
                                    <a:rPr lang="en-US" b="0" i="1" smtClean="0">
                                      <a:latin typeface="Cambria Math" panose="02040503050406030204" pitchFamily="18" charset="0"/>
                                    </a:rPr>
                                  </m:ctrlPr>
                                </m:naryPr>
                                <m:sub/>
                                <m:sup/>
                                <m:e>
                                  <m:r>
                                    <a:rPr lang="en-US" b="0" i="1" smtClean="0">
                                      <a:latin typeface="Cambria Math" panose="02040503050406030204" pitchFamily="18" charset="0"/>
                                    </a:rPr>
                                    <m:t>𝑥𝑖</m:t>
                                  </m:r>
                                </m:e>
                              </m:nary>
                              <m:nary>
                                <m:naryPr>
                                  <m:chr m:val="∑"/>
                                  <m:subHide m:val="on"/>
                                  <m:supHide m:val="on"/>
                                  <m:ctrlPr>
                                    <a:rPr lang="en-US" b="0" i="1" smtClean="0">
                                      <a:latin typeface="Cambria Math" panose="02040503050406030204" pitchFamily="18" charset="0"/>
                                    </a:rPr>
                                  </m:ctrlPr>
                                </m:naryPr>
                                <m:sub/>
                                <m:sup/>
                                <m:e>
                                  <m:r>
                                    <a:rPr lang="en-US" b="0" i="1" smtClean="0">
                                      <a:latin typeface="Cambria Math" panose="02040503050406030204" pitchFamily="18" charset="0"/>
                                    </a:rPr>
                                    <m:t>𝑦𝑖</m:t>
                                  </m:r>
                                </m:e>
                              </m:nary>
                            </m:e>
                          </m:nary>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p>
                                    <m:sSupPr>
                                      <m:ctrlPr>
                                        <a:rPr lang="en-US" i="1">
                                          <a:latin typeface="Cambria Math" panose="02040503050406030204" pitchFamily="18" charset="0"/>
                                        </a:rPr>
                                      </m:ctrlPr>
                                    </m:sSupPr>
                                    <m:e>
                                      <m:r>
                                        <a:rPr lang="en-US" i="1">
                                          <a:latin typeface="Cambria Math" panose="02040503050406030204" pitchFamily="18" charset="0"/>
                                        </a:rPr>
                                        <m:t>𝑥𝑖</m:t>
                                      </m:r>
                                    </m:e>
                                    <m:sup>
                                      <m:r>
                                        <a:rPr lang="en-US" i="1">
                                          <a:latin typeface="Cambria Math" panose="02040503050406030204" pitchFamily="18" charset="0"/>
                                        </a:rPr>
                                        <m:t>2</m:t>
                                      </m:r>
                                    </m:sup>
                                  </m:sSup>
                                  <m:r>
                                    <a:rPr lang="en-US" b="0" i="1" smtClean="0">
                                      <a:latin typeface="Cambria Math" panose="02040503050406030204" pitchFamily="18" charset="0"/>
                                    </a:rPr>
                                    <m:t>)</m:t>
                                  </m:r>
                                </m:e>
                              </m:nary>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r>
                                            <a:rPr lang="en-US" i="1">
                                              <a:latin typeface="Cambria Math" panose="02040503050406030204" pitchFamily="18" charset="0"/>
                                            </a:rPr>
                                            <m:t>𝑥𝑖</m:t>
                                          </m:r>
                                        </m:e>
                                      </m:nary>
                                    </m:e>
                                  </m:d>
                                </m:e>
                                <m:sup>
                                  <m:r>
                                    <a:rPr lang="en-US" i="1">
                                      <a:latin typeface="Cambria Math" panose="02040503050406030204" pitchFamily="18" charset="0"/>
                                    </a:rPr>
                                    <m:t>2</m:t>
                                  </m:r>
                                </m:sup>
                              </m:sSup>
                              <m:r>
                                <a:rPr lang="en-US" b="0" i="1" smtClean="0">
                                  <a:latin typeface="Cambria Math" panose="02040503050406030204" pitchFamily="18" charset="0"/>
                                </a:rPr>
                                <m:t>)</m:t>
                              </m:r>
                            </m:e>
                          </m:rad>
                          <m:rad>
                            <m:radPr>
                              <m:degHide m:val="on"/>
                              <m:ctrlPr>
                                <a:rPr lang="en-US" i="1">
                                  <a:latin typeface="Cambria Math" panose="02040503050406030204" pitchFamily="18" charset="0"/>
                                </a:rPr>
                              </m:ctrlPr>
                            </m:radPr>
                            <m:deg/>
                            <m:e>
                              <m:r>
                                <a:rPr lang="en-US" i="1">
                                  <a:latin typeface="Cambria Math" panose="02040503050406030204" pitchFamily="18" charset="0"/>
                                </a:rPr>
                                <m:t>𝑛</m:t>
                              </m:r>
                              <m:r>
                                <a:rPr lang="en-US" i="1">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p>
                                    <m:sSupPr>
                                      <m:ctrlPr>
                                        <a:rPr lang="en-US" i="1">
                                          <a:latin typeface="Cambria Math" panose="02040503050406030204" pitchFamily="18" charset="0"/>
                                        </a:rPr>
                                      </m:ctrlPr>
                                    </m:sSupPr>
                                    <m:e>
                                      <m:r>
                                        <a:rPr lang="en-US" i="1">
                                          <a:latin typeface="Cambria Math" panose="02040503050406030204" pitchFamily="18" charset="0"/>
                                        </a:rPr>
                                        <m:t>𝑦𝑖</m:t>
                                      </m:r>
                                    </m:e>
                                    <m:sup>
                                      <m:r>
                                        <a:rPr lang="en-US" i="1">
                                          <a:latin typeface="Cambria Math" panose="02040503050406030204" pitchFamily="18" charset="0"/>
                                        </a:rPr>
                                        <m:t>2</m:t>
                                      </m:r>
                                    </m:sup>
                                  </m:sSup>
                                  <m:r>
                                    <a:rPr lang="en-US" b="0" i="1" smtClean="0">
                                      <a:latin typeface="Cambria Math" panose="02040503050406030204" pitchFamily="18" charset="0"/>
                                    </a:rPr>
                                    <m:t>)</m:t>
                                  </m:r>
                                </m:e>
                              </m:nary>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r>
                                        <a:rPr lang="en-US" i="1">
                                          <a:latin typeface="Cambria Math" panose="02040503050406030204" pitchFamily="18" charset="0"/>
                                        </a:rPr>
                                        <m:t>𝑦𝑖</m:t>
                                      </m:r>
                                    </m:e>
                                  </m:nary>
                                  <m:r>
                                    <a:rPr lang="en-US" i="1">
                                      <a:latin typeface="Cambria Math" panose="02040503050406030204" pitchFamily="18" charset="0"/>
                                    </a:rPr>
                                    <m:t>)</m:t>
                                  </m:r>
                                </m:e>
                                <m:sup>
                                  <m:r>
                                    <a:rPr lang="en-US" i="1">
                                      <a:latin typeface="Cambria Math" panose="02040503050406030204" pitchFamily="18" charset="0"/>
                                    </a:rPr>
                                    <m:t>2</m:t>
                                  </m:r>
                                </m:sup>
                              </m:sSup>
                            </m:e>
                          </m:rad>
                        </m:den>
                      </m:f>
                    </m:oMath>
                  </m:oMathPara>
                </a14:m>
                <a:endParaRPr lang="en-US" dirty="0"/>
              </a:p>
            </p:txBody>
          </p:sp>
        </mc:Choice>
        <mc:Fallback>
          <p:sp>
            <p:nvSpPr>
              <p:cNvPr id="4" name="TextBox 3">
                <a:extLst>
                  <a:ext uri="{FF2B5EF4-FFF2-40B4-BE49-F238E27FC236}">
                    <a16:creationId xmlns:a16="http://schemas.microsoft.com/office/drawing/2014/main" id="{EF59921D-EBF7-45BF-B1A1-BC4608321E23}"/>
                  </a:ext>
                </a:extLst>
              </p:cNvPr>
              <p:cNvSpPr txBox="1">
                <a:spLocks noRot="1" noChangeAspect="1" noMove="1" noResize="1" noEditPoints="1" noAdjustHandles="1" noChangeArrowheads="1" noChangeShapeType="1" noTextEdit="1"/>
              </p:cNvSpPr>
              <p:nvPr/>
            </p:nvSpPr>
            <p:spPr>
              <a:xfrm>
                <a:off x="439590" y="2129055"/>
                <a:ext cx="4783574" cy="744114"/>
              </a:xfrm>
              <a:prstGeom prst="rect">
                <a:avLst/>
              </a:prstGeom>
              <a:blipFill>
                <a:blip r:embed="rId2"/>
                <a:stretch>
                  <a:fillRect/>
                </a:stretch>
              </a:blipFill>
            </p:spPr>
            <p:txBody>
              <a:bodyPr/>
              <a:lstStyle/>
              <a:p>
                <a:r>
                  <a:rPr lang="en-US">
                    <a:noFill/>
                  </a:rPr>
                  <a:t> </a:t>
                </a:r>
              </a:p>
            </p:txBody>
          </p:sp>
        </mc:Fallback>
      </mc:AlternateContent>
      <p:graphicFrame>
        <p:nvGraphicFramePr>
          <p:cNvPr id="8" name="Table 7">
            <a:extLst>
              <a:ext uri="{FF2B5EF4-FFF2-40B4-BE49-F238E27FC236}">
                <a16:creationId xmlns:a16="http://schemas.microsoft.com/office/drawing/2014/main" id="{B2B919B5-91A7-4B1A-9E3A-D2DEB7EE5AC9}"/>
              </a:ext>
            </a:extLst>
          </p:cNvPr>
          <p:cNvGraphicFramePr>
            <a:graphicFrameLocks noGrp="1"/>
          </p:cNvGraphicFramePr>
          <p:nvPr>
            <p:extLst>
              <p:ext uri="{D42A27DB-BD31-4B8C-83A1-F6EECF244321}">
                <p14:modId xmlns:p14="http://schemas.microsoft.com/office/powerpoint/2010/main" val="1519537591"/>
              </p:ext>
            </p:extLst>
          </p:nvPr>
        </p:nvGraphicFramePr>
        <p:xfrm>
          <a:off x="5763491" y="2129055"/>
          <a:ext cx="6266010" cy="4471551"/>
        </p:xfrm>
        <a:graphic>
          <a:graphicData uri="http://schemas.openxmlformats.org/drawingml/2006/table">
            <a:tbl>
              <a:tblPr firstRow="1" firstCol="1" bandRow="1">
                <a:tableStyleId>{5C22544A-7EE6-4342-B048-85BDC9FD1C3A}</a:tableStyleId>
              </a:tblPr>
              <a:tblGrid>
                <a:gridCol w="1228589">
                  <a:extLst>
                    <a:ext uri="{9D8B030D-6E8A-4147-A177-3AD203B41FA5}">
                      <a16:colId xmlns:a16="http://schemas.microsoft.com/office/drawing/2014/main" val="924184494"/>
                    </a:ext>
                  </a:extLst>
                </a:gridCol>
                <a:gridCol w="387235">
                  <a:extLst>
                    <a:ext uri="{9D8B030D-6E8A-4147-A177-3AD203B41FA5}">
                      <a16:colId xmlns:a16="http://schemas.microsoft.com/office/drawing/2014/main" val="1137489973"/>
                    </a:ext>
                  </a:extLst>
                </a:gridCol>
                <a:gridCol w="387235">
                  <a:extLst>
                    <a:ext uri="{9D8B030D-6E8A-4147-A177-3AD203B41FA5}">
                      <a16:colId xmlns:a16="http://schemas.microsoft.com/office/drawing/2014/main" val="3203151689"/>
                    </a:ext>
                  </a:extLst>
                </a:gridCol>
                <a:gridCol w="387235">
                  <a:extLst>
                    <a:ext uri="{9D8B030D-6E8A-4147-A177-3AD203B41FA5}">
                      <a16:colId xmlns:a16="http://schemas.microsoft.com/office/drawing/2014/main" val="2567954001"/>
                    </a:ext>
                  </a:extLst>
                </a:gridCol>
                <a:gridCol w="387235">
                  <a:extLst>
                    <a:ext uri="{9D8B030D-6E8A-4147-A177-3AD203B41FA5}">
                      <a16:colId xmlns:a16="http://schemas.microsoft.com/office/drawing/2014/main" val="2908148507"/>
                    </a:ext>
                  </a:extLst>
                </a:gridCol>
                <a:gridCol w="387235">
                  <a:extLst>
                    <a:ext uri="{9D8B030D-6E8A-4147-A177-3AD203B41FA5}">
                      <a16:colId xmlns:a16="http://schemas.microsoft.com/office/drawing/2014/main" val="873959730"/>
                    </a:ext>
                  </a:extLst>
                </a:gridCol>
                <a:gridCol w="756072">
                  <a:extLst>
                    <a:ext uri="{9D8B030D-6E8A-4147-A177-3AD203B41FA5}">
                      <a16:colId xmlns:a16="http://schemas.microsoft.com/office/drawing/2014/main" val="1216673323"/>
                    </a:ext>
                  </a:extLst>
                </a:gridCol>
                <a:gridCol w="728890">
                  <a:extLst>
                    <a:ext uri="{9D8B030D-6E8A-4147-A177-3AD203B41FA5}">
                      <a16:colId xmlns:a16="http://schemas.microsoft.com/office/drawing/2014/main" val="3845268841"/>
                    </a:ext>
                  </a:extLst>
                </a:gridCol>
                <a:gridCol w="808142">
                  <a:extLst>
                    <a:ext uri="{9D8B030D-6E8A-4147-A177-3AD203B41FA5}">
                      <a16:colId xmlns:a16="http://schemas.microsoft.com/office/drawing/2014/main" val="3558158858"/>
                    </a:ext>
                  </a:extLst>
                </a:gridCol>
                <a:gridCol w="808142">
                  <a:extLst>
                    <a:ext uri="{9D8B030D-6E8A-4147-A177-3AD203B41FA5}">
                      <a16:colId xmlns:a16="http://schemas.microsoft.com/office/drawing/2014/main" val="757393212"/>
                    </a:ext>
                  </a:extLst>
                </a:gridCol>
              </a:tblGrid>
              <a:tr h="639690">
                <a:tc>
                  <a:txBody>
                    <a:bodyPr/>
                    <a:lstStyle/>
                    <a:p>
                      <a:pPr algn="ctr">
                        <a:lnSpc>
                          <a:spcPct val="107000"/>
                        </a:lnSpc>
                        <a:spcAft>
                          <a:spcPts val="800"/>
                        </a:spcAft>
                      </a:pPr>
                      <a:r>
                        <a:rPr lang="en-US" sz="1800" dirty="0">
                          <a:effectLst/>
                        </a:rPr>
                        <a:t>RES/NO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1/x</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JMLH/y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err="1">
                          <a:effectLst/>
                        </a:rPr>
                        <a:t>xy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x</a:t>
                      </a:r>
                      <a:r>
                        <a:rPr lang="en-US" sz="1800" baseline="30000" dirty="0">
                          <a:effectLst/>
                        </a:rPr>
                        <a:t>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y</a:t>
                      </a:r>
                      <a:r>
                        <a:rPr lang="en-US" sz="1800" baseline="30000" dirty="0">
                          <a:effectLst/>
                        </a:rPr>
                        <a:t>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78006717"/>
                  </a:ext>
                </a:extLst>
              </a:tr>
              <a:tr h="348351">
                <a:tc>
                  <a:txBody>
                    <a:bodyPr/>
                    <a:lstStyle/>
                    <a:p>
                      <a:pPr algn="ctr">
                        <a:lnSpc>
                          <a:spcPct val="107000"/>
                        </a:lnSpc>
                        <a:spcAft>
                          <a:spcPts val="800"/>
                        </a:spcAft>
                      </a:pPr>
                      <a:r>
                        <a:rPr lang="en-US" sz="1800">
                          <a:effectLst/>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76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361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06869611"/>
                  </a:ext>
                </a:extLst>
              </a:tr>
              <a:tr h="348351">
                <a:tc>
                  <a:txBody>
                    <a:bodyPr/>
                    <a:lstStyle/>
                    <a:p>
                      <a:pPr algn="ct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rPr>
                        <a:t>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54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642301677"/>
                  </a:ext>
                </a:extLst>
              </a:tr>
              <a:tr h="348351">
                <a:tc>
                  <a:txBody>
                    <a:bodyPr/>
                    <a:lstStyle/>
                    <a:p>
                      <a:pPr algn="ct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144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358345656"/>
                  </a:ext>
                </a:extLst>
              </a:tr>
              <a:tr h="348351">
                <a:tc>
                  <a:txBody>
                    <a:bodyPr/>
                    <a:lstStyle/>
                    <a:p>
                      <a:pPr algn="ct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57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361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290246644"/>
                  </a:ext>
                </a:extLst>
              </a:tr>
              <a:tr h="348351">
                <a:tc>
                  <a:txBody>
                    <a:bodyPr/>
                    <a:lstStyle/>
                    <a:p>
                      <a:pPr algn="ctr">
                        <a:lnSpc>
                          <a:spcPct val="107000"/>
                        </a:lnSpc>
                        <a:spcAft>
                          <a:spcPts val="80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60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670573130"/>
                  </a:ext>
                </a:extLst>
              </a:tr>
              <a:tr h="348351">
                <a:tc>
                  <a:txBody>
                    <a:bodyPr/>
                    <a:lstStyle/>
                    <a:p>
                      <a:pPr algn="ctr">
                        <a:lnSpc>
                          <a:spcPct val="107000"/>
                        </a:lnSpc>
                        <a:spcAft>
                          <a:spcPts val="800"/>
                        </a:spcAft>
                      </a:pPr>
                      <a:r>
                        <a:rPr lang="en-US" sz="1800">
                          <a:effectLst/>
                        </a:rPr>
                        <a:t>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72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926279822"/>
                  </a:ext>
                </a:extLst>
              </a:tr>
              <a:tr h="348351">
                <a:tc>
                  <a:txBody>
                    <a:bodyPr/>
                    <a:lstStyle/>
                    <a:p>
                      <a:pPr algn="ctr">
                        <a:lnSpc>
                          <a:spcPct val="107000"/>
                        </a:lnSpc>
                        <a:spcAft>
                          <a:spcPts val="800"/>
                        </a:spcAft>
                      </a:pPr>
                      <a:r>
                        <a:rPr lang="en-US" sz="1800">
                          <a:effectLst/>
                        </a:rPr>
                        <a:t>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289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001512737"/>
                  </a:ext>
                </a:extLst>
              </a:tr>
              <a:tr h="348351">
                <a:tc>
                  <a:txBody>
                    <a:bodyPr/>
                    <a:lstStyle/>
                    <a:p>
                      <a:pPr algn="ctr">
                        <a:lnSpc>
                          <a:spcPct val="107000"/>
                        </a:lnSpc>
                        <a:spcAft>
                          <a:spcPts val="800"/>
                        </a:spcAft>
                      </a:pPr>
                      <a:r>
                        <a:rPr lang="en-US" sz="1800">
                          <a:effectLst/>
                        </a:rPr>
                        <a:t>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72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90227087"/>
                  </a:ext>
                </a:extLst>
              </a:tr>
              <a:tr h="348351">
                <a:tc>
                  <a:txBody>
                    <a:bodyPr/>
                    <a:lstStyle/>
                    <a:p>
                      <a:pPr algn="ct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72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55939206"/>
                  </a:ext>
                </a:extLst>
              </a:tr>
              <a:tr h="348351">
                <a:tc>
                  <a:txBody>
                    <a:bodyPr/>
                    <a:lstStyle/>
                    <a:p>
                      <a:pPr algn="ctr">
                        <a:lnSpc>
                          <a:spcPct val="107000"/>
                        </a:lnSpc>
                        <a:spcAft>
                          <a:spcPts val="80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80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52072331"/>
                  </a:ext>
                </a:extLst>
              </a:tr>
              <a:tr h="348351">
                <a:tc>
                  <a:txBody>
                    <a:bodyPr/>
                    <a:lstStyle/>
                    <a:p>
                      <a:pPr algn="ctr">
                        <a:lnSpc>
                          <a:spcPct val="107000"/>
                        </a:lnSpc>
                        <a:spcAft>
                          <a:spcPts val="800"/>
                        </a:spcAft>
                      </a:pPr>
                      <a:r>
                        <a:rPr lang="en-US" sz="1800">
                          <a:effectLst/>
                        </a:rPr>
                        <a:t>jumlah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601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1089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rPr>
                        <a:t>32041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551963879"/>
                  </a:ext>
                </a:extLst>
              </a:tr>
            </a:tbl>
          </a:graphicData>
        </a:graphic>
      </p:graphicFrame>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BD885FFC-C80D-499F-80EF-5048B446D87E}"/>
                  </a:ext>
                </a:extLst>
              </p:cNvPr>
              <p:cNvSpPr txBox="1"/>
              <p:nvPr/>
            </p:nvSpPr>
            <p:spPr>
              <a:xfrm>
                <a:off x="439590" y="3056943"/>
                <a:ext cx="4783574" cy="746166"/>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r</m:t>
                      </m:r>
                      <m:r>
                        <a:rPr lang="en-US" b="0" i="0" smtClean="0">
                          <a:latin typeface="Cambria Math" panose="02040503050406030204" pitchFamily="18" charset="0"/>
                        </a:rPr>
                        <m:t>=</m:t>
                      </m:r>
                      <m:f>
                        <m:fPr>
                          <m:ctrlPr>
                            <a:rPr lang="sv-SE" i="1" smtClean="0">
                              <a:latin typeface="Cambria Math" panose="02040503050406030204" pitchFamily="18" charset="0"/>
                            </a:rPr>
                          </m:ctrlPr>
                        </m:fPr>
                        <m:num>
                          <m:r>
                            <a:rPr lang="en-US" b="0" i="1" smtClean="0">
                              <a:latin typeface="Cambria Math" panose="02040503050406030204" pitchFamily="18" charset="0"/>
                            </a:rPr>
                            <m:t>10</m:t>
                          </m:r>
                          <m:d>
                            <m:dPr>
                              <m:ctrlPr>
                                <a:rPr lang="en-US" b="0" i="1" smtClean="0">
                                  <a:latin typeface="Cambria Math" panose="02040503050406030204" pitchFamily="18" charset="0"/>
                                </a:rPr>
                              </m:ctrlPr>
                            </m:dPr>
                            <m:e>
                              <m:r>
                                <a:rPr lang="en-US" b="0" i="1" smtClean="0">
                                  <a:latin typeface="Cambria Math" panose="02040503050406030204" pitchFamily="18" charset="0"/>
                                </a:rPr>
                                <m:t>601</m:t>
                              </m:r>
                            </m:e>
                          </m:d>
                          <m:r>
                            <a:rPr lang="en-US" b="0" i="1" smtClean="0">
                              <a:latin typeface="Cambria Math" panose="02040503050406030204" pitchFamily="18" charset="0"/>
                            </a:rPr>
                            <m:t>−(33)(179)</m:t>
                          </m:r>
                        </m:num>
                        <m:den>
                          <m:rad>
                            <m:radPr>
                              <m:degHide m:val="on"/>
                              <m:ctrlPr>
                                <a:rPr lang="en-US" i="1">
                                  <a:latin typeface="Cambria Math" panose="02040503050406030204" pitchFamily="18" charset="0"/>
                                </a:rPr>
                              </m:ctrlPr>
                            </m:radPr>
                            <m:deg/>
                            <m:e>
                              <m:r>
                                <a:rPr lang="en-US" b="0" i="1" smtClean="0">
                                  <a:latin typeface="Cambria Math" panose="02040503050406030204" pitchFamily="18" charset="0"/>
                                </a:rPr>
                                <m:t>10</m:t>
                              </m:r>
                              <m:d>
                                <m:dPr>
                                  <m:ctrlPr>
                                    <a:rPr lang="en-US" b="0" i="1" smtClean="0">
                                      <a:latin typeface="Cambria Math" panose="02040503050406030204" pitchFamily="18" charset="0"/>
                                    </a:rPr>
                                  </m:ctrlPr>
                                </m:dPr>
                                <m:e>
                                  <m:r>
                                    <a:rPr lang="en-US" b="0" i="1" smtClean="0">
                                      <a:latin typeface="Cambria Math" panose="02040503050406030204" pitchFamily="18" charset="0"/>
                                    </a:rPr>
                                    <m:t>115</m:t>
                                  </m:r>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(33</m:t>
                                  </m:r>
                                </m:e>
                                <m:sup>
                                  <m:r>
                                    <a:rPr lang="en-US" b="0" i="1" smtClean="0">
                                      <a:latin typeface="Cambria Math" panose="02040503050406030204" pitchFamily="18" charset="0"/>
                                    </a:rPr>
                                    <m:t>2</m:t>
                                  </m:r>
                                </m:sup>
                              </m:sSup>
                              <m:r>
                                <a:rPr lang="en-US" b="0" i="1" smtClean="0">
                                  <a:latin typeface="Cambria Math" panose="02040503050406030204" pitchFamily="18" charset="0"/>
                                </a:rPr>
                                <m:t>)</m:t>
                              </m:r>
                            </m:e>
                          </m:rad>
                          <m:rad>
                            <m:radPr>
                              <m:degHide m:val="on"/>
                              <m:ctrlPr>
                                <a:rPr lang="en-US" i="1">
                                  <a:latin typeface="Cambria Math" panose="02040503050406030204" pitchFamily="18" charset="0"/>
                                </a:rPr>
                              </m:ctrlPr>
                            </m:radPr>
                            <m:deg/>
                            <m:e>
                              <m:r>
                                <a:rPr lang="en-US" i="1">
                                  <a:latin typeface="Cambria Math" panose="02040503050406030204" pitchFamily="18" charset="0"/>
                                </a:rPr>
                                <m:t>10</m:t>
                              </m:r>
                              <m:d>
                                <m:dPr>
                                  <m:ctrlPr>
                                    <a:rPr lang="en-US" i="1">
                                      <a:latin typeface="Cambria Math" panose="02040503050406030204" pitchFamily="18" charset="0"/>
                                    </a:rPr>
                                  </m:ctrlPr>
                                </m:dPr>
                                <m:e>
                                  <m:r>
                                    <a:rPr lang="en-US" b="0" i="1" smtClean="0">
                                      <a:latin typeface="Cambria Math" panose="02040503050406030204" pitchFamily="18" charset="0"/>
                                    </a:rPr>
                                    <m:t>3251</m:t>
                                  </m:r>
                                </m:e>
                              </m:d>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m:t>
                                  </m:r>
                                  <m:r>
                                    <a:rPr lang="en-US" b="0" i="1" smtClean="0">
                                      <a:latin typeface="Cambria Math" panose="02040503050406030204" pitchFamily="18" charset="0"/>
                                    </a:rPr>
                                    <m:t>179</m:t>
                                  </m:r>
                                </m:e>
                                <m:sup>
                                  <m:r>
                                    <a:rPr lang="en-US" i="1">
                                      <a:latin typeface="Cambria Math" panose="02040503050406030204" pitchFamily="18" charset="0"/>
                                    </a:rPr>
                                    <m:t>2</m:t>
                                  </m:r>
                                </m:sup>
                              </m:sSup>
                              <m:r>
                                <a:rPr lang="en-US" i="1">
                                  <a:latin typeface="Cambria Math" panose="02040503050406030204" pitchFamily="18" charset="0"/>
                                </a:rPr>
                                <m:t>)</m:t>
                              </m:r>
                            </m:e>
                          </m:rad>
                        </m:den>
                      </m:f>
                    </m:oMath>
                  </m:oMathPara>
                </a14:m>
                <a:endParaRPr lang="en-US" dirty="0"/>
              </a:p>
            </p:txBody>
          </p:sp>
        </mc:Choice>
        <mc:Fallback>
          <p:sp>
            <p:nvSpPr>
              <p:cNvPr id="9" name="TextBox 8">
                <a:extLst>
                  <a:ext uri="{FF2B5EF4-FFF2-40B4-BE49-F238E27FC236}">
                    <a16:creationId xmlns:a16="http://schemas.microsoft.com/office/drawing/2014/main" id="{BD885FFC-C80D-499F-80EF-5048B446D87E}"/>
                  </a:ext>
                </a:extLst>
              </p:cNvPr>
              <p:cNvSpPr txBox="1">
                <a:spLocks noRot="1" noChangeAspect="1" noMove="1" noResize="1" noEditPoints="1" noAdjustHandles="1" noChangeArrowheads="1" noChangeShapeType="1" noTextEdit="1"/>
              </p:cNvSpPr>
              <p:nvPr/>
            </p:nvSpPr>
            <p:spPr>
              <a:xfrm>
                <a:off x="439590" y="3056943"/>
                <a:ext cx="4783574" cy="746166"/>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B66850BC-8004-470D-B618-92580D2F4CA9}"/>
                  </a:ext>
                </a:extLst>
              </p:cNvPr>
              <p:cNvSpPr txBox="1"/>
              <p:nvPr/>
            </p:nvSpPr>
            <p:spPr>
              <a:xfrm>
                <a:off x="439590" y="3967750"/>
                <a:ext cx="4783574" cy="670183"/>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r</m:t>
                      </m:r>
                      <m:r>
                        <a:rPr lang="en-US" b="0" i="0" smtClean="0">
                          <a:latin typeface="Cambria Math" panose="02040503050406030204" pitchFamily="18" charset="0"/>
                        </a:rPr>
                        <m:t>=</m:t>
                      </m:r>
                      <m:f>
                        <m:fPr>
                          <m:ctrlPr>
                            <a:rPr lang="sv-SE" i="1" smtClean="0">
                              <a:latin typeface="Cambria Math" panose="02040503050406030204" pitchFamily="18" charset="0"/>
                            </a:rPr>
                          </m:ctrlPr>
                        </m:fPr>
                        <m:num>
                          <m:r>
                            <a:rPr lang="en-US" b="0" i="1" smtClean="0">
                              <a:latin typeface="Cambria Math" panose="02040503050406030204" pitchFamily="18" charset="0"/>
                            </a:rPr>
                            <m:t>6010−</m:t>
                          </m:r>
                          <m:r>
                            <a:rPr lang="en-US" b="0" i="1" smtClean="0">
                              <a:latin typeface="Cambria Math" panose="02040503050406030204" pitchFamily="18" charset="0"/>
                            </a:rPr>
                            <m:t>5907</m:t>
                          </m:r>
                        </m:num>
                        <m:den>
                          <m:rad>
                            <m:radPr>
                              <m:degHide m:val="on"/>
                              <m:ctrlPr>
                                <a:rPr lang="en-US" i="1">
                                  <a:latin typeface="Cambria Math" panose="02040503050406030204" pitchFamily="18" charset="0"/>
                                </a:rPr>
                              </m:ctrlPr>
                            </m:radPr>
                            <m:deg/>
                            <m:e>
                              <m:r>
                                <a:rPr lang="en-US" b="0" i="1" smtClean="0">
                                  <a:latin typeface="Cambria Math" panose="02040503050406030204" pitchFamily="18" charset="0"/>
                                </a:rPr>
                                <m:t>1150−1089</m:t>
                              </m:r>
                            </m:e>
                          </m:rad>
                          <m:rad>
                            <m:radPr>
                              <m:degHide m:val="on"/>
                              <m:ctrlPr>
                                <a:rPr lang="en-US" i="1">
                                  <a:latin typeface="Cambria Math" panose="02040503050406030204" pitchFamily="18" charset="0"/>
                                </a:rPr>
                              </m:ctrlPr>
                            </m:radPr>
                            <m:deg/>
                            <m:e>
                              <m:r>
                                <a:rPr lang="en-US" i="1" smtClean="0">
                                  <a:latin typeface="Cambria Math" panose="02040503050406030204" pitchFamily="18" charset="0"/>
                                </a:rPr>
                                <m:t>3</m:t>
                              </m:r>
                              <m:r>
                                <a:rPr lang="en-US" b="0" i="1" smtClean="0">
                                  <a:latin typeface="Cambria Math" panose="02040503050406030204" pitchFamily="18" charset="0"/>
                                </a:rPr>
                                <m:t>2510</m:t>
                              </m:r>
                              <m:r>
                                <a:rPr lang="en-US" i="1">
                                  <a:latin typeface="Cambria Math" panose="02040503050406030204" pitchFamily="18" charset="0"/>
                                </a:rPr>
                                <m:t>−</m:t>
                              </m:r>
                              <m:r>
                                <a:rPr lang="en-US" i="1" smtClean="0">
                                  <a:latin typeface="Cambria Math" panose="02040503050406030204" pitchFamily="18" charset="0"/>
                                </a:rPr>
                                <m:t>3</m:t>
                              </m:r>
                              <m:r>
                                <a:rPr lang="en-US" b="0" i="1" smtClean="0">
                                  <a:latin typeface="Cambria Math" panose="02040503050406030204" pitchFamily="18" charset="0"/>
                                </a:rPr>
                                <m:t>2041</m:t>
                              </m:r>
                            </m:e>
                          </m:rad>
                        </m:den>
                      </m:f>
                    </m:oMath>
                  </m:oMathPara>
                </a14:m>
                <a:endParaRPr lang="en-US" dirty="0"/>
              </a:p>
            </p:txBody>
          </p:sp>
        </mc:Choice>
        <mc:Fallback>
          <p:sp>
            <p:nvSpPr>
              <p:cNvPr id="10" name="TextBox 9">
                <a:extLst>
                  <a:ext uri="{FF2B5EF4-FFF2-40B4-BE49-F238E27FC236}">
                    <a16:creationId xmlns:a16="http://schemas.microsoft.com/office/drawing/2014/main" id="{B66850BC-8004-470D-B618-92580D2F4CA9}"/>
                  </a:ext>
                </a:extLst>
              </p:cNvPr>
              <p:cNvSpPr txBox="1">
                <a:spLocks noRot="1" noChangeAspect="1" noMove="1" noResize="1" noEditPoints="1" noAdjustHandles="1" noChangeArrowheads="1" noChangeShapeType="1" noTextEdit="1"/>
              </p:cNvSpPr>
              <p:nvPr/>
            </p:nvSpPr>
            <p:spPr>
              <a:xfrm>
                <a:off x="439590" y="3967750"/>
                <a:ext cx="4783574" cy="670183"/>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FC7409A4-7C96-4D9C-96F0-37E4069B9942}"/>
                  </a:ext>
                </a:extLst>
              </p:cNvPr>
              <p:cNvSpPr txBox="1"/>
              <p:nvPr/>
            </p:nvSpPr>
            <p:spPr>
              <a:xfrm>
                <a:off x="439589" y="4809821"/>
                <a:ext cx="2125519" cy="677430"/>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r</m:t>
                      </m:r>
                      <m:r>
                        <a:rPr lang="en-US" b="0" i="0" smtClean="0">
                          <a:latin typeface="Cambria Math" panose="02040503050406030204" pitchFamily="18" charset="0"/>
                        </a:rPr>
                        <m:t>=</m:t>
                      </m:r>
                      <m:f>
                        <m:fPr>
                          <m:ctrlPr>
                            <a:rPr lang="sv-SE" i="1" smtClean="0">
                              <a:latin typeface="Cambria Math" panose="02040503050406030204" pitchFamily="18" charset="0"/>
                            </a:rPr>
                          </m:ctrlPr>
                        </m:fPr>
                        <m:num>
                          <m:r>
                            <a:rPr lang="en-US" b="0" i="1" smtClean="0">
                              <a:latin typeface="Cambria Math" panose="02040503050406030204" pitchFamily="18" charset="0"/>
                            </a:rPr>
                            <m:t>103</m:t>
                          </m:r>
                        </m:num>
                        <m:den>
                          <m:rad>
                            <m:radPr>
                              <m:degHide m:val="on"/>
                              <m:ctrlPr>
                                <a:rPr lang="en-US" i="1">
                                  <a:latin typeface="Cambria Math" panose="02040503050406030204" pitchFamily="18" charset="0"/>
                                </a:rPr>
                              </m:ctrlPr>
                            </m:radPr>
                            <m:deg/>
                            <m:e>
                              <m:r>
                                <a:rPr lang="en-US" b="0" i="1" smtClean="0">
                                  <a:latin typeface="Cambria Math" panose="02040503050406030204" pitchFamily="18" charset="0"/>
                                </a:rPr>
                                <m:t>61</m:t>
                              </m:r>
                            </m:e>
                          </m:rad>
                          <m:rad>
                            <m:radPr>
                              <m:degHide m:val="on"/>
                              <m:ctrlPr>
                                <a:rPr lang="en-US" i="1">
                                  <a:latin typeface="Cambria Math" panose="02040503050406030204" pitchFamily="18" charset="0"/>
                                </a:rPr>
                              </m:ctrlPr>
                            </m:radPr>
                            <m:deg/>
                            <m:e>
                              <m:r>
                                <a:rPr lang="en-US" b="0" i="1" smtClean="0">
                                  <a:latin typeface="Cambria Math" panose="02040503050406030204" pitchFamily="18" charset="0"/>
                                </a:rPr>
                                <m:t>469</m:t>
                              </m:r>
                            </m:e>
                          </m:rad>
                        </m:den>
                      </m:f>
                    </m:oMath>
                  </m:oMathPara>
                </a14:m>
                <a:endParaRPr lang="en-US" dirty="0"/>
              </a:p>
            </p:txBody>
          </p:sp>
        </mc:Choice>
        <mc:Fallback>
          <p:sp>
            <p:nvSpPr>
              <p:cNvPr id="11" name="TextBox 10">
                <a:extLst>
                  <a:ext uri="{FF2B5EF4-FFF2-40B4-BE49-F238E27FC236}">
                    <a16:creationId xmlns:a16="http://schemas.microsoft.com/office/drawing/2014/main" id="{FC7409A4-7C96-4D9C-96F0-37E4069B9942}"/>
                  </a:ext>
                </a:extLst>
              </p:cNvPr>
              <p:cNvSpPr txBox="1">
                <a:spLocks noRot="1" noChangeAspect="1" noMove="1" noResize="1" noEditPoints="1" noAdjustHandles="1" noChangeArrowheads="1" noChangeShapeType="1" noTextEdit="1"/>
              </p:cNvSpPr>
              <p:nvPr/>
            </p:nvSpPr>
            <p:spPr>
              <a:xfrm>
                <a:off x="439589" y="4809821"/>
                <a:ext cx="2125519" cy="677430"/>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679BC029-CA7A-45C9-A1C3-9DBEE970753C}"/>
                  </a:ext>
                </a:extLst>
              </p:cNvPr>
              <p:cNvSpPr txBox="1"/>
              <p:nvPr/>
            </p:nvSpPr>
            <p:spPr>
              <a:xfrm>
                <a:off x="3105436" y="4825339"/>
                <a:ext cx="2117728" cy="661912"/>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r</m:t>
                      </m:r>
                      <m:r>
                        <a:rPr lang="en-US" b="0" i="0" smtClean="0">
                          <a:latin typeface="Cambria Math" panose="02040503050406030204" pitchFamily="18" charset="0"/>
                        </a:rPr>
                        <m:t>=</m:t>
                      </m:r>
                      <m:f>
                        <m:fPr>
                          <m:ctrlPr>
                            <a:rPr lang="sv-SE" i="1" smtClean="0">
                              <a:latin typeface="Cambria Math" panose="02040503050406030204" pitchFamily="18" charset="0"/>
                            </a:rPr>
                          </m:ctrlPr>
                        </m:fPr>
                        <m:num>
                          <m:r>
                            <a:rPr lang="en-US" b="0" i="1" smtClean="0">
                              <a:latin typeface="Cambria Math" panose="02040503050406030204" pitchFamily="18" charset="0"/>
                            </a:rPr>
                            <m:t>103</m:t>
                          </m:r>
                        </m:num>
                        <m:den>
                          <m:r>
                            <a:rPr lang="en-US" b="0" i="1" smtClean="0">
                              <a:latin typeface="Cambria Math" panose="02040503050406030204" pitchFamily="18" charset="0"/>
                            </a:rPr>
                            <m:t>(</m:t>
                          </m:r>
                          <m:r>
                            <a:rPr lang="en-US" i="1" smtClean="0">
                              <a:latin typeface="Cambria Math" panose="02040503050406030204" pitchFamily="18" charset="0"/>
                            </a:rPr>
                            <m:t>7</m:t>
                          </m:r>
                          <m:r>
                            <a:rPr lang="en-US" b="0" i="1" smtClean="0">
                              <a:latin typeface="Cambria Math" panose="02040503050406030204" pitchFamily="18" charset="0"/>
                            </a:rPr>
                            <m:t>,81)(21,65)</m:t>
                          </m:r>
                        </m:den>
                      </m:f>
                    </m:oMath>
                  </m:oMathPara>
                </a14:m>
                <a:endParaRPr lang="en-US" dirty="0"/>
              </a:p>
            </p:txBody>
          </p:sp>
        </mc:Choice>
        <mc:Fallback>
          <p:sp>
            <p:nvSpPr>
              <p:cNvPr id="12" name="TextBox 11">
                <a:extLst>
                  <a:ext uri="{FF2B5EF4-FFF2-40B4-BE49-F238E27FC236}">
                    <a16:creationId xmlns:a16="http://schemas.microsoft.com/office/drawing/2014/main" id="{679BC029-CA7A-45C9-A1C3-9DBEE970753C}"/>
                  </a:ext>
                </a:extLst>
              </p:cNvPr>
              <p:cNvSpPr txBox="1">
                <a:spLocks noRot="1" noChangeAspect="1" noMove="1" noResize="1" noEditPoints="1" noAdjustHandles="1" noChangeArrowheads="1" noChangeShapeType="1" noTextEdit="1"/>
              </p:cNvSpPr>
              <p:nvPr/>
            </p:nvSpPr>
            <p:spPr>
              <a:xfrm>
                <a:off x="3105436" y="4825339"/>
                <a:ext cx="2117728" cy="66191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FC80DBE7-107E-4AB9-B1DC-8E74B79645B2}"/>
                  </a:ext>
                </a:extLst>
              </p:cNvPr>
              <p:cNvSpPr txBox="1"/>
              <p:nvPr/>
            </p:nvSpPr>
            <p:spPr>
              <a:xfrm>
                <a:off x="439589" y="5799337"/>
                <a:ext cx="2125519" cy="610936"/>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r</m:t>
                      </m:r>
                      <m:r>
                        <a:rPr lang="en-US" b="0" i="0" smtClean="0">
                          <a:latin typeface="Cambria Math" panose="02040503050406030204" pitchFamily="18" charset="0"/>
                        </a:rPr>
                        <m:t>=</m:t>
                      </m:r>
                      <m:f>
                        <m:fPr>
                          <m:ctrlPr>
                            <a:rPr lang="sv-SE" i="1" smtClean="0">
                              <a:latin typeface="Cambria Math" panose="02040503050406030204" pitchFamily="18" charset="0"/>
                            </a:rPr>
                          </m:ctrlPr>
                        </m:fPr>
                        <m:num>
                          <m:r>
                            <a:rPr lang="en-US" b="0" i="1" smtClean="0">
                              <a:latin typeface="Cambria Math" panose="02040503050406030204" pitchFamily="18" charset="0"/>
                            </a:rPr>
                            <m:t>103</m:t>
                          </m:r>
                        </m:num>
                        <m:den>
                          <m:r>
                            <a:rPr lang="en-US" b="0" i="1" smtClean="0">
                              <a:latin typeface="Cambria Math" panose="02040503050406030204" pitchFamily="18" charset="0"/>
                            </a:rPr>
                            <m:t>169.142</m:t>
                          </m:r>
                        </m:den>
                      </m:f>
                    </m:oMath>
                  </m:oMathPara>
                </a14:m>
                <a:endParaRPr lang="en-US" dirty="0"/>
              </a:p>
            </p:txBody>
          </p:sp>
        </mc:Choice>
        <mc:Fallback>
          <p:sp>
            <p:nvSpPr>
              <p:cNvPr id="13" name="TextBox 12">
                <a:extLst>
                  <a:ext uri="{FF2B5EF4-FFF2-40B4-BE49-F238E27FC236}">
                    <a16:creationId xmlns:a16="http://schemas.microsoft.com/office/drawing/2014/main" id="{FC80DBE7-107E-4AB9-B1DC-8E74B79645B2}"/>
                  </a:ext>
                </a:extLst>
              </p:cNvPr>
              <p:cNvSpPr txBox="1">
                <a:spLocks noRot="1" noChangeAspect="1" noMove="1" noResize="1" noEditPoints="1" noAdjustHandles="1" noChangeArrowheads="1" noChangeShapeType="1" noTextEdit="1"/>
              </p:cNvSpPr>
              <p:nvPr/>
            </p:nvSpPr>
            <p:spPr>
              <a:xfrm>
                <a:off x="439589" y="5799337"/>
                <a:ext cx="2125519" cy="610936"/>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18619339-C5B3-43FF-B3A9-096FD0469ED8}"/>
                  </a:ext>
                </a:extLst>
              </p:cNvPr>
              <p:cNvSpPr txBox="1"/>
              <p:nvPr/>
            </p:nvSpPr>
            <p:spPr>
              <a:xfrm>
                <a:off x="3101540" y="5920106"/>
                <a:ext cx="2125519" cy="369332"/>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r</m:t>
                      </m:r>
                      <m:r>
                        <a:rPr lang="en-US" b="0" i="0" smtClean="0">
                          <a:latin typeface="Cambria Math" panose="02040503050406030204" pitchFamily="18" charset="0"/>
                        </a:rPr>
                        <m:t>=</m:t>
                      </m:r>
                      <m:r>
                        <a:rPr lang="en-US" i="1" smtClean="0">
                          <a:latin typeface="Cambria Math" panose="02040503050406030204" pitchFamily="18" charset="0"/>
                        </a:rPr>
                        <m:t>0</m:t>
                      </m:r>
                      <m:r>
                        <a:rPr lang="en-US" b="0" i="1" smtClean="0">
                          <a:latin typeface="Cambria Math" panose="02040503050406030204" pitchFamily="18" charset="0"/>
                        </a:rPr>
                        <m:t>.609</m:t>
                      </m:r>
                    </m:oMath>
                  </m:oMathPara>
                </a14:m>
                <a:endParaRPr lang="en-US" dirty="0"/>
              </a:p>
            </p:txBody>
          </p:sp>
        </mc:Choice>
        <mc:Fallback>
          <p:sp>
            <p:nvSpPr>
              <p:cNvPr id="14" name="TextBox 13">
                <a:extLst>
                  <a:ext uri="{FF2B5EF4-FFF2-40B4-BE49-F238E27FC236}">
                    <a16:creationId xmlns:a16="http://schemas.microsoft.com/office/drawing/2014/main" id="{18619339-C5B3-43FF-B3A9-096FD0469ED8}"/>
                  </a:ext>
                </a:extLst>
              </p:cNvPr>
              <p:cNvSpPr txBox="1">
                <a:spLocks noRot="1" noChangeAspect="1" noMove="1" noResize="1" noEditPoints="1" noAdjustHandles="1" noChangeArrowheads="1" noChangeShapeType="1" noTextEdit="1"/>
              </p:cNvSpPr>
              <p:nvPr/>
            </p:nvSpPr>
            <p:spPr>
              <a:xfrm>
                <a:off x="3101540" y="5920106"/>
                <a:ext cx="2125519" cy="369332"/>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567162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D8B7D-6D70-4198-99CE-392F427C23C0}"/>
              </a:ext>
            </a:extLst>
          </p:cNvPr>
          <p:cNvSpPr>
            <a:spLocks noGrp="1"/>
          </p:cNvSpPr>
          <p:nvPr>
            <p:ph type="title"/>
          </p:nvPr>
        </p:nvSpPr>
        <p:spPr/>
        <p:txBody>
          <a:bodyPr/>
          <a:lstStyle/>
          <a:p>
            <a:r>
              <a:rPr lang="en-US" dirty="0"/>
              <a:t>VALIDITAS</a:t>
            </a:r>
          </a:p>
        </p:txBody>
      </p:sp>
      <p:sp>
        <p:nvSpPr>
          <p:cNvPr id="3" name="Content Placeholder 2">
            <a:extLst>
              <a:ext uri="{FF2B5EF4-FFF2-40B4-BE49-F238E27FC236}">
                <a16:creationId xmlns:a16="http://schemas.microsoft.com/office/drawing/2014/main" id="{89B7779B-A0CB-41EF-8F1A-F7157FFFBC5B}"/>
              </a:ext>
            </a:extLst>
          </p:cNvPr>
          <p:cNvSpPr>
            <a:spLocks noGrp="1"/>
          </p:cNvSpPr>
          <p:nvPr>
            <p:ph idx="1"/>
          </p:nvPr>
        </p:nvSpPr>
        <p:spPr>
          <a:xfrm>
            <a:off x="680321" y="2336873"/>
            <a:ext cx="6012579" cy="457127"/>
          </a:xfrm>
        </p:spPr>
        <p:txBody>
          <a:bodyPr/>
          <a:lstStyle/>
          <a:p>
            <a:pPr marL="0" indent="0">
              <a:buNone/>
            </a:pPr>
            <a:r>
              <a:rPr lang="en-US" dirty="0"/>
              <a:t>MEMBANDINGKAN r TABEL DAN r HITUNG</a:t>
            </a:r>
          </a:p>
        </p:txBody>
      </p:sp>
      <p:pic>
        <p:nvPicPr>
          <p:cNvPr id="5" name="Picture 4">
            <a:extLst>
              <a:ext uri="{FF2B5EF4-FFF2-40B4-BE49-F238E27FC236}">
                <a16:creationId xmlns:a16="http://schemas.microsoft.com/office/drawing/2014/main" id="{DC36C287-BF2B-453F-8579-3E1473F77CCA}"/>
              </a:ext>
            </a:extLst>
          </p:cNvPr>
          <p:cNvPicPr>
            <a:picLocks noChangeAspect="1"/>
          </p:cNvPicPr>
          <p:nvPr/>
        </p:nvPicPr>
        <p:blipFill>
          <a:blip r:embed="rId2"/>
          <a:stretch>
            <a:fillRect/>
          </a:stretch>
        </p:blipFill>
        <p:spPr>
          <a:xfrm>
            <a:off x="6950075" y="2197100"/>
            <a:ext cx="3905250" cy="4419600"/>
          </a:xfrm>
          <a:prstGeom prst="rect">
            <a:avLst/>
          </a:prstGeom>
        </p:spPr>
      </p:pic>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E8A99C84-282F-4372-9C37-D5F2E2839B3E}"/>
                  </a:ext>
                </a:extLst>
              </p:cNvPr>
              <p:cNvSpPr txBox="1"/>
              <p:nvPr/>
            </p:nvSpPr>
            <p:spPr>
              <a:xfrm>
                <a:off x="680321" y="2927375"/>
                <a:ext cx="2125519" cy="369332"/>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r</m:t>
                      </m:r>
                      <m:r>
                        <a:rPr lang="en-US" b="0" i="0" smtClean="0">
                          <a:latin typeface="Cambria Math" panose="02040503050406030204" pitchFamily="18" charset="0"/>
                        </a:rPr>
                        <m:t>=</m:t>
                      </m:r>
                      <m:r>
                        <a:rPr lang="en-US" i="1" smtClean="0">
                          <a:latin typeface="Cambria Math" panose="02040503050406030204" pitchFamily="18" charset="0"/>
                        </a:rPr>
                        <m:t>0</m:t>
                      </m:r>
                      <m:r>
                        <a:rPr lang="en-US" b="0" i="1" smtClean="0">
                          <a:latin typeface="Cambria Math" panose="02040503050406030204" pitchFamily="18" charset="0"/>
                        </a:rPr>
                        <m:t>.609</m:t>
                      </m:r>
                    </m:oMath>
                  </m:oMathPara>
                </a14:m>
                <a:endParaRPr lang="en-US" dirty="0"/>
              </a:p>
            </p:txBody>
          </p:sp>
        </mc:Choice>
        <mc:Fallback>
          <p:sp>
            <p:nvSpPr>
              <p:cNvPr id="6" name="TextBox 5">
                <a:extLst>
                  <a:ext uri="{FF2B5EF4-FFF2-40B4-BE49-F238E27FC236}">
                    <a16:creationId xmlns:a16="http://schemas.microsoft.com/office/drawing/2014/main" id="{E8A99C84-282F-4372-9C37-D5F2E2839B3E}"/>
                  </a:ext>
                </a:extLst>
              </p:cNvPr>
              <p:cNvSpPr txBox="1">
                <a:spLocks noRot="1" noChangeAspect="1" noMove="1" noResize="1" noEditPoints="1" noAdjustHandles="1" noChangeArrowheads="1" noChangeShapeType="1" noTextEdit="1"/>
              </p:cNvSpPr>
              <p:nvPr/>
            </p:nvSpPr>
            <p:spPr>
              <a:xfrm>
                <a:off x="680321" y="2927375"/>
                <a:ext cx="2125519" cy="369332"/>
              </a:xfrm>
              <a:prstGeom prst="rect">
                <a:avLst/>
              </a:prstGeom>
              <a:blipFill>
                <a:blip r:embed="rId3"/>
                <a:stretch>
                  <a:fillRect/>
                </a:stretch>
              </a:blipFill>
            </p:spPr>
            <p:txBody>
              <a:bodyPr/>
              <a:lstStyle/>
              <a:p>
                <a:r>
                  <a:rPr lang="en-US">
                    <a:noFill/>
                  </a:rPr>
                  <a:t> </a:t>
                </a:r>
              </a:p>
            </p:txBody>
          </p:sp>
        </mc:Fallback>
      </mc:AlternateContent>
      <p:sp>
        <p:nvSpPr>
          <p:cNvPr id="7" name="Content Placeholder 2">
            <a:extLst>
              <a:ext uri="{FF2B5EF4-FFF2-40B4-BE49-F238E27FC236}">
                <a16:creationId xmlns:a16="http://schemas.microsoft.com/office/drawing/2014/main" id="{59D82C12-265F-44B2-84BA-376EAA4994F0}"/>
              </a:ext>
            </a:extLst>
          </p:cNvPr>
          <p:cNvSpPr txBox="1">
            <a:spLocks/>
          </p:cNvSpPr>
          <p:nvPr/>
        </p:nvSpPr>
        <p:spPr>
          <a:xfrm>
            <a:off x="680320" y="3441701"/>
            <a:ext cx="6012579" cy="2997199"/>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dirty="0"/>
              <a:t>PADA UJI DUA ARAH UNTUK TINGKAT SIGNIFIKAN 0.1 ATAU 10% SOAL/PERTANYAAN/PERNYATAAN 1 VALID,</a:t>
            </a:r>
          </a:p>
          <a:p>
            <a:pPr marL="0" indent="0">
              <a:buFont typeface="Arial" panose="020B0604020202020204" pitchFamily="34" charset="0"/>
              <a:buNone/>
            </a:pPr>
            <a:r>
              <a:rPr lang="en-US" dirty="0"/>
              <a:t>SEDANGKAN JIKA PADA TINGKAT SIGNIFIKANSI 0.05 ATAU 5% SOAL/PERTANYAAN/PERNYATAAN 1 TIDAK VALID,</a:t>
            </a:r>
          </a:p>
        </p:txBody>
      </p:sp>
    </p:spTree>
    <p:extLst>
      <p:ext uri="{BB962C8B-B14F-4D97-AF65-F5344CB8AC3E}">
        <p14:creationId xmlns:p14="http://schemas.microsoft.com/office/powerpoint/2010/main" val="483629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DA4E4-EA21-46A0-BFF9-A78CF8CC1A8E}"/>
              </a:ext>
            </a:extLst>
          </p:cNvPr>
          <p:cNvSpPr>
            <a:spLocks noGrp="1"/>
          </p:cNvSpPr>
          <p:nvPr>
            <p:ph type="title"/>
          </p:nvPr>
        </p:nvSpPr>
        <p:spPr/>
        <p:txBody>
          <a:bodyPr/>
          <a:lstStyle/>
          <a:p>
            <a:r>
              <a:rPr lang="en-US" dirty="0"/>
              <a:t>REALIBILITAS</a:t>
            </a:r>
          </a:p>
        </p:txBody>
      </p:sp>
      <p:graphicFrame>
        <p:nvGraphicFramePr>
          <p:cNvPr id="4" name="Content Placeholder 3">
            <a:extLst>
              <a:ext uri="{FF2B5EF4-FFF2-40B4-BE49-F238E27FC236}">
                <a16:creationId xmlns:a16="http://schemas.microsoft.com/office/drawing/2014/main" id="{9B17C60F-168D-41E2-8C5C-824C8DC8B29A}"/>
              </a:ext>
            </a:extLst>
          </p:cNvPr>
          <p:cNvGraphicFramePr>
            <a:graphicFrameLocks noGrp="1"/>
          </p:cNvGraphicFramePr>
          <p:nvPr>
            <p:ph idx="1"/>
            <p:extLst>
              <p:ext uri="{D42A27DB-BD31-4B8C-83A1-F6EECF244321}">
                <p14:modId xmlns:p14="http://schemas.microsoft.com/office/powerpoint/2010/main" val="2224863933"/>
              </p:ext>
            </p:extLst>
          </p:nvPr>
        </p:nvGraphicFramePr>
        <p:xfrm>
          <a:off x="680321" y="2184400"/>
          <a:ext cx="10292481" cy="4368804"/>
        </p:xfrm>
        <a:graphic>
          <a:graphicData uri="http://schemas.openxmlformats.org/drawingml/2006/table">
            <a:tbl>
              <a:tblPr firstRow="1" firstCol="1" bandRow="1">
                <a:tableStyleId>{5C22544A-7EE6-4342-B048-85BDC9FD1C3A}</a:tableStyleId>
              </a:tblPr>
              <a:tblGrid>
                <a:gridCol w="1036386">
                  <a:extLst>
                    <a:ext uri="{9D8B030D-6E8A-4147-A177-3AD203B41FA5}">
                      <a16:colId xmlns:a16="http://schemas.microsoft.com/office/drawing/2014/main" val="90803916"/>
                    </a:ext>
                  </a:extLst>
                </a:gridCol>
                <a:gridCol w="625742">
                  <a:extLst>
                    <a:ext uri="{9D8B030D-6E8A-4147-A177-3AD203B41FA5}">
                      <a16:colId xmlns:a16="http://schemas.microsoft.com/office/drawing/2014/main" val="2263283056"/>
                    </a:ext>
                  </a:extLst>
                </a:gridCol>
                <a:gridCol w="625742">
                  <a:extLst>
                    <a:ext uri="{9D8B030D-6E8A-4147-A177-3AD203B41FA5}">
                      <a16:colId xmlns:a16="http://schemas.microsoft.com/office/drawing/2014/main" val="3252134658"/>
                    </a:ext>
                  </a:extLst>
                </a:gridCol>
                <a:gridCol w="625742">
                  <a:extLst>
                    <a:ext uri="{9D8B030D-6E8A-4147-A177-3AD203B41FA5}">
                      <a16:colId xmlns:a16="http://schemas.microsoft.com/office/drawing/2014/main" val="903733530"/>
                    </a:ext>
                  </a:extLst>
                </a:gridCol>
                <a:gridCol w="625742">
                  <a:extLst>
                    <a:ext uri="{9D8B030D-6E8A-4147-A177-3AD203B41FA5}">
                      <a16:colId xmlns:a16="http://schemas.microsoft.com/office/drawing/2014/main" val="2888914831"/>
                    </a:ext>
                  </a:extLst>
                </a:gridCol>
                <a:gridCol w="625742">
                  <a:extLst>
                    <a:ext uri="{9D8B030D-6E8A-4147-A177-3AD203B41FA5}">
                      <a16:colId xmlns:a16="http://schemas.microsoft.com/office/drawing/2014/main" val="2241135458"/>
                    </a:ext>
                  </a:extLst>
                </a:gridCol>
                <a:gridCol w="786089">
                  <a:extLst>
                    <a:ext uri="{9D8B030D-6E8A-4147-A177-3AD203B41FA5}">
                      <a16:colId xmlns:a16="http://schemas.microsoft.com/office/drawing/2014/main" val="1118403065"/>
                    </a:ext>
                  </a:extLst>
                </a:gridCol>
                <a:gridCol w="1137091">
                  <a:extLst>
                    <a:ext uri="{9D8B030D-6E8A-4147-A177-3AD203B41FA5}">
                      <a16:colId xmlns:a16="http://schemas.microsoft.com/office/drawing/2014/main" val="1093312032"/>
                    </a:ext>
                  </a:extLst>
                </a:gridCol>
                <a:gridCol w="840841">
                  <a:extLst>
                    <a:ext uri="{9D8B030D-6E8A-4147-A177-3AD203B41FA5}">
                      <a16:colId xmlns:a16="http://schemas.microsoft.com/office/drawing/2014/main" val="2189272657"/>
                    </a:ext>
                  </a:extLst>
                </a:gridCol>
                <a:gridCol w="840841">
                  <a:extLst>
                    <a:ext uri="{9D8B030D-6E8A-4147-A177-3AD203B41FA5}">
                      <a16:colId xmlns:a16="http://schemas.microsoft.com/office/drawing/2014/main" val="2741699320"/>
                    </a:ext>
                  </a:extLst>
                </a:gridCol>
                <a:gridCol w="840841">
                  <a:extLst>
                    <a:ext uri="{9D8B030D-6E8A-4147-A177-3AD203B41FA5}">
                      <a16:colId xmlns:a16="http://schemas.microsoft.com/office/drawing/2014/main" val="4073478398"/>
                    </a:ext>
                  </a:extLst>
                </a:gridCol>
                <a:gridCol w="840841">
                  <a:extLst>
                    <a:ext uri="{9D8B030D-6E8A-4147-A177-3AD203B41FA5}">
                      <a16:colId xmlns:a16="http://schemas.microsoft.com/office/drawing/2014/main" val="2693989875"/>
                    </a:ext>
                  </a:extLst>
                </a:gridCol>
                <a:gridCol w="840841">
                  <a:extLst>
                    <a:ext uri="{9D8B030D-6E8A-4147-A177-3AD203B41FA5}">
                      <a16:colId xmlns:a16="http://schemas.microsoft.com/office/drawing/2014/main" val="3840620170"/>
                    </a:ext>
                  </a:extLst>
                </a:gridCol>
              </a:tblGrid>
              <a:tr h="364067">
                <a:tc>
                  <a:txBody>
                    <a:bodyPr/>
                    <a:lstStyle/>
                    <a:p>
                      <a:pPr algn="ctr">
                        <a:lnSpc>
                          <a:spcPct val="107000"/>
                        </a:lnSpc>
                        <a:spcAft>
                          <a:spcPts val="800"/>
                        </a:spcAft>
                      </a:pPr>
                      <a:r>
                        <a:rPr lang="en-US" sz="1800">
                          <a:effectLst/>
                        </a:rPr>
                        <a:t>RES/NO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JMLH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(JMLH)</a:t>
                      </a:r>
                      <a:r>
                        <a:rPr lang="en-US" sz="1800" baseline="300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(1)</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(2)</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(3)</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(4)</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(5)</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35223857"/>
                  </a:ext>
                </a:extLst>
              </a:tr>
              <a:tr h="364067">
                <a:tc>
                  <a:txBody>
                    <a:bodyPr/>
                    <a:lstStyle/>
                    <a:p>
                      <a:pPr algn="ctr">
                        <a:lnSpc>
                          <a:spcPct val="107000"/>
                        </a:lnSpc>
                        <a:spcAft>
                          <a:spcPts val="800"/>
                        </a:spcAft>
                      </a:pPr>
                      <a:r>
                        <a:rPr lang="en-US" sz="1800" dirty="0">
                          <a:effectLst/>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361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38463673"/>
                  </a:ext>
                </a:extLst>
              </a:tr>
              <a:tr h="364067">
                <a:tc>
                  <a:txBody>
                    <a:bodyPr/>
                    <a:lstStyle/>
                    <a:p>
                      <a:pPr algn="ct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05900251"/>
                  </a:ext>
                </a:extLst>
              </a:tr>
              <a:tr h="364067">
                <a:tc>
                  <a:txBody>
                    <a:bodyPr/>
                    <a:lstStyle/>
                    <a:p>
                      <a:pPr algn="ct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144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06356303"/>
                  </a:ext>
                </a:extLst>
              </a:tr>
              <a:tr h="364067">
                <a:tc>
                  <a:txBody>
                    <a:bodyPr/>
                    <a:lstStyle/>
                    <a:p>
                      <a:pPr algn="ct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361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736274398"/>
                  </a:ext>
                </a:extLst>
              </a:tr>
              <a:tr h="364067">
                <a:tc>
                  <a:txBody>
                    <a:bodyPr/>
                    <a:lstStyle/>
                    <a:p>
                      <a:pPr algn="ctr">
                        <a:lnSpc>
                          <a:spcPct val="107000"/>
                        </a:lnSpc>
                        <a:spcAft>
                          <a:spcPts val="80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411936772"/>
                  </a:ext>
                </a:extLst>
              </a:tr>
              <a:tr h="364067">
                <a:tc>
                  <a:txBody>
                    <a:bodyPr/>
                    <a:lstStyle/>
                    <a:p>
                      <a:pPr algn="ctr">
                        <a:lnSpc>
                          <a:spcPct val="107000"/>
                        </a:lnSpc>
                        <a:spcAft>
                          <a:spcPts val="800"/>
                        </a:spcAft>
                      </a:pPr>
                      <a:r>
                        <a:rPr lang="en-US" sz="1800">
                          <a:effectLst/>
                        </a:rPr>
                        <a:t>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225560654"/>
                  </a:ext>
                </a:extLst>
              </a:tr>
              <a:tr h="364067">
                <a:tc>
                  <a:txBody>
                    <a:bodyPr/>
                    <a:lstStyle/>
                    <a:p>
                      <a:pPr algn="ctr">
                        <a:lnSpc>
                          <a:spcPct val="107000"/>
                        </a:lnSpc>
                        <a:spcAft>
                          <a:spcPts val="800"/>
                        </a:spcAft>
                      </a:pPr>
                      <a:r>
                        <a:rPr lang="en-US" sz="1800">
                          <a:effectLst/>
                        </a:rPr>
                        <a:t>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289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770342381"/>
                  </a:ext>
                </a:extLst>
              </a:tr>
              <a:tr h="364067">
                <a:tc>
                  <a:txBody>
                    <a:bodyPr/>
                    <a:lstStyle/>
                    <a:p>
                      <a:pPr algn="ctr">
                        <a:lnSpc>
                          <a:spcPct val="107000"/>
                        </a:lnSpc>
                        <a:spcAft>
                          <a:spcPts val="800"/>
                        </a:spcAft>
                      </a:pPr>
                      <a:r>
                        <a:rPr lang="en-US" sz="1800">
                          <a:effectLst/>
                        </a:rPr>
                        <a:t>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34657978"/>
                  </a:ext>
                </a:extLst>
              </a:tr>
              <a:tr h="364067">
                <a:tc>
                  <a:txBody>
                    <a:bodyPr/>
                    <a:lstStyle/>
                    <a:p>
                      <a:pPr algn="ctr">
                        <a:lnSpc>
                          <a:spcPct val="107000"/>
                        </a:lnSpc>
                        <a:spcAft>
                          <a:spcPts val="800"/>
                        </a:spcAft>
                      </a:pPr>
                      <a:r>
                        <a:rPr lang="en-US" sz="18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32829648"/>
                  </a:ext>
                </a:extLst>
              </a:tr>
              <a:tr h="364067">
                <a:tc>
                  <a:txBody>
                    <a:bodyPr/>
                    <a:lstStyle/>
                    <a:p>
                      <a:pPr algn="ctr">
                        <a:lnSpc>
                          <a:spcPct val="107000"/>
                        </a:lnSpc>
                        <a:spcAft>
                          <a:spcPts val="80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20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428864822"/>
                  </a:ext>
                </a:extLst>
              </a:tr>
              <a:tr h="364067">
                <a:tc>
                  <a:txBody>
                    <a:bodyPr/>
                    <a:lstStyle/>
                    <a:p>
                      <a:pPr algn="ctr">
                        <a:lnSpc>
                          <a:spcPct val="107000"/>
                        </a:lnSpc>
                        <a:spcAft>
                          <a:spcPts val="800"/>
                        </a:spcAft>
                      </a:pPr>
                      <a:r>
                        <a:rPr lang="en-US" sz="1800">
                          <a:effectLst/>
                        </a:rPr>
                        <a:t>jumlah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3251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rPr>
                        <a:t>115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rPr>
                        <a:t>127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rPr>
                        <a:t>127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rPr>
                        <a:t>124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rPr>
                        <a:t>178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28279283"/>
                  </a:ext>
                </a:extLst>
              </a:tr>
            </a:tbl>
          </a:graphicData>
        </a:graphic>
      </p:graphicFrame>
    </p:spTree>
    <p:extLst>
      <p:ext uri="{BB962C8B-B14F-4D97-AF65-F5344CB8AC3E}">
        <p14:creationId xmlns:p14="http://schemas.microsoft.com/office/powerpoint/2010/main" val="537841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68A08-69C9-414B-AC9E-EC5011BFF203}"/>
              </a:ext>
            </a:extLst>
          </p:cNvPr>
          <p:cNvSpPr>
            <a:spLocks noGrp="1"/>
          </p:cNvSpPr>
          <p:nvPr>
            <p:ph type="title"/>
          </p:nvPr>
        </p:nvSpPr>
        <p:spPr/>
        <p:txBody>
          <a:bodyPr/>
          <a:lstStyle/>
          <a:p>
            <a:r>
              <a:rPr lang="en-US" dirty="0"/>
              <a:t>REALIBILITAS</a:t>
            </a:r>
          </a:p>
        </p:txBody>
      </p:sp>
      <p:graphicFrame>
        <p:nvGraphicFramePr>
          <p:cNvPr id="4" name="Content Placeholder 3">
            <a:extLst>
              <a:ext uri="{FF2B5EF4-FFF2-40B4-BE49-F238E27FC236}">
                <a16:creationId xmlns:a16="http://schemas.microsoft.com/office/drawing/2014/main" id="{A1F6DC34-DE50-4182-8B9E-1B8B909C3A95}"/>
              </a:ext>
            </a:extLst>
          </p:cNvPr>
          <p:cNvGraphicFramePr>
            <a:graphicFrameLocks/>
          </p:cNvGraphicFramePr>
          <p:nvPr>
            <p:extLst>
              <p:ext uri="{D42A27DB-BD31-4B8C-83A1-F6EECF244321}">
                <p14:modId xmlns:p14="http://schemas.microsoft.com/office/powerpoint/2010/main" val="457698185"/>
              </p:ext>
            </p:extLst>
          </p:nvPr>
        </p:nvGraphicFramePr>
        <p:xfrm>
          <a:off x="341010" y="2105666"/>
          <a:ext cx="10292481" cy="728134"/>
        </p:xfrm>
        <a:graphic>
          <a:graphicData uri="http://schemas.openxmlformats.org/drawingml/2006/table">
            <a:tbl>
              <a:tblPr firstRow="1" firstCol="1" bandRow="1">
                <a:tableStyleId>{5C22544A-7EE6-4342-B048-85BDC9FD1C3A}</a:tableStyleId>
              </a:tblPr>
              <a:tblGrid>
                <a:gridCol w="1036386">
                  <a:extLst>
                    <a:ext uri="{9D8B030D-6E8A-4147-A177-3AD203B41FA5}">
                      <a16:colId xmlns:a16="http://schemas.microsoft.com/office/drawing/2014/main" val="90803916"/>
                    </a:ext>
                  </a:extLst>
                </a:gridCol>
                <a:gridCol w="625742">
                  <a:extLst>
                    <a:ext uri="{9D8B030D-6E8A-4147-A177-3AD203B41FA5}">
                      <a16:colId xmlns:a16="http://schemas.microsoft.com/office/drawing/2014/main" val="2263283056"/>
                    </a:ext>
                  </a:extLst>
                </a:gridCol>
                <a:gridCol w="625742">
                  <a:extLst>
                    <a:ext uri="{9D8B030D-6E8A-4147-A177-3AD203B41FA5}">
                      <a16:colId xmlns:a16="http://schemas.microsoft.com/office/drawing/2014/main" val="3252134658"/>
                    </a:ext>
                  </a:extLst>
                </a:gridCol>
                <a:gridCol w="625742">
                  <a:extLst>
                    <a:ext uri="{9D8B030D-6E8A-4147-A177-3AD203B41FA5}">
                      <a16:colId xmlns:a16="http://schemas.microsoft.com/office/drawing/2014/main" val="903733530"/>
                    </a:ext>
                  </a:extLst>
                </a:gridCol>
                <a:gridCol w="625742">
                  <a:extLst>
                    <a:ext uri="{9D8B030D-6E8A-4147-A177-3AD203B41FA5}">
                      <a16:colId xmlns:a16="http://schemas.microsoft.com/office/drawing/2014/main" val="2888914831"/>
                    </a:ext>
                  </a:extLst>
                </a:gridCol>
                <a:gridCol w="625742">
                  <a:extLst>
                    <a:ext uri="{9D8B030D-6E8A-4147-A177-3AD203B41FA5}">
                      <a16:colId xmlns:a16="http://schemas.microsoft.com/office/drawing/2014/main" val="2241135458"/>
                    </a:ext>
                  </a:extLst>
                </a:gridCol>
                <a:gridCol w="786089">
                  <a:extLst>
                    <a:ext uri="{9D8B030D-6E8A-4147-A177-3AD203B41FA5}">
                      <a16:colId xmlns:a16="http://schemas.microsoft.com/office/drawing/2014/main" val="1118403065"/>
                    </a:ext>
                  </a:extLst>
                </a:gridCol>
                <a:gridCol w="1137091">
                  <a:extLst>
                    <a:ext uri="{9D8B030D-6E8A-4147-A177-3AD203B41FA5}">
                      <a16:colId xmlns:a16="http://schemas.microsoft.com/office/drawing/2014/main" val="1093312032"/>
                    </a:ext>
                  </a:extLst>
                </a:gridCol>
                <a:gridCol w="840841">
                  <a:extLst>
                    <a:ext uri="{9D8B030D-6E8A-4147-A177-3AD203B41FA5}">
                      <a16:colId xmlns:a16="http://schemas.microsoft.com/office/drawing/2014/main" val="2189272657"/>
                    </a:ext>
                  </a:extLst>
                </a:gridCol>
                <a:gridCol w="840841">
                  <a:extLst>
                    <a:ext uri="{9D8B030D-6E8A-4147-A177-3AD203B41FA5}">
                      <a16:colId xmlns:a16="http://schemas.microsoft.com/office/drawing/2014/main" val="2741699320"/>
                    </a:ext>
                  </a:extLst>
                </a:gridCol>
                <a:gridCol w="840841">
                  <a:extLst>
                    <a:ext uri="{9D8B030D-6E8A-4147-A177-3AD203B41FA5}">
                      <a16:colId xmlns:a16="http://schemas.microsoft.com/office/drawing/2014/main" val="4073478398"/>
                    </a:ext>
                  </a:extLst>
                </a:gridCol>
                <a:gridCol w="840841">
                  <a:extLst>
                    <a:ext uri="{9D8B030D-6E8A-4147-A177-3AD203B41FA5}">
                      <a16:colId xmlns:a16="http://schemas.microsoft.com/office/drawing/2014/main" val="2693989875"/>
                    </a:ext>
                  </a:extLst>
                </a:gridCol>
                <a:gridCol w="840841">
                  <a:extLst>
                    <a:ext uri="{9D8B030D-6E8A-4147-A177-3AD203B41FA5}">
                      <a16:colId xmlns:a16="http://schemas.microsoft.com/office/drawing/2014/main" val="3840620170"/>
                    </a:ext>
                  </a:extLst>
                </a:gridCol>
              </a:tblGrid>
              <a:tr h="364067">
                <a:tc>
                  <a:txBody>
                    <a:bodyPr/>
                    <a:lstStyle/>
                    <a:p>
                      <a:pPr algn="ctr">
                        <a:lnSpc>
                          <a:spcPct val="107000"/>
                        </a:lnSpc>
                        <a:spcAft>
                          <a:spcPts val="800"/>
                        </a:spcAft>
                      </a:pPr>
                      <a:r>
                        <a:rPr lang="en-US" sz="1800">
                          <a:effectLst/>
                        </a:rPr>
                        <a:t>RES/NO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JMLH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(JMLH)</a:t>
                      </a:r>
                      <a:r>
                        <a:rPr lang="en-US" sz="1800" baseline="300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(1)</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(2)</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(3)</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(4)</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(5)</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35223857"/>
                  </a:ext>
                </a:extLst>
              </a:tr>
              <a:tr h="364067">
                <a:tc>
                  <a:txBody>
                    <a:bodyPr/>
                    <a:lstStyle/>
                    <a:p>
                      <a:pPr algn="ctr">
                        <a:lnSpc>
                          <a:spcPct val="107000"/>
                        </a:lnSpc>
                        <a:spcAft>
                          <a:spcPts val="800"/>
                        </a:spcAft>
                      </a:pPr>
                      <a:r>
                        <a:rPr lang="en-US" sz="1800">
                          <a:effectLst/>
                        </a:rPr>
                        <a:t>jumlah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3251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rPr>
                        <a:t>115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127</a:t>
                      </a:r>
                    </a:p>
                  </a:txBody>
                  <a:tcPr marL="68580" marR="68580" marT="0" marB="0" anchor="b"/>
                </a:tc>
                <a:tc>
                  <a:txBody>
                    <a:bodyPr/>
                    <a:lstStyle/>
                    <a:p>
                      <a:pPr algn="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127</a:t>
                      </a:r>
                    </a:p>
                  </a:txBody>
                  <a:tcPr marL="68580" marR="68580" marT="0" marB="0" anchor="b"/>
                </a:tc>
                <a:tc>
                  <a:txBody>
                    <a:bodyPr/>
                    <a:lstStyle/>
                    <a:p>
                      <a:pPr algn="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124</a:t>
                      </a:r>
                    </a:p>
                  </a:txBody>
                  <a:tcPr marL="68580" marR="68580" marT="0" marB="0" anchor="b"/>
                </a:tc>
                <a:tc>
                  <a:txBody>
                    <a:bodyPr/>
                    <a:lstStyle/>
                    <a:p>
                      <a:pPr algn="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178</a:t>
                      </a:r>
                    </a:p>
                  </a:txBody>
                  <a:tcPr marL="68580" marR="68580" marT="0" marB="0" anchor="b"/>
                </a:tc>
                <a:extLst>
                  <a:ext uri="{0D108BD9-81ED-4DB2-BD59-A6C34878D82A}">
                    <a16:rowId xmlns:a16="http://schemas.microsoft.com/office/drawing/2014/main" val="1228279283"/>
                  </a:ext>
                </a:extLst>
              </a:tr>
            </a:tbl>
          </a:graphicData>
        </a:graphic>
      </p:graphicFrame>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64DE1B00-7174-477C-8BE4-B031CA8872DE}"/>
                  </a:ext>
                </a:extLst>
              </p:cNvPr>
              <p:cNvSpPr txBox="1"/>
              <p:nvPr/>
            </p:nvSpPr>
            <p:spPr>
              <a:xfrm>
                <a:off x="341010" y="3065007"/>
                <a:ext cx="2291845" cy="625749"/>
              </a:xfrm>
              <a:prstGeom prst="rect">
                <a:avLst/>
              </a:prstGeom>
            </p:spPr>
            <p:style>
              <a:lnRef idx="0">
                <a:schemeClr val="dk1"/>
              </a:lnRef>
              <a:fillRef idx="3">
                <a:schemeClr val="dk1"/>
              </a:fillRef>
              <a:effectRef idx="3">
                <a:schemeClr val="dk1"/>
              </a:effectRef>
              <a:fontRef idx="minor">
                <a:schemeClr val="lt1"/>
              </a:fontRef>
            </p:style>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𝑘</m:t>
                          </m:r>
                        </m:num>
                        <m:den>
                          <m:r>
                            <a:rPr lang="en-US" b="0" i="1" smtClean="0">
                              <a:latin typeface="Cambria Math" panose="02040503050406030204" pitchFamily="18" charset="0"/>
                            </a:rPr>
                            <m:t>𝑘</m:t>
                          </m:r>
                          <m:r>
                            <a:rPr lang="en-US" b="0" i="1" smtClean="0">
                              <a:latin typeface="Cambria Math" panose="02040503050406030204" pitchFamily="18" charset="0"/>
                            </a:rPr>
                            <m:t>−1</m:t>
                          </m:r>
                        </m:den>
                      </m:f>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1−</m:t>
                          </m:r>
                          <m:f>
                            <m:fPr>
                              <m:ctrlPr>
                                <a:rPr lang="en-US" b="0" i="1" smtClean="0">
                                  <a:latin typeface="Cambria Math" panose="02040503050406030204" pitchFamily="18" charset="0"/>
                                </a:rPr>
                              </m:ctrlPr>
                            </m:fPr>
                            <m:num>
                              <m:nary>
                                <m:naryPr>
                                  <m:chr m:val="∑"/>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𝑆𝑖</m:t>
                                      </m:r>
                                    </m:e>
                                    <m:sup>
                                      <m:r>
                                        <a:rPr lang="en-US" b="0" i="1" smtClean="0">
                                          <a:latin typeface="Cambria Math" panose="02040503050406030204" pitchFamily="18" charset="0"/>
                                        </a:rPr>
                                        <m:t>2</m:t>
                                      </m:r>
                                    </m:sup>
                                  </m:sSup>
                                </m:e>
                              </m:nary>
                            </m:num>
                            <m:den>
                              <m:sSup>
                                <m:sSupPr>
                                  <m:ctrlPr>
                                    <a:rPr lang="en-US" i="1">
                                      <a:latin typeface="Cambria Math" panose="02040503050406030204" pitchFamily="18" charset="0"/>
                                    </a:rPr>
                                  </m:ctrlPr>
                                </m:sSupPr>
                                <m:e>
                                  <m:r>
                                    <a:rPr lang="en-US" i="1">
                                      <a:latin typeface="Cambria Math" panose="02040503050406030204" pitchFamily="18" charset="0"/>
                                    </a:rPr>
                                    <m:t>𝑆</m:t>
                                  </m:r>
                                  <m:r>
                                    <a:rPr lang="en-US" b="0" i="1" smtClean="0">
                                      <a:latin typeface="Cambria Math" panose="02040503050406030204" pitchFamily="18" charset="0"/>
                                    </a:rPr>
                                    <m:t>𝑡</m:t>
                                  </m:r>
                                </m:e>
                                <m:sup>
                                  <m:r>
                                    <a:rPr lang="en-US" i="1">
                                      <a:latin typeface="Cambria Math" panose="02040503050406030204" pitchFamily="18" charset="0"/>
                                    </a:rPr>
                                    <m:t>2</m:t>
                                  </m:r>
                                </m:sup>
                              </m:sSup>
                            </m:den>
                          </m:f>
                        </m:e>
                      </m:d>
                    </m:oMath>
                  </m:oMathPara>
                </a14:m>
                <a:endParaRPr lang="en-US" dirty="0"/>
              </a:p>
            </p:txBody>
          </p:sp>
        </mc:Choice>
        <mc:Fallback>
          <p:sp>
            <p:nvSpPr>
              <p:cNvPr id="5" name="TextBox 4">
                <a:extLst>
                  <a:ext uri="{FF2B5EF4-FFF2-40B4-BE49-F238E27FC236}">
                    <a16:creationId xmlns:a16="http://schemas.microsoft.com/office/drawing/2014/main" id="{64DE1B00-7174-477C-8BE4-B031CA8872DE}"/>
                  </a:ext>
                </a:extLst>
              </p:cNvPr>
              <p:cNvSpPr txBox="1">
                <a:spLocks noRot="1" noChangeAspect="1" noMove="1" noResize="1" noEditPoints="1" noAdjustHandles="1" noChangeArrowheads="1" noChangeShapeType="1" noTextEdit="1"/>
              </p:cNvSpPr>
              <p:nvPr/>
            </p:nvSpPr>
            <p:spPr>
              <a:xfrm>
                <a:off x="341010" y="3065007"/>
                <a:ext cx="2291845" cy="62574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26A305DE-AA98-43C8-A820-26C6D294C498}"/>
                  </a:ext>
                </a:extLst>
              </p:cNvPr>
              <p:cNvSpPr txBox="1"/>
              <p:nvPr/>
            </p:nvSpPr>
            <p:spPr>
              <a:xfrm>
                <a:off x="245543" y="4227952"/>
                <a:ext cx="4774623" cy="82926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𝑆</m:t>
                          </m:r>
                          <m:r>
                            <a:rPr lang="en-US" b="0" i="1" smtClean="0">
                              <a:latin typeface="Cambria Math" panose="02040503050406030204" pitchFamily="18" charset="0"/>
                            </a:rPr>
                            <m:t>1</m:t>
                          </m:r>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115−</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33</m:t>
                                  </m:r>
                                </m:e>
                                <m:sup>
                                  <m:r>
                                    <a:rPr lang="en-US" b="0" i="1" smtClean="0">
                                      <a:latin typeface="Cambria Math" panose="02040503050406030204" pitchFamily="18" charset="0"/>
                                    </a:rPr>
                                    <m:t>2</m:t>
                                  </m:r>
                                </m:sup>
                              </m:sSup>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115−</m:t>
                          </m:r>
                          <m:f>
                            <m:fPr>
                              <m:ctrlPr>
                                <a:rPr lang="en-US" b="0" i="1" smtClean="0">
                                  <a:latin typeface="Cambria Math" panose="02040503050406030204" pitchFamily="18" charset="0"/>
                                </a:rPr>
                              </m:ctrlPr>
                            </m:fPr>
                            <m:num>
                              <m:r>
                                <a:rPr lang="en-US" b="0" i="1" smtClean="0">
                                  <a:latin typeface="Cambria Math" panose="02040503050406030204" pitchFamily="18" charset="0"/>
                                </a:rPr>
                                <m:t>1089</m:t>
                              </m:r>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6,1</m:t>
                          </m:r>
                        </m:num>
                        <m:den>
                          <m:r>
                            <a:rPr lang="en-US" b="0" i="1" smtClean="0">
                              <a:latin typeface="Cambria Math" panose="02040503050406030204" pitchFamily="18" charset="0"/>
                            </a:rPr>
                            <m:t>10</m:t>
                          </m:r>
                        </m:den>
                      </m:f>
                      <m:r>
                        <a:rPr lang="en-US" b="0" i="1" smtClean="0">
                          <a:latin typeface="Cambria Math" panose="02040503050406030204" pitchFamily="18" charset="0"/>
                        </a:rPr>
                        <m:t>=0,61</m:t>
                      </m:r>
                    </m:oMath>
                  </m:oMathPara>
                </a14:m>
                <a:endParaRPr lang="en-US" dirty="0"/>
              </a:p>
            </p:txBody>
          </p:sp>
        </mc:Choice>
        <mc:Fallback>
          <p:sp>
            <p:nvSpPr>
              <p:cNvPr id="6" name="TextBox 5">
                <a:extLst>
                  <a:ext uri="{FF2B5EF4-FFF2-40B4-BE49-F238E27FC236}">
                    <a16:creationId xmlns:a16="http://schemas.microsoft.com/office/drawing/2014/main" id="{26A305DE-AA98-43C8-A820-26C6D294C498}"/>
                  </a:ext>
                </a:extLst>
              </p:cNvPr>
              <p:cNvSpPr txBox="1">
                <a:spLocks noRot="1" noChangeAspect="1" noMove="1" noResize="1" noEditPoints="1" noAdjustHandles="1" noChangeArrowheads="1" noChangeShapeType="1" noTextEdit="1"/>
              </p:cNvSpPr>
              <p:nvPr/>
            </p:nvSpPr>
            <p:spPr>
              <a:xfrm>
                <a:off x="245543" y="4227952"/>
                <a:ext cx="4774623" cy="829266"/>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9748885D-EB68-4D0A-8DA7-C0FF5D873608}"/>
                  </a:ext>
                </a:extLst>
              </p:cNvPr>
              <p:cNvSpPr txBox="1"/>
              <p:nvPr/>
            </p:nvSpPr>
            <p:spPr>
              <a:xfrm>
                <a:off x="245542" y="5398774"/>
                <a:ext cx="4774623" cy="82926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𝑆</m:t>
                          </m:r>
                          <m:r>
                            <a:rPr lang="en-US" b="0" i="1" smtClean="0">
                              <a:latin typeface="Cambria Math" panose="02040503050406030204" pitchFamily="18" charset="0"/>
                            </a:rPr>
                            <m:t>2</m:t>
                          </m:r>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127−</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35</m:t>
                                  </m:r>
                                </m:e>
                                <m:sup>
                                  <m:r>
                                    <a:rPr lang="en-US" b="0" i="1" smtClean="0">
                                      <a:latin typeface="Cambria Math" panose="02040503050406030204" pitchFamily="18" charset="0"/>
                                    </a:rPr>
                                    <m:t>2</m:t>
                                  </m:r>
                                </m:sup>
                              </m:sSup>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127−</m:t>
                          </m:r>
                          <m:f>
                            <m:fPr>
                              <m:ctrlPr>
                                <a:rPr lang="en-US" b="0" i="1" smtClean="0">
                                  <a:latin typeface="Cambria Math" panose="02040503050406030204" pitchFamily="18" charset="0"/>
                                </a:rPr>
                              </m:ctrlPr>
                            </m:fPr>
                            <m:num>
                              <m:r>
                                <a:rPr lang="en-US" b="0" i="1" smtClean="0">
                                  <a:latin typeface="Cambria Math" panose="02040503050406030204" pitchFamily="18" charset="0"/>
                                </a:rPr>
                                <m:t>1225</m:t>
                              </m:r>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4,5</m:t>
                          </m:r>
                        </m:num>
                        <m:den>
                          <m:r>
                            <a:rPr lang="en-US" b="0" i="1" smtClean="0">
                              <a:latin typeface="Cambria Math" panose="02040503050406030204" pitchFamily="18" charset="0"/>
                            </a:rPr>
                            <m:t>10</m:t>
                          </m:r>
                        </m:den>
                      </m:f>
                      <m:r>
                        <a:rPr lang="en-US" b="0" i="1" smtClean="0">
                          <a:latin typeface="Cambria Math" panose="02040503050406030204" pitchFamily="18" charset="0"/>
                        </a:rPr>
                        <m:t>=0,45</m:t>
                      </m:r>
                    </m:oMath>
                  </m:oMathPara>
                </a14:m>
                <a:endParaRPr lang="en-US" dirty="0"/>
              </a:p>
            </p:txBody>
          </p:sp>
        </mc:Choice>
        <mc:Fallback>
          <p:sp>
            <p:nvSpPr>
              <p:cNvPr id="9" name="TextBox 8">
                <a:extLst>
                  <a:ext uri="{FF2B5EF4-FFF2-40B4-BE49-F238E27FC236}">
                    <a16:creationId xmlns:a16="http://schemas.microsoft.com/office/drawing/2014/main" id="{9748885D-EB68-4D0A-8DA7-C0FF5D873608}"/>
                  </a:ext>
                </a:extLst>
              </p:cNvPr>
              <p:cNvSpPr txBox="1">
                <a:spLocks noRot="1" noChangeAspect="1" noMove="1" noResize="1" noEditPoints="1" noAdjustHandles="1" noChangeArrowheads="1" noChangeShapeType="1" noTextEdit="1"/>
              </p:cNvSpPr>
              <p:nvPr/>
            </p:nvSpPr>
            <p:spPr>
              <a:xfrm>
                <a:off x="245542" y="5398774"/>
                <a:ext cx="4774623" cy="829266"/>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AC0168DA-7F3E-4BD3-B9DF-B786620218C6}"/>
                  </a:ext>
                </a:extLst>
              </p:cNvPr>
              <p:cNvSpPr txBox="1"/>
              <p:nvPr/>
            </p:nvSpPr>
            <p:spPr>
              <a:xfrm>
                <a:off x="6453009" y="3300533"/>
                <a:ext cx="4774623" cy="82926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𝑆</m:t>
                          </m:r>
                          <m:r>
                            <a:rPr lang="en-US" b="0" i="1" smtClean="0">
                              <a:latin typeface="Cambria Math" panose="02040503050406030204" pitchFamily="18" charset="0"/>
                            </a:rPr>
                            <m:t>3</m:t>
                          </m:r>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127−</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35</m:t>
                                  </m:r>
                                </m:e>
                                <m:sup>
                                  <m:r>
                                    <a:rPr lang="en-US" b="0" i="1" smtClean="0">
                                      <a:latin typeface="Cambria Math" panose="02040503050406030204" pitchFamily="18" charset="0"/>
                                    </a:rPr>
                                    <m:t>2</m:t>
                                  </m:r>
                                </m:sup>
                              </m:sSup>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127−</m:t>
                          </m:r>
                          <m:f>
                            <m:fPr>
                              <m:ctrlPr>
                                <a:rPr lang="en-US" b="0" i="1" smtClean="0">
                                  <a:latin typeface="Cambria Math" panose="02040503050406030204" pitchFamily="18" charset="0"/>
                                </a:rPr>
                              </m:ctrlPr>
                            </m:fPr>
                            <m:num>
                              <m:r>
                                <a:rPr lang="en-US" b="0" i="1" smtClean="0">
                                  <a:latin typeface="Cambria Math" panose="02040503050406030204" pitchFamily="18" charset="0"/>
                                </a:rPr>
                                <m:t>1225</m:t>
                              </m:r>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4,5</m:t>
                          </m:r>
                        </m:num>
                        <m:den>
                          <m:r>
                            <a:rPr lang="en-US" b="0" i="1" smtClean="0">
                              <a:latin typeface="Cambria Math" panose="02040503050406030204" pitchFamily="18" charset="0"/>
                            </a:rPr>
                            <m:t>10</m:t>
                          </m:r>
                        </m:den>
                      </m:f>
                      <m:r>
                        <a:rPr lang="en-US" b="0" i="1" smtClean="0">
                          <a:latin typeface="Cambria Math" panose="02040503050406030204" pitchFamily="18" charset="0"/>
                        </a:rPr>
                        <m:t>=0,45</m:t>
                      </m:r>
                    </m:oMath>
                  </m:oMathPara>
                </a14:m>
                <a:endParaRPr lang="en-US" dirty="0"/>
              </a:p>
            </p:txBody>
          </p:sp>
        </mc:Choice>
        <mc:Fallback>
          <p:sp>
            <p:nvSpPr>
              <p:cNvPr id="10" name="TextBox 9">
                <a:extLst>
                  <a:ext uri="{FF2B5EF4-FFF2-40B4-BE49-F238E27FC236}">
                    <a16:creationId xmlns:a16="http://schemas.microsoft.com/office/drawing/2014/main" id="{AC0168DA-7F3E-4BD3-B9DF-B786620218C6}"/>
                  </a:ext>
                </a:extLst>
              </p:cNvPr>
              <p:cNvSpPr txBox="1">
                <a:spLocks noRot="1" noChangeAspect="1" noMove="1" noResize="1" noEditPoints="1" noAdjustHandles="1" noChangeArrowheads="1" noChangeShapeType="1" noTextEdit="1"/>
              </p:cNvSpPr>
              <p:nvPr/>
            </p:nvSpPr>
            <p:spPr>
              <a:xfrm>
                <a:off x="6453009" y="3300533"/>
                <a:ext cx="4774623" cy="829266"/>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91156AF8-6D33-4045-B958-64A32F2247CA}"/>
                  </a:ext>
                </a:extLst>
              </p:cNvPr>
              <p:cNvSpPr txBox="1"/>
              <p:nvPr/>
            </p:nvSpPr>
            <p:spPr>
              <a:xfrm>
                <a:off x="6453009" y="4386383"/>
                <a:ext cx="4774623" cy="82926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𝑆</m:t>
                          </m:r>
                          <m:r>
                            <a:rPr lang="en-US" b="0" i="1" smtClean="0">
                              <a:latin typeface="Cambria Math" panose="02040503050406030204" pitchFamily="18" charset="0"/>
                            </a:rPr>
                            <m:t>4</m:t>
                          </m:r>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124−</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34</m:t>
                                  </m:r>
                                </m:e>
                                <m:sup>
                                  <m:r>
                                    <a:rPr lang="en-US" b="0" i="1" smtClean="0">
                                      <a:latin typeface="Cambria Math" panose="02040503050406030204" pitchFamily="18" charset="0"/>
                                    </a:rPr>
                                    <m:t>2</m:t>
                                  </m:r>
                                </m:sup>
                              </m:sSup>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124−</m:t>
                          </m:r>
                          <m:f>
                            <m:fPr>
                              <m:ctrlPr>
                                <a:rPr lang="en-US" b="0" i="1" smtClean="0">
                                  <a:latin typeface="Cambria Math" panose="02040503050406030204" pitchFamily="18" charset="0"/>
                                </a:rPr>
                              </m:ctrlPr>
                            </m:fPr>
                            <m:num>
                              <m:r>
                                <a:rPr lang="en-US" b="0" i="1" smtClean="0">
                                  <a:latin typeface="Cambria Math" panose="02040503050406030204" pitchFamily="18" charset="0"/>
                                </a:rPr>
                                <m:t>1156</m:t>
                              </m:r>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8,4</m:t>
                          </m:r>
                        </m:num>
                        <m:den>
                          <m:r>
                            <a:rPr lang="en-US" b="0" i="1" smtClean="0">
                              <a:latin typeface="Cambria Math" panose="02040503050406030204" pitchFamily="18" charset="0"/>
                            </a:rPr>
                            <m:t>10</m:t>
                          </m:r>
                        </m:den>
                      </m:f>
                      <m:r>
                        <a:rPr lang="en-US" b="0" i="1" smtClean="0">
                          <a:latin typeface="Cambria Math" panose="02040503050406030204" pitchFamily="18" charset="0"/>
                        </a:rPr>
                        <m:t>=0,84</m:t>
                      </m:r>
                    </m:oMath>
                  </m:oMathPara>
                </a14:m>
                <a:endParaRPr lang="en-US" dirty="0"/>
              </a:p>
            </p:txBody>
          </p:sp>
        </mc:Choice>
        <mc:Fallback>
          <p:sp>
            <p:nvSpPr>
              <p:cNvPr id="11" name="TextBox 10">
                <a:extLst>
                  <a:ext uri="{FF2B5EF4-FFF2-40B4-BE49-F238E27FC236}">
                    <a16:creationId xmlns:a16="http://schemas.microsoft.com/office/drawing/2014/main" id="{91156AF8-6D33-4045-B958-64A32F2247CA}"/>
                  </a:ext>
                </a:extLst>
              </p:cNvPr>
              <p:cNvSpPr txBox="1">
                <a:spLocks noRot="1" noChangeAspect="1" noMove="1" noResize="1" noEditPoints="1" noAdjustHandles="1" noChangeArrowheads="1" noChangeShapeType="1" noTextEdit="1"/>
              </p:cNvSpPr>
              <p:nvPr/>
            </p:nvSpPr>
            <p:spPr>
              <a:xfrm>
                <a:off x="6453009" y="4386383"/>
                <a:ext cx="4774623" cy="829266"/>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B7FD690D-69F0-4EEC-83F4-F1ADBC74AB29}"/>
                  </a:ext>
                </a:extLst>
              </p:cNvPr>
              <p:cNvSpPr txBox="1"/>
              <p:nvPr/>
            </p:nvSpPr>
            <p:spPr>
              <a:xfrm>
                <a:off x="6453008" y="5489973"/>
                <a:ext cx="4774623" cy="82926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𝑆</m:t>
                          </m:r>
                          <m:r>
                            <a:rPr lang="en-US" b="0" i="1" smtClean="0">
                              <a:latin typeface="Cambria Math" panose="02040503050406030204" pitchFamily="18" charset="0"/>
                            </a:rPr>
                            <m:t>5</m:t>
                          </m:r>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124−</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42</m:t>
                                  </m:r>
                                </m:e>
                                <m:sup>
                                  <m:r>
                                    <a:rPr lang="en-US" b="0" i="1" smtClean="0">
                                      <a:latin typeface="Cambria Math" panose="02040503050406030204" pitchFamily="18" charset="0"/>
                                    </a:rPr>
                                    <m:t>2</m:t>
                                  </m:r>
                                </m:sup>
                              </m:sSup>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124−</m:t>
                          </m:r>
                          <m:f>
                            <m:fPr>
                              <m:ctrlPr>
                                <a:rPr lang="en-US" b="0" i="1" smtClean="0">
                                  <a:latin typeface="Cambria Math" panose="02040503050406030204" pitchFamily="18" charset="0"/>
                                </a:rPr>
                              </m:ctrlPr>
                            </m:fPr>
                            <m:num>
                              <m:r>
                                <a:rPr lang="en-US" b="0" i="1" smtClean="0">
                                  <a:latin typeface="Cambria Math" panose="02040503050406030204" pitchFamily="18" charset="0"/>
                                </a:rPr>
                                <m:t>1764</m:t>
                              </m:r>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1,6</m:t>
                          </m:r>
                        </m:num>
                        <m:den>
                          <m:r>
                            <a:rPr lang="en-US" b="0" i="1" smtClean="0">
                              <a:latin typeface="Cambria Math" panose="02040503050406030204" pitchFamily="18" charset="0"/>
                            </a:rPr>
                            <m:t>10</m:t>
                          </m:r>
                        </m:den>
                      </m:f>
                      <m:r>
                        <a:rPr lang="en-US" b="0" i="1" smtClean="0">
                          <a:latin typeface="Cambria Math" panose="02040503050406030204" pitchFamily="18" charset="0"/>
                        </a:rPr>
                        <m:t>=0,16</m:t>
                      </m:r>
                    </m:oMath>
                  </m:oMathPara>
                </a14:m>
                <a:endParaRPr lang="en-US" dirty="0"/>
              </a:p>
            </p:txBody>
          </p:sp>
        </mc:Choice>
        <mc:Fallback>
          <p:sp>
            <p:nvSpPr>
              <p:cNvPr id="12" name="TextBox 11">
                <a:extLst>
                  <a:ext uri="{FF2B5EF4-FFF2-40B4-BE49-F238E27FC236}">
                    <a16:creationId xmlns:a16="http://schemas.microsoft.com/office/drawing/2014/main" id="{B7FD690D-69F0-4EEC-83F4-F1ADBC74AB29}"/>
                  </a:ext>
                </a:extLst>
              </p:cNvPr>
              <p:cNvSpPr txBox="1">
                <a:spLocks noRot="1" noChangeAspect="1" noMove="1" noResize="1" noEditPoints="1" noAdjustHandles="1" noChangeArrowheads="1" noChangeShapeType="1" noTextEdit="1"/>
              </p:cNvSpPr>
              <p:nvPr/>
            </p:nvSpPr>
            <p:spPr>
              <a:xfrm>
                <a:off x="6453008" y="5489973"/>
                <a:ext cx="4774623" cy="829266"/>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019180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2173A-B67D-41D3-BEF5-7ADC5EC27AD4}"/>
              </a:ext>
            </a:extLst>
          </p:cNvPr>
          <p:cNvSpPr>
            <a:spLocks noGrp="1"/>
          </p:cNvSpPr>
          <p:nvPr>
            <p:ph type="title"/>
          </p:nvPr>
        </p:nvSpPr>
        <p:spPr/>
        <p:txBody>
          <a:bodyPr/>
          <a:lstStyle/>
          <a:p>
            <a:r>
              <a:rPr lang="en-US" dirty="0"/>
              <a:t>REALIBILITAS</a:t>
            </a: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1F5D3795-9B3E-48D7-87F3-00870EC1DE90}"/>
                  </a:ext>
                </a:extLst>
              </p:cNvPr>
              <p:cNvSpPr txBox="1"/>
              <p:nvPr/>
            </p:nvSpPr>
            <p:spPr>
              <a:xfrm>
                <a:off x="6229133" y="3603850"/>
                <a:ext cx="5621857" cy="82926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𝑆</m:t>
                          </m:r>
                          <m:r>
                            <a:rPr lang="en-US" b="0" i="1" smtClean="0">
                              <a:latin typeface="Cambria Math" panose="02040503050406030204" pitchFamily="18" charset="0"/>
                            </a:rPr>
                            <m:t>𝑡</m:t>
                          </m:r>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3251−</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179</m:t>
                                  </m:r>
                                </m:e>
                                <m:sup>
                                  <m:r>
                                    <a:rPr lang="en-US" b="0" i="1" smtClean="0">
                                      <a:latin typeface="Cambria Math" panose="02040503050406030204" pitchFamily="18" charset="0"/>
                                    </a:rPr>
                                    <m:t>2</m:t>
                                  </m:r>
                                </m:sup>
                              </m:sSup>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3251−</m:t>
                          </m:r>
                          <m:f>
                            <m:fPr>
                              <m:ctrlPr>
                                <a:rPr lang="en-US" b="0" i="1" smtClean="0">
                                  <a:latin typeface="Cambria Math" panose="02040503050406030204" pitchFamily="18" charset="0"/>
                                </a:rPr>
                              </m:ctrlPr>
                            </m:fPr>
                            <m:num>
                              <m:r>
                                <a:rPr lang="en-US" b="0" i="1" smtClean="0">
                                  <a:latin typeface="Cambria Math" panose="02040503050406030204" pitchFamily="18" charset="0"/>
                                </a:rPr>
                                <m:t>32041</m:t>
                              </m:r>
                            </m:num>
                            <m:den>
                              <m:r>
                                <a:rPr lang="en-US" b="0" i="1" smtClean="0">
                                  <a:latin typeface="Cambria Math" panose="02040503050406030204" pitchFamily="18" charset="0"/>
                                </a:rPr>
                                <m:t>10</m:t>
                              </m:r>
                            </m:den>
                          </m:f>
                        </m:num>
                        <m:den>
                          <m:r>
                            <a:rPr lang="en-US" b="0" i="1" smtClean="0">
                              <a:latin typeface="Cambria Math" panose="02040503050406030204" pitchFamily="18" charset="0"/>
                            </a:rPr>
                            <m:t>10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46,9</m:t>
                          </m:r>
                        </m:num>
                        <m:den>
                          <m:r>
                            <a:rPr lang="en-US" b="0" i="1" smtClean="0">
                              <a:latin typeface="Cambria Math" panose="02040503050406030204" pitchFamily="18" charset="0"/>
                            </a:rPr>
                            <m:t>10</m:t>
                          </m:r>
                        </m:den>
                      </m:f>
                      <m:r>
                        <a:rPr lang="en-US" b="0" i="1" smtClean="0">
                          <a:latin typeface="Cambria Math" panose="02040503050406030204" pitchFamily="18" charset="0"/>
                        </a:rPr>
                        <m:t>=4,69</m:t>
                      </m:r>
                    </m:oMath>
                  </m:oMathPara>
                </a14:m>
                <a:endParaRPr lang="en-US" dirty="0"/>
              </a:p>
            </p:txBody>
          </p:sp>
        </mc:Choice>
        <mc:Fallback>
          <p:sp>
            <p:nvSpPr>
              <p:cNvPr id="4" name="TextBox 3">
                <a:extLst>
                  <a:ext uri="{FF2B5EF4-FFF2-40B4-BE49-F238E27FC236}">
                    <a16:creationId xmlns:a16="http://schemas.microsoft.com/office/drawing/2014/main" id="{1F5D3795-9B3E-48D7-87F3-00870EC1DE90}"/>
                  </a:ext>
                </a:extLst>
              </p:cNvPr>
              <p:cNvSpPr txBox="1">
                <a:spLocks noRot="1" noChangeAspect="1" noMove="1" noResize="1" noEditPoints="1" noAdjustHandles="1" noChangeArrowheads="1" noChangeShapeType="1" noTextEdit="1"/>
              </p:cNvSpPr>
              <p:nvPr/>
            </p:nvSpPr>
            <p:spPr>
              <a:xfrm>
                <a:off x="6229133" y="3603850"/>
                <a:ext cx="5621857" cy="829266"/>
              </a:xfrm>
              <a:prstGeom prst="rect">
                <a:avLst/>
              </a:prstGeom>
              <a:blipFill>
                <a:blip r:embed="rId2"/>
                <a:stretch>
                  <a:fillRect/>
                </a:stretch>
              </a:blipFill>
            </p:spPr>
            <p:txBody>
              <a:bodyPr/>
              <a:lstStyle/>
              <a:p>
                <a:r>
                  <a:rPr lang="en-US">
                    <a:noFill/>
                  </a:rPr>
                  <a:t> </a:t>
                </a:r>
              </a:p>
            </p:txBody>
          </p:sp>
        </mc:Fallback>
      </mc:AlternateContent>
      <p:graphicFrame>
        <p:nvGraphicFramePr>
          <p:cNvPr id="5" name="Content Placeholder 3">
            <a:extLst>
              <a:ext uri="{FF2B5EF4-FFF2-40B4-BE49-F238E27FC236}">
                <a16:creationId xmlns:a16="http://schemas.microsoft.com/office/drawing/2014/main" id="{2E61979F-8118-43BE-99DB-58FDE9DB6819}"/>
              </a:ext>
            </a:extLst>
          </p:cNvPr>
          <p:cNvGraphicFramePr>
            <a:graphicFrameLocks/>
          </p:cNvGraphicFramePr>
          <p:nvPr>
            <p:extLst>
              <p:ext uri="{D42A27DB-BD31-4B8C-83A1-F6EECF244321}">
                <p14:modId xmlns:p14="http://schemas.microsoft.com/office/powerpoint/2010/main" val="117154376"/>
              </p:ext>
            </p:extLst>
          </p:nvPr>
        </p:nvGraphicFramePr>
        <p:xfrm>
          <a:off x="341010" y="2105666"/>
          <a:ext cx="10292481" cy="728134"/>
        </p:xfrm>
        <a:graphic>
          <a:graphicData uri="http://schemas.openxmlformats.org/drawingml/2006/table">
            <a:tbl>
              <a:tblPr firstRow="1" firstCol="1" bandRow="1">
                <a:tableStyleId>{5C22544A-7EE6-4342-B048-85BDC9FD1C3A}</a:tableStyleId>
              </a:tblPr>
              <a:tblGrid>
                <a:gridCol w="1036386">
                  <a:extLst>
                    <a:ext uri="{9D8B030D-6E8A-4147-A177-3AD203B41FA5}">
                      <a16:colId xmlns:a16="http://schemas.microsoft.com/office/drawing/2014/main" val="90803916"/>
                    </a:ext>
                  </a:extLst>
                </a:gridCol>
                <a:gridCol w="625742">
                  <a:extLst>
                    <a:ext uri="{9D8B030D-6E8A-4147-A177-3AD203B41FA5}">
                      <a16:colId xmlns:a16="http://schemas.microsoft.com/office/drawing/2014/main" val="2263283056"/>
                    </a:ext>
                  </a:extLst>
                </a:gridCol>
                <a:gridCol w="625742">
                  <a:extLst>
                    <a:ext uri="{9D8B030D-6E8A-4147-A177-3AD203B41FA5}">
                      <a16:colId xmlns:a16="http://schemas.microsoft.com/office/drawing/2014/main" val="3252134658"/>
                    </a:ext>
                  </a:extLst>
                </a:gridCol>
                <a:gridCol w="625742">
                  <a:extLst>
                    <a:ext uri="{9D8B030D-6E8A-4147-A177-3AD203B41FA5}">
                      <a16:colId xmlns:a16="http://schemas.microsoft.com/office/drawing/2014/main" val="903733530"/>
                    </a:ext>
                  </a:extLst>
                </a:gridCol>
                <a:gridCol w="625742">
                  <a:extLst>
                    <a:ext uri="{9D8B030D-6E8A-4147-A177-3AD203B41FA5}">
                      <a16:colId xmlns:a16="http://schemas.microsoft.com/office/drawing/2014/main" val="2888914831"/>
                    </a:ext>
                  </a:extLst>
                </a:gridCol>
                <a:gridCol w="625742">
                  <a:extLst>
                    <a:ext uri="{9D8B030D-6E8A-4147-A177-3AD203B41FA5}">
                      <a16:colId xmlns:a16="http://schemas.microsoft.com/office/drawing/2014/main" val="2241135458"/>
                    </a:ext>
                  </a:extLst>
                </a:gridCol>
                <a:gridCol w="786089">
                  <a:extLst>
                    <a:ext uri="{9D8B030D-6E8A-4147-A177-3AD203B41FA5}">
                      <a16:colId xmlns:a16="http://schemas.microsoft.com/office/drawing/2014/main" val="1118403065"/>
                    </a:ext>
                  </a:extLst>
                </a:gridCol>
                <a:gridCol w="1137091">
                  <a:extLst>
                    <a:ext uri="{9D8B030D-6E8A-4147-A177-3AD203B41FA5}">
                      <a16:colId xmlns:a16="http://schemas.microsoft.com/office/drawing/2014/main" val="1093312032"/>
                    </a:ext>
                  </a:extLst>
                </a:gridCol>
                <a:gridCol w="840841">
                  <a:extLst>
                    <a:ext uri="{9D8B030D-6E8A-4147-A177-3AD203B41FA5}">
                      <a16:colId xmlns:a16="http://schemas.microsoft.com/office/drawing/2014/main" val="2189272657"/>
                    </a:ext>
                  </a:extLst>
                </a:gridCol>
                <a:gridCol w="840841">
                  <a:extLst>
                    <a:ext uri="{9D8B030D-6E8A-4147-A177-3AD203B41FA5}">
                      <a16:colId xmlns:a16="http://schemas.microsoft.com/office/drawing/2014/main" val="2741699320"/>
                    </a:ext>
                  </a:extLst>
                </a:gridCol>
                <a:gridCol w="840841">
                  <a:extLst>
                    <a:ext uri="{9D8B030D-6E8A-4147-A177-3AD203B41FA5}">
                      <a16:colId xmlns:a16="http://schemas.microsoft.com/office/drawing/2014/main" val="4073478398"/>
                    </a:ext>
                  </a:extLst>
                </a:gridCol>
                <a:gridCol w="840841">
                  <a:extLst>
                    <a:ext uri="{9D8B030D-6E8A-4147-A177-3AD203B41FA5}">
                      <a16:colId xmlns:a16="http://schemas.microsoft.com/office/drawing/2014/main" val="2693989875"/>
                    </a:ext>
                  </a:extLst>
                </a:gridCol>
                <a:gridCol w="840841">
                  <a:extLst>
                    <a:ext uri="{9D8B030D-6E8A-4147-A177-3AD203B41FA5}">
                      <a16:colId xmlns:a16="http://schemas.microsoft.com/office/drawing/2014/main" val="3840620170"/>
                    </a:ext>
                  </a:extLst>
                </a:gridCol>
              </a:tblGrid>
              <a:tr h="364067">
                <a:tc>
                  <a:txBody>
                    <a:bodyPr/>
                    <a:lstStyle/>
                    <a:p>
                      <a:pPr algn="ctr">
                        <a:lnSpc>
                          <a:spcPct val="107000"/>
                        </a:lnSpc>
                        <a:spcAft>
                          <a:spcPts val="800"/>
                        </a:spcAft>
                      </a:pPr>
                      <a:r>
                        <a:rPr lang="en-US" sz="1800">
                          <a:effectLst/>
                        </a:rPr>
                        <a:t>RES/NO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JMLH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(JMLH)</a:t>
                      </a:r>
                      <a:r>
                        <a:rPr lang="en-US" sz="1800" baseline="300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(1)</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(2)</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(3)</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(4)</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a:effectLst/>
                        </a:rPr>
                        <a:t>(5)</a:t>
                      </a:r>
                      <a:r>
                        <a:rPr lang="en-US" sz="1800" baseline="30000">
                          <a:effectLst/>
                        </a:rPr>
                        <a:t> 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35223857"/>
                  </a:ext>
                </a:extLst>
              </a:tr>
              <a:tr h="364067">
                <a:tc>
                  <a:txBody>
                    <a:bodyPr/>
                    <a:lstStyle/>
                    <a:p>
                      <a:pPr algn="ctr">
                        <a:lnSpc>
                          <a:spcPct val="107000"/>
                        </a:lnSpc>
                        <a:spcAft>
                          <a:spcPts val="800"/>
                        </a:spcAft>
                      </a:pPr>
                      <a:r>
                        <a:rPr lang="en-US" sz="1800">
                          <a:effectLst/>
                        </a:rPr>
                        <a:t>jumlah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US" sz="1800">
                          <a:effectLst/>
                        </a:rPr>
                        <a:t>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42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179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a:effectLst/>
                        </a:rPr>
                        <a:t>3251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rPr>
                        <a:t>115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127</a:t>
                      </a:r>
                    </a:p>
                  </a:txBody>
                  <a:tcPr marL="68580" marR="68580" marT="0" marB="0" anchor="b"/>
                </a:tc>
                <a:tc>
                  <a:txBody>
                    <a:bodyPr/>
                    <a:lstStyle/>
                    <a:p>
                      <a:pPr algn="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127</a:t>
                      </a:r>
                    </a:p>
                  </a:txBody>
                  <a:tcPr marL="68580" marR="68580" marT="0" marB="0" anchor="b"/>
                </a:tc>
                <a:tc>
                  <a:txBody>
                    <a:bodyPr/>
                    <a:lstStyle/>
                    <a:p>
                      <a:pPr algn="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124</a:t>
                      </a:r>
                    </a:p>
                  </a:txBody>
                  <a:tcPr marL="68580" marR="68580" marT="0" marB="0" anchor="b"/>
                </a:tc>
                <a:tc>
                  <a:txBody>
                    <a:bodyPr/>
                    <a:lstStyle/>
                    <a:p>
                      <a:pPr algn="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178</a:t>
                      </a:r>
                    </a:p>
                  </a:txBody>
                  <a:tcPr marL="68580" marR="68580" marT="0" marB="0" anchor="b"/>
                </a:tc>
                <a:extLst>
                  <a:ext uri="{0D108BD9-81ED-4DB2-BD59-A6C34878D82A}">
                    <a16:rowId xmlns:a16="http://schemas.microsoft.com/office/drawing/2014/main" val="1228279283"/>
                  </a:ext>
                </a:extLst>
              </a:tr>
            </a:tbl>
          </a:graphicData>
        </a:graphic>
      </p:graphicFrame>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3DD9D80E-32EE-454F-939F-A170A2C70625}"/>
                  </a:ext>
                </a:extLst>
              </p:cNvPr>
              <p:cNvSpPr txBox="1"/>
              <p:nvPr/>
            </p:nvSpPr>
            <p:spPr>
              <a:xfrm>
                <a:off x="937910" y="3062256"/>
                <a:ext cx="2291845" cy="625749"/>
              </a:xfrm>
              <a:prstGeom prst="rect">
                <a:avLst/>
              </a:prstGeom>
            </p:spPr>
            <p:style>
              <a:lnRef idx="0">
                <a:schemeClr val="dk1"/>
              </a:lnRef>
              <a:fillRef idx="3">
                <a:schemeClr val="dk1"/>
              </a:fillRef>
              <a:effectRef idx="3">
                <a:schemeClr val="dk1"/>
              </a:effectRef>
              <a:fontRef idx="minor">
                <a:schemeClr val="lt1"/>
              </a:fontRef>
            </p:style>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𝑘</m:t>
                          </m:r>
                        </m:num>
                        <m:den>
                          <m:r>
                            <a:rPr lang="en-US" b="0" i="1" smtClean="0">
                              <a:latin typeface="Cambria Math" panose="02040503050406030204" pitchFamily="18" charset="0"/>
                            </a:rPr>
                            <m:t>𝑘</m:t>
                          </m:r>
                          <m:r>
                            <a:rPr lang="en-US" b="0" i="1" smtClean="0">
                              <a:latin typeface="Cambria Math" panose="02040503050406030204" pitchFamily="18" charset="0"/>
                            </a:rPr>
                            <m:t>−1</m:t>
                          </m:r>
                        </m:den>
                      </m:f>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1−</m:t>
                          </m:r>
                          <m:f>
                            <m:fPr>
                              <m:ctrlPr>
                                <a:rPr lang="en-US" b="0" i="1" smtClean="0">
                                  <a:latin typeface="Cambria Math" panose="02040503050406030204" pitchFamily="18" charset="0"/>
                                </a:rPr>
                              </m:ctrlPr>
                            </m:fPr>
                            <m:num>
                              <m:nary>
                                <m:naryPr>
                                  <m:chr m:val="∑"/>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𝑆𝑖</m:t>
                                      </m:r>
                                    </m:e>
                                    <m:sup>
                                      <m:r>
                                        <a:rPr lang="en-US" b="0" i="1" smtClean="0">
                                          <a:latin typeface="Cambria Math" panose="02040503050406030204" pitchFamily="18" charset="0"/>
                                        </a:rPr>
                                        <m:t>2</m:t>
                                      </m:r>
                                    </m:sup>
                                  </m:sSup>
                                </m:e>
                              </m:nary>
                            </m:num>
                            <m:den>
                              <m:sSup>
                                <m:sSupPr>
                                  <m:ctrlPr>
                                    <a:rPr lang="en-US" i="1">
                                      <a:latin typeface="Cambria Math" panose="02040503050406030204" pitchFamily="18" charset="0"/>
                                    </a:rPr>
                                  </m:ctrlPr>
                                </m:sSupPr>
                                <m:e>
                                  <m:r>
                                    <a:rPr lang="en-US" i="1">
                                      <a:latin typeface="Cambria Math" panose="02040503050406030204" pitchFamily="18" charset="0"/>
                                    </a:rPr>
                                    <m:t>𝑆</m:t>
                                  </m:r>
                                  <m:r>
                                    <a:rPr lang="en-US" b="0" i="1" smtClean="0">
                                      <a:latin typeface="Cambria Math" panose="02040503050406030204" pitchFamily="18" charset="0"/>
                                    </a:rPr>
                                    <m:t>𝑡</m:t>
                                  </m:r>
                                </m:e>
                                <m:sup>
                                  <m:r>
                                    <a:rPr lang="en-US" i="1">
                                      <a:latin typeface="Cambria Math" panose="02040503050406030204" pitchFamily="18" charset="0"/>
                                    </a:rPr>
                                    <m:t>2</m:t>
                                  </m:r>
                                </m:sup>
                              </m:sSup>
                            </m:den>
                          </m:f>
                        </m:e>
                      </m:d>
                    </m:oMath>
                  </m:oMathPara>
                </a14:m>
                <a:endParaRPr lang="en-US" dirty="0"/>
              </a:p>
            </p:txBody>
          </p:sp>
        </mc:Choice>
        <mc:Fallback>
          <p:sp>
            <p:nvSpPr>
              <p:cNvPr id="6" name="TextBox 5">
                <a:extLst>
                  <a:ext uri="{FF2B5EF4-FFF2-40B4-BE49-F238E27FC236}">
                    <a16:creationId xmlns:a16="http://schemas.microsoft.com/office/drawing/2014/main" id="{3DD9D80E-32EE-454F-939F-A170A2C70625}"/>
                  </a:ext>
                </a:extLst>
              </p:cNvPr>
              <p:cNvSpPr txBox="1">
                <a:spLocks noRot="1" noChangeAspect="1" noMove="1" noResize="1" noEditPoints="1" noAdjustHandles="1" noChangeArrowheads="1" noChangeShapeType="1" noTextEdit="1"/>
              </p:cNvSpPr>
              <p:nvPr/>
            </p:nvSpPr>
            <p:spPr>
              <a:xfrm>
                <a:off x="937910" y="3062256"/>
                <a:ext cx="2291845" cy="62574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AAAEE007-1782-4470-9CD3-F142C53274C3}"/>
                  </a:ext>
                </a:extLst>
              </p:cNvPr>
              <p:cNvSpPr txBox="1"/>
              <p:nvPr/>
            </p:nvSpPr>
            <p:spPr>
              <a:xfrm>
                <a:off x="5709482" y="2897812"/>
                <a:ext cx="6096000" cy="76309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𝑆𝑖</m:t>
                              </m:r>
                            </m:e>
                            <m:sup>
                              <m:r>
                                <a:rPr lang="en-US" b="0" i="1" smtClean="0">
                                  <a:latin typeface="Cambria Math" panose="02040503050406030204" pitchFamily="18" charset="0"/>
                                </a:rPr>
                                <m:t>2</m:t>
                              </m:r>
                            </m:sup>
                          </m:sSup>
                        </m:e>
                      </m:nary>
                      <m:r>
                        <a:rPr lang="en-US" b="0" i="1" smtClean="0">
                          <a:latin typeface="Cambria Math" panose="02040503050406030204" pitchFamily="18" charset="0"/>
                        </a:rPr>
                        <m:t>=0,61+0,45+0,45+0,84+0,16=2,51</m:t>
                      </m:r>
                    </m:oMath>
                  </m:oMathPara>
                </a14:m>
                <a:endParaRPr lang="en-US" dirty="0"/>
              </a:p>
            </p:txBody>
          </p:sp>
        </mc:Choice>
        <mc:Fallback>
          <p:sp>
            <p:nvSpPr>
              <p:cNvPr id="8" name="TextBox 7">
                <a:extLst>
                  <a:ext uri="{FF2B5EF4-FFF2-40B4-BE49-F238E27FC236}">
                    <a16:creationId xmlns:a16="http://schemas.microsoft.com/office/drawing/2014/main" id="{AAAEE007-1782-4470-9CD3-F142C53274C3}"/>
                  </a:ext>
                </a:extLst>
              </p:cNvPr>
              <p:cNvSpPr txBox="1">
                <a:spLocks noRot="1" noChangeAspect="1" noMove="1" noResize="1" noEditPoints="1" noAdjustHandles="1" noChangeArrowheads="1" noChangeShapeType="1" noTextEdit="1"/>
              </p:cNvSpPr>
              <p:nvPr/>
            </p:nvSpPr>
            <p:spPr>
              <a:xfrm>
                <a:off x="5709482" y="2897812"/>
                <a:ext cx="6096000" cy="76309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871320E7-EEB5-44B0-A20F-87858E50A2D5}"/>
                  </a:ext>
                </a:extLst>
              </p:cNvPr>
              <p:cNvSpPr txBox="1"/>
              <p:nvPr/>
            </p:nvSpPr>
            <p:spPr>
              <a:xfrm>
                <a:off x="3323696" y="3066199"/>
                <a:ext cx="2291845" cy="617861"/>
              </a:xfrm>
              <a:prstGeom prst="rect">
                <a:avLst/>
              </a:prstGeom>
            </p:spPr>
            <p:style>
              <a:lnRef idx="0">
                <a:schemeClr val="dk1"/>
              </a:lnRef>
              <a:fillRef idx="3">
                <a:schemeClr val="dk1"/>
              </a:fillRef>
              <a:effectRef idx="3">
                <a:schemeClr val="dk1"/>
              </a:effectRef>
              <a:fontRef idx="minor">
                <a:schemeClr val="lt1"/>
              </a:fontRef>
            </p:style>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5−1</m:t>
                          </m:r>
                        </m:den>
                      </m:f>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1−</m:t>
                          </m:r>
                          <m:f>
                            <m:fPr>
                              <m:ctrlPr>
                                <a:rPr lang="en-US" b="0" i="1" smtClean="0">
                                  <a:latin typeface="Cambria Math" panose="02040503050406030204" pitchFamily="18" charset="0"/>
                                </a:rPr>
                              </m:ctrlPr>
                            </m:fPr>
                            <m:num>
                              <m:r>
                                <a:rPr lang="en-US" b="0" i="1" smtClean="0">
                                  <a:latin typeface="Cambria Math" panose="02040503050406030204" pitchFamily="18" charset="0"/>
                                </a:rPr>
                                <m:t>2,51</m:t>
                              </m:r>
                            </m:num>
                            <m:den>
                              <m:r>
                                <a:rPr lang="en-US" i="1" smtClean="0">
                                  <a:latin typeface="Cambria Math" panose="02040503050406030204" pitchFamily="18" charset="0"/>
                                </a:rPr>
                                <m:t>4</m:t>
                              </m:r>
                              <m:r>
                                <a:rPr lang="en-US" b="0" i="1" smtClean="0">
                                  <a:latin typeface="Cambria Math" panose="02040503050406030204" pitchFamily="18" charset="0"/>
                                </a:rPr>
                                <m:t>,69</m:t>
                              </m:r>
                            </m:den>
                          </m:f>
                        </m:e>
                      </m:d>
                    </m:oMath>
                  </m:oMathPara>
                </a14:m>
                <a:endParaRPr lang="en-US" dirty="0"/>
              </a:p>
            </p:txBody>
          </p:sp>
        </mc:Choice>
        <mc:Fallback>
          <p:sp>
            <p:nvSpPr>
              <p:cNvPr id="9" name="TextBox 8">
                <a:extLst>
                  <a:ext uri="{FF2B5EF4-FFF2-40B4-BE49-F238E27FC236}">
                    <a16:creationId xmlns:a16="http://schemas.microsoft.com/office/drawing/2014/main" id="{871320E7-EEB5-44B0-A20F-87858E50A2D5}"/>
                  </a:ext>
                </a:extLst>
              </p:cNvPr>
              <p:cNvSpPr txBox="1">
                <a:spLocks noRot="1" noChangeAspect="1" noMove="1" noResize="1" noEditPoints="1" noAdjustHandles="1" noChangeArrowheads="1" noChangeShapeType="1" noTextEdit="1"/>
              </p:cNvSpPr>
              <p:nvPr/>
            </p:nvSpPr>
            <p:spPr>
              <a:xfrm>
                <a:off x="3323696" y="3066199"/>
                <a:ext cx="2291845" cy="61786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5B701CF4-7B1E-4343-9610-CFEA8B077A21}"/>
                  </a:ext>
                </a:extLst>
              </p:cNvPr>
              <p:cNvSpPr txBox="1"/>
              <p:nvPr/>
            </p:nvSpPr>
            <p:spPr>
              <a:xfrm>
                <a:off x="937909" y="3827151"/>
                <a:ext cx="2291845" cy="524182"/>
              </a:xfrm>
              <a:prstGeom prst="rect">
                <a:avLst/>
              </a:prstGeom>
            </p:spPr>
            <p:style>
              <a:lnRef idx="0">
                <a:schemeClr val="dk1"/>
              </a:lnRef>
              <a:fillRef idx="3">
                <a:schemeClr val="dk1"/>
              </a:fillRef>
              <a:effectRef idx="3">
                <a:schemeClr val="dk1"/>
              </a:effectRef>
              <a:fontRef idx="minor">
                <a:schemeClr val="lt1"/>
              </a:fontRef>
            </p:style>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4</m:t>
                          </m:r>
                        </m:den>
                      </m:f>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0,53518</m:t>
                          </m:r>
                        </m:e>
                      </m:d>
                    </m:oMath>
                  </m:oMathPara>
                </a14:m>
                <a:endParaRPr lang="en-US" dirty="0"/>
              </a:p>
            </p:txBody>
          </p:sp>
        </mc:Choice>
        <mc:Fallback>
          <p:sp>
            <p:nvSpPr>
              <p:cNvPr id="10" name="TextBox 9">
                <a:extLst>
                  <a:ext uri="{FF2B5EF4-FFF2-40B4-BE49-F238E27FC236}">
                    <a16:creationId xmlns:a16="http://schemas.microsoft.com/office/drawing/2014/main" id="{5B701CF4-7B1E-4343-9610-CFEA8B077A21}"/>
                  </a:ext>
                </a:extLst>
              </p:cNvPr>
              <p:cNvSpPr txBox="1">
                <a:spLocks noRot="1" noChangeAspect="1" noMove="1" noResize="1" noEditPoints="1" noAdjustHandles="1" noChangeArrowheads="1" noChangeShapeType="1" noTextEdit="1"/>
              </p:cNvSpPr>
              <p:nvPr/>
            </p:nvSpPr>
            <p:spPr>
              <a:xfrm>
                <a:off x="937909" y="3827151"/>
                <a:ext cx="2291845" cy="52418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0C28B6FA-2105-44AA-9838-975A6F44E725}"/>
                  </a:ext>
                </a:extLst>
              </p:cNvPr>
              <p:cNvSpPr txBox="1"/>
              <p:nvPr/>
            </p:nvSpPr>
            <p:spPr>
              <a:xfrm>
                <a:off x="3323696" y="3827150"/>
                <a:ext cx="2291845" cy="276999"/>
              </a:xfrm>
              <a:prstGeom prst="rect">
                <a:avLst/>
              </a:prstGeom>
            </p:spPr>
            <p:style>
              <a:lnRef idx="0">
                <a:schemeClr val="dk1"/>
              </a:lnRef>
              <a:fillRef idx="3">
                <a:schemeClr val="dk1"/>
              </a:fillRef>
              <a:effectRef idx="3">
                <a:schemeClr val="dk1"/>
              </a:effectRef>
              <a:fontRef idx="minor">
                <a:schemeClr val="lt1"/>
              </a:fontRef>
            </p:style>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=1,25 (0,46482)</m:t>
                      </m:r>
                    </m:oMath>
                  </m:oMathPara>
                </a14:m>
                <a:endParaRPr lang="en-US" dirty="0"/>
              </a:p>
            </p:txBody>
          </p:sp>
        </mc:Choice>
        <mc:Fallback>
          <p:sp>
            <p:nvSpPr>
              <p:cNvPr id="11" name="TextBox 10">
                <a:extLst>
                  <a:ext uri="{FF2B5EF4-FFF2-40B4-BE49-F238E27FC236}">
                    <a16:creationId xmlns:a16="http://schemas.microsoft.com/office/drawing/2014/main" id="{0C28B6FA-2105-44AA-9838-975A6F44E725}"/>
                  </a:ext>
                </a:extLst>
              </p:cNvPr>
              <p:cNvSpPr txBox="1">
                <a:spLocks noRot="1" noChangeAspect="1" noMove="1" noResize="1" noEditPoints="1" noAdjustHandles="1" noChangeArrowheads="1" noChangeShapeType="1" noTextEdit="1"/>
              </p:cNvSpPr>
              <p:nvPr/>
            </p:nvSpPr>
            <p:spPr>
              <a:xfrm>
                <a:off x="3323696" y="3827150"/>
                <a:ext cx="2291845" cy="276999"/>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1296C68E-3230-409B-AA90-43B774076169}"/>
                  </a:ext>
                </a:extLst>
              </p:cNvPr>
              <p:cNvSpPr txBox="1"/>
              <p:nvPr/>
            </p:nvSpPr>
            <p:spPr>
              <a:xfrm>
                <a:off x="937909" y="4542856"/>
                <a:ext cx="2291845" cy="276999"/>
              </a:xfrm>
              <a:prstGeom prst="rect">
                <a:avLst/>
              </a:prstGeom>
            </p:spPr>
            <p:style>
              <a:lnRef idx="0">
                <a:schemeClr val="dk1"/>
              </a:lnRef>
              <a:fillRef idx="3">
                <a:schemeClr val="dk1"/>
              </a:fillRef>
              <a:effectRef idx="3">
                <a:schemeClr val="dk1"/>
              </a:effectRef>
              <a:fontRef idx="minor">
                <a:schemeClr val="lt1"/>
              </a:fontRef>
            </p:style>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=0,581</m:t>
                      </m:r>
                    </m:oMath>
                  </m:oMathPara>
                </a14:m>
                <a:endParaRPr lang="en-US" dirty="0"/>
              </a:p>
            </p:txBody>
          </p:sp>
        </mc:Choice>
        <mc:Fallback>
          <p:sp>
            <p:nvSpPr>
              <p:cNvPr id="14" name="TextBox 13">
                <a:extLst>
                  <a:ext uri="{FF2B5EF4-FFF2-40B4-BE49-F238E27FC236}">
                    <a16:creationId xmlns:a16="http://schemas.microsoft.com/office/drawing/2014/main" id="{1296C68E-3230-409B-AA90-43B774076169}"/>
                  </a:ext>
                </a:extLst>
              </p:cNvPr>
              <p:cNvSpPr txBox="1">
                <a:spLocks noRot="1" noChangeAspect="1" noMove="1" noResize="1" noEditPoints="1" noAdjustHandles="1" noChangeArrowheads="1" noChangeShapeType="1" noTextEdit="1"/>
              </p:cNvSpPr>
              <p:nvPr/>
            </p:nvSpPr>
            <p:spPr>
              <a:xfrm>
                <a:off x="937909" y="4542856"/>
                <a:ext cx="2291845" cy="276999"/>
              </a:xfrm>
              <a:prstGeom prst="rect">
                <a:avLst/>
              </a:prstGeom>
              <a:blipFill>
                <a:blip r:embed="rId8"/>
                <a:stretch>
                  <a:fillRect/>
                </a:stretch>
              </a:blipFill>
            </p:spPr>
            <p:txBody>
              <a:bodyPr/>
              <a:lstStyle/>
              <a:p>
                <a:r>
                  <a:rPr lang="en-US">
                    <a:noFill/>
                  </a:rPr>
                  <a:t> </a:t>
                </a:r>
              </a:p>
            </p:txBody>
          </p:sp>
        </mc:Fallback>
      </mc:AlternateContent>
      <p:sp>
        <p:nvSpPr>
          <p:cNvPr id="15" name="Content Placeholder 2">
            <a:extLst>
              <a:ext uri="{FF2B5EF4-FFF2-40B4-BE49-F238E27FC236}">
                <a16:creationId xmlns:a16="http://schemas.microsoft.com/office/drawing/2014/main" id="{6A599490-B537-4BA3-8846-3873D7016A99}"/>
              </a:ext>
            </a:extLst>
          </p:cNvPr>
          <p:cNvSpPr txBox="1">
            <a:spLocks/>
          </p:cNvSpPr>
          <p:nvPr/>
        </p:nvSpPr>
        <p:spPr>
          <a:xfrm>
            <a:off x="3811703" y="4819855"/>
            <a:ext cx="6012579" cy="1885745"/>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2200" dirty="0"/>
              <a:t>PADA UJI RELIABILITAS DI ATAS, DATA YANG DITERSEBUT TIDAK RELIABEL DAN DAPAT DIPERGUNAKAN, JIKA MERUJUK PENDAPAT GHOZALI YANG MENYATAKAN SUATAU DATA DIAGGAP REALIABEL APABILA NILAI CRONCH BACH ALFA LEBIH DARI 0,60</a:t>
            </a:r>
          </a:p>
          <a:p>
            <a:pPr marL="0" indent="0">
              <a:buFont typeface="Arial" panose="020B0604020202020204" pitchFamily="34" charset="0"/>
              <a:buNone/>
            </a:pPr>
            <a:endParaRPr lang="en-US" sz="2200" dirty="0"/>
          </a:p>
        </p:txBody>
      </p:sp>
    </p:spTree>
    <p:extLst>
      <p:ext uri="{BB962C8B-B14F-4D97-AF65-F5344CB8AC3E}">
        <p14:creationId xmlns:p14="http://schemas.microsoft.com/office/powerpoint/2010/main" val="3495065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FA015-EAA7-4238-A580-916547950B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53B1D8F-6D12-40BF-ACBD-49222DC3911B}"/>
              </a:ext>
            </a:extLst>
          </p:cNvPr>
          <p:cNvSpPr>
            <a:spLocks noGrp="1"/>
          </p:cNvSpPr>
          <p:nvPr>
            <p:ph idx="1"/>
          </p:nvPr>
        </p:nvSpPr>
        <p:spPr/>
        <p:txBody>
          <a:bodyPr/>
          <a:lstStyle/>
          <a:p>
            <a:pPr algn="l"/>
            <a:r>
              <a:rPr lang="en-US" sz="1800" b="1" i="0" u="none" strike="noStrike" baseline="0" dirty="0" err="1">
                <a:solidFill>
                  <a:srgbClr val="808080"/>
                </a:solidFill>
                <a:latin typeface="Cambria" panose="02040503050406030204" pitchFamily="18" charset="0"/>
              </a:rPr>
              <a:t>Azuar</a:t>
            </a:r>
            <a:r>
              <a:rPr lang="en-US" sz="1800" b="1" i="0" u="none" strike="noStrike" baseline="0" dirty="0">
                <a:solidFill>
                  <a:srgbClr val="808080"/>
                </a:solidFill>
                <a:latin typeface="Cambria" panose="02040503050406030204" pitchFamily="18" charset="0"/>
              </a:rPr>
              <a:t> </a:t>
            </a:r>
            <a:r>
              <a:rPr lang="en-US" sz="1800" b="1" i="0" u="none" strike="noStrike" baseline="0" dirty="0" err="1">
                <a:solidFill>
                  <a:srgbClr val="808080"/>
                </a:solidFill>
                <a:latin typeface="Cambria" panose="02040503050406030204" pitchFamily="18" charset="0"/>
              </a:rPr>
              <a:t>Juliandi</a:t>
            </a:r>
            <a:r>
              <a:rPr lang="en-US" sz="1800" b="1" i="0" u="none" strike="noStrike" baseline="0" dirty="0">
                <a:solidFill>
                  <a:srgbClr val="808080"/>
                </a:solidFill>
                <a:latin typeface="Cambria" panose="02040503050406030204" pitchFamily="18" charset="0"/>
              </a:rPr>
              <a:t> </a:t>
            </a:r>
            <a:r>
              <a:rPr lang="en-US" sz="1800" b="1" i="0" u="none" strike="noStrike" baseline="0" dirty="0">
                <a:latin typeface="Cambria" panose="02040503050406030204" pitchFamily="18" charset="0"/>
              </a:rPr>
              <a:t>[UJI RELIABILITAS</a:t>
            </a:r>
          </a:p>
          <a:p>
            <a:pPr algn="l"/>
            <a:r>
              <a:rPr lang="en-US" sz="1800" b="1" i="0" u="none" strike="noStrike" baseline="0" dirty="0">
                <a:latin typeface="Cambria" panose="02040503050406030204" pitchFamily="18" charset="0"/>
              </a:rPr>
              <a:t>INSTRUMEN PENELITIAN</a:t>
            </a:r>
          </a:p>
          <a:p>
            <a:pPr algn="l"/>
            <a:r>
              <a:rPr lang="en-US" sz="1800" b="1" i="0" u="none" strike="noStrike" baseline="0" dirty="0">
                <a:latin typeface="Cambria" panose="02040503050406030204" pitchFamily="18" charset="0"/>
              </a:rPr>
              <a:t>DENGAN CRONBACH</a:t>
            </a:r>
          </a:p>
          <a:p>
            <a:pPr algn="l"/>
            <a:r>
              <a:rPr lang="en-US" sz="1800" b="1" i="0" u="none" strike="noStrike" baseline="0" dirty="0">
                <a:latin typeface="Cambria" panose="02040503050406030204" pitchFamily="18" charset="0"/>
              </a:rPr>
              <a:t>ALPHA : MANUAL] </a:t>
            </a:r>
          </a:p>
          <a:p>
            <a:pPr algn="l"/>
            <a:r>
              <a:rPr lang="en-US" dirty="0"/>
              <a:t>2008</a:t>
            </a:r>
          </a:p>
        </p:txBody>
      </p:sp>
    </p:spTree>
    <p:extLst>
      <p:ext uri="{BB962C8B-B14F-4D97-AF65-F5344CB8AC3E}">
        <p14:creationId xmlns:p14="http://schemas.microsoft.com/office/powerpoint/2010/main" val="3625510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F8DA4-FDD0-4AE9-9E59-8AA09E43D426}"/>
              </a:ext>
            </a:extLst>
          </p:cNvPr>
          <p:cNvSpPr>
            <a:spLocks noGrp="1"/>
          </p:cNvSpPr>
          <p:nvPr>
            <p:ph type="title"/>
          </p:nvPr>
        </p:nvSpPr>
        <p:spPr/>
        <p:txBody>
          <a:bodyPr/>
          <a:lstStyle/>
          <a:p>
            <a:r>
              <a:rPr lang="en-US" dirty="0"/>
              <a:t>VALIDITAS VS REABILITAS</a:t>
            </a:r>
          </a:p>
        </p:txBody>
      </p:sp>
      <p:sp>
        <p:nvSpPr>
          <p:cNvPr id="3" name="Content Placeholder 2">
            <a:extLst>
              <a:ext uri="{FF2B5EF4-FFF2-40B4-BE49-F238E27FC236}">
                <a16:creationId xmlns:a16="http://schemas.microsoft.com/office/drawing/2014/main" id="{7DAC922C-DC32-4FB2-B9C5-FF0BBFFB5223}"/>
              </a:ext>
            </a:extLst>
          </p:cNvPr>
          <p:cNvSpPr>
            <a:spLocks noGrp="1"/>
          </p:cNvSpPr>
          <p:nvPr>
            <p:ph idx="1"/>
          </p:nvPr>
        </p:nvSpPr>
        <p:spPr/>
        <p:txBody>
          <a:bodyPr>
            <a:normAutofit/>
          </a:bodyPr>
          <a:lstStyle/>
          <a:p>
            <a:r>
              <a:rPr lang="en-US" dirty="0"/>
              <a:t>VALIDITAS INSTRUMEN MEMPERMASALAHKAN SEJAUH MANA PENGUKURAN TEPAT DALAM MENGUKUR APA YANG HENDAK DIUKUR</a:t>
            </a:r>
          </a:p>
          <a:p>
            <a:r>
              <a:rPr lang="en-US" dirty="0"/>
              <a:t>INSTRUMEN DIKATAKAN VALID SAAT DAPAT MENGUNGKAP DATA DARI VARIABEL SECARA TEPAT TIDAK MENYIMPANG DARI KEADAAN YANG SEBENARNYA</a:t>
            </a:r>
          </a:p>
          <a:p>
            <a:r>
              <a:rPr lang="en-US" dirty="0"/>
              <a:t>RELIABILITAS MEMPERMASALAHKAN SEJAUH MANA SUATU PENGUKURAN DAPAT DIPERCAYA KARENA KEAJEGANNYA</a:t>
            </a:r>
          </a:p>
          <a:p>
            <a:r>
              <a:rPr lang="en-US" dirty="0"/>
              <a:t>INSTRUMEN DIKATAKAN RELIABEL SAAT DAPAT MENGUNGKAPKAN DATA YANG BISA DIPERCAYA</a:t>
            </a:r>
          </a:p>
          <a:p>
            <a:endParaRPr lang="en-US" dirty="0"/>
          </a:p>
        </p:txBody>
      </p:sp>
    </p:spTree>
    <p:extLst>
      <p:ext uri="{BB962C8B-B14F-4D97-AF65-F5344CB8AC3E}">
        <p14:creationId xmlns:p14="http://schemas.microsoft.com/office/powerpoint/2010/main" val="3706821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284A3-BA15-47DF-9FA5-47253CDCA42E}"/>
              </a:ext>
            </a:extLst>
          </p:cNvPr>
          <p:cNvSpPr>
            <a:spLocks noGrp="1"/>
          </p:cNvSpPr>
          <p:nvPr>
            <p:ph type="title"/>
          </p:nvPr>
        </p:nvSpPr>
        <p:spPr/>
        <p:txBody>
          <a:bodyPr/>
          <a:lstStyle/>
          <a:p>
            <a:r>
              <a:rPr lang="en-US" dirty="0"/>
              <a:t>VALIDITAS</a:t>
            </a:r>
          </a:p>
        </p:txBody>
      </p:sp>
      <p:sp>
        <p:nvSpPr>
          <p:cNvPr id="3" name="Content Placeholder 2">
            <a:extLst>
              <a:ext uri="{FF2B5EF4-FFF2-40B4-BE49-F238E27FC236}">
                <a16:creationId xmlns:a16="http://schemas.microsoft.com/office/drawing/2014/main" id="{B8AB6256-BDC2-428A-A9C2-882DFA0B0FFA}"/>
              </a:ext>
            </a:extLst>
          </p:cNvPr>
          <p:cNvSpPr>
            <a:spLocks noGrp="1"/>
          </p:cNvSpPr>
          <p:nvPr>
            <p:ph idx="1"/>
          </p:nvPr>
        </p:nvSpPr>
        <p:spPr/>
        <p:txBody>
          <a:bodyPr>
            <a:noAutofit/>
          </a:bodyPr>
          <a:lstStyle/>
          <a:p>
            <a:r>
              <a:rPr lang="en-US" sz="2000" dirty="0"/>
              <a:t>UJI VALIDITAS BERGUNA UNTUK MENGETAHUI </a:t>
            </a:r>
            <a:r>
              <a:rPr lang="sv-SE" sz="2000" dirty="0"/>
              <a:t>APAKAH ALAT UKUR TERSEBUT VALID, </a:t>
            </a:r>
          </a:p>
          <a:p>
            <a:r>
              <a:rPr lang="sv-SE" sz="2000" dirty="0"/>
              <a:t>VALID </a:t>
            </a:r>
            <a:r>
              <a:rPr lang="en-US" sz="2000" dirty="0"/>
              <a:t>ARTINYA KETEPATAN DAN KECERMATAN MENGUKUR ATAU ALAT UKUR TERSEBUT TEPAT UNTUK MENGUKUR SEBUAH VARIABLE YANG AKAN DIUKUR.</a:t>
            </a:r>
          </a:p>
          <a:p>
            <a:r>
              <a:rPr lang="en-US" sz="2000" dirty="0"/>
              <a:t>UJI VALIDITAS DIGUNAKAN UNTUK MENGETAHUI KELAYAKAN BUTIR-BUTIR PERTANYAAN DALAM SUATU DAFTAR (KONSTRUK) PERTANYAAN DALAM MENDEFINISIKAN SUATU VARIABEL.</a:t>
            </a:r>
          </a:p>
          <a:p>
            <a:r>
              <a:rPr lang="en-US" sz="2000" dirty="0"/>
              <a:t>JENIS-JENIS VALIDITAS </a:t>
            </a:r>
          </a:p>
          <a:p>
            <a:pPr lvl="1"/>
            <a:r>
              <a:rPr lang="en-US" dirty="0"/>
              <a:t>VALIDITAS KONTEN</a:t>
            </a:r>
          </a:p>
          <a:p>
            <a:pPr lvl="1"/>
            <a:r>
              <a:rPr lang="en-US" dirty="0"/>
              <a:t>VALIDITAS KONSTRUK</a:t>
            </a:r>
          </a:p>
          <a:p>
            <a:pPr lvl="1"/>
            <a:r>
              <a:rPr lang="en-US" dirty="0"/>
              <a:t>VALIDITAS KRITERIA</a:t>
            </a:r>
          </a:p>
        </p:txBody>
      </p:sp>
    </p:spTree>
    <p:extLst>
      <p:ext uri="{BB962C8B-B14F-4D97-AF65-F5344CB8AC3E}">
        <p14:creationId xmlns:p14="http://schemas.microsoft.com/office/powerpoint/2010/main" val="2341589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19E2-39E8-4FBF-ABDF-11FA99D1B069}"/>
              </a:ext>
            </a:extLst>
          </p:cNvPr>
          <p:cNvSpPr>
            <a:spLocks noGrp="1"/>
          </p:cNvSpPr>
          <p:nvPr>
            <p:ph type="title"/>
          </p:nvPr>
        </p:nvSpPr>
        <p:spPr/>
        <p:txBody>
          <a:bodyPr/>
          <a:lstStyle/>
          <a:p>
            <a:r>
              <a:rPr lang="en-US" dirty="0"/>
              <a:t>VALIDITAS KONTEN</a:t>
            </a:r>
          </a:p>
        </p:txBody>
      </p:sp>
      <p:sp>
        <p:nvSpPr>
          <p:cNvPr id="3" name="Content Placeholder 2">
            <a:extLst>
              <a:ext uri="{FF2B5EF4-FFF2-40B4-BE49-F238E27FC236}">
                <a16:creationId xmlns:a16="http://schemas.microsoft.com/office/drawing/2014/main" id="{717A1918-F03C-40EC-96D1-C1DDA8DD6E19}"/>
              </a:ext>
            </a:extLst>
          </p:cNvPr>
          <p:cNvSpPr>
            <a:spLocks noGrp="1"/>
          </p:cNvSpPr>
          <p:nvPr>
            <p:ph idx="1"/>
          </p:nvPr>
        </p:nvSpPr>
        <p:spPr>
          <a:xfrm>
            <a:off x="680321" y="2336872"/>
            <a:ext cx="9613861" cy="4178227"/>
          </a:xfrm>
        </p:spPr>
        <p:txBody>
          <a:bodyPr>
            <a:normAutofit lnSpcReduction="10000"/>
          </a:bodyPr>
          <a:lstStyle/>
          <a:p>
            <a:r>
              <a:rPr lang="en-US" dirty="0"/>
              <a:t>VALIDITAS KONTEN ATAU VALIDITAS ISI FOKUS MEMBERIKAN BUKTI PADA ELEMEN-ELEMEN YANG ADA PADA ALAT UKUR DAN DIPROSES DENGAN ANALISIS RASIONAL. </a:t>
            </a:r>
          </a:p>
          <a:p>
            <a:r>
              <a:rPr lang="en-US" dirty="0"/>
              <a:t>VALIDITAS KONTEN DINILAI OLEH AHLI. </a:t>
            </a:r>
          </a:p>
          <a:p>
            <a:r>
              <a:rPr lang="en-US" dirty="0"/>
              <a:t>INSTRUMEN DINYATAKAN VALID SECARA KONTEN TERGANTUNG DARI AHLI. </a:t>
            </a:r>
          </a:p>
          <a:p>
            <a:r>
              <a:rPr lang="en-US" dirty="0"/>
              <a:t>AHLI BEBAS MEMBERIKAN PENILAIAN APAKAH INSTRUMEN INI VALID ATAU TIDAK. </a:t>
            </a:r>
          </a:p>
          <a:p>
            <a:r>
              <a:rPr lang="en-US" dirty="0"/>
              <a:t>INDIKATOR BAHWA SUATU INSTRUMEN TELAH VALID ADALAH AHLI SUDAH MENERIMA INSTRUMEN, BAIK SECARA ISI MAUPUN FORMATNYA, TANPA ADA PERBAIKAN KEMBALI</a:t>
            </a:r>
          </a:p>
        </p:txBody>
      </p:sp>
    </p:spTree>
    <p:extLst>
      <p:ext uri="{BB962C8B-B14F-4D97-AF65-F5344CB8AC3E}">
        <p14:creationId xmlns:p14="http://schemas.microsoft.com/office/powerpoint/2010/main" val="1766749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869DD-D29D-49A2-A693-F01D2ADBFCC8}"/>
              </a:ext>
            </a:extLst>
          </p:cNvPr>
          <p:cNvSpPr>
            <a:spLocks noGrp="1"/>
          </p:cNvSpPr>
          <p:nvPr>
            <p:ph type="title"/>
          </p:nvPr>
        </p:nvSpPr>
        <p:spPr/>
        <p:txBody>
          <a:bodyPr/>
          <a:lstStyle/>
          <a:p>
            <a:r>
              <a:rPr lang="en-US" dirty="0"/>
              <a:t>VALIDITAS KONSTRUK</a:t>
            </a:r>
          </a:p>
        </p:txBody>
      </p:sp>
      <p:sp>
        <p:nvSpPr>
          <p:cNvPr id="3" name="Content Placeholder 2">
            <a:extLst>
              <a:ext uri="{FF2B5EF4-FFF2-40B4-BE49-F238E27FC236}">
                <a16:creationId xmlns:a16="http://schemas.microsoft.com/office/drawing/2014/main" id="{46B6B314-1778-4EAE-9994-8E86423FF659}"/>
              </a:ext>
            </a:extLst>
          </p:cNvPr>
          <p:cNvSpPr>
            <a:spLocks noGrp="1"/>
          </p:cNvSpPr>
          <p:nvPr>
            <p:ph idx="1"/>
          </p:nvPr>
        </p:nvSpPr>
        <p:spPr/>
        <p:txBody>
          <a:bodyPr/>
          <a:lstStyle/>
          <a:p>
            <a:r>
              <a:rPr lang="en-US" dirty="0"/>
              <a:t>VALIDITAS KONSTRUK FOKUS PADA SEJAUH MANA ALAT UKUR MENUNJUKKAN HASIL PENGUKURAN YANG SESUAI DENGAN DEFINISINYA. </a:t>
            </a:r>
          </a:p>
          <a:p>
            <a:r>
              <a:rPr lang="en-US" dirty="0"/>
              <a:t>DEFINISI VARIABEL HARUS JELAS AGAR PENILAIAN VALIDITAS KONSTRUK MUDAH. </a:t>
            </a:r>
          </a:p>
          <a:p>
            <a:r>
              <a:rPr lang="en-US" dirty="0"/>
              <a:t>DEFINISI TERSEBUT DITURUNKAN DARI TEORI. </a:t>
            </a:r>
          </a:p>
          <a:p>
            <a:r>
              <a:rPr lang="en-US" dirty="0"/>
              <a:t>JIKA DEFINISI TELAH BERLANDASKAN TEORI YANG TEPAT, DAN PERTANYAAN ATAU PERNYATAAN ITEM SOAL TELAH SESUAI, MAKA INSTRUMEN DINYATAKAN VALID</a:t>
            </a:r>
          </a:p>
        </p:txBody>
      </p:sp>
    </p:spTree>
    <p:extLst>
      <p:ext uri="{BB962C8B-B14F-4D97-AF65-F5344CB8AC3E}">
        <p14:creationId xmlns:p14="http://schemas.microsoft.com/office/powerpoint/2010/main" val="1296193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91D75-73FC-4D07-B72E-C8D8AFCEE54C}"/>
              </a:ext>
            </a:extLst>
          </p:cNvPr>
          <p:cNvSpPr>
            <a:spLocks noGrp="1"/>
          </p:cNvSpPr>
          <p:nvPr>
            <p:ph type="title"/>
          </p:nvPr>
        </p:nvSpPr>
        <p:spPr/>
        <p:txBody>
          <a:bodyPr/>
          <a:lstStyle/>
          <a:p>
            <a:r>
              <a:rPr lang="en-US" dirty="0"/>
              <a:t>VALIDITAS KRITERIA</a:t>
            </a:r>
          </a:p>
        </p:txBody>
      </p:sp>
      <p:sp>
        <p:nvSpPr>
          <p:cNvPr id="3" name="Content Placeholder 2">
            <a:extLst>
              <a:ext uri="{FF2B5EF4-FFF2-40B4-BE49-F238E27FC236}">
                <a16:creationId xmlns:a16="http://schemas.microsoft.com/office/drawing/2014/main" id="{5A847787-4806-4E79-A358-33B5E4946344}"/>
              </a:ext>
            </a:extLst>
          </p:cNvPr>
          <p:cNvSpPr>
            <a:spLocks noGrp="1"/>
          </p:cNvSpPr>
          <p:nvPr>
            <p:ph idx="1"/>
          </p:nvPr>
        </p:nvSpPr>
        <p:spPr/>
        <p:txBody>
          <a:bodyPr>
            <a:normAutofit/>
          </a:bodyPr>
          <a:lstStyle/>
          <a:p>
            <a:r>
              <a:rPr lang="en-US" dirty="0"/>
              <a:t>VALIDITAS KRITERIA FOKUS PADA MEMBANDINGKAN INSTRUMEN YANG TELAH DIKEMBANGKAN DENGAN INSTRUMEN LAIN YANG DIANGGAP SEBANDING</a:t>
            </a:r>
          </a:p>
          <a:p>
            <a:r>
              <a:rPr lang="en-US" dirty="0"/>
              <a:t>ADA DUA JENIS VALIDITAS KRITERIA: </a:t>
            </a:r>
          </a:p>
          <a:p>
            <a:pPr lvl="1"/>
            <a:r>
              <a:rPr lang="en-US" dirty="0"/>
              <a:t>VALIDITAS KRITERIA PREDIKTIF : JIKA PENGUJIAN INSTRUMEN DAN KRITERIANYA DILAKUKAN PADA WAKTU YANG BERBEDA</a:t>
            </a:r>
          </a:p>
          <a:p>
            <a:pPr lvl="1"/>
            <a:r>
              <a:rPr lang="en-US" dirty="0"/>
              <a:t>VALIDITAS KRITERIA BERSAMAAN JIKA PENGUJIAN INSTRUMEN DENGAN KRITERIANYA DILAKUKAN PADA WAKTU YANG BERSAMAAN</a:t>
            </a:r>
          </a:p>
        </p:txBody>
      </p:sp>
    </p:spTree>
    <p:extLst>
      <p:ext uri="{BB962C8B-B14F-4D97-AF65-F5344CB8AC3E}">
        <p14:creationId xmlns:p14="http://schemas.microsoft.com/office/powerpoint/2010/main" val="335490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FE6BC-499F-44E5-BF94-B18745984389}"/>
              </a:ext>
            </a:extLst>
          </p:cNvPr>
          <p:cNvSpPr>
            <a:spLocks noGrp="1"/>
          </p:cNvSpPr>
          <p:nvPr>
            <p:ph type="title"/>
          </p:nvPr>
        </p:nvSpPr>
        <p:spPr/>
        <p:txBody>
          <a:bodyPr/>
          <a:lstStyle/>
          <a:p>
            <a:r>
              <a:rPr lang="en-US" dirty="0"/>
              <a:t>VALIDITAS KRITERIA</a:t>
            </a:r>
          </a:p>
        </p:txBody>
      </p:sp>
      <p:sp>
        <p:nvSpPr>
          <p:cNvPr id="3" name="Content Placeholder 2">
            <a:extLst>
              <a:ext uri="{FF2B5EF4-FFF2-40B4-BE49-F238E27FC236}">
                <a16:creationId xmlns:a16="http://schemas.microsoft.com/office/drawing/2014/main" id="{4970082A-676E-48D6-AF44-C268635F562E}"/>
              </a:ext>
            </a:extLst>
          </p:cNvPr>
          <p:cNvSpPr>
            <a:spLocks noGrp="1"/>
          </p:cNvSpPr>
          <p:nvPr>
            <p:ph idx="1"/>
          </p:nvPr>
        </p:nvSpPr>
        <p:spPr/>
        <p:txBody>
          <a:bodyPr/>
          <a:lstStyle/>
          <a:p>
            <a:r>
              <a:rPr lang="en-US" dirty="0"/>
              <a:t>DIUKUR MENGGUNAKAN RUMUS KORELASI PRODUCT MOMENT</a:t>
            </a:r>
          </a:p>
          <a:p>
            <a:r>
              <a:rPr lang="en-US" dirty="0"/>
              <a:t>KEVALIDANNYA DIUKUR DENGAN MEMBADINGKAN r HITUNG DAN r TABEL</a:t>
            </a:r>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DBA653AC-7F92-4EFE-AB34-34FBE5E5BA0B}"/>
                  </a:ext>
                </a:extLst>
              </p:cNvPr>
              <p:cNvSpPr txBox="1"/>
              <p:nvPr/>
            </p:nvSpPr>
            <p:spPr>
              <a:xfrm>
                <a:off x="1007626" y="3897158"/>
                <a:ext cx="4783574" cy="744114"/>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r</m:t>
                      </m:r>
                      <m:r>
                        <a:rPr lang="en-US" b="0" i="0" smtClean="0">
                          <a:latin typeface="Cambria Math" panose="02040503050406030204" pitchFamily="18" charset="0"/>
                        </a:rPr>
                        <m:t>=</m:t>
                      </m:r>
                      <m:f>
                        <m:fPr>
                          <m:ctrlPr>
                            <a:rPr lang="sv-SE" i="1" smtClean="0">
                              <a:latin typeface="Cambria Math" panose="02040503050406030204" pitchFamily="18" charset="0"/>
                            </a:rPr>
                          </m:ctrlPr>
                        </m:fPr>
                        <m:num>
                          <m:r>
                            <a:rPr lang="en-US" b="0" i="1" smtClean="0">
                              <a:latin typeface="Cambria Math" panose="02040503050406030204" pitchFamily="18" charset="0"/>
                            </a:rPr>
                            <m:t>𝑛</m:t>
                          </m:r>
                          <m:nary>
                            <m:naryPr>
                              <m:chr m:val="∑"/>
                              <m:subHide m:val="on"/>
                              <m:supHide m:val="on"/>
                              <m:ctrlPr>
                                <a:rPr lang="sv-SE" i="1" smtClean="0">
                                  <a:latin typeface="Cambria Math" panose="02040503050406030204" pitchFamily="18" charset="0"/>
                                </a:rPr>
                              </m:ctrlPr>
                            </m:naryPr>
                            <m:sub/>
                            <m:sup/>
                            <m:e>
                              <m:r>
                                <a:rPr lang="en-US" b="0" i="1" smtClean="0">
                                  <a:latin typeface="Cambria Math" panose="02040503050406030204" pitchFamily="18" charset="0"/>
                                </a:rPr>
                                <m:t>𝑥𝑖𝑦𝑖</m:t>
                              </m:r>
                              <m:r>
                                <a:rPr lang="en-US" b="0" i="1" smtClean="0">
                                  <a:latin typeface="Cambria Math" panose="02040503050406030204" pitchFamily="18" charset="0"/>
                                </a:rPr>
                                <m:t>−</m:t>
                              </m:r>
                              <m:nary>
                                <m:naryPr>
                                  <m:chr m:val="∑"/>
                                  <m:subHide m:val="on"/>
                                  <m:supHide m:val="on"/>
                                  <m:ctrlPr>
                                    <a:rPr lang="en-US" b="0" i="1" smtClean="0">
                                      <a:latin typeface="Cambria Math" panose="02040503050406030204" pitchFamily="18" charset="0"/>
                                    </a:rPr>
                                  </m:ctrlPr>
                                </m:naryPr>
                                <m:sub/>
                                <m:sup/>
                                <m:e>
                                  <m:r>
                                    <a:rPr lang="en-US" b="0" i="1" smtClean="0">
                                      <a:latin typeface="Cambria Math" panose="02040503050406030204" pitchFamily="18" charset="0"/>
                                    </a:rPr>
                                    <m:t>𝑥𝑖</m:t>
                                  </m:r>
                                </m:e>
                              </m:nary>
                              <m:nary>
                                <m:naryPr>
                                  <m:chr m:val="∑"/>
                                  <m:subHide m:val="on"/>
                                  <m:supHide m:val="on"/>
                                  <m:ctrlPr>
                                    <a:rPr lang="en-US" b="0" i="1" smtClean="0">
                                      <a:latin typeface="Cambria Math" panose="02040503050406030204" pitchFamily="18" charset="0"/>
                                    </a:rPr>
                                  </m:ctrlPr>
                                </m:naryPr>
                                <m:sub/>
                                <m:sup/>
                                <m:e>
                                  <m:r>
                                    <a:rPr lang="en-US" b="0" i="1" smtClean="0">
                                      <a:latin typeface="Cambria Math" panose="02040503050406030204" pitchFamily="18" charset="0"/>
                                    </a:rPr>
                                    <m:t>𝑦𝑖</m:t>
                                  </m:r>
                                </m:e>
                              </m:nary>
                            </m:e>
                          </m:nary>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p>
                                    <m:sSupPr>
                                      <m:ctrlPr>
                                        <a:rPr lang="en-US" i="1">
                                          <a:latin typeface="Cambria Math" panose="02040503050406030204" pitchFamily="18" charset="0"/>
                                        </a:rPr>
                                      </m:ctrlPr>
                                    </m:sSupPr>
                                    <m:e>
                                      <m:r>
                                        <a:rPr lang="en-US" i="1">
                                          <a:latin typeface="Cambria Math" panose="02040503050406030204" pitchFamily="18" charset="0"/>
                                        </a:rPr>
                                        <m:t>𝑥𝑖</m:t>
                                      </m:r>
                                    </m:e>
                                    <m:sup>
                                      <m:r>
                                        <a:rPr lang="en-US" i="1">
                                          <a:latin typeface="Cambria Math" panose="02040503050406030204" pitchFamily="18" charset="0"/>
                                        </a:rPr>
                                        <m:t>2</m:t>
                                      </m:r>
                                    </m:sup>
                                  </m:sSup>
                                  <m:r>
                                    <a:rPr lang="en-US" b="0" i="1" smtClean="0">
                                      <a:latin typeface="Cambria Math" panose="02040503050406030204" pitchFamily="18" charset="0"/>
                                    </a:rPr>
                                    <m:t>)</m:t>
                                  </m:r>
                                </m:e>
                              </m:nary>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r>
                                            <a:rPr lang="en-US" i="1">
                                              <a:latin typeface="Cambria Math" panose="02040503050406030204" pitchFamily="18" charset="0"/>
                                            </a:rPr>
                                            <m:t>𝑥𝑖</m:t>
                                          </m:r>
                                        </m:e>
                                      </m:nary>
                                    </m:e>
                                  </m:d>
                                </m:e>
                                <m:sup>
                                  <m:r>
                                    <a:rPr lang="en-US" i="1">
                                      <a:latin typeface="Cambria Math" panose="02040503050406030204" pitchFamily="18" charset="0"/>
                                    </a:rPr>
                                    <m:t>2</m:t>
                                  </m:r>
                                </m:sup>
                              </m:sSup>
                              <m:r>
                                <a:rPr lang="en-US" b="0" i="1" smtClean="0">
                                  <a:latin typeface="Cambria Math" panose="02040503050406030204" pitchFamily="18" charset="0"/>
                                </a:rPr>
                                <m:t>)</m:t>
                              </m:r>
                            </m:e>
                          </m:rad>
                          <m:rad>
                            <m:radPr>
                              <m:degHide m:val="on"/>
                              <m:ctrlPr>
                                <a:rPr lang="en-US" i="1">
                                  <a:latin typeface="Cambria Math" panose="02040503050406030204" pitchFamily="18" charset="0"/>
                                </a:rPr>
                              </m:ctrlPr>
                            </m:radPr>
                            <m:deg/>
                            <m:e>
                              <m:r>
                                <a:rPr lang="en-US" i="1">
                                  <a:latin typeface="Cambria Math" panose="02040503050406030204" pitchFamily="18" charset="0"/>
                                </a:rPr>
                                <m:t>𝑛</m:t>
                              </m:r>
                              <m:r>
                                <a:rPr lang="en-US" i="1">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p>
                                    <m:sSupPr>
                                      <m:ctrlPr>
                                        <a:rPr lang="en-US" i="1">
                                          <a:latin typeface="Cambria Math" panose="02040503050406030204" pitchFamily="18" charset="0"/>
                                        </a:rPr>
                                      </m:ctrlPr>
                                    </m:sSupPr>
                                    <m:e>
                                      <m:r>
                                        <a:rPr lang="en-US" i="1">
                                          <a:latin typeface="Cambria Math" panose="02040503050406030204" pitchFamily="18" charset="0"/>
                                        </a:rPr>
                                        <m:t>𝑦𝑖</m:t>
                                      </m:r>
                                    </m:e>
                                    <m:sup>
                                      <m:r>
                                        <a:rPr lang="en-US" i="1">
                                          <a:latin typeface="Cambria Math" panose="02040503050406030204" pitchFamily="18" charset="0"/>
                                        </a:rPr>
                                        <m:t>2</m:t>
                                      </m:r>
                                    </m:sup>
                                  </m:sSup>
                                  <m:r>
                                    <a:rPr lang="en-US" b="0" i="1" smtClean="0">
                                      <a:latin typeface="Cambria Math" panose="02040503050406030204" pitchFamily="18" charset="0"/>
                                    </a:rPr>
                                    <m:t>)</m:t>
                                  </m:r>
                                </m:e>
                              </m:nary>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r>
                                        <a:rPr lang="en-US" i="1">
                                          <a:latin typeface="Cambria Math" panose="02040503050406030204" pitchFamily="18" charset="0"/>
                                        </a:rPr>
                                        <m:t>𝑦𝑖</m:t>
                                      </m:r>
                                    </m:e>
                                  </m:nary>
                                  <m:r>
                                    <a:rPr lang="en-US" i="1">
                                      <a:latin typeface="Cambria Math" panose="02040503050406030204" pitchFamily="18" charset="0"/>
                                    </a:rPr>
                                    <m:t>)</m:t>
                                  </m:r>
                                </m:e>
                                <m:sup>
                                  <m:r>
                                    <a:rPr lang="en-US" i="1">
                                      <a:latin typeface="Cambria Math" panose="02040503050406030204" pitchFamily="18" charset="0"/>
                                    </a:rPr>
                                    <m:t>2</m:t>
                                  </m:r>
                                </m:sup>
                              </m:sSup>
                            </m:e>
                          </m:rad>
                        </m:den>
                      </m:f>
                    </m:oMath>
                  </m:oMathPara>
                </a14:m>
                <a:endParaRPr lang="en-US" dirty="0"/>
              </a:p>
            </p:txBody>
          </p:sp>
        </mc:Choice>
        <mc:Fallback>
          <p:sp>
            <p:nvSpPr>
              <p:cNvPr id="5" name="TextBox 4">
                <a:extLst>
                  <a:ext uri="{FF2B5EF4-FFF2-40B4-BE49-F238E27FC236}">
                    <a16:creationId xmlns:a16="http://schemas.microsoft.com/office/drawing/2014/main" id="{DBA653AC-7F92-4EFE-AB34-34FBE5E5BA0B}"/>
                  </a:ext>
                </a:extLst>
              </p:cNvPr>
              <p:cNvSpPr txBox="1">
                <a:spLocks noRot="1" noChangeAspect="1" noMove="1" noResize="1" noEditPoints="1" noAdjustHandles="1" noChangeArrowheads="1" noChangeShapeType="1" noTextEdit="1"/>
              </p:cNvSpPr>
              <p:nvPr/>
            </p:nvSpPr>
            <p:spPr>
              <a:xfrm>
                <a:off x="1007626" y="3897158"/>
                <a:ext cx="4783574" cy="744114"/>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68662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8BA0B-549F-4DCA-89EC-368D5721174A}"/>
              </a:ext>
            </a:extLst>
          </p:cNvPr>
          <p:cNvSpPr>
            <a:spLocks noGrp="1"/>
          </p:cNvSpPr>
          <p:nvPr>
            <p:ph type="title"/>
          </p:nvPr>
        </p:nvSpPr>
        <p:spPr/>
        <p:txBody>
          <a:bodyPr/>
          <a:lstStyle/>
          <a:p>
            <a:r>
              <a:rPr lang="en-US" dirty="0"/>
              <a:t>REABILITAS</a:t>
            </a:r>
          </a:p>
        </p:txBody>
      </p:sp>
      <p:sp>
        <p:nvSpPr>
          <p:cNvPr id="4" name="Content Placeholder 2">
            <a:extLst>
              <a:ext uri="{FF2B5EF4-FFF2-40B4-BE49-F238E27FC236}">
                <a16:creationId xmlns:a16="http://schemas.microsoft.com/office/drawing/2014/main" id="{7C4D235F-12D4-42C9-8E83-6564DD829873}"/>
              </a:ext>
            </a:extLst>
          </p:cNvPr>
          <p:cNvSpPr>
            <a:spLocks noGrp="1"/>
          </p:cNvSpPr>
          <p:nvPr>
            <p:ph idx="1"/>
          </p:nvPr>
        </p:nvSpPr>
        <p:spPr>
          <a:xfrm>
            <a:off x="680321" y="2111188"/>
            <a:ext cx="10615208" cy="3825001"/>
          </a:xfrm>
        </p:spPr>
        <p:txBody>
          <a:bodyPr>
            <a:noAutofit/>
          </a:bodyPr>
          <a:lstStyle/>
          <a:p>
            <a:r>
              <a:rPr lang="en-US" altLang="en-US" sz="2200" b="1" dirty="0"/>
              <a:t>RELIABILITAS (KETERANDALAN)</a:t>
            </a:r>
            <a:r>
              <a:rPr lang="en-US" altLang="en-US" sz="2200" dirty="0"/>
              <a:t>—MENGACU KEPADA TARAF TERTENTU DIMANA PROSES PENGUKURAN BENAR-BENAR BEBAS DARI GALAT ACAK (SAMPLING ERROR). RELIABILITAS BERHUBUNGAN DENGAN KONSISTENSI DAN AKURASI.</a:t>
            </a:r>
          </a:p>
          <a:p>
            <a:r>
              <a:rPr lang="en-US" altLang="en-US" sz="2200" b="1" i="1" dirty="0"/>
              <a:t>RELIABLE:</a:t>
            </a:r>
            <a:r>
              <a:rPr lang="en-US" altLang="en-US" sz="2200" b="1" dirty="0"/>
              <a:t> </a:t>
            </a:r>
            <a:r>
              <a:rPr lang="en-US" altLang="en-US" sz="2200" dirty="0"/>
              <a:t>DAPAT DIPERCAYA,KEAJEGAN, KONSISTEN, KEANDALAN, KESTABILAN. SUATU TES DAPAT DIKATAKAN RELIABEL JIKA TES TERSEBUT MENUNJUKKAN HASIL YANG DAPAT DIPERCAYA DAN TIDAK BERTENTANGAN. </a:t>
            </a:r>
          </a:p>
          <a:p>
            <a:r>
              <a:rPr lang="en-US" sz="2200" dirty="0"/>
              <a:t>RELIABILITAS MERUPAKAN UKURAN SUATU KESTABILAN DAN KONSISTENSI, </a:t>
            </a:r>
          </a:p>
          <a:p>
            <a:r>
              <a:rPr lang="en-US" sz="2200" dirty="0"/>
              <a:t>SUATU KUESIONER DIKATAKAN RELIABEL ATAU HANDAL JIKA JAWABAN SESEORANG TERHADAP PERNYATAAN ADALAH KONSISTEN ATAU STABIL DARI WAKTU KE WAKTU.</a:t>
            </a:r>
          </a:p>
          <a:p>
            <a:r>
              <a:rPr lang="en-US" sz="2200" dirty="0"/>
              <a:t>KEHANDALAN YANG MENYANGKUT KEKONSISTENAN JAWABAN JIKA DIUJIKAN BERULANG PADA SAMPEL YANG BERBEDA.</a:t>
            </a:r>
          </a:p>
        </p:txBody>
      </p:sp>
    </p:spTree>
    <p:extLst>
      <p:ext uri="{BB962C8B-B14F-4D97-AF65-F5344CB8AC3E}">
        <p14:creationId xmlns:p14="http://schemas.microsoft.com/office/powerpoint/2010/main" val="1275994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8ED07-7F46-4F27-A3E1-D344BBAE4408}"/>
              </a:ext>
            </a:extLst>
          </p:cNvPr>
          <p:cNvSpPr>
            <a:spLocks noGrp="1"/>
          </p:cNvSpPr>
          <p:nvPr>
            <p:ph type="title"/>
          </p:nvPr>
        </p:nvSpPr>
        <p:spPr/>
        <p:txBody>
          <a:bodyPr/>
          <a:lstStyle/>
          <a:p>
            <a:r>
              <a:rPr lang="en-US" dirty="0"/>
              <a:t>PENGUKURAN REALIBILITAS</a:t>
            </a:r>
          </a:p>
        </p:txBody>
      </p:sp>
      <p:sp>
        <p:nvSpPr>
          <p:cNvPr id="3" name="Content Placeholder 2">
            <a:extLst>
              <a:ext uri="{FF2B5EF4-FFF2-40B4-BE49-F238E27FC236}">
                <a16:creationId xmlns:a16="http://schemas.microsoft.com/office/drawing/2014/main" id="{683370A6-1341-48F0-B8EF-E55E138DF936}"/>
              </a:ext>
            </a:extLst>
          </p:cNvPr>
          <p:cNvSpPr>
            <a:spLocks noGrp="1"/>
          </p:cNvSpPr>
          <p:nvPr>
            <p:ph idx="1"/>
          </p:nvPr>
        </p:nvSpPr>
        <p:spPr/>
        <p:txBody>
          <a:bodyPr/>
          <a:lstStyle/>
          <a:p>
            <a:r>
              <a:rPr lang="en-US" dirty="0"/>
              <a:t>PENGUJIAN TEST – RETEST</a:t>
            </a:r>
          </a:p>
          <a:p>
            <a:pPr lvl="1"/>
            <a:r>
              <a:rPr lang="en-US" b="0" i="0" u="none" strike="noStrike" baseline="0" dirty="0">
                <a:latin typeface="+mj-lt"/>
              </a:rPr>
              <a:t>PENGUJIAN RELIABILIAS DENGAN </a:t>
            </a:r>
            <a:r>
              <a:rPr lang="en-US" b="0" i="1" u="none" strike="noStrike" baseline="0" dirty="0">
                <a:latin typeface="+mj-lt"/>
              </a:rPr>
              <a:t>TEST-RETEST </a:t>
            </a:r>
            <a:r>
              <a:rPr lang="en-US" b="0" i="0" u="none" strike="noStrike" baseline="0" dirty="0">
                <a:latin typeface="+mj-lt"/>
              </a:rPr>
              <a:t>DILAKUKAN DENGAN CARA MENCOBAKAN SATU JENIS INSTRUMEN BEBERAPA KALI PADA SUBJEK (RESPONDEN) YANG SAMA. </a:t>
            </a:r>
          </a:p>
          <a:p>
            <a:pPr lvl="1"/>
            <a:r>
              <a:rPr lang="en-US" b="0" i="0" u="none" strike="noStrike" baseline="0" dirty="0">
                <a:latin typeface="+mj-lt"/>
              </a:rPr>
              <a:t>RELIABILITAS INSTRUMEN DIUKUR DARI KOEFISIEN KORELASI ANTARA PERCOBAAN PERTAMA DENGAN PERCOBAAN SELANJUTNYA. </a:t>
            </a:r>
          </a:p>
          <a:p>
            <a:pPr lvl="1"/>
            <a:r>
              <a:rPr lang="en-US" b="0" i="0" u="none" strike="noStrike" baseline="0" dirty="0">
                <a:latin typeface="+mj-lt"/>
              </a:rPr>
              <a:t>INSTRUMEN DINYATAKAN RELIABEL JIKA KOEFISIEN KORELASI POSITIF DAN SIGNIFIKAN. </a:t>
            </a:r>
            <a:endParaRPr lang="en-US" sz="2400" dirty="0">
              <a:latin typeface="+mj-lt"/>
            </a:endParaRPr>
          </a:p>
          <a:p>
            <a:pPr lvl="1"/>
            <a:endParaRPr lang="en-US" dirty="0"/>
          </a:p>
        </p:txBody>
      </p:sp>
    </p:spTree>
    <p:extLst>
      <p:ext uri="{BB962C8B-B14F-4D97-AF65-F5344CB8AC3E}">
        <p14:creationId xmlns:p14="http://schemas.microsoft.com/office/powerpoint/2010/main" val="178270417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222</TotalTime>
  <Words>1300</Words>
  <Application>Microsoft Office PowerPoint</Application>
  <PresentationFormat>Widescreen</PresentationFormat>
  <Paragraphs>491</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Cambria</vt:lpstr>
      <vt:lpstr>Cambria Math</vt:lpstr>
      <vt:lpstr>Trebuchet MS</vt:lpstr>
      <vt:lpstr>Berlin</vt:lpstr>
      <vt:lpstr>VALIDITAS DAN REALIBILITAS</vt:lpstr>
      <vt:lpstr>VALIDITAS VS REABILITAS</vt:lpstr>
      <vt:lpstr>VALIDITAS</vt:lpstr>
      <vt:lpstr>VALIDITAS KONTEN</vt:lpstr>
      <vt:lpstr>VALIDITAS KONSTRUK</vt:lpstr>
      <vt:lpstr>VALIDITAS KRITERIA</vt:lpstr>
      <vt:lpstr>VALIDITAS KRITERIA</vt:lpstr>
      <vt:lpstr>REABILITAS</vt:lpstr>
      <vt:lpstr>PENGUKURAN REALIBILITAS</vt:lpstr>
      <vt:lpstr>PowerPoint Presentation</vt:lpstr>
      <vt:lpstr>PENGUKURAN REALIBILITAS</vt:lpstr>
      <vt:lpstr>KASUS</vt:lpstr>
      <vt:lpstr>VALIDITAS</vt:lpstr>
      <vt:lpstr>VALIDITAS</vt:lpstr>
      <vt:lpstr>REALIBILITAS</vt:lpstr>
      <vt:lpstr>REALIBILITAS</vt:lpstr>
      <vt:lpstr>REALIBILITAS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VALIDITAS DAN REALIBILITAS</dc:title>
  <dc:creator>HB06 AMCF</dc:creator>
  <cp:lastModifiedBy>HB06 AMCF</cp:lastModifiedBy>
  <cp:revision>2</cp:revision>
  <dcterms:created xsi:type="dcterms:W3CDTF">2023-09-18T02:36:09Z</dcterms:created>
  <dcterms:modified xsi:type="dcterms:W3CDTF">2023-09-18T06:18:26Z</dcterms:modified>
</cp:coreProperties>
</file>