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7"/>
  </p:notesMasterIdLst>
  <p:sldIdLst>
    <p:sldId id="256" r:id="rId2"/>
    <p:sldId id="291" r:id="rId3"/>
    <p:sldId id="271" r:id="rId4"/>
    <p:sldId id="276" r:id="rId5"/>
    <p:sldId id="257" r:id="rId6"/>
    <p:sldId id="277" r:id="rId7"/>
    <p:sldId id="258" r:id="rId8"/>
    <p:sldId id="279" r:id="rId9"/>
    <p:sldId id="278" r:id="rId10"/>
    <p:sldId id="259" r:id="rId11"/>
    <p:sldId id="260" r:id="rId12"/>
    <p:sldId id="280" r:id="rId13"/>
    <p:sldId id="261" r:id="rId14"/>
    <p:sldId id="281" r:id="rId15"/>
    <p:sldId id="262" r:id="rId16"/>
    <p:sldId id="282" r:id="rId17"/>
    <p:sldId id="274" r:id="rId18"/>
    <p:sldId id="263" r:id="rId19"/>
    <p:sldId id="283" r:id="rId20"/>
    <p:sldId id="264" r:id="rId21"/>
    <p:sldId id="284" r:id="rId22"/>
    <p:sldId id="265" r:id="rId23"/>
    <p:sldId id="285" r:id="rId24"/>
    <p:sldId id="266" r:id="rId25"/>
    <p:sldId id="286" r:id="rId26"/>
    <p:sldId id="267" r:id="rId27"/>
    <p:sldId id="288" r:id="rId28"/>
    <p:sldId id="287" r:id="rId29"/>
    <p:sldId id="268" r:id="rId30"/>
    <p:sldId id="289" r:id="rId31"/>
    <p:sldId id="269" r:id="rId32"/>
    <p:sldId id="290" r:id="rId33"/>
    <p:sldId id="275" r:id="rId34"/>
    <p:sldId id="270"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272" r:id="rId6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02F125-A3B1-4D58-9A47-E847BC2748EA}" type="datetimeFigureOut">
              <a:rPr lang="en-US" smtClean="0"/>
              <a:t>10/26/2023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8394F2-137C-4506-A059-85FA4520C1F9}" type="slidenum">
              <a:rPr lang="en-US" smtClean="0"/>
              <a:t>‹#›</a:t>
            </a:fld>
            <a:endParaRPr lang="en-US"/>
          </a:p>
        </p:txBody>
      </p:sp>
    </p:spTree>
    <p:extLst>
      <p:ext uri="{BB962C8B-B14F-4D97-AF65-F5344CB8AC3E}">
        <p14:creationId xmlns:p14="http://schemas.microsoft.com/office/powerpoint/2010/main" val="3575392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8394F2-137C-4506-A059-85FA4520C1F9}" type="slidenum">
              <a:rPr lang="en-US" smtClean="0"/>
              <a:t>17</a:t>
            </a:fld>
            <a:endParaRPr lang="en-US"/>
          </a:p>
        </p:txBody>
      </p:sp>
    </p:spTree>
    <p:extLst>
      <p:ext uri="{BB962C8B-B14F-4D97-AF65-F5344CB8AC3E}">
        <p14:creationId xmlns:p14="http://schemas.microsoft.com/office/powerpoint/2010/main" val="2572734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5875209B-4711-4755-8C41-C744F2C79F9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875209B-4711-4755-8C41-C744F2C79F9D}"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875209B-4711-4755-8C41-C744F2C79F9D}" type="slidenum">
              <a:rPr lang="id-ID" smtClean="0"/>
              <a:pPr/>
              <a:t>‹#›</a:t>
            </a:fld>
            <a:endParaRPr lang="id-ID"/>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1F9829-554D-4ABD-A060-52058D74BA46}" type="datetimeFigureOut">
              <a:rPr lang="id-ID" smtClean="0"/>
              <a:pPr/>
              <a:t>26/10/2023</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5875209B-4711-4755-8C41-C744F2C79F9D}"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1F9829-554D-4ABD-A060-52058D74BA46}" type="datetimeFigureOut">
              <a:rPr lang="id-ID" smtClean="0"/>
              <a:pPr/>
              <a:t>26/10/2023</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75209B-4711-4755-8C41-C744F2C79F9D}"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48680"/>
            <a:ext cx="9144000" cy="3096344"/>
          </a:xfrm>
        </p:spPr>
        <p:txBody>
          <a:bodyPr>
            <a:normAutofit fontScale="90000"/>
          </a:bodyPr>
          <a:lstStyle/>
          <a:p>
            <a:pPr algn="ctr"/>
            <a:r>
              <a:rPr lang="id-ID" sz="4400" dirty="0" smtClean="0"/>
              <a:t/>
            </a:r>
            <a:br>
              <a:rPr lang="id-ID" sz="4400" dirty="0" smtClean="0"/>
            </a:br>
            <a:r>
              <a:rPr lang="id-ID" sz="4400" dirty="0" smtClean="0"/>
              <a:t/>
            </a:r>
            <a:br>
              <a:rPr lang="id-ID" sz="4400" dirty="0" smtClean="0"/>
            </a:br>
            <a:r>
              <a:rPr lang="id-ID" sz="4400" dirty="0" smtClean="0"/>
              <a:t/>
            </a:r>
            <a:br>
              <a:rPr lang="id-ID" sz="4400" dirty="0" smtClean="0"/>
            </a:br>
            <a:r>
              <a:rPr lang="id-ID" sz="4400" dirty="0" smtClean="0"/>
              <a:t/>
            </a:r>
            <a:br>
              <a:rPr lang="id-ID" sz="4400" dirty="0" smtClean="0"/>
            </a:br>
            <a:r>
              <a:rPr lang="id-ID" sz="4400" dirty="0" smtClean="0"/>
              <a:t/>
            </a:r>
            <a:br>
              <a:rPr lang="id-ID" sz="4400" dirty="0" smtClean="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a:t/>
            </a:r>
            <a:br>
              <a:rPr lang="en-US" sz="4400" dirty="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en-US" sz="4400" dirty="0" smtClean="0"/>
              <a:t/>
            </a:r>
            <a:br>
              <a:rPr lang="en-US" sz="4400" dirty="0" smtClean="0"/>
            </a:br>
            <a:r>
              <a:rPr lang="id-ID" sz="3100" i="1" dirty="0" smtClean="0"/>
              <a:t>MATERI KULIAH</a:t>
            </a:r>
            <a:r>
              <a:rPr lang="id-ID" sz="5300" dirty="0" smtClean="0"/>
              <a:t/>
            </a:r>
            <a:br>
              <a:rPr lang="id-ID" sz="5300" dirty="0" smtClean="0"/>
            </a:br>
            <a:r>
              <a:rPr lang="en-US" sz="5300" dirty="0" smtClean="0"/>
              <a:t>LEMBAGA KEUANGAN DAN UANG</a:t>
            </a:r>
            <a:endParaRPr lang="id-ID" sz="5300" dirty="0"/>
          </a:p>
        </p:txBody>
      </p:sp>
      <p:sp>
        <p:nvSpPr>
          <p:cNvPr id="3" name="Subtitle 2"/>
          <p:cNvSpPr>
            <a:spLocks noGrp="1"/>
          </p:cNvSpPr>
          <p:nvPr>
            <p:ph type="subTitle" idx="1"/>
          </p:nvPr>
        </p:nvSpPr>
        <p:spPr>
          <a:xfrm>
            <a:off x="857224" y="4077072"/>
            <a:ext cx="7530872" cy="2066572"/>
          </a:xfrm>
        </p:spPr>
        <p:txBody>
          <a:bodyPr>
            <a:normAutofit/>
          </a:bodyPr>
          <a:lstStyle/>
          <a:p>
            <a:pPr algn="ctr"/>
            <a:endParaRPr lang="en-US" dirty="0" smtClean="0"/>
          </a:p>
          <a:p>
            <a:pPr algn="ctr"/>
            <a:r>
              <a:rPr lang="id-ID" dirty="0" smtClean="0"/>
              <a:t>	</a:t>
            </a:r>
          </a:p>
          <a:p>
            <a:pPr algn="ctr"/>
            <a:endParaRPr lang="id-ID" dirty="0" smtClean="0"/>
          </a:p>
          <a:p>
            <a:pPr algn="ctr"/>
            <a:endParaRPr lang="id-ID" sz="2000" dirty="0" smtClean="0"/>
          </a:p>
          <a:p>
            <a:pPr algn="ctr"/>
            <a:endParaRPr lang="id-ID" sz="2000"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6" y="1000108"/>
            <a:ext cx="3257544" cy="846980"/>
          </a:xfrm>
        </p:spPr>
        <p:txBody>
          <a:bodyPr/>
          <a:lstStyle/>
          <a:p>
            <a:endParaRPr lang="id-ID" dirty="0"/>
          </a:p>
        </p:txBody>
      </p:sp>
      <p:sp>
        <p:nvSpPr>
          <p:cNvPr id="3" name="Content Placeholder 2"/>
          <p:cNvSpPr>
            <a:spLocks noGrp="1"/>
          </p:cNvSpPr>
          <p:nvPr>
            <p:ph idx="1"/>
          </p:nvPr>
        </p:nvSpPr>
        <p:spPr>
          <a:xfrm>
            <a:off x="214282" y="1000108"/>
            <a:ext cx="8472518" cy="5500726"/>
          </a:xfrm>
        </p:spPr>
        <p:txBody>
          <a:bodyPr>
            <a:normAutofit/>
          </a:bodyPr>
          <a:lstStyle/>
          <a:p>
            <a:pPr>
              <a:buNone/>
            </a:pPr>
            <a:endParaRPr lang="id-ID" dirty="0" smtClean="0"/>
          </a:p>
          <a:p>
            <a:pPr>
              <a:buNone/>
            </a:pPr>
            <a:endParaRPr lang="id-ID" dirty="0" smtClean="0"/>
          </a:p>
          <a:p>
            <a:pPr>
              <a:buNone/>
            </a:pPr>
            <a:r>
              <a:rPr lang="id-ID" dirty="0" smtClean="0"/>
              <a:t>			  </a:t>
            </a:r>
            <a:r>
              <a:rPr lang="id-ID" sz="1100" b="1" dirty="0" smtClean="0">
                <a:latin typeface="+mj-lt"/>
                <a:cs typeface="Arial" pitchFamily="34" charset="0"/>
              </a:rPr>
              <a:t>Bank Sentral</a:t>
            </a:r>
          </a:p>
          <a:p>
            <a:pPr>
              <a:buNone/>
            </a:pPr>
            <a:endParaRPr lang="id-ID" sz="1100" b="1" dirty="0" smtClean="0">
              <a:latin typeface="+mj-lt"/>
              <a:cs typeface="Arial" pitchFamily="34" charset="0"/>
            </a:endParaRPr>
          </a:p>
          <a:p>
            <a:pPr>
              <a:buNone/>
            </a:pPr>
            <a:r>
              <a:rPr lang="id-ID" sz="1100" b="1" dirty="0" smtClean="0">
                <a:latin typeface="+mj-lt"/>
                <a:cs typeface="Arial" pitchFamily="34" charset="0"/>
              </a:rPr>
              <a:t>			    Bank Umum</a:t>
            </a:r>
          </a:p>
          <a:p>
            <a:pPr>
              <a:buNone/>
            </a:pPr>
            <a:endParaRPr lang="id-ID" sz="1100" b="1" dirty="0" smtClean="0">
              <a:latin typeface="+mj-lt"/>
              <a:cs typeface="Arial" pitchFamily="34" charset="0"/>
            </a:endParaRPr>
          </a:p>
          <a:p>
            <a:pPr>
              <a:buNone/>
            </a:pPr>
            <a:endParaRPr lang="id-ID" sz="1100" b="1" dirty="0" smtClean="0">
              <a:latin typeface="+mj-lt"/>
              <a:cs typeface="Arial" pitchFamily="34" charset="0"/>
            </a:endParaRPr>
          </a:p>
          <a:p>
            <a:pPr>
              <a:buNone/>
            </a:pPr>
            <a:r>
              <a:rPr lang="id-ID" sz="1100" b="1" dirty="0" smtClean="0">
                <a:latin typeface="+mj-lt"/>
                <a:cs typeface="Arial" pitchFamily="34" charset="0"/>
              </a:rPr>
              <a:t>			    BPR</a:t>
            </a:r>
            <a:endParaRPr lang="id-ID" sz="1100" b="1" dirty="0">
              <a:latin typeface="+mj-lt"/>
              <a:cs typeface="Arial" pitchFamily="34" charset="0"/>
            </a:endParaRPr>
          </a:p>
        </p:txBody>
      </p:sp>
      <p:grpSp>
        <p:nvGrpSpPr>
          <p:cNvPr id="13416" name="Group 104"/>
          <p:cNvGrpSpPr>
            <a:grpSpLocks/>
          </p:cNvGrpSpPr>
          <p:nvPr/>
        </p:nvGrpSpPr>
        <p:grpSpPr bwMode="auto">
          <a:xfrm>
            <a:off x="1357290" y="785794"/>
            <a:ext cx="6786610" cy="5580062"/>
            <a:chOff x="1848" y="2068"/>
            <a:chExt cx="8110" cy="8788"/>
          </a:xfrm>
        </p:grpSpPr>
        <p:sp>
          <p:nvSpPr>
            <p:cNvPr id="13417" name="AutoShape 105"/>
            <p:cNvSpPr>
              <a:spLocks noChangeArrowheads="1"/>
            </p:cNvSpPr>
            <p:nvPr/>
          </p:nvSpPr>
          <p:spPr bwMode="auto">
            <a:xfrm>
              <a:off x="4048" y="2068"/>
              <a:ext cx="2242" cy="58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Lembaga Keuangan</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18" name="AutoShape 106"/>
            <p:cNvSpPr>
              <a:spLocks noChangeArrowheads="1"/>
            </p:cNvSpPr>
            <p:nvPr/>
          </p:nvSpPr>
          <p:spPr bwMode="auto">
            <a:xfrm>
              <a:off x="1848" y="3264"/>
              <a:ext cx="2200" cy="73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Lembaga Keuangan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Bank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3419" name="AutoShape 107"/>
            <p:cNvCxnSpPr>
              <a:cxnSpLocks noChangeShapeType="1"/>
            </p:cNvCxnSpPr>
            <p:nvPr/>
          </p:nvCxnSpPr>
          <p:spPr bwMode="auto">
            <a:xfrm>
              <a:off x="1929" y="3997"/>
              <a:ext cx="0" cy="1929"/>
            </a:xfrm>
            <a:prstGeom prst="straightConnector1">
              <a:avLst/>
            </a:prstGeom>
            <a:noFill/>
            <a:ln w="9525">
              <a:solidFill>
                <a:srgbClr val="000000"/>
              </a:solidFill>
              <a:round/>
              <a:headEnd/>
              <a:tailEnd/>
            </a:ln>
          </p:spPr>
        </p:cxnSp>
        <p:cxnSp>
          <p:nvCxnSpPr>
            <p:cNvPr id="13420" name="AutoShape 108"/>
            <p:cNvCxnSpPr>
              <a:cxnSpLocks noChangeShapeType="1"/>
            </p:cNvCxnSpPr>
            <p:nvPr/>
          </p:nvCxnSpPr>
          <p:spPr bwMode="auto">
            <a:xfrm>
              <a:off x="1929" y="5926"/>
              <a:ext cx="951" cy="0"/>
            </a:xfrm>
            <a:prstGeom prst="straightConnector1">
              <a:avLst/>
            </a:prstGeom>
            <a:noFill/>
            <a:ln w="9525">
              <a:solidFill>
                <a:srgbClr val="000000"/>
              </a:solidFill>
              <a:round/>
              <a:headEnd/>
              <a:tailEnd/>
            </a:ln>
          </p:spPr>
        </p:cxnSp>
        <p:cxnSp>
          <p:nvCxnSpPr>
            <p:cNvPr id="13421" name="AutoShape 109"/>
            <p:cNvCxnSpPr>
              <a:cxnSpLocks noChangeShapeType="1"/>
            </p:cNvCxnSpPr>
            <p:nvPr/>
          </p:nvCxnSpPr>
          <p:spPr bwMode="auto">
            <a:xfrm>
              <a:off x="1929" y="5083"/>
              <a:ext cx="951" cy="0"/>
            </a:xfrm>
            <a:prstGeom prst="straightConnector1">
              <a:avLst/>
            </a:prstGeom>
            <a:noFill/>
            <a:ln w="9525">
              <a:solidFill>
                <a:srgbClr val="000000"/>
              </a:solidFill>
              <a:round/>
              <a:headEnd/>
              <a:tailEnd/>
            </a:ln>
          </p:spPr>
        </p:cxnSp>
        <p:cxnSp>
          <p:nvCxnSpPr>
            <p:cNvPr id="13422" name="AutoShape 110"/>
            <p:cNvCxnSpPr>
              <a:cxnSpLocks noChangeShapeType="1"/>
            </p:cNvCxnSpPr>
            <p:nvPr/>
          </p:nvCxnSpPr>
          <p:spPr bwMode="auto">
            <a:xfrm>
              <a:off x="1929" y="4363"/>
              <a:ext cx="951" cy="0"/>
            </a:xfrm>
            <a:prstGeom prst="straightConnector1">
              <a:avLst/>
            </a:prstGeom>
            <a:noFill/>
            <a:ln w="9525">
              <a:solidFill>
                <a:srgbClr val="000000"/>
              </a:solidFill>
              <a:round/>
              <a:headEnd/>
              <a:tailEnd/>
            </a:ln>
          </p:spPr>
        </p:cxnSp>
        <p:cxnSp>
          <p:nvCxnSpPr>
            <p:cNvPr id="13423" name="AutoShape 111"/>
            <p:cNvCxnSpPr>
              <a:cxnSpLocks noChangeShapeType="1"/>
            </p:cNvCxnSpPr>
            <p:nvPr/>
          </p:nvCxnSpPr>
          <p:spPr bwMode="auto">
            <a:xfrm>
              <a:off x="5122" y="2652"/>
              <a:ext cx="0" cy="272"/>
            </a:xfrm>
            <a:prstGeom prst="straightConnector1">
              <a:avLst/>
            </a:prstGeom>
            <a:noFill/>
            <a:ln w="9525">
              <a:solidFill>
                <a:srgbClr val="000000"/>
              </a:solidFill>
              <a:round/>
              <a:headEnd/>
              <a:tailEnd/>
            </a:ln>
          </p:spPr>
        </p:cxnSp>
        <p:cxnSp>
          <p:nvCxnSpPr>
            <p:cNvPr id="13424" name="AutoShape 112"/>
            <p:cNvCxnSpPr>
              <a:cxnSpLocks noChangeShapeType="1"/>
            </p:cNvCxnSpPr>
            <p:nvPr/>
          </p:nvCxnSpPr>
          <p:spPr bwMode="auto">
            <a:xfrm>
              <a:off x="3125" y="2924"/>
              <a:ext cx="3817" cy="0"/>
            </a:xfrm>
            <a:prstGeom prst="straightConnector1">
              <a:avLst/>
            </a:prstGeom>
            <a:noFill/>
            <a:ln w="9525">
              <a:solidFill>
                <a:srgbClr val="000000"/>
              </a:solidFill>
              <a:round/>
              <a:headEnd/>
              <a:tailEnd/>
            </a:ln>
          </p:spPr>
        </p:cxnSp>
        <p:cxnSp>
          <p:nvCxnSpPr>
            <p:cNvPr id="13425" name="AutoShape 113"/>
            <p:cNvCxnSpPr>
              <a:cxnSpLocks noChangeShapeType="1"/>
            </p:cNvCxnSpPr>
            <p:nvPr/>
          </p:nvCxnSpPr>
          <p:spPr bwMode="auto">
            <a:xfrm>
              <a:off x="3125" y="2924"/>
              <a:ext cx="0" cy="340"/>
            </a:xfrm>
            <a:prstGeom prst="straightConnector1">
              <a:avLst/>
            </a:prstGeom>
            <a:noFill/>
            <a:ln w="9525">
              <a:solidFill>
                <a:srgbClr val="000000"/>
              </a:solidFill>
              <a:round/>
              <a:headEnd/>
              <a:tailEnd/>
            </a:ln>
          </p:spPr>
        </p:cxnSp>
        <p:cxnSp>
          <p:nvCxnSpPr>
            <p:cNvPr id="13426" name="AutoShape 114"/>
            <p:cNvCxnSpPr>
              <a:cxnSpLocks noChangeShapeType="1"/>
            </p:cNvCxnSpPr>
            <p:nvPr/>
          </p:nvCxnSpPr>
          <p:spPr bwMode="auto">
            <a:xfrm>
              <a:off x="6942" y="2924"/>
              <a:ext cx="0" cy="340"/>
            </a:xfrm>
            <a:prstGeom prst="straightConnector1">
              <a:avLst/>
            </a:prstGeom>
            <a:noFill/>
            <a:ln w="9525">
              <a:solidFill>
                <a:srgbClr val="000000"/>
              </a:solidFill>
              <a:round/>
              <a:headEnd/>
              <a:tailEnd/>
            </a:ln>
          </p:spPr>
        </p:cxnSp>
        <p:sp>
          <p:nvSpPr>
            <p:cNvPr id="13427" name="AutoShape 115"/>
            <p:cNvSpPr>
              <a:spLocks noChangeArrowheads="1"/>
            </p:cNvSpPr>
            <p:nvPr/>
          </p:nvSpPr>
          <p:spPr bwMode="auto">
            <a:xfrm>
              <a:off x="5878" y="3264"/>
              <a:ext cx="2200" cy="73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Lembaga Keuangan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1" i="0" u="none" strike="noStrike" cap="none" normalizeH="0" baseline="0" smtClean="0">
                  <a:ln>
                    <a:noFill/>
                  </a:ln>
                  <a:solidFill>
                    <a:schemeClr val="tx1"/>
                  </a:solidFill>
                  <a:effectLst/>
                  <a:latin typeface="Calibri" pitchFamily="34" charset="0"/>
                  <a:cs typeface="Arial" pitchFamily="34" charset="0"/>
                </a:rPr>
                <a:t>Lainnya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3428" name="AutoShape 116"/>
            <p:cNvCxnSpPr>
              <a:cxnSpLocks noChangeShapeType="1"/>
            </p:cNvCxnSpPr>
            <p:nvPr/>
          </p:nvCxnSpPr>
          <p:spPr bwMode="auto">
            <a:xfrm>
              <a:off x="6942" y="3997"/>
              <a:ext cx="0" cy="6684"/>
            </a:xfrm>
            <a:prstGeom prst="straightConnector1">
              <a:avLst/>
            </a:prstGeom>
            <a:noFill/>
            <a:ln w="9525">
              <a:solidFill>
                <a:srgbClr val="000000"/>
              </a:solidFill>
              <a:round/>
              <a:headEnd/>
              <a:tailEnd/>
            </a:ln>
          </p:spPr>
        </p:cxnSp>
        <p:sp>
          <p:nvSpPr>
            <p:cNvPr id="13429" name="AutoShape 117"/>
            <p:cNvSpPr>
              <a:spLocks noChangeArrowheads="1"/>
            </p:cNvSpPr>
            <p:nvPr/>
          </p:nvSpPr>
          <p:spPr bwMode="auto">
            <a:xfrm>
              <a:off x="7771" y="10407"/>
              <a:ext cx="2105"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Kartu Plastik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0" name="AutoShape 118"/>
            <p:cNvSpPr>
              <a:spLocks noChangeArrowheads="1"/>
            </p:cNvSpPr>
            <p:nvPr/>
          </p:nvSpPr>
          <p:spPr bwMode="auto">
            <a:xfrm>
              <a:off x="7771" y="4363"/>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Pasar Modal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1" name="AutoShape 119"/>
            <p:cNvSpPr>
              <a:spLocks noChangeArrowheads="1"/>
            </p:cNvSpPr>
            <p:nvPr/>
          </p:nvSpPr>
          <p:spPr bwMode="auto">
            <a:xfrm>
              <a:off x="7771" y="4944"/>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Pasar Uang &amp;</a:t>
              </a:r>
              <a:r>
                <a:rPr kumimoji="0" lang="id-ID" sz="1100" b="1" i="0" u="none" strike="noStrike" cap="none" normalizeH="0" baseline="0" smtClean="0">
                  <a:ln>
                    <a:noFill/>
                  </a:ln>
                  <a:solidFill>
                    <a:schemeClr val="tx1"/>
                  </a:solidFill>
                  <a:effectLst/>
                  <a:latin typeface="Calibri" pitchFamily="34" charset="0"/>
                  <a:cs typeface="Arial" pitchFamily="34" charset="0"/>
                </a:rPr>
                <a:t> Valas</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2" name="AutoShape 120"/>
            <p:cNvSpPr>
              <a:spLocks noChangeArrowheads="1"/>
            </p:cNvSpPr>
            <p:nvPr/>
          </p:nvSpPr>
          <p:spPr bwMode="auto">
            <a:xfrm>
              <a:off x="7771" y="5559"/>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Koperasi Simpan</a:t>
              </a:r>
              <a:r>
                <a:rPr kumimoji="0" lang="id-ID" sz="1100" b="1" i="0" u="none" strike="noStrike" cap="none" normalizeH="0" baseline="0" smtClean="0">
                  <a:ln>
                    <a:noFill/>
                  </a:ln>
                  <a:solidFill>
                    <a:schemeClr val="tx1"/>
                  </a:solidFill>
                  <a:effectLst/>
                  <a:latin typeface="Calibri" pitchFamily="34" charset="0"/>
                  <a:cs typeface="Arial" pitchFamily="34" charset="0"/>
                </a:rPr>
                <a:t> </a:t>
              </a:r>
              <a:r>
                <a:rPr kumimoji="0" lang="id-ID" sz="900" b="1" i="0" u="none" strike="noStrike" cap="none" normalizeH="0" baseline="0" smtClean="0">
                  <a:ln>
                    <a:noFill/>
                  </a:ln>
                  <a:solidFill>
                    <a:schemeClr val="tx1"/>
                  </a:solidFill>
                  <a:effectLst/>
                  <a:latin typeface="Calibri" pitchFamily="34" charset="0"/>
                  <a:cs typeface="Arial" pitchFamily="34" charset="0"/>
                </a:rPr>
                <a:t>Pinjam</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3" name="AutoShape 121"/>
            <p:cNvSpPr>
              <a:spLocks noChangeArrowheads="1"/>
            </p:cNvSpPr>
            <p:nvPr/>
          </p:nvSpPr>
          <p:spPr bwMode="auto">
            <a:xfrm>
              <a:off x="7771" y="6171"/>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Pegadaian</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4" name="AutoShape 122"/>
            <p:cNvSpPr>
              <a:spLocks noChangeArrowheads="1"/>
            </p:cNvSpPr>
            <p:nvPr/>
          </p:nvSpPr>
          <p:spPr bwMode="auto">
            <a:xfrm>
              <a:off x="7771" y="6864"/>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Leasing</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5" name="AutoShape 123"/>
            <p:cNvSpPr>
              <a:spLocks noChangeArrowheads="1"/>
            </p:cNvSpPr>
            <p:nvPr/>
          </p:nvSpPr>
          <p:spPr bwMode="auto">
            <a:xfrm>
              <a:off x="7771" y="7516"/>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Asuransi</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6" name="AutoShape 124"/>
            <p:cNvSpPr>
              <a:spLocks noChangeArrowheads="1"/>
            </p:cNvSpPr>
            <p:nvPr/>
          </p:nvSpPr>
          <p:spPr bwMode="auto">
            <a:xfrm>
              <a:off x="7771" y="8208"/>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Anjak Piutang</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7" name="AutoShape 125"/>
            <p:cNvSpPr>
              <a:spLocks noChangeArrowheads="1"/>
            </p:cNvSpPr>
            <p:nvPr/>
          </p:nvSpPr>
          <p:spPr bwMode="auto">
            <a:xfrm>
              <a:off x="7771" y="8888"/>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Modal Ventura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13438" name="AutoShape 126"/>
            <p:cNvSpPr>
              <a:spLocks noChangeArrowheads="1"/>
            </p:cNvSpPr>
            <p:nvPr/>
          </p:nvSpPr>
          <p:spPr bwMode="auto">
            <a:xfrm>
              <a:off x="7771" y="9661"/>
              <a:ext cx="2187" cy="449"/>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900" b="1" i="0" u="none" strike="noStrike" cap="none" normalizeH="0" baseline="0" smtClean="0">
                  <a:ln>
                    <a:noFill/>
                  </a:ln>
                  <a:solidFill>
                    <a:schemeClr val="tx1"/>
                  </a:solidFill>
                  <a:effectLst/>
                  <a:latin typeface="Calibri" pitchFamily="34" charset="0"/>
                  <a:cs typeface="Arial" pitchFamily="34" charset="0"/>
                </a:rPr>
                <a:t>Dana Pensiun</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3439" name="AutoShape 127"/>
            <p:cNvCxnSpPr>
              <a:cxnSpLocks noChangeShapeType="1"/>
            </p:cNvCxnSpPr>
            <p:nvPr/>
          </p:nvCxnSpPr>
          <p:spPr bwMode="auto">
            <a:xfrm>
              <a:off x="6942" y="10680"/>
              <a:ext cx="829" cy="0"/>
            </a:xfrm>
            <a:prstGeom prst="straightConnector1">
              <a:avLst/>
            </a:prstGeom>
            <a:noFill/>
            <a:ln w="9525">
              <a:solidFill>
                <a:srgbClr val="000000"/>
              </a:solidFill>
              <a:round/>
              <a:headEnd/>
              <a:tailEnd/>
            </a:ln>
          </p:spPr>
        </p:cxnSp>
        <p:cxnSp>
          <p:nvCxnSpPr>
            <p:cNvPr id="13440" name="AutoShape 128"/>
            <p:cNvCxnSpPr>
              <a:cxnSpLocks noChangeShapeType="1"/>
            </p:cNvCxnSpPr>
            <p:nvPr/>
          </p:nvCxnSpPr>
          <p:spPr bwMode="auto">
            <a:xfrm>
              <a:off x="6942" y="9879"/>
              <a:ext cx="829" cy="0"/>
            </a:xfrm>
            <a:prstGeom prst="straightConnector1">
              <a:avLst/>
            </a:prstGeom>
            <a:noFill/>
            <a:ln w="9525">
              <a:solidFill>
                <a:srgbClr val="000000"/>
              </a:solidFill>
              <a:round/>
              <a:headEnd/>
              <a:tailEnd/>
            </a:ln>
          </p:spPr>
        </p:cxnSp>
        <p:cxnSp>
          <p:nvCxnSpPr>
            <p:cNvPr id="13441" name="AutoShape 129"/>
            <p:cNvCxnSpPr>
              <a:cxnSpLocks noChangeShapeType="1"/>
            </p:cNvCxnSpPr>
            <p:nvPr/>
          </p:nvCxnSpPr>
          <p:spPr bwMode="auto">
            <a:xfrm>
              <a:off x="6942" y="9119"/>
              <a:ext cx="829" cy="0"/>
            </a:xfrm>
            <a:prstGeom prst="straightConnector1">
              <a:avLst/>
            </a:prstGeom>
            <a:noFill/>
            <a:ln w="9525">
              <a:solidFill>
                <a:srgbClr val="000000"/>
              </a:solidFill>
              <a:round/>
              <a:headEnd/>
              <a:tailEnd/>
            </a:ln>
          </p:spPr>
        </p:cxnSp>
        <p:cxnSp>
          <p:nvCxnSpPr>
            <p:cNvPr id="13442" name="AutoShape 130"/>
            <p:cNvCxnSpPr>
              <a:cxnSpLocks noChangeShapeType="1"/>
            </p:cNvCxnSpPr>
            <p:nvPr/>
          </p:nvCxnSpPr>
          <p:spPr bwMode="auto">
            <a:xfrm>
              <a:off x="6942" y="8452"/>
              <a:ext cx="829" cy="0"/>
            </a:xfrm>
            <a:prstGeom prst="straightConnector1">
              <a:avLst/>
            </a:prstGeom>
            <a:noFill/>
            <a:ln w="9525">
              <a:solidFill>
                <a:srgbClr val="000000"/>
              </a:solidFill>
              <a:round/>
              <a:headEnd/>
              <a:tailEnd/>
            </a:ln>
          </p:spPr>
        </p:cxnSp>
        <p:cxnSp>
          <p:nvCxnSpPr>
            <p:cNvPr id="13443" name="AutoShape 131"/>
            <p:cNvCxnSpPr>
              <a:cxnSpLocks noChangeShapeType="1"/>
            </p:cNvCxnSpPr>
            <p:nvPr/>
          </p:nvCxnSpPr>
          <p:spPr bwMode="auto">
            <a:xfrm>
              <a:off x="6942" y="7759"/>
              <a:ext cx="829" cy="0"/>
            </a:xfrm>
            <a:prstGeom prst="straightConnector1">
              <a:avLst/>
            </a:prstGeom>
            <a:noFill/>
            <a:ln w="9525">
              <a:solidFill>
                <a:srgbClr val="000000"/>
              </a:solidFill>
              <a:round/>
              <a:headEnd/>
              <a:tailEnd/>
            </a:ln>
          </p:spPr>
        </p:cxnSp>
        <p:cxnSp>
          <p:nvCxnSpPr>
            <p:cNvPr id="13444" name="AutoShape 132"/>
            <p:cNvCxnSpPr>
              <a:cxnSpLocks noChangeShapeType="1"/>
            </p:cNvCxnSpPr>
            <p:nvPr/>
          </p:nvCxnSpPr>
          <p:spPr bwMode="auto">
            <a:xfrm>
              <a:off x="6942" y="7053"/>
              <a:ext cx="829" cy="0"/>
            </a:xfrm>
            <a:prstGeom prst="straightConnector1">
              <a:avLst/>
            </a:prstGeom>
            <a:noFill/>
            <a:ln w="9525">
              <a:solidFill>
                <a:srgbClr val="000000"/>
              </a:solidFill>
              <a:round/>
              <a:headEnd/>
              <a:tailEnd/>
            </a:ln>
          </p:spPr>
        </p:cxnSp>
        <p:cxnSp>
          <p:nvCxnSpPr>
            <p:cNvPr id="13445" name="AutoShape 133"/>
            <p:cNvCxnSpPr>
              <a:cxnSpLocks noChangeShapeType="1"/>
            </p:cNvCxnSpPr>
            <p:nvPr/>
          </p:nvCxnSpPr>
          <p:spPr bwMode="auto">
            <a:xfrm>
              <a:off x="6942" y="6374"/>
              <a:ext cx="829" cy="0"/>
            </a:xfrm>
            <a:prstGeom prst="straightConnector1">
              <a:avLst/>
            </a:prstGeom>
            <a:noFill/>
            <a:ln w="9525">
              <a:solidFill>
                <a:srgbClr val="000000"/>
              </a:solidFill>
              <a:round/>
              <a:headEnd/>
              <a:tailEnd/>
            </a:ln>
          </p:spPr>
        </p:cxnSp>
        <p:cxnSp>
          <p:nvCxnSpPr>
            <p:cNvPr id="13446" name="AutoShape 134"/>
            <p:cNvCxnSpPr>
              <a:cxnSpLocks noChangeShapeType="1"/>
            </p:cNvCxnSpPr>
            <p:nvPr/>
          </p:nvCxnSpPr>
          <p:spPr bwMode="auto">
            <a:xfrm>
              <a:off x="6942" y="4568"/>
              <a:ext cx="829" cy="0"/>
            </a:xfrm>
            <a:prstGeom prst="straightConnector1">
              <a:avLst/>
            </a:prstGeom>
            <a:noFill/>
            <a:ln w="9525">
              <a:solidFill>
                <a:srgbClr val="000000"/>
              </a:solidFill>
              <a:round/>
              <a:headEnd/>
              <a:tailEnd/>
            </a:ln>
          </p:spPr>
        </p:cxnSp>
        <p:cxnSp>
          <p:nvCxnSpPr>
            <p:cNvPr id="13447" name="AutoShape 135"/>
            <p:cNvCxnSpPr>
              <a:cxnSpLocks noChangeShapeType="1"/>
            </p:cNvCxnSpPr>
            <p:nvPr/>
          </p:nvCxnSpPr>
          <p:spPr bwMode="auto">
            <a:xfrm>
              <a:off x="6942" y="5192"/>
              <a:ext cx="829" cy="0"/>
            </a:xfrm>
            <a:prstGeom prst="straightConnector1">
              <a:avLst/>
            </a:prstGeom>
            <a:noFill/>
            <a:ln w="9525">
              <a:solidFill>
                <a:srgbClr val="000000"/>
              </a:solidFill>
              <a:round/>
              <a:headEnd/>
              <a:tailEnd/>
            </a:ln>
          </p:spPr>
        </p:cxnSp>
        <p:cxnSp>
          <p:nvCxnSpPr>
            <p:cNvPr id="13448" name="AutoShape 136"/>
            <p:cNvCxnSpPr>
              <a:cxnSpLocks noChangeShapeType="1"/>
            </p:cNvCxnSpPr>
            <p:nvPr/>
          </p:nvCxnSpPr>
          <p:spPr bwMode="auto">
            <a:xfrm>
              <a:off x="6942" y="5763"/>
              <a:ext cx="829" cy="0"/>
            </a:xfrm>
            <a:prstGeom prst="straightConnector1">
              <a:avLst/>
            </a:prstGeom>
            <a:noFill/>
            <a:ln w="9525">
              <a:solidFill>
                <a:srgbClr val="000000"/>
              </a:solidFill>
              <a:round/>
              <a:headEnd/>
              <a:tailEnd/>
            </a:ln>
          </p:spPr>
        </p:cxnSp>
      </p:gr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214422"/>
            <a:ext cx="8229600" cy="5110178"/>
          </a:xfrm>
        </p:spPr>
        <p:txBody>
          <a:bodyPr>
            <a:normAutofit fontScale="92500"/>
          </a:bodyPr>
          <a:lstStyle/>
          <a:p>
            <a:pPr algn="just">
              <a:buNone/>
            </a:pPr>
            <a:r>
              <a:rPr lang="id-ID" b="1" dirty="0" smtClean="0"/>
              <a:t>		</a:t>
            </a:r>
            <a:endParaRPr lang="en-US" b="1" dirty="0" smtClean="0"/>
          </a:p>
          <a:p>
            <a:pPr marL="1189038" indent="-509588" algn="just">
              <a:buNone/>
            </a:pPr>
            <a:r>
              <a:rPr lang="en-US" b="1" dirty="0"/>
              <a:t>1</a:t>
            </a:r>
            <a:r>
              <a:rPr lang="en-US" b="1" dirty="0" smtClean="0"/>
              <a:t>.	</a:t>
            </a:r>
            <a:r>
              <a:rPr lang="en-US" b="1" dirty="0" err="1" smtClean="0"/>
              <a:t>Lembaga</a:t>
            </a:r>
            <a:r>
              <a:rPr lang="en-US" b="1" dirty="0" smtClean="0"/>
              <a:t> </a:t>
            </a:r>
            <a:r>
              <a:rPr lang="en-US" b="1" dirty="0" err="1" smtClean="0"/>
              <a:t>Keuangan</a:t>
            </a:r>
            <a:r>
              <a:rPr lang="en-US" b="1" dirty="0" smtClean="0"/>
              <a:t> Bank</a:t>
            </a:r>
          </a:p>
          <a:p>
            <a:pPr marL="1195388" indent="0" algn="just">
              <a:buNone/>
            </a:pPr>
            <a:r>
              <a:rPr lang="id-ID" dirty="0" smtClean="0"/>
              <a:t>Lembaga keuangan bank atau kita sebut saja bank merupakan lembaga keuangan yang memberikan jasa keuangan yang paling lengkap.  </a:t>
            </a:r>
            <a:endParaRPr lang="en-US" dirty="0" smtClean="0"/>
          </a:p>
          <a:p>
            <a:pPr marL="1195388" indent="0" algn="just">
              <a:buNone/>
            </a:pPr>
            <a:r>
              <a:rPr lang="id-ID" dirty="0" smtClean="0"/>
              <a:t>Usaha keuangan yang dilakukan disamping menyalurkan dana atau memberikan pinjaman (kredit)</a:t>
            </a:r>
            <a:r>
              <a:rPr lang="en-US" dirty="0" smtClean="0"/>
              <a:t>,</a:t>
            </a:r>
            <a:r>
              <a:rPr lang="id-ID" dirty="0" smtClean="0"/>
              <a:t> juga melakukan usaha menghimpun dana dari masyarakat luas dalam bentuk simpanan</a:t>
            </a:r>
            <a:r>
              <a:rPr lang="en-US" dirty="0" smtClean="0"/>
              <a:t>, </a:t>
            </a:r>
            <a:r>
              <a:rPr lang="en-US" dirty="0" err="1" smtClean="0"/>
              <a:t>dan</a:t>
            </a:r>
            <a:r>
              <a:rPr lang="id-ID" dirty="0" smtClean="0"/>
              <a:t>  memberikan jasa-jasa keuangan yang mendukung dan memperlancar kegiatan menghimpun dana dan memberikan pinjaman dana.</a:t>
            </a:r>
          </a:p>
          <a:p>
            <a:pPr marL="633413" indent="-633413" algn="just">
              <a:buNone/>
            </a:pPr>
            <a:endParaRPr lang="id-ID" dirty="0" smtClean="0"/>
          </a:p>
          <a:p>
            <a:pPr marL="1144588" indent="-511175" algn="just">
              <a:buNone/>
            </a:pPr>
            <a:endParaRPr lang="id-ID" dirty="0" smtClean="0"/>
          </a:p>
          <a:p>
            <a:pPr marL="0" indent="0">
              <a:buNone/>
            </a:pPr>
            <a:endParaRPr lang="id-ID"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38188" indent="0">
              <a:buNone/>
            </a:pPr>
            <a:endParaRPr lang="en-US" dirty="0"/>
          </a:p>
          <a:p>
            <a:pPr marL="1254125" indent="0" algn="just">
              <a:buNone/>
            </a:pPr>
            <a:r>
              <a:rPr lang="id-ID" dirty="0" smtClean="0"/>
              <a:t>Dalam </a:t>
            </a:r>
            <a:r>
              <a:rPr lang="id-ID" dirty="0"/>
              <a:t>prakteknya, lembaga keuangan bank</a:t>
            </a:r>
            <a:r>
              <a:rPr lang="en-US" dirty="0"/>
              <a:t> </a:t>
            </a:r>
            <a:r>
              <a:rPr lang="en-US" dirty="0" err="1"/>
              <a:t>ini</a:t>
            </a:r>
            <a:r>
              <a:rPr lang="id-ID" dirty="0"/>
              <a:t> terdiri dari </a:t>
            </a:r>
            <a:r>
              <a:rPr lang="en-US" dirty="0"/>
              <a:t>3 (</a:t>
            </a:r>
            <a:r>
              <a:rPr lang="en-US" dirty="0" err="1"/>
              <a:t>tiga</a:t>
            </a:r>
            <a:r>
              <a:rPr lang="en-US" dirty="0"/>
              <a:t>) </a:t>
            </a:r>
            <a:r>
              <a:rPr lang="en-US" dirty="0" err="1"/>
              <a:t>kelompok</a:t>
            </a:r>
            <a:r>
              <a:rPr lang="en-US" dirty="0"/>
              <a:t>, </a:t>
            </a:r>
            <a:r>
              <a:rPr lang="en-US" dirty="0" err="1" smtClean="0"/>
              <a:t>yaitu</a:t>
            </a:r>
            <a:r>
              <a:rPr lang="en-US" dirty="0" smtClean="0"/>
              <a:t>:</a:t>
            </a:r>
          </a:p>
          <a:p>
            <a:pPr marL="1770063" indent="-515938" algn="just">
              <a:buNone/>
            </a:pPr>
            <a:r>
              <a:rPr lang="en-US" dirty="0"/>
              <a:t>a</a:t>
            </a:r>
            <a:r>
              <a:rPr lang="en-US" dirty="0" smtClean="0"/>
              <a:t>. 	Bank </a:t>
            </a:r>
            <a:r>
              <a:rPr lang="en-US" dirty="0" err="1"/>
              <a:t>sentral</a:t>
            </a:r>
            <a:r>
              <a:rPr lang="en-US" dirty="0"/>
              <a:t>, </a:t>
            </a:r>
            <a:endParaRPr lang="en-US" dirty="0" smtClean="0"/>
          </a:p>
          <a:p>
            <a:pPr marL="1770063" indent="-515938" algn="just">
              <a:buNone/>
            </a:pPr>
            <a:r>
              <a:rPr lang="en-US" dirty="0"/>
              <a:t>b</a:t>
            </a:r>
            <a:r>
              <a:rPr lang="en-US" dirty="0" smtClean="0"/>
              <a:t>.	Bank </a:t>
            </a:r>
            <a:r>
              <a:rPr lang="en-US" dirty="0" err="1"/>
              <a:t>umum</a:t>
            </a:r>
            <a:r>
              <a:rPr lang="en-US" dirty="0"/>
              <a:t>, </a:t>
            </a:r>
            <a:r>
              <a:rPr lang="en-US" dirty="0" err="1"/>
              <a:t>dan</a:t>
            </a:r>
            <a:r>
              <a:rPr lang="en-US" dirty="0"/>
              <a:t> </a:t>
            </a:r>
            <a:endParaRPr lang="en-US" dirty="0" smtClean="0"/>
          </a:p>
          <a:p>
            <a:pPr marL="1770063" indent="-515938" algn="just">
              <a:buNone/>
            </a:pPr>
            <a:r>
              <a:rPr lang="en-US" dirty="0"/>
              <a:t>c</a:t>
            </a:r>
            <a:r>
              <a:rPr lang="en-US" dirty="0" smtClean="0"/>
              <a:t>.	Bank </a:t>
            </a:r>
            <a:r>
              <a:rPr lang="en-US" dirty="0" err="1" smtClean="0"/>
              <a:t>Perkreditan</a:t>
            </a:r>
            <a:r>
              <a:rPr lang="en-US" dirty="0" smtClean="0"/>
              <a:t> Rakyat</a:t>
            </a:r>
            <a:endParaRPr lang="id-ID" dirty="0"/>
          </a:p>
          <a:p>
            <a:pPr marL="738188" indent="0">
              <a:buNone/>
            </a:pPr>
            <a:endParaRPr lang="en-US" dirty="0"/>
          </a:p>
        </p:txBody>
      </p:sp>
    </p:spTree>
    <p:extLst>
      <p:ext uri="{BB962C8B-B14F-4D97-AF65-F5344CB8AC3E}">
        <p14:creationId xmlns:p14="http://schemas.microsoft.com/office/powerpoint/2010/main" val="524095501"/>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1214422"/>
            <a:ext cx="8229600" cy="5110178"/>
          </a:xfrm>
        </p:spPr>
        <p:txBody>
          <a:bodyPr>
            <a:normAutofit/>
          </a:bodyPr>
          <a:lstStyle/>
          <a:p>
            <a:pPr marL="744538" indent="-463550" algn="just">
              <a:buNone/>
            </a:pPr>
            <a:endParaRPr lang="en-US" i="1" dirty="0" smtClean="0"/>
          </a:p>
          <a:p>
            <a:pPr marL="744538" indent="-169863" algn="just">
              <a:buNone/>
            </a:pPr>
            <a:endParaRPr lang="en-US" i="1" dirty="0" smtClean="0"/>
          </a:p>
          <a:p>
            <a:pPr marL="1717675" indent="-463550" algn="just">
              <a:buNone/>
            </a:pPr>
            <a:r>
              <a:rPr lang="en-US" i="1" dirty="0" smtClean="0"/>
              <a:t>1).	Bank </a:t>
            </a:r>
            <a:r>
              <a:rPr lang="en-US" i="1" dirty="0" err="1" smtClean="0"/>
              <a:t>Sentral</a:t>
            </a:r>
            <a:r>
              <a:rPr lang="id-ID" i="1" dirty="0" smtClean="0"/>
              <a:t>	</a:t>
            </a:r>
            <a:endParaRPr lang="en-US" i="1" dirty="0" smtClean="0"/>
          </a:p>
          <a:p>
            <a:pPr marL="1711325" indent="-455613" algn="just">
              <a:buNone/>
            </a:pPr>
            <a:r>
              <a:rPr lang="en-US" b="1" i="1" dirty="0"/>
              <a:t>	</a:t>
            </a:r>
            <a:r>
              <a:rPr lang="en-US" dirty="0" smtClean="0"/>
              <a:t>Bank </a:t>
            </a:r>
            <a:r>
              <a:rPr lang="en-US" dirty="0" err="1" smtClean="0"/>
              <a:t>Sentral</a:t>
            </a:r>
            <a:r>
              <a:rPr lang="en-US" dirty="0" smtClean="0"/>
              <a:t> </a:t>
            </a:r>
            <a:r>
              <a:rPr lang="id-ID" dirty="0" smtClean="0"/>
              <a:t>di Indonesia dilaksanakan oleh Bank Indonesia</a:t>
            </a:r>
            <a:r>
              <a:rPr lang="id-ID" i="1" dirty="0" smtClean="0"/>
              <a:t>.</a:t>
            </a:r>
            <a:r>
              <a:rPr lang="id-ID" dirty="0" smtClean="0"/>
              <a:t>  Biasanya pelayanan yang diberikan oleh Bank Indonesia lebih banyak kepada pihak pemerintah dan dunia perbankan.  </a:t>
            </a:r>
            <a:endParaRPr lang="en-US" dirty="0" smtClean="0"/>
          </a:p>
          <a:p>
            <a:pPr marL="1711325" indent="-455613" algn="just">
              <a:buNone/>
            </a:pPr>
            <a:r>
              <a:rPr lang="en-US" dirty="0"/>
              <a:t>	</a:t>
            </a:r>
            <a:r>
              <a:rPr lang="id-ID" dirty="0" smtClean="0"/>
              <a:t>Dengan kata lain</a:t>
            </a:r>
            <a:r>
              <a:rPr lang="en-US" dirty="0" smtClean="0"/>
              <a:t>,</a:t>
            </a:r>
            <a:r>
              <a:rPr lang="id-ID" dirty="0" smtClean="0"/>
              <a:t> nasabah Bank Indonesia dalam hal ini lebih banyak kepada </a:t>
            </a:r>
            <a:r>
              <a:rPr lang="en-US" dirty="0" err="1" smtClean="0"/>
              <a:t>pihak</a:t>
            </a:r>
            <a:r>
              <a:rPr lang="en-US" dirty="0" smtClean="0"/>
              <a:t> </a:t>
            </a:r>
            <a:r>
              <a:rPr lang="en-US" dirty="0" err="1"/>
              <a:t>P</a:t>
            </a:r>
            <a:r>
              <a:rPr lang="en-US" dirty="0" err="1" smtClean="0"/>
              <a:t>emerintah</a:t>
            </a:r>
            <a:r>
              <a:rPr lang="en-US" dirty="0" smtClean="0"/>
              <a:t> </a:t>
            </a:r>
            <a:r>
              <a:rPr lang="en-US" dirty="0" err="1" smtClean="0"/>
              <a:t>dan</a:t>
            </a:r>
            <a:r>
              <a:rPr lang="en-US" dirty="0" smtClean="0"/>
              <a:t> </a:t>
            </a:r>
            <a:r>
              <a:rPr lang="id-ID" dirty="0" smtClean="0"/>
              <a:t>Lembaga Perbankan. </a:t>
            </a:r>
          </a:p>
          <a:p>
            <a:pPr marL="738188" indent="0" algn="just">
              <a:buNone/>
            </a:pPr>
            <a:endParaRPr lang="id-ID" i="1" dirty="0" smtClean="0"/>
          </a:p>
          <a:p>
            <a:endParaRPr lang="id-ID"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711325" indent="0" algn="just">
              <a:buNone/>
            </a:pPr>
            <a:r>
              <a:rPr lang="id-ID" dirty="0"/>
              <a:t>Tujuan utama Bank Indonesia sebagai Bank Sentral</a:t>
            </a:r>
            <a:r>
              <a:rPr lang="en-US" dirty="0"/>
              <a:t> </a:t>
            </a:r>
            <a:r>
              <a:rPr lang="en-US" dirty="0" err="1"/>
              <a:t>adalah</a:t>
            </a:r>
            <a:r>
              <a:rPr lang="id-ID" dirty="0"/>
              <a:t> </a:t>
            </a:r>
            <a:r>
              <a:rPr lang="id-ID" i="1" dirty="0"/>
              <a:t>mencapai dan memelihara kestabilan nilai rupiah.</a:t>
            </a:r>
          </a:p>
          <a:p>
            <a:pPr marL="1711325" indent="0" algn="just">
              <a:buNone/>
            </a:pPr>
            <a:r>
              <a:rPr lang="id-ID" dirty="0"/>
              <a:t>Untuk mencapai tujuan tersebut, </a:t>
            </a:r>
            <a:endParaRPr lang="en-US" dirty="0" smtClean="0"/>
          </a:p>
          <a:p>
            <a:pPr marL="1711325" indent="0" algn="just">
              <a:buNone/>
            </a:pPr>
            <a:r>
              <a:rPr lang="id-ID" dirty="0" smtClean="0"/>
              <a:t>Bank </a:t>
            </a:r>
            <a:r>
              <a:rPr lang="id-ID" dirty="0"/>
              <a:t>Sentral </a:t>
            </a:r>
            <a:r>
              <a:rPr lang="id-ID" i="1" dirty="0"/>
              <a:t>mempunyai tugas:</a:t>
            </a:r>
          </a:p>
          <a:p>
            <a:pPr marL="2225675" indent="-573088" algn="just" defTabSz="1371600">
              <a:buNone/>
            </a:pPr>
            <a:r>
              <a:rPr lang="en-US" i="1" dirty="0" smtClean="0"/>
              <a:t>a)</a:t>
            </a:r>
            <a:r>
              <a:rPr lang="en-US" i="1" dirty="0"/>
              <a:t>	</a:t>
            </a:r>
            <a:r>
              <a:rPr lang="id-ID" i="1" dirty="0"/>
              <a:t>menetapkan dan melaksanakan kebijakan moneter,</a:t>
            </a:r>
            <a:endParaRPr lang="en-US" i="1" dirty="0"/>
          </a:p>
          <a:p>
            <a:pPr marL="2225675" indent="-617538" algn="just" defTabSz="1312863">
              <a:buNone/>
            </a:pPr>
            <a:r>
              <a:rPr lang="en-US" i="1" dirty="0" smtClean="0"/>
              <a:t>b)</a:t>
            </a:r>
            <a:r>
              <a:rPr lang="en-US" i="1" dirty="0"/>
              <a:t>	</a:t>
            </a:r>
            <a:r>
              <a:rPr lang="id-ID" i="1" dirty="0"/>
              <a:t>mengatur dan menjaga kelancaran sistem devisa,</a:t>
            </a:r>
          </a:p>
          <a:p>
            <a:pPr marL="2222500" indent="-614363" algn="just" defTabSz="1312863">
              <a:buNone/>
            </a:pPr>
            <a:r>
              <a:rPr lang="en-US" i="1" dirty="0" smtClean="0"/>
              <a:t>c)</a:t>
            </a:r>
            <a:r>
              <a:rPr lang="en-US" i="1" dirty="0"/>
              <a:t>	</a:t>
            </a:r>
            <a:r>
              <a:rPr lang="id-ID" i="1" dirty="0"/>
              <a:t>mengatur dan mengawasi bank.</a:t>
            </a:r>
          </a:p>
        </p:txBody>
      </p:sp>
    </p:spTree>
    <p:extLst>
      <p:ext uri="{BB962C8B-B14F-4D97-AF65-F5344CB8AC3E}">
        <p14:creationId xmlns:p14="http://schemas.microsoft.com/office/powerpoint/2010/main" val="1602528485"/>
      </p:ext>
    </p:extLst>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357158" y="1700808"/>
            <a:ext cx="8429684" cy="4104456"/>
          </a:xfrm>
        </p:spPr>
        <p:txBody>
          <a:bodyPr>
            <a:normAutofit/>
          </a:bodyPr>
          <a:lstStyle/>
          <a:p>
            <a:pPr marL="1090613" indent="-352425" algn="just">
              <a:buNone/>
            </a:pPr>
            <a:endParaRPr lang="en-US" b="1" i="1" dirty="0" smtClean="0"/>
          </a:p>
          <a:p>
            <a:pPr marL="1946275" indent="-633413" algn="just">
              <a:buNone/>
            </a:pPr>
            <a:r>
              <a:rPr lang="en-US" i="1" dirty="0" smtClean="0"/>
              <a:t>2)	</a:t>
            </a:r>
            <a:r>
              <a:rPr lang="id-ID" i="1" dirty="0" smtClean="0"/>
              <a:t>Bank Umum</a:t>
            </a:r>
            <a:r>
              <a:rPr lang="en-US" dirty="0" smtClean="0"/>
              <a:t>:</a:t>
            </a:r>
          </a:p>
          <a:p>
            <a:pPr marL="1939925" indent="-273050" algn="just">
              <a:buNone/>
            </a:pPr>
            <a:r>
              <a:rPr lang="en-US" b="1" dirty="0"/>
              <a:t> </a:t>
            </a:r>
            <a:r>
              <a:rPr lang="en-US" b="1" dirty="0" smtClean="0"/>
              <a:t>   </a:t>
            </a:r>
            <a:r>
              <a:rPr lang="en-US" dirty="0"/>
              <a:t>B</a:t>
            </a:r>
            <a:r>
              <a:rPr lang="id-ID" dirty="0" smtClean="0"/>
              <a:t>ank yang bertugas </a:t>
            </a:r>
            <a:r>
              <a:rPr lang="id-ID" i="1" dirty="0" smtClean="0"/>
              <a:t>melayani seluruh jasa-jasa perbankan dan melayani segenap lapisan masyarakat, baik masyarakat perorangan maupun lembaga-lembaga lainnya.  </a:t>
            </a:r>
            <a:endParaRPr lang="en-US" i="1" dirty="0" smtClean="0"/>
          </a:p>
          <a:p>
            <a:pPr marL="1939925" indent="-273050" algn="just">
              <a:buNone/>
            </a:pPr>
            <a:r>
              <a:rPr lang="en-US" i="1" dirty="0"/>
              <a:t>	</a:t>
            </a:r>
            <a:r>
              <a:rPr lang="id-ID" dirty="0" smtClean="0"/>
              <a:t>Bank Umum juga dikenal dengan nama bank komersil</a:t>
            </a:r>
            <a:r>
              <a:rPr lang="en-US" dirty="0"/>
              <a:t>.</a:t>
            </a:r>
            <a:r>
              <a:rPr lang="id-ID" dirty="0" smtClean="0"/>
              <a:t> </a:t>
            </a:r>
            <a:endParaRPr lang="en-US" dirty="0" smtClean="0"/>
          </a:p>
          <a:p>
            <a:pPr marL="849313" indent="-273050" algn="just">
              <a:buNone/>
            </a:pPr>
            <a:endParaRPr lang="id-ID" dirty="0" smtClean="0"/>
          </a:p>
          <a:p>
            <a:pPr algn="just">
              <a:buNone/>
            </a:pPr>
            <a:endParaRPr lang="id-ID" dirty="0" smtClean="0"/>
          </a:p>
          <a:p>
            <a:pPr algn="just">
              <a:buNone/>
            </a:pPr>
            <a:endParaRPr lang="id-ID" dirty="0" smtClean="0"/>
          </a:p>
          <a:p>
            <a:endParaRPr lang="id-ID"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0063" indent="0" algn="just">
              <a:buNone/>
            </a:pPr>
            <a:r>
              <a:rPr lang="en-US" dirty="0"/>
              <a:t>Bank </a:t>
            </a:r>
            <a:r>
              <a:rPr lang="en-US" dirty="0" err="1"/>
              <a:t>Umum</a:t>
            </a:r>
            <a:r>
              <a:rPr lang="id-ID" dirty="0"/>
              <a:t> dikelompokan ke dalam dua jenis yaitu</a:t>
            </a:r>
            <a:r>
              <a:rPr lang="en-US" dirty="0"/>
              <a:t>:</a:t>
            </a:r>
            <a:r>
              <a:rPr lang="id-ID" dirty="0"/>
              <a:t> </a:t>
            </a:r>
            <a:endParaRPr lang="en-US" dirty="0"/>
          </a:p>
          <a:p>
            <a:pPr marL="2344738" indent="-574675" algn="just">
              <a:buNone/>
            </a:pPr>
            <a:r>
              <a:rPr lang="en-US" dirty="0" smtClean="0"/>
              <a:t>a}</a:t>
            </a:r>
            <a:r>
              <a:rPr lang="en-US" dirty="0"/>
              <a:t>	</a:t>
            </a:r>
            <a:r>
              <a:rPr lang="id-ID" dirty="0"/>
              <a:t>bank umum devisa</a:t>
            </a:r>
            <a:r>
              <a:rPr lang="en-US" dirty="0"/>
              <a:t>, </a:t>
            </a:r>
            <a:r>
              <a:rPr lang="en-US" dirty="0" err="1"/>
              <a:t>adalah</a:t>
            </a:r>
            <a:r>
              <a:rPr lang="en-US" dirty="0"/>
              <a:t> bank yang </a:t>
            </a:r>
            <a:r>
              <a:rPr lang="en-US" dirty="0" err="1"/>
              <a:t>dapat</a:t>
            </a:r>
            <a:r>
              <a:rPr lang="en-US" dirty="0"/>
              <a:t> </a:t>
            </a:r>
            <a:r>
              <a:rPr lang="en-US" dirty="0" err="1"/>
              <a:t>melaksanakan</a:t>
            </a:r>
            <a:r>
              <a:rPr lang="en-US" dirty="0"/>
              <a:t> </a:t>
            </a:r>
            <a:r>
              <a:rPr lang="en-US" dirty="0" err="1"/>
              <a:t>jasa</a:t>
            </a:r>
            <a:r>
              <a:rPr lang="en-US" dirty="0"/>
              <a:t> yang </a:t>
            </a:r>
            <a:r>
              <a:rPr lang="en-US" dirty="0" err="1"/>
              <a:t>berhubungan</a:t>
            </a:r>
            <a:r>
              <a:rPr lang="en-US" dirty="0"/>
              <a:t> </a:t>
            </a:r>
            <a:r>
              <a:rPr lang="en-US" dirty="0" err="1"/>
              <a:t>dengan</a:t>
            </a:r>
            <a:r>
              <a:rPr lang="en-US" dirty="0"/>
              <a:t> </a:t>
            </a:r>
            <a:r>
              <a:rPr lang="en-US" dirty="0" err="1"/>
              <a:t>seluruh</a:t>
            </a:r>
            <a:r>
              <a:rPr lang="en-US" dirty="0"/>
              <a:t> </a:t>
            </a:r>
            <a:r>
              <a:rPr lang="en-US" dirty="0" err="1"/>
              <a:t>mata</a:t>
            </a:r>
            <a:r>
              <a:rPr lang="en-US" dirty="0"/>
              <a:t> </a:t>
            </a:r>
            <a:r>
              <a:rPr lang="en-US" dirty="0" err="1"/>
              <a:t>uang</a:t>
            </a:r>
            <a:r>
              <a:rPr lang="en-US" dirty="0"/>
              <a:t> </a:t>
            </a:r>
            <a:r>
              <a:rPr lang="en-US" dirty="0" err="1"/>
              <a:t>asing</a:t>
            </a:r>
            <a:r>
              <a:rPr lang="en-US" dirty="0"/>
              <a:t> </a:t>
            </a:r>
            <a:r>
              <a:rPr lang="en-US" dirty="0" err="1"/>
              <a:t>atau</a:t>
            </a:r>
            <a:r>
              <a:rPr lang="en-US" dirty="0"/>
              <a:t> </a:t>
            </a:r>
            <a:r>
              <a:rPr lang="en-US" dirty="0" err="1"/>
              <a:t>jasa</a:t>
            </a:r>
            <a:r>
              <a:rPr lang="en-US" dirty="0"/>
              <a:t> bank </a:t>
            </a:r>
            <a:r>
              <a:rPr lang="en-US" dirty="0" err="1"/>
              <a:t>ke</a:t>
            </a:r>
            <a:r>
              <a:rPr lang="en-US" dirty="0"/>
              <a:t> </a:t>
            </a:r>
            <a:r>
              <a:rPr lang="en-US" dirty="0" err="1"/>
              <a:t>luar</a:t>
            </a:r>
            <a:r>
              <a:rPr lang="en-US" dirty="0"/>
              <a:t> </a:t>
            </a:r>
            <a:r>
              <a:rPr lang="en-US" dirty="0" err="1"/>
              <a:t>negeri</a:t>
            </a:r>
            <a:endParaRPr lang="en-US" dirty="0"/>
          </a:p>
          <a:p>
            <a:pPr marL="2344738" indent="-574675" algn="just">
              <a:buNone/>
            </a:pPr>
            <a:r>
              <a:rPr lang="en-US" dirty="0" smtClean="0"/>
              <a:t>b)</a:t>
            </a:r>
            <a:r>
              <a:rPr lang="en-US" dirty="0"/>
              <a:t>	</a:t>
            </a:r>
            <a:r>
              <a:rPr lang="id-ID" dirty="0"/>
              <a:t>bank umum non devisa</a:t>
            </a:r>
            <a:r>
              <a:rPr lang="en-US" dirty="0"/>
              <a:t>, </a:t>
            </a:r>
            <a:r>
              <a:rPr lang="en-US" dirty="0" err="1"/>
              <a:t>adalah</a:t>
            </a:r>
            <a:r>
              <a:rPr lang="en-US" dirty="0"/>
              <a:t> b</a:t>
            </a:r>
            <a:r>
              <a:rPr lang="id-ID" dirty="0"/>
              <a:t>ank umum yang </a:t>
            </a:r>
            <a:r>
              <a:rPr lang="en-US" dirty="0" err="1"/>
              <a:t>melaksanakan</a:t>
            </a:r>
            <a:r>
              <a:rPr lang="en-US" dirty="0"/>
              <a:t> </a:t>
            </a:r>
            <a:r>
              <a:rPr lang="en-US" dirty="0" err="1"/>
              <a:t>jasa-jasa</a:t>
            </a:r>
            <a:r>
              <a:rPr lang="en-US" dirty="0"/>
              <a:t> </a:t>
            </a:r>
            <a:r>
              <a:rPr lang="en-US" dirty="0" err="1"/>
              <a:t>keuangan</a:t>
            </a:r>
            <a:r>
              <a:rPr lang="en-US" dirty="0"/>
              <a:t> </a:t>
            </a:r>
            <a:r>
              <a:rPr lang="en-US" dirty="0" err="1"/>
              <a:t>dalam</a:t>
            </a:r>
            <a:r>
              <a:rPr lang="en-US" dirty="0"/>
              <a:t> </a:t>
            </a:r>
            <a:r>
              <a:rPr lang="en-US" dirty="0" err="1"/>
              <a:t>negeri</a:t>
            </a:r>
            <a:r>
              <a:rPr lang="en-US" dirty="0"/>
              <a:t>.</a:t>
            </a:r>
            <a:endParaRPr lang="id-ID" dirty="0"/>
          </a:p>
        </p:txBody>
      </p:sp>
    </p:spTree>
    <p:extLst>
      <p:ext uri="{BB962C8B-B14F-4D97-AF65-F5344CB8AC3E}">
        <p14:creationId xmlns:p14="http://schemas.microsoft.com/office/powerpoint/2010/main" val="1038465384"/>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72816"/>
            <a:ext cx="8229600" cy="4608512"/>
          </a:xfrm>
        </p:spPr>
        <p:txBody>
          <a:bodyPr>
            <a:normAutofit fontScale="92500" lnSpcReduction="10000"/>
          </a:bodyPr>
          <a:lstStyle/>
          <a:p>
            <a:pPr marL="1763713" indent="-568325" algn="just">
              <a:buNone/>
            </a:pPr>
            <a:r>
              <a:rPr lang="en-US" i="1" dirty="0" smtClean="0"/>
              <a:t>3).	</a:t>
            </a:r>
            <a:r>
              <a:rPr lang="id-ID" i="1" dirty="0" smtClean="0"/>
              <a:t>Bank </a:t>
            </a:r>
            <a:r>
              <a:rPr lang="id-ID" i="1" dirty="0"/>
              <a:t>Perkreditan Rakyat (BPR)</a:t>
            </a:r>
            <a:r>
              <a:rPr lang="en-US" i="1" dirty="0" smtClean="0"/>
              <a:t>:</a:t>
            </a:r>
          </a:p>
          <a:p>
            <a:pPr marL="1770063" indent="-1136650" algn="just">
              <a:buNone/>
            </a:pPr>
            <a:r>
              <a:rPr lang="en-US" i="1" dirty="0" smtClean="0"/>
              <a:t>	B</a:t>
            </a:r>
            <a:r>
              <a:rPr lang="id-ID" i="1" dirty="0" smtClean="0"/>
              <a:t>ank </a:t>
            </a:r>
            <a:r>
              <a:rPr lang="id-ID" i="1" dirty="0"/>
              <a:t>yang khusus melayani masyarakat kecil di kecamatan dan pedesaan. </a:t>
            </a:r>
            <a:r>
              <a:rPr lang="id-ID" dirty="0"/>
              <a:t> </a:t>
            </a:r>
            <a:r>
              <a:rPr lang="id-ID" dirty="0" smtClean="0"/>
              <a:t>Bank </a:t>
            </a:r>
            <a:r>
              <a:rPr lang="id-ID" dirty="0"/>
              <a:t>Perkreditan Rakyat berasal dari Bank Desa, Bank Pasar, Lumbung Desa, Bank Pegawai dan bank lainnya yang kemudian dilebur menjadi Bank Perkreditan Rakyat.  </a:t>
            </a:r>
            <a:endParaRPr lang="en-US" dirty="0" smtClean="0"/>
          </a:p>
          <a:p>
            <a:pPr marL="1763713" indent="-273050" algn="just">
              <a:buNone/>
            </a:pPr>
            <a:r>
              <a:rPr lang="en-US" dirty="0"/>
              <a:t>	</a:t>
            </a:r>
            <a:r>
              <a:rPr lang="id-ID" dirty="0" smtClean="0"/>
              <a:t>Jenis </a:t>
            </a:r>
            <a:r>
              <a:rPr lang="id-ID" dirty="0"/>
              <a:t>produk yang ditawarkan relatif sempit jika dibandingkan dengan bank umum, bahkan ada beberapa jenis jasa bank yang tidak boleh diselenggarakan oleh Bank Perkreditan Rakyat seperti pembukaan rekening giro dan ikut </a:t>
            </a:r>
            <a:r>
              <a:rPr lang="id-ID" dirty="0" smtClean="0"/>
              <a:t>kl</a:t>
            </a:r>
            <a:r>
              <a:rPr lang="en-US" dirty="0" smtClean="0"/>
              <a:t>i</a:t>
            </a:r>
            <a:r>
              <a:rPr lang="id-ID" dirty="0" smtClean="0"/>
              <a:t>ring</a:t>
            </a:r>
            <a:r>
              <a:rPr lang="id-ID" dirty="0"/>
              <a:t>.</a:t>
            </a:r>
          </a:p>
          <a:p>
            <a:pPr marL="0" indent="0">
              <a:buNone/>
            </a:pPr>
            <a:endParaRPr lang="en-US" dirty="0"/>
          </a:p>
        </p:txBody>
      </p:sp>
    </p:spTree>
    <p:extLst>
      <p:ext uri="{BB962C8B-B14F-4D97-AF65-F5344CB8AC3E}">
        <p14:creationId xmlns:p14="http://schemas.microsoft.com/office/powerpoint/2010/main" val="228265818"/>
      </p:ext>
    </p:extLst>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268760"/>
            <a:ext cx="8229600" cy="5055840"/>
          </a:xfrm>
        </p:spPr>
        <p:txBody>
          <a:bodyPr>
            <a:normAutofit/>
          </a:bodyPr>
          <a:lstStyle/>
          <a:p>
            <a:pPr marL="687388" indent="-511175" algn="just">
              <a:buNone/>
            </a:pPr>
            <a:r>
              <a:rPr lang="id-ID" dirty="0" smtClean="0"/>
              <a:t>	</a:t>
            </a:r>
            <a:endParaRPr lang="en-US" dirty="0" smtClean="0"/>
          </a:p>
          <a:p>
            <a:pPr marL="1247775" indent="-509588" algn="just">
              <a:buNone/>
            </a:pPr>
            <a:r>
              <a:rPr lang="en-US" b="1" dirty="0"/>
              <a:t>2</a:t>
            </a:r>
            <a:r>
              <a:rPr lang="en-US" b="1" dirty="0" smtClean="0"/>
              <a:t>.	</a:t>
            </a:r>
            <a:r>
              <a:rPr lang="en-US" b="1" dirty="0" err="1" smtClean="0"/>
              <a:t>Lembaga</a:t>
            </a:r>
            <a:r>
              <a:rPr lang="en-US" b="1" dirty="0" smtClean="0"/>
              <a:t> </a:t>
            </a:r>
            <a:r>
              <a:rPr lang="en-US" b="1" dirty="0" err="1" smtClean="0"/>
              <a:t>Keuangan</a:t>
            </a:r>
            <a:r>
              <a:rPr lang="en-US" b="1" dirty="0" smtClean="0"/>
              <a:t> </a:t>
            </a:r>
            <a:r>
              <a:rPr lang="en-US" b="1" dirty="0" err="1" smtClean="0"/>
              <a:t>Lainnya</a:t>
            </a:r>
            <a:endParaRPr lang="en-US" b="1" dirty="0" smtClean="0"/>
          </a:p>
          <a:p>
            <a:pPr marL="1247775" indent="-569913" algn="just">
              <a:buNone/>
            </a:pPr>
            <a:r>
              <a:rPr lang="en-US" b="1" dirty="0" smtClean="0"/>
              <a:t> 	</a:t>
            </a:r>
            <a:r>
              <a:rPr lang="en-US" dirty="0" smtClean="0"/>
              <a:t>L</a:t>
            </a:r>
            <a:r>
              <a:rPr lang="id-ID" dirty="0" smtClean="0"/>
              <a:t>embaga keuangan lainnya</a:t>
            </a:r>
            <a:r>
              <a:rPr lang="en-US" dirty="0"/>
              <a:t> </a:t>
            </a:r>
            <a:r>
              <a:rPr lang="en-US" dirty="0" smtClean="0"/>
              <a:t>(l</a:t>
            </a:r>
            <a:r>
              <a:rPr lang="id-ID" dirty="0" smtClean="0"/>
              <a:t>embaga pembiayaan</a:t>
            </a:r>
            <a:r>
              <a:rPr lang="en-US" dirty="0" smtClean="0"/>
              <a:t>), </a:t>
            </a:r>
            <a:r>
              <a:rPr lang="en-US" dirty="0" err="1" smtClean="0"/>
              <a:t>adalah</a:t>
            </a:r>
            <a:r>
              <a:rPr lang="en-US" dirty="0" smtClean="0"/>
              <a:t> </a:t>
            </a:r>
            <a:r>
              <a:rPr lang="en-US" dirty="0" err="1" smtClean="0"/>
              <a:t>lembaga</a:t>
            </a:r>
            <a:r>
              <a:rPr lang="en-US" dirty="0" smtClean="0"/>
              <a:t> yang </a:t>
            </a:r>
            <a:r>
              <a:rPr lang="en-US" dirty="0" err="1" smtClean="0"/>
              <a:t>kegiatannya</a:t>
            </a:r>
            <a:r>
              <a:rPr lang="id-ID" dirty="0" smtClean="0"/>
              <a:t> lebih terfokus kepada salah satu bidang saja seperti penyaluran dana atau penghimpunan dana</a:t>
            </a:r>
            <a:r>
              <a:rPr lang="en-US" dirty="0" smtClean="0"/>
              <a:t>,</a:t>
            </a:r>
            <a:r>
              <a:rPr lang="id-ID" dirty="0" smtClean="0"/>
              <a:t> walaupun ada juga lembaga pembiayaan yang melakukan keduanya.  Kemudian masing-masing lembaga keuangan lainnya dalam menghimpun atau menyalurkan dana mempunyai cara-cara tersendiri.</a:t>
            </a:r>
          </a:p>
          <a:p>
            <a:pPr marL="1031875" lvl="0" indent="-338138" algn="just">
              <a:buNone/>
            </a:pPr>
            <a:endParaRPr lang="id-ID" b="1" dirty="0" smtClean="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254125" indent="0" algn="just">
              <a:buNone/>
            </a:pPr>
            <a:r>
              <a:rPr lang="en-US" dirty="0"/>
              <a:t>J</a:t>
            </a:r>
            <a:r>
              <a:rPr lang="id-ID" dirty="0"/>
              <a:t>enis-jenis lembaga keuangan lainnya yang ada di Indonesia saat ini antara lain </a:t>
            </a:r>
            <a:r>
              <a:rPr lang="id-ID" dirty="0" smtClean="0"/>
              <a:t>:</a:t>
            </a:r>
            <a:endParaRPr lang="en-US" b="1" i="1" dirty="0" smtClean="0"/>
          </a:p>
          <a:p>
            <a:pPr marL="1828800" lvl="0" indent="-574675" algn="just">
              <a:buNone/>
            </a:pPr>
            <a:r>
              <a:rPr lang="en-US" b="1" i="1" dirty="0"/>
              <a:t>a</a:t>
            </a:r>
            <a:r>
              <a:rPr lang="id-ID" b="1" i="1" dirty="0" smtClean="0"/>
              <a:t>.  </a:t>
            </a:r>
            <a:r>
              <a:rPr lang="id-ID" b="1" i="1" dirty="0"/>
              <a:t>Pasar Modal.</a:t>
            </a:r>
            <a:endParaRPr lang="id-ID" b="1" dirty="0"/>
          </a:p>
          <a:p>
            <a:pPr marL="1711325" indent="-515938" algn="just">
              <a:buNone/>
            </a:pPr>
            <a:r>
              <a:rPr lang="id-ID" dirty="0"/>
              <a:t>	</a:t>
            </a:r>
            <a:r>
              <a:rPr lang="en-US" dirty="0"/>
              <a:t>P</a:t>
            </a:r>
            <a:r>
              <a:rPr lang="id-ID" dirty="0"/>
              <a:t>asar tempat pertemuan dan </a:t>
            </a:r>
            <a:r>
              <a:rPr lang="en-US" sz="2000" dirty="0"/>
              <a:t>   </a:t>
            </a:r>
            <a:r>
              <a:rPr lang="id-ID" dirty="0"/>
              <a:t>melakukan transaksi antara para pencari dana </a:t>
            </a:r>
            <a:r>
              <a:rPr lang="id-ID" i="1" dirty="0"/>
              <a:t>(emiten) </a:t>
            </a:r>
            <a:r>
              <a:rPr lang="id-ID" dirty="0"/>
              <a:t>dengan para penanaman modal </a:t>
            </a:r>
            <a:r>
              <a:rPr lang="id-ID" i="1" dirty="0"/>
              <a:t>(investor).  </a:t>
            </a:r>
            <a:r>
              <a:rPr lang="id-ID" dirty="0"/>
              <a:t>Dalam pasar modal ini</a:t>
            </a:r>
            <a:r>
              <a:rPr lang="en-US" dirty="0"/>
              <a:t>,</a:t>
            </a:r>
            <a:r>
              <a:rPr lang="id-ID" dirty="0"/>
              <a:t> yang diperjualbelikan adalah efek-efek seperti saham dan obligasi</a:t>
            </a:r>
            <a:r>
              <a:rPr lang="en-US" dirty="0"/>
              <a:t>,</a:t>
            </a:r>
            <a:r>
              <a:rPr lang="id-ID" dirty="0"/>
              <a:t> dimana jika diukur dari waktunya modal yang diperjualbelikan merupakan modal jangka panjang.</a:t>
            </a:r>
          </a:p>
        </p:txBody>
      </p:sp>
    </p:spTree>
    <p:extLst>
      <p:ext uri="{BB962C8B-B14F-4D97-AF65-F5344CB8AC3E}">
        <p14:creationId xmlns:p14="http://schemas.microsoft.com/office/powerpoint/2010/main" val="1656164538"/>
      </p:ext>
    </p:extLst>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80988" indent="0">
              <a:buNone/>
            </a:pPr>
            <a:endParaRPr lang="en-US" dirty="0"/>
          </a:p>
          <a:p>
            <a:pPr marL="280988" indent="0">
              <a:buNone/>
            </a:pPr>
            <a:r>
              <a:rPr lang="en-US" sz="2800" u="sng" dirty="0" err="1" smtClean="0"/>
              <a:t>Pokok</a:t>
            </a:r>
            <a:r>
              <a:rPr lang="en-US" sz="2800" u="sng" dirty="0" smtClean="0"/>
              <a:t> </a:t>
            </a:r>
            <a:r>
              <a:rPr lang="en-US" sz="2800" u="sng" dirty="0" err="1" smtClean="0"/>
              <a:t>Bahasan</a:t>
            </a:r>
            <a:r>
              <a:rPr lang="en-US" sz="2800" u="sng" dirty="0" smtClean="0"/>
              <a:t> 1</a:t>
            </a:r>
            <a:r>
              <a:rPr lang="en-US" sz="2800" dirty="0" smtClean="0"/>
              <a:t>:</a:t>
            </a:r>
            <a:endParaRPr lang="en-US" sz="2800" dirty="0" smtClean="0"/>
          </a:p>
          <a:p>
            <a:pPr marL="693738" indent="-412750">
              <a:buNone/>
            </a:pPr>
            <a:r>
              <a:rPr lang="en-US" sz="2800" dirty="0" smtClean="0"/>
              <a:t>1.	</a:t>
            </a:r>
            <a:r>
              <a:rPr lang="en-US" sz="2800" dirty="0" err="1" smtClean="0"/>
              <a:t>Pengertian</a:t>
            </a:r>
            <a:r>
              <a:rPr lang="en-US" sz="2800" dirty="0" smtClean="0"/>
              <a:t> </a:t>
            </a:r>
            <a:r>
              <a:rPr lang="en-US" sz="2800" dirty="0" err="1" smtClean="0"/>
              <a:t>Lembaga</a:t>
            </a:r>
            <a:r>
              <a:rPr lang="en-US" sz="2800" dirty="0" smtClean="0"/>
              <a:t> </a:t>
            </a:r>
            <a:r>
              <a:rPr lang="en-US" sz="2800" dirty="0" err="1" smtClean="0"/>
              <a:t>Keuangan</a:t>
            </a:r>
            <a:endParaRPr lang="en-US" sz="2800" dirty="0" smtClean="0"/>
          </a:p>
          <a:p>
            <a:pPr marL="693738" indent="-412750">
              <a:buNone/>
            </a:pPr>
            <a:r>
              <a:rPr lang="en-US" sz="2800" dirty="0" smtClean="0"/>
              <a:t>2.	</a:t>
            </a:r>
            <a:r>
              <a:rPr lang="en-US" sz="2800" dirty="0" err="1" smtClean="0"/>
              <a:t>Penggolongan</a:t>
            </a:r>
            <a:r>
              <a:rPr lang="en-US" sz="2800" dirty="0" smtClean="0"/>
              <a:t> </a:t>
            </a:r>
            <a:r>
              <a:rPr lang="en-US" sz="2800" dirty="0" err="1" smtClean="0"/>
              <a:t>Lembaga</a:t>
            </a:r>
            <a:r>
              <a:rPr lang="en-US" sz="2800" dirty="0" smtClean="0"/>
              <a:t> </a:t>
            </a:r>
            <a:r>
              <a:rPr lang="en-US" sz="2800" dirty="0" err="1" smtClean="0"/>
              <a:t>Keuangan</a:t>
            </a:r>
            <a:r>
              <a:rPr lang="en-US" sz="2800" dirty="0" smtClean="0"/>
              <a:t>:</a:t>
            </a:r>
          </a:p>
          <a:p>
            <a:pPr marL="1312863" indent="-619125">
              <a:buNone/>
            </a:pPr>
            <a:r>
              <a:rPr lang="en-US" sz="2800" dirty="0" smtClean="0"/>
              <a:t>a.	</a:t>
            </a:r>
            <a:r>
              <a:rPr lang="en-US" sz="2800" dirty="0" err="1" smtClean="0"/>
              <a:t>Lembaga</a:t>
            </a:r>
            <a:r>
              <a:rPr lang="en-US" sz="2800" dirty="0" smtClean="0"/>
              <a:t> </a:t>
            </a:r>
            <a:r>
              <a:rPr lang="en-US" sz="2800" dirty="0" err="1" smtClean="0"/>
              <a:t>keuangan</a:t>
            </a:r>
            <a:r>
              <a:rPr lang="en-US" sz="2800" dirty="0" smtClean="0"/>
              <a:t> bank</a:t>
            </a:r>
          </a:p>
          <a:p>
            <a:pPr marL="1312863" indent="-619125">
              <a:buNone/>
            </a:pPr>
            <a:r>
              <a:rPr lang="en-US" sz="2800" dirty="0" smtClean="0"/>
              <a:t>b.	</a:t>
            </a:r>
            <a:r>
              <a:rPr lang="en-US" sz="2800" dirty="0" err="1" smtClean="0"/>
              <a:t>Lembaga</a:t>
            </a:r>
            <a:r>
              <a:rPr lang="en-US" sz="2800" dirty="0" smtClean="0"/>
              <a:t> </a:t>
            </a:r>
            <a:r>
              <a:rPr lang="en-US" sz="2800" dirty="0" err="1" smtClean="0"/>
              <a:t>keuangan</a:t>
            </a:r>
            <a:r>
              <a:rPr lang="en-US" sz="2800" dirty="0" smtClean="0"/>
              <a:t> </a:t>
            </a:r>
            <a:r>
              <a:rPr lang="en-US" sz="2800" dirty="0" err="1" smtClean="0"/>
              <a:t>lainnya</a:t>
            </a:r>
            <a:r>
              <a:rPr lang="en-US" sz="2800" dirty="0" smtClean="0"/>
              <a:t> (</a:t>
            </a:r>
            <a:r>
              <a:rPr lang="en-US" sz="2800" dirty="0" err="1" smtClean="0"/>
              <a:t>Lembaga</a:t>
            </a:r>
            <a:r>
              <a:rPr lang="en-US" sz="2800" dirty="0" smtClean="0"/>
              <a:t> </a:t>
            </a:r>
            <a:r>
              <a:rPr lang="en-US" sz="2800" dirty="0" err="1" smtClean="0"/>
              <a:t>pembiayaan</a:t>
            </a:r>
            <a:r>
              <a:rPr lang="en-US" sz="2800" dirty="0" smtClean="0"/>
              <a:t>)</a:t>
            </a:r>
          </a:p>
          <a:p>
            <a:pPr marL="693738" indent="-412750">
              <a:buNone/>
            </a:pPr>
            <a:endParaRPr lang="en-US" sz="2800" dirty="0" smtClean="0"/>
          </a:p>
          <a:p>
            <a:pPr marL="280988" indent="0">
              <a:buNone/>
            </a:pPr>
            <a:endParaRPr lang="en-US" dirty="0"/>
          </a:p>
        </p:txBody>
      </p:sp>
    </p:spTree>
    <p:extLst>
      <p:ext uri="{BB962C8B-B14F-4D97-AF65-F5344CB8AC3E}">
        <p14:creationId xmlns:p14="http://schemas.microsoft.com/office/powerpoint/2010/main" val="2086403851"/>
      </p:ext>
    </p:extLst>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484784"/>
            <a:ext cx="8229600" cy="3888432"/>
          </a:xfrm>
        </p:spPr>
        <p:txBody>
          <a:bodyPr>
            <a:noAutofit/>
          </a:bodyPr>
          <a:lstStyle/>
          <a:p>
            <a:pPr marL="1711325" lvl="0" indent="-515938">
              <a:buNone/>
            </a:pPr>
            <a:r>
              <a:rPr lang="en-US" sz="2800" b="1" i="1" dirty="0"/>
              <a:t>b</a:t>
            </a:r>
            <a:r>
              <a:rPr lang="id-ID" sz="2800" b="1" i="1" dirty="0" smtClean="0"/>
              <a:t>.	Pasar Uang dan Valas.</a:t>
            </a:r>
            <a:endParaRPr lang="id-ID" sz="2800" b="1" dirty="0" smtClean="0"/>
          </a:p>
          <a:p>
            <a:pPr marL="1711325" lvl="1" indent="-241300" algn="just">
              <a:buNone/>
            </a:pPr>
            <a:r>
              <a:rPr lang="en-US" sz="2800" dirty="0" smtClean="0"/>
              <a:t>	P</a:t>
            </a:r>
            <a:r>
              <a:rPr lang="id-ID" sz="2800" i="1" dirty="0" smtClean="0"/>
              <a:t>asar tempat memperoleh dana dan investasi dana.  </a:t>
            </a:r>
            <a:r>
              <a:rPr lang="id-ID" sz="2800" dirty="0" smtClean="0"/>
              <a:t>Perbedaannya dengan pasar modal ialah modal yang ditawarkan di pasar uang adalah berjangka waktu pendek</a:t>
            </a:r>
            <a:r>
              <a:rPr lang="en-US" sz="2800" dirty="0" smtClean="0"/>
              <a:t>,</a:t>
            </a:r>
            <a:r>
              <a:rPr lang="id-ID" sz="2800" dirty="0" smtClean="0"/>
              <a:t> sedangkan di pasar modal berjangka waktu panjang.  Dalam pasar uang</a:t>
            </a:r>
            <a:r>
              <a:rPr lang="en-US" sz="2800" dirty="0" smtClean="0"/>
              <a:t>,</a:t>
            </a:r>
            <a:r>
              <a:rPr lang="id-ID" sz="2800" dirty="0" smtClean="0"/>
              <a:t> transaksi lebih banyak dilakukan dengan media elektronika, sehingga nasabah tidak perlu datang secara langsung.</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132856"/>
            <a:ext cx="8229600" cy="3096344"/>
          </a:xfrm>
        </p:spPr>
        <p:txBody>
          <a:bodyPr>
            <a:normAutofit fontScale="92500" lnSpcReduction="10000"/>
          </a:bodyPr>
          <a:lstStyle/>
          <a:p>
            <a:pPr marL="1706563" lvl="0" indent="-555625" algn="just">
              <a:buNone/>
            </a:pPr>
            <a:r>
              <a:rPr lang="en-US" sz="3600" b="1" i="1" dirty="0"/>
              <a:t>c</a:t>
            </a:r>
            <a:r>
              <a:rPr lang="id-ID" sz="3600" b="1" i="1" dirty="0" smtClean="0"/>
              <a:t>.</a:t>
            </a:r>
            <a:r>
              <a:rPr lang="id-ID" sz="3600" b="1" i="1" dirty="0"/>
              <a:t>	Koperasi Simpan </a:t>
            </a:r>
            <a:r>
              <a:rPr lang="id-ID" sz="3600" b="1" i="1" dirty="0" smtClean="0"/>
              <a:t>Pinjam</a:t>
            </a:r>
            <a:endParaRPr lang="id-ID" sz="3600" b="1" dirty="0"/>
          </a:p>
          <a:p>
            <a:pPr marL="1711325" indent="-1090613" algn="just">
              <a:buNone/>
            </a:pPr>
            <a:r>
              <a:rPr lang="id-ID" sz="3600" dirty="0"/>
              <a:t>	K</a:t>
            </a:r>
            <a:r>
              <a:rPr lang="id-ID" sz="3600" i="1" dirty="0"/>
              <a:t>operasi yang menghimpun dana dari para anggotanya kemudian menyalurkan kembali dana tersebut kepada para anggota koperasi dan masyarakat umum.</a:t>
            </a:r>
          </a:p>
        </p:txBody>
      </p:sp>
    </p:spTree>
    <p:extLst>
      <p:ext uri="{BB962C8B-B14F-4D97-AF65-F5344CB8AC3E}">
        <p14:creationId xmlns:p14="http://schemas.microsoft.com/office/powerpoint/2010/main" val="288522396"/>
      </p:ext>
    </p:extLst>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1700808"/>
            <a:ext cx="8229600" cy="4176464"/>
          </a:xfrm>
        </p:spPr>
        <p:txBody>
          <a:bodyPr>
            <a:normAutofit fontScale="92500" lnSpcReduction="20000"/>
          </a:bodyPr>
          <a:lstStyle/>
          <a:p>
            <a:pPr marL="1711325" lvl="0" indent="-515938" algn="just">
              <a:buNone/>
            </a:pPr>
            <a:r>
              <a:rPr lang="en-US" sz="3200" b="1" i="1" dirty="0"/>
              <a:t>d</a:t>
            </a:r>
            <a:r>
              <a:rPr lang="en-US" sz="3200" b="1" i="1" dirty="0" smtClean="0"/>
              <a:t>.	</a:t>
            </a:r>
            <a:r>
              <a:rPr lang="id-ID" sz="3200" b="1" i="1" dirty="0" smtClean="0"/>
              <a:t>Perum Pegadaian</a:t>
            </a:r>
            <a:r>
              <a:rPr lang="en-US" sz="3200" b="1" i="1" dirty="0" smtClean="0"/>
              <a:t>:</a:t>
            </a:r>
          </a:p>
          <a:p>
            <a:pPr marL="1711325" lvl="0" indent="-461963" algn="just">
              <a:buNone/>
            </a:pPr>
            <a:r>
              <a:rPr lang="en-US" sz="3200" b="1" i="1" dirty="0" smtClean="0"/>
              <a:t>	L</a:t>
            </a:r>
            <a:r>
              <a:rPr lang="id-ID" sz="3200" i="1" dirty="0" smtClean="0"/>
              <a:t>embaga keuangan yang menyediakan fasilitas pinjaman dengan jaminan tertentu.</a:t>
            </a:r>
            <a:r>
              <a:rPr lang="id-ID" sz="3200" dirty="0" smtClean="0"/>
              <a:t>  Jaminan nasabah tersebut digadaikan dan kemudian ditaksir oleh pihak pegadaian untuk menilai besarnya nilai jaminan.  </a:t>
            </a:r>
            <a:endParaRPr lang="en-US" sz="3200" dirty="0" smtClean="0"/>
          </a:p>
          <a:p>
            <a:pPr marL="1711325" lvl="0" indent="0" algn="just">
              <a:buNone/>
            </a:pPr>
            <a:r>
              <a:rPr lang="id-ID" sz="3200" dirty="0" smtClean="0"/>
              <a:t>Nilai jaminan inilah yang ditetapkan menjadi jumlah pinjaman kepada nasabah.</a:t>
            </a:r>
          </a:p>
          <a:p>
            <a:pPr algn="just">
              <a:buNone/>
            </a:pPr>
            <a:endParaRPr lang="id-ID" dirty="0" smtClean="0"/>
          </a:p>
          <a:p>
            <a:endParaRPr lang="id-ID" dirty="0" smtClean="0"/>
          </a:p>
          <a:p>
            <a:endParaRPr lang="id-ID"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1765300" lvl="0" indent="-511175" algn="just">
              <a:buNone/>
            </a:pPr>
            <a:r>
              <a:rPr lang="en-US" b="1" i="1" dirty="0"/>
              <a:t>e</a:t>
            </a:r>
            <a:r>
              <a:rPr lang="en-US" b="1" i="1" dirty="0" smtClean="0"/>
              <a:t>.</a:t>
            </a:r>
            <a:r>
              <a:rPr lang="en-US" b="1" i="1" dirty="0"/>
              <a:t>	</a:t>
            </a:r>
            <a:r>
              <a:rPr lang="id-ID" b="1" i="1" dirty="0"/>
              <a:t>Perusahaan Sewa Guna Usaha (Leasing).</a:t>
            </a:r>
            <a:endParaRPr lang="id-ID" b="1" dirty="0"/>
          </a:p>
          <a:p>
            <a:pPr marL="1765300" indent="-628650" algn="just">
              <a:buNone/>
            </a:pPr>
            <a:r>
              <a:rPr lang="en-US" dirty="0"/>
              <a:t>      </a:t>
            </a:r>
            <a:r>
              <a:rPr lang="en-US" dirty="0" smtClean="0"/>
              <a:t>	</a:t>
            </a:r>
            <a:r>
              <a:rPr lang="en-US" i="1" dirty="0" smtClean="0"/>
              <a:t>P</a:t>
            </a:r>
            <a:r>
              <a:rPr lang="id-ID" i="1" dirty="0"/>
              <a:t>erusahaan yang bidang usahanya lebih ditekankan kepada pembiayaan barang-barang modal yang diinginkan oleh nasabahnya.</a:t>
            </a:r>
            <a:r>
              <a:rPr lang="id-ID" dirty="0"/>
              <a:t>  </a:t>
            </a:r>
            <a:endParaRPr lang="en-US" dirty="0"/>
          </a:p>
          <a:p>
            <a:pPr marL="1765300" indent="-628650" algn="just">
              <a:buNone/>
            </a:pPr>
            <a:r>
              <a:rPr lang="en-US" dirty="0" smtClean="0"/>
              <a:t>	</a:t>
            </a:r>
            <a:r>
              <a:rPr lang="en-US" u="sng" dirty="0" smtClean="0"/>
              <a:t>C</a:t>
            </a:r>
            <a:r>
              <a:rPr lang="id-ID" u="sng" dirty="0" smtClean="0"/>
              <a:t>ontoh</a:t>
            </a:r>
            <a:r>
              <a:rPr lang="en-US" dirty="0" smtClean="0"/>
              <a:t>:</a:t>
            </a:r>
            <a:r>
              <a:rPr lang="en-US" dirty="0"/>
              <a:t> </a:t>
            </a:r>
            <a:r>
              <a:rPr lang="id-ID" dirty="0" smtClean="0"/>
              <a:t>jika </a:t>
            </a:r>
            <a:r>
              <a:rPr lang="id-ID" dirty="0"/>
              <a:t>seorang ingin memperoleh barang-barang modal secara kredit, maka kebutuhan ini pembayarannya dapat ditutup oleh perusahaan leasing.  Pembayaran oleh nasabah diangsur sesuai dengan kesepakatan yang telah dibuat.</a:t>
            </a:r>
          </a:p>
          <a:p>
            <a:pPr marL="738188" indent="0">
              <a:buNone/>
            </a:pPr>
            <a:endParaRPr lang="en-US" dirty="0"/>
          </a:p>
        </p:txBody>
      </p:sp>
    </p:spTree>
    <p:extLst>
      <p:ext uri="{BB962C8B-B14F-4D97-AF65-F5344CB8AC3E}">
        <p14:creationId xmlns:p14="http://schemas.microsoft.com/office/powerpoint/2010/main" val="2452366739"/>
      </p:ext>
    </p:extLst>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556792"/>
            <a:ext cx="8229600" cy="4767808"/>
          </a:xfrm>
        </p:spPr>
        <p:txBody>
          <a:bodyPr>
            <a:normAutofit fontScale="92500" lnSpcReduction="10000"/>
          </a:bodyPr>
          <a:lstStyle/>
          <a:p>
            <a:pPr marL="1090613" lvl="0" indent="-457200" algn="just">
              <a:buNone/>
            </a:pPr>
            <a:endParaRPr lang="en-US" b="1" i="1" dirty="0" smtClean="0"/>
          </a:p>
          <a:p>
            <a:pPr marL="1770063" lvl="0" indent="-574675" algn="just">
              <a:buNone/>
            </a:pPr>
            <a:r>
              <a:rPr lang="en-US" sz="2800" b="1" i="1" dirty="0"/>
              <a:t>f</a:t>
            </a:r>
            <a:r>
              <a:rPr lang="id-ID" sz="2800" b="1" i="1" dirty="0" smtClean="0"/>
              <a:t>.	Perusahaan Asuransi.</a:t>
            </a:r>
            <a:endParaRPr lang="id-ID" sz="2800" b="1" dirty="0" smtClean="0"/>
          </a:p>
          <a:p>
            <a:pPr marL="1770063" indent="-1090613" algn="just">
              <a:buNone/>
            </a:pPr>
            <a:r>
              <a:rPr lang="id-ID" sz="2800" dirty="0" smtClean="0"/>
              <a:t>	</a:t>
            </a:r>
            <a:r>
              <a:rPr lang="en-US" sz="2800" i="1" dirty="0"/>
              <a:t>P</a:t>
            </a:r>
            <a:r>
              <a:rPr lang="id-ID" sz="2800" i="1" dirty="0" smtClean="0"/>
              <a:t>erusahaan yang bergerak dalam usaha pertanggungan. </a:t>
            </a:r>
            <a:r>
              <a:rPr lang="id-ID" sz="2800" dirty="0" smtClean="0"/>
              <a:t> </a:t>
            </a:r>
            <a:endParaRPr lang="en-US" sz="2800" dirty="0" smtClean="0"/>
          </a:p>
          <a:p>
            <a:pPr marL="1770063" indent="-1090613" algn="just">
              <a:buNone/>
            </a:pPr>
            <a:r>
              <a:rPr lang="en-US" sz="2800" dirty="0"/>
              <a:t>	</a:t>
            </a:r>
            <a:r>
              <a:rPr lang="id-ID" sz="2800" dirty="0" smtClean="0"/>
              <a:t>Setiap nasabah dikenakan polis asuransi yang harus dibayar sesuai dengan perjanjian</a:t>
            </a:r>
            <a:r>
              <a:rPr lang="en-US" sz="2800" dirty="0" smtClean="0"/>
              <a:t>,</a:t>
            </a:r>
            <a:r>
              <a:rPr lang="id-ID" sz="2800" dirty="0" smtClean="0"/>
              <a:t> dan perusahaan asuransi akan menanggung kerugian dengan menggantikannya apabila nasabahnya terkena musibah atau terkena resiko seperti yang telah diperjanjikan.  </a:t>
            </a:r>
            <a:endParaRPr lang="en-US" sz="2800" dirty="0" smtClean="0"/>
          </a:p>
          <a:p>
            <a:pPr marL="1090613" indent="-1090613" algn="just">
              <a:buNone/>
            </a:pPr>
            <a:r>
              <a:rPr lang="en-US" dirty="0"/>
              <a:t>	</a:t>
            </a:r>
            <a:endParaRPr lang="id-ID" dirty="0" smtClean="0"/>
          </a:p>
          <a:p>
            <a:endParaRPr lang="id-ID" dirty="0" smtClean="0"/>
          </a:p>
          <a:p>
            <a:endParaRPr lang="id-ID"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0063" indent="0" algn="just">
              <a:buNone/>
            </a:pPr>
            <a:r>
              <a:rPr lang="en-US" dirty="0"/>
              <a:t>U</a:t>
            </a:r>
            <a:r>
              <a:rPr lang="id-ID" dirty="0" smtClean="0"/>
              <a:t>saha asuransi</a:t>
            </a:r>
            <a:r>
              <a:rPr lang="en-US" dirty="0" smtClean="0"/>
              <a:t> </a:t>
            </a:r>
            <a:r>
              <a:rPr lang="en-US" dirty="0" err="1" smtClean="0"/>
              <a:t>ini</a:t>
            </a:r>
            <a:r>
              <a:rPr lang="id-ID" dirty="0" smtClean="0"/>
              <a:t> </a:t>
            </a:r>
            <a:r>
              <a:rPr lang="id-ID" dirty="0"/>
              <a:t>merupakan kegiatan menanggung resiko yang dikaitkan dengan keuangan antara polis yang harus dibayar dan klaim yang diterimanya.  </a:t>
            </a:r>
            <a:endParaRPr lang="en-US" dirty="0" smtClean="0"/>
          </a:p>
          <a:p>
            <a:pPr marL="1770063" indent="0" algn="just">
              <a:buNone/>
            </a:pPr>
            <a:r>
              <a:rPr lang="id-ID" dirty="0" smtClean="0"/>
              <a:t>Perusahaan </a:t>
            </a:r>
            <a:r>
              <a:rPr lang="id-ID" dirty="0"/>
              <a:t>asuransi dibagi kedalam beberapa jenis seperti, </a:t>
            </a:r>
            <a:r>
              <a:rPr lang="id-ID" dirty="0" smtClean="0"/>
              <a:t>asuransi </a:t>
            </a:r>
            <a:r>
              <a:rPr lang="en-US" dirty="0" smtClean="0"/>
              <a:t>  </a:t>
            </a:r>
            <a:r>
              <a:rPr lang="id-ID" dirty="0" smtClean="0"/>
              <a:t>kredit</a:t>
            </a:r>
            <a:r>
              <a:rPr lang="id-ID" dirty="0"/>
              <a:t>, </a:t>
            </a:r>
            <a:r>
              <a:rPr lang="en-US" dirty="0" smtClean="0"/>
              <a:t>      </a:t>
            </a:r>
            <a:r>
              <a:rPr lang="id-ID" dirty="0" smtClean="0"/>
              <a:t>asuransi </a:t>
            </a:r>
            <a:r>
              <a:rPr lang="id-ID" dirty="0"/>
              <a:t>	jiwa, asuransi kebakaran, asuransi beasiswa, asuransi hari tua, asuransi kecelakaan, dan jenis lainnya.</a:t>
            </a:r>
          </a:p>
          <a:p>
            <a:pPr marL="1090613" indent="0">
              <a:buNone/>
            </a:pPr>
            <a:endParaRPr lang="en-US" dirty="0"/>
          </a:p>
        </p:txBody>
      </p:sp>
    </p:spTree>
    <p:extLst>
      <p:ext uri="{BB962C8B-B14F-4D97-AF65-F5344CB8AC3E}">
        <p14:creationId xmlns:p14="http://schemas.microsoft.com/office/powerpoint/2010/main" val="347485466"/>
      </p:ext>
    </p:extLst>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2204864"/>
            <a:ext cx="8229600" cy="3456384"/>
          </a:xfrm>
        </p:spPr>
        <p:txBody>
          <a:bodyPr>
            <a:normAutofit lnSpcReduction="10000"/>
          </a:bodyPr>
          <a:lstStyle/>
          <a:p>
            <a:pPr marL="1770063" lvl="0" indent="-515938" algn="just">
              <a:buNone/>
            </a:pPr>
            <a:r>
              <a:rPr lang="en-US" sz="2800" b="1" i="1" dirty="0" smtClean="0"/>
              <a:t>g.	</a:t>
            </a:r>
            <a:r>
              <a:rPr lang="id-ID" sz="2800" b="1" i="1" dirty="0" smtClean="0"/>
              <a:t>Perusahaan Anjak Piutang</a:t>
            </a:r>
            <a:r>
              <a:rPr lang="en-US" sz="2800" b="1" i="1" dirty="0" smtClean="0"/>
              <a:t> (Factoring):</a:t>
            </a:r>
          </a:p>
          <a:p>
            <a:pPr marL="1768475" lvl="0" indent="0" algn="just">
              <a:buNone/>
            </a:pPr>
            <a:r>
              <a:rPr lang="en-US" sz="2800" b="1" i="1" dirty="0"/>
              <a:t>P</a:t>
            </a:r>
            <a:r>
              <a:rPr lang="id-ID" sz="2800" i="1" dirty="0" smtClean="0"/>
              <a:t>erusahaan yang usahanya adalah mengambil alih pembayaran kredit suatu perusahaan dengan cara membeli kredit bermasalah perusahaan lain atau dapat pula mengelola penjualan kredit perusahaan yang membutuhkannya</a:t>
            </a:r>
            <a:r>
              <a:rPr lang="id-ID" sz="2800" dirty="0" smtClean="0"/>
              <a:t>.  </a:t>
            </a:r>
            <a:endParaRPr lang="en-US" sz="2800" dirty="0" smtClean="0"/>
          </a:p>
          <a:p>
            <a:pPr marL="1089025" lvl="0" indent="0" algn="just">
              <a:buNone/>
            </a:pPr>
            <a:endParaRPr lang="id-ID" dirty="0" smtClean="0"/>
          </a:p>
          <a:p>
            <a:pPr lvl="1"/>
            <a:endParaRPr lang="id-ID" dirty="0" smtClean="0"/>
          </a:p>
          <a:p>
            <a:endParaRPr lang="id-ID"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0063" lvl="0" indent="0" algn="just">
              <a:buNone/>
            </a:pPr>
            <a:r>
              <a:rPr lang="id-ID" dirty="0"/>
              <a:t>Usaha ini memang relatif baru di Indonesia, dan kegiatan utama dari perusahaan anjak piutang adalah membantu perusahaan yang sedang mengalami kesulitan dalam melakukan penagihan atau pengelolaan </a:t>
            </a:r>
            <a:r>
              <a:rPr lang="id-ID" dirty="0" smtClean="0"/>
              <a:t>hutangnya.</a:t>
            </a:r>
            <a:endParaRPr lang="en-US" dirty="0" smtClean="0"/>
          </a:p>
          <a:p>
            <a:pPr marL="1711325" lvl="0" indent="0" algn="just">
              <a:buNone/>
            </a:pPr>
            <a:r>
              <a:rPr lang="id-ID" dirty="0" smtClean="0"/>
              <a:t>Keuntungan </a:t>
            </a:r>
            <a:r>
              <a:rPr lang="id-ID" dirty="0"/>
              <a:t>yang diperoleh dari usaha ini merupakan </a:t>
            </a:r>
            <a:r>
              <a:rPr lang="id-ID" i="1" dirty="0"/>
              <a:t>fee</a:t>
            </a:r>
            <a:r>
              <a:rPr lang="id-ID" dirty="0"/>
              <a:t> yang telah disepakati bersama atau keuntungan dari harga jual dengan hasil penagihan yang dilakukann</a:t>
            </a:r>
          </a:p>
          <a:p>
            <a:pPr marL="1090613" indent="0">
              <a:buNone/>
            </a:pPr>
            <a:endParaRPr lang="en-US" dirty="0"/>
          </a:p>
        </p:txBody>
      </p:sp>
    </p:spTree>
    <p:extLst>
      <p:ext uri="{BB962C8B-B14F-4D97-AF65-F5344CB8AC3E}">
        <p14:creationId xmlns:p14="http://schemas.microsoft.com/office/powerpoint/2010/main" val="2327629994"/>
      </p:ext>
    </p:extLst>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770063" lvl="0" indent="-574675" algn="just">
              <a:buNone/>
            </a:pPr>
            <a:r>
              <a:rPr lang="en-US" b="1" i="1" dirty="0"/>
              <a:t>h</a:t>
            </a:r>
            <a:r>
              <a:rPr lang="id-ID" b="1" i="1" dirty="0" smtClean="0"/>
              <a:t>.</a:t>
            </a:r>
            <a:r>
              <a:rPr lang="id-ID" b="1" i="1" dirty="0"/>
              <a:t>	Modal Ventura</a:t>
            </a:r>
            <a:r>
              <a:rPr lang="en-US" b="1" i="1" dirty="0" smtClean="0"/>
              <a:t>:</a:t>
            </a:r>
            <a:endParaRPr lang="en-US" i="1" dirty="0" smtClean="0"/>
          </a:p>
          <a:p>
            <a:pPr marL="1763713" indent="-273050" algn="just">
              <a:buNone/>
            </a:pPr>
            <a:r>
              <a:rPr lang="en-US" i="1" dirty="0"/>
              <a:t>	</a:t>
            </a:r>
            <a:r>
              <a:rPr lang="en-US" i="1" dirty="0" err="1" smtClean="0"/>
              <a:t>Badan</a:t>
            </a:r>
            <a:r>
              <a:rPr lang="en-US" i="1" dirty="0" smtClean="0"/>
              <a:t> </a:t>
            </a:r>
            <a:r>
              <a:rPr lang="en-US" i="1" dirty="0" err="1" smtClean="0"/>
              <a:t>usaha</a:t>
            </a:r>
            <a:r>
              <a:rPr lang="en-US" i="1" dirty="0" smtClean="0"/>
              <a:t> yang </a:t>
            </a:r>
            <a:r>
              <a:rPr lang="en-US" i="1" dirty="0" err="1" smtClean="0"/>
              <a:t>melakukan</a:t>
            </a:r>
            <a:r>
              <a:rPr lang="en-US" i="1" dirty="0" smtClean="0"/>
              <a:t> </a:t>
            </a:r>
            <a:r>
              <a:rPr lang="en-US" i="1" dirty="0" err="1" smtClean="0"/>
              <a:t>suatu</a:t>
            </a:r>
            <a:r>
              <a:rPr lang="en-US" i="1" dirty="0" smtClean="0"/>
              <a:t> </a:t>
            </a:r>
            <a:r>
              <a:rPr lang="en-US" i="1" dirty="0" err="1" smtClean="0"/>
              <a:t>pembiayaan</a:t>
            </a:r>
            <a:r>
              <a:rPr lang="en-US" i="1" dirty="0" smtClean="0"/>
              <a:t> </a:t>
            </a:r>
            <a:r>
              <a:rPr lang="en-US" i="1" dirty="0" err="1" smtClean="0"/>
              <a:t>dalam</a:t>
            </a:r>
            <a:r>
              <a:rPr lang="en-US" i="1" dirty="0" smtClean="0"/>
              <a:t> </a:t>
            </a:r>
            <a:r>
              <a:rPr lang="en-US" i="1" dirty="0" err="1" smtClean="0"/>
              <a:t>bentuk</a:t>
            </a:r>
            <a:r>
              <a:rPr lang="en-US" i="1" dirty="0" smtClean="0"/>
              <a:t> </a:t>
            </a:r>
            <a:r>
              <a:rPr lang="en-US" i="1" dirty="0" err="1" smtClean="0"/>
              <a:t>penyertaan</a:t>
            </a:r>
            <a:r>
              <a:rPr lang="en-US" i="1" dirty="0" smtClean="0"/>
              <a:t> modal </a:t>
            </a:r>
            <a:r>
              <a:rPr lang="en-US" i="1" dirty="0" err="1" smtClean="0"/>
              <a:t>ke</a:t>
            </a:r>
            <a:r>
              <a:rPr lang="en-US" i="1" dirty="0" smtClean="0"/>
              <a:t> </a:t>
            </a:r>
            <a:r>
              <a:rPr lang="en-US" i="1" dirty="0" err="1" smtClean="0"/>
              <a:t>dalam</a:t>
            </a:r>
            <a:r>
              <a:rPr lang="en-US" i="1" dirty="0" smtClean="0"/>
              <a:t> </a:t>
            </a:r>
            <a:r>
              <a:rPr lang="en-US" i="1" dirty="0" err="1" smtClean="0"/>
              <a:t>suatu</a:t>
            </a:r>
            <a:r>
              <a:rPr lang="en-US" i="1" dirty="0" smtClean="0"/>
              <a:t> </a:t>
            </a:r>
            <a:r>
              <a:rPr lang="en-US" i="1" dirty="0" err="1" smtClean="0"/>
              <a:t>perusahaan</a:t>
            </a:r>
            <a:r>
              <a:rPr lang="en-US" i="1" dirty="0" smtClean="0"/>
              <a:t> yang </a:t>
            </a:r>
            <a:r>
              <a:rPr lang="en-US" i="1" dirty="0" err="1" smtClean="0"/>
              <a:t>usahanya</a:t>
            </a:r>
            <a:r>
              <a:rPr lang="en-US" i="1" dirty="0" smtClean="0"/>
              <a:t> </a:t>
            </a:r>
            <a:r>
              <a:rPr lang="en-US" i="1" dirty="0" err="1" smtClean="0"/>
              <a:t>mengandung</a:t>
            </a:r>
            <a:r>
              <a:rPr lang="en-US" i="1" dirty="0" smtClean="0"/>
              <a:t> </a:t>
            </a:r>
            <a:r>
              <a:rPr lang="en-US" i="1" dirty="0" err="1" smtClean="0"/>
              <a:t>resiko</a:t>
            </a:r>
            <a:r>
              <a:rPr lang="en-US" i="1" dirty="0" smtClean="0"/>
              <a:t> </a:t>
            </a:r>
            <a:r>
              <a:rPr lang="en-US" i="1" dirty="0" err="1" smtClean="0"/>
              <a:t>tinggi</a:t>
            </a:r>
            <a:r>
              <a:rPr lang="en-US" i="1" dirty="0" smtClean="0"/>
              <a:t>.</a:t>
            </a:r>
          </a:p>
          <a:p>
            <a:pPr marL="1763713" indent="-273050" algn="just">
              <a:buNone/>
            </a:pPr>
            <a:r>
              <a:rPr lang="en-US" dirty="0"/>
              <a:t>	</a:t>
            </a:r>
            <a:r>
              <a:rPr lang="id-ID" dirty="0" smtClean="0"/>
              <a:t>Usahanya </a:t>
            </a:r>
            <a:r>
              <a:rPr lang="id-ID" dirty="0"/>
              <a:t>lebih banyak memberikan pembiayaan dalam bentuk kredit tanpa jaminan yang tidak mungkin dilakukan oleh lembaga keuangan lainnya.</a:t>
            </a:r>
          </a:p>
          <a:p>
            <a:pPr marL="738188" indent="0">
              <a:buNone/>
            </a:pPr>
            <a:endParaRPr lang="en-US" dirty="0"/>
          </a:p>
        </p:txBody>
      </p:sp>
    </p:spTree>
    <p:extLst>
      <p:ext uri="{BB962C8B-B14F-4D97-AF65-F5344CB8AC3E}">
        <p14:creationId xmlns:p14="http://schemas.microsoft.com/office/powerpoint/2010/main" val="3264175759"/>
      </p:ext>
    </p:extLst>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endParaRPr lang="id-ID" dirty="0"/>
          </a:p>
        </p:txBody>
      </p:sp>
      <p:sp>
        <p:nvSpPr>
          <p:cNvPr id="3" name="Content Placeholder 2"/>
          <p:cNvSpPr>
            <a:spLocks noGrp="1"/>
          </p:cNvSpPr>
          <p:nvPr>
            <p:ph idx="1"/>
          </p:nvPr>
        </p:nvSpPr>
        <p:spPr>
          <a:xfrm>
            <a:off x="457200" y="1484784"/>
            <a:ext cx="8229600" cy="4839816"/>
          </a:xfrm>
        </p:spPr>
        <p:txBody>
          <a:bodyPr>
            <a:normAutofit fontScale="92500"/>
          </a:bodyPr>
          <a:lstStyle/>
          <a:p>
            <a:pPr marL="1770063" lvl="0" indent="-574675">
              <a:buNone/>
            </a:pPr>
            <a:r>
              <a:rPr lang="en-US" b="1" i="1" dirty="0"/>
              <a:t>i</a:t>
            </a:r>
            <a:r>
              <a:rPr lang="id-ID" b="1" i="1" dirty="0" smtClean="0"/>
              <a:t>.	Dana Pensiun</a:t>
            </a:r>
            <a:r>
              <a:rPr lang="en-US" b="1" i="1" dirty="0" smtClean="0"/>
              <a:t>:</a:t>
            </a:r>
            <a:endParaRPr lang="id-ID" b="1" dirty="0" smtClean="0"/>
          </a:p>
          <a:p>
            <a:pPr marL="1770063" indent="-1090613" algn="just">
              <a:buNone/>
            </a:pPr>
            <a:r>
              <a:rPr lang="id-ID" dirty="0" smtClean="0"/>
              <a:t>	</a:t>
            </a:r>
            <a:r>
              <a:rPr lang="en-US" b="1" i="1" dirty="0"/>
              <a:t>M</a:t>
            </a:r>
            <a:r>
              <a:rPr lang="id-ID" i="1" dirty="0" smtClean="0"/>
              <a:t>erupakan perusahaan yang kegiatannya mengelola dana pensiun suatu perusahaan pemberi kerja atau perusahaan itu sendiri. </a:t>
            </a:r>
            <a:r>
              <a:rPr lang="id-ID" dirty="0" smtClean="0"/>
              <a:t> Penghimpunan dana pensiun melalui iuran yang dipotong dari gaji karyawan.  Kem</a:t>
            </a:r>
            <a:r>
              <a:rPr lang="en-US" dirty="0" smtClean="0"/>
              <a:t>u</a:t>
            </a:r>
            <a:r>
              <a:rPr lang="id-ID" dirty="0" smtClean="0"/>
              <a:t>dian dana yang terkumpul diusahakan lagi dengan menginvestasikannya ke berbagai sektor yang menguntungkan.  </a:t>
            </a:r>
            <a:endParaRPr lang="en-US" dirty="0" smtClean="0"/>
          </a:p>
          <a:p>
            <a:pPr marL="1770063" indent="-1090613" algn="just">
              <a:buNone/>
            </a:pPr>
            <a:r>
              <a:rPr lang="en-US" dirty="0"/>
              <a:t>	</a:t>
            </a:r>
            <a:r>
              <a:rPr lang="id-ID" dirty="0" smtClean="0"/>
              <a:t>Perusahaan yang mengelola dana pensiun dapat dilakukan oleh bank atau perusahaan lainnya.</a:t>
            </a:r>
          </a:p>
          <a:p>
            <a:pPr algn="just">
              <a:buNone/>
            </a:pPr>
            <a:r>
              <a:rPr lang="id-ID" dirty="0" smtClean="0"/>
              <a:t> </a:t>
            </a: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714356"/>
            <a:ext cx="8258204" cy="1132732"/>
          </a:xfrm>
        </p:spPr>
        <p:txBody>
          <a:bodyPr>
            <a:normAutofit/>
          </a:bodyPr>
          <a:lstStyle/>
          <a:p>
            <a:endParaRPr lang="id-ID" b="1" dirty="0"/>
          </a:p>
        </p:txBody>
      </p:sp>
      <p:sp>
        <p:nvSpPr>
          <p:cNvPr id="3" name="Content Placeholder 2"/>
          <p:cNvSpPr>
            <a:spLocks noGrp="1"/>
          </p:cNvSpPr>
          <p:nvPr>
            <p:ph idx="1"/>
          </p:nvPr>
        </p:nvSpPr>
        <p:spPr/>
        <p:txBody>
          <a:bodyPr>
            <a:normAutofit/>
          </a:bodyPr>
          <a:lstStyle/>
          <a:p>
            <a:pPr marL="574675" indent="-515938" algn="just">
              <a:buNone/>
            </a:pPr>
            <a:r>
              <a:rPr lang="en-US" b="1" dirty="0" smtClean="0"/>
              <a:t>A.	PENGERTIAN LEMBAGA KEUANGAN</a:t>
            </a:r>
          </a:p>
          <a:p>
            <a:pPr marL="633413" indent="0" algn="just">
              <a:buNone/>
            </a:pPr>
            <a:r>
              <a:rPr lang="id-ID" dirty="0" smtClean="0"/>
              <a:t>Dunia bisnis merupakan dunia yang paling ramai dibicarakan di berbagai forum, baik yang bersifat nasional maupun internasional.   </a:t>
            </a:r>
            <a:endParaRPr lang="en-US" dirty="0" smtClean="0"/>
          </a:p>
          <a:p>
            <a:pPr marL="633413" indent="0" algn="just">
              <a:buNone/>
            </a:pPr>
            <a:r>
              <a:rPr lang="id-ID" dirty="0" smtClean="0"/>
              <a:t>Ramainya pembicaraan masalah ini disebabkan karena salah satu tolok ukur kemajuan suatu negara adalah dari kemajuan ekonominya dan tulang punggung dari kemajuan ekonomi adalah dunia bisnis.</a:t>
            </a: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770063" lvl="0" indent="-515938" algn="just">
              <a:buNone/>
            </a:pPr>
            <a:r>
              <a:rPr lang="en-US" b="1" i="1" dirty="0"/>
              <a:t>j</a:t>
            </a:r>
            <a:r>
              <a:rPr lang="id-ID" b="1" i="1" dirty="0" smtClean="0"/>
              <a:t>.</a:t>
            </a:r>
            <a:r>
              <a:rPr lang="id-ID" b="1" i="1" dirty="0"/>
              <a:t>	Kartu Plastik.</a:t>
            </a:r>
            <a:endParaRPr lang="id-ID" b="1" dirty="0"/>
          </a:p>
          <a:p>
            <a:pPr marL="1770063" indent="-900113" algn="just">
              <a:buNone/>
            </a:pPr>
            <a:r>
              <a:rPr lang="id-ID" dirty="0"/>
              <a:t>	Ka</a:t>
            </a:r>
            <a:r>
              <a:rPr lang="id-ID" i="1" dirty="0"/>
              <a:t>rtu Plastik </a:t>
            </a:r>
            <a:r>
              <a:rPr lang="id-ID" dirty="0"/>
              <a:t>atau lebih dikenal dengan nama </a:t>
            </a:r>
            <a:r>
              <a:rPr lang="id-ID" i="1" dirty="0"/>
              <a:t>Uang</a:t>
            </a:r>
            <a:r>
              <a:rPr lang="id-ID" b="1" i="1" dirty="0"/>
              <a:t> </a:t>
            </a:r>
            <a:r>
              <a:rPr lang="id-ID" i="1" dirty="0"/>
              <a:t>Plastik</a:t>
            </a:r>
            <a:r>
              <a:rPr lang="id-ID" b="1" i="1" dirty="0"/>
              <a:t> </a:t>
            </a:r>
            <a:r>
              <a:rPr lang="id-ID" dirty="0"/>
              <a:t>atau </a:t>
            </a:r>
            <a:r>
              <a:rPr lang="id-ID" b="1" i="1" dirty="0"/>
              <a:t>K</a:t>
            </a:r>
            <a:r>
              <a:rPr lang="id-ID" i="1" dirty="0"/>
              <a:t>artu Kredit</a:t>
            </a:r>
            <a:r>
              <a:rPr lang="id-ID" dirty="0"/>
              <a:t>  </a:t>
            </a:r>
            <a:endParaRPr lang="en-US" dirty="0"/>
          </a:p>
          <a:p>
            <a:pPr marL="1770063" indent="-900113" algn="just">
              <a:buNone/>
            </a:pPr>
            <a:r>
              <a:rPr lang="en-US" dirty="0"/>
              <a:t>	</a:t>
            </a:r>
            <a:r>
              <a:rPr lang="id-ID" dirty="0"/>
              <a:t>Kartu Plastik </a:t>
            </a:r>
            <a:r>
              <a:rPr lang="id-ID" i="1" dirty="0"/>
              <a:t>digunakan sebagai pengganti uang tunai yang dapat dipergunakan untuk berbagai keperluan lainnya. </a:t>
            </a:r>
            <a:r>
              <a:rPr lang="id-ID" dirty="0"/>
              <a:t> Pihak yang mengeluarkan kartu kredit itu dapat dilakukan oleh bank atau lembaga non bank lainnya (lembaga pembiayaan).</a:t>
            </a:r>
          </a:p>
          <a:p>
            <a:pPr marL="738188" indent="0">
              <a:buNone/>
            </a:pPr>
            <a:endParaRPr lang="en-US" dirty="0"/>
          </a:p>
        </p:txBody>
      </p:sp>
    </p:spTree>
    <p:extLst>
      <p:ext uri="{BB962C8B-B14F-4D97-AF65-F5344CB8AC3E}">
        <p14:creationId xmlns:p14="http://schemas.microsoft.com/office/powerpoint/2010/main" val="376790322"/>
      </p:ext>
    </p:extLst>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1340768"/>
            <a:ext cx="8229600" cy="5328592"/>
          </a:xfrm>
        </p:spPr>
        <p:txBody>
          <a:bodyPr>
            <a:normAutofit/>
          </a:bodyPr>
          <a:lstStyle/>
          <a:p>
            <a:pPr marL="731838" indent="-614363" algn="just">
              <a:buNone/>
            </a:pPr>
            <a:endParaRPr lang="en-US" dirty="0" smtClean="0"/>
          </a:p>
          <a:p>
            <a:pPr marL="738188" indent="-501650" algn="just">
              <a:buNone/>
            </a:pPr>
            <a:r>
              <a:rPr lang="en-US" dirty="0"/>
              <a:t>	</a:t>
            </a:r>
            <a:r>
              <a:rPr lang="id-ID" i="1" dirty="0" smtClean="0"/>
              <a:t>Perbedaan utama</a:t>
            </a:r>
            <a:r>
              <a:rPr lang="en-US" i="1" dirty="0" smtClean="0"/>
              <a:t> </a:t>
            </a:r>
            <a:r>
              <a:rPr lang="en-US" dirty="0" err="1" smtClean="0"/>
              <a:t>lembaga</a:t>
            </a:r>
            <a:r>
              <a:rPr lang="en-US" dirty="0" smtClean="0"/>
              <a:t> </a:t>
            </a:r>
            <a:r>
              <a:rPr lang="en-US" dirty="0" err="1" smtClean="0"/>
              <a:t>keuangan</a:t>
            </a:r>
            <a:r>
              <a:rPr lang="en-US" dirty="0" smtClean="0"/>
              <a:t> bank </a:t>
            </a:r>
            <a:r>
              <a:rPr lang="en-US" dirty="0" err="1" smtClean="0"/>
              <a:t>dengan</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lainnya</a:t>
            </a:r>
            <a:r>
              <a:rPr lang="en-US" dirty="0" smtClean="0"/>
              <a:t> </a:t>
            </a:r>
            <a:r>
              <a:rPr lang="en-US" dirty="0" err="1" smtClean="0"/>
              <a:t>adalah</a:t>
            </a:r>
            <a:r>
              <a:rPr lang="id-ID" dirty="0" smtClean="0"/>
              <a:t> dari ragam produk yang ditawarkannya.</a:t>
            </a:r>
            <a:r>
              <a:rPr lang="id-ID" i="1" dirty="0" smtClean="0"/>
              <a:t>  </a:t>
            </a:r>
            <a:endParaRPr lang="en-US" i="1" dirty="0" smtClean="0"/>
          </a:p>
          <a:p>
            <a:pPr marL="738188" indent="-501650" algn="just">
              <a:buNone/>
            </a:pPr>
            <a:r>
              <a:rPr lang="en-US" i="1" dirty="0"/>
              <a:t>	</a:t>
            </a:r>
            <a:r>
              <a:rPr lang="id-ID" dirty="0" smtClean="0"/>
              <a:t>Kegiatan utama pihak perbankan</a:t>
            </a:r>
            <a:r>
              <a:rPr lang="en-US" dirty="0" smtClean="0"/>
              <a:t>,</a:t>
            </a:r>
            <a:r>
              <a:rPr lang="id-ID" dirty="0" smtClean="0"/>
              <a:t> disamping menyalurkan dana juga menghimpun dana, sedangkan lembaga keuangan lainnya lebih diarahkan kepada penyaluran dananya saja.   </a:t>
            </a:r>
          </a:p>
          <a:p>
            <a:pPr algn="just">
              <a:buNone/>
            </a:pPr>
            <a:endParaRPr lang="id-ID" dirty="0" smtClean="0"/>
          </a:p>
          <a:p>
            <a:pPr marL="731838" indent="-273050" algn="just">
              <a:buNone/>
            </a:pPr>
            <a:endParaRPr lang="id-ID" dirty="0" smtClean="0"/>
          </a:p>
          <a:p>
            <a:endParaRPr lang="id-ID" dirty="0"/>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38188" indent="-501650" algn="just">
              <a:buNone/>
            </a:pPr>
            <a:r>
              <a:rPr lang="en-US" dirty="0" smtClean="0"/>
              <a:t>	</a:t>
            </a:r>
            <a:r>
              <a:rPr lang="id-ID" sz="2800" dirty="0" smtClean="0"/>
              <a:t>Namun </a:t>
            </a:r>
            <a:r>
              <a:rPr lang="id-ID" sz="2800" dirty="0"/>
              <a:t>demikan</a:t>
            </a:r>
            <a:r>
              <a:rPr lang="en-US" sz="2800" dirty="0"/>
              <a:t>,</a:t>
            </a:r>
            <a:r>
              <a:rPr lang="id-ID" sz="2800" dirty="0"/>
              <a:t> ada </a:t>
            </a:r>
            <a:r>
              <a:rPr lang="id-ID" sz="2800" i="1" dirty="0"/>
              <a:t>hal yang sama</a:t>
            </a:r>
            <a:r>
              <a:rPr lang="en-US" sz="2800" dirty="0"/>
              <a:t>,</a:t>
            </a:r>
            <a:r>
              <a:rPr lang="id-ID" sz="2800" dirty="0"/>
              <a:t> yaitu dalam hal menentukan harga yang harus dibayar atau dibeli oleh nasabahnya.  </a:t>
            </a:r>
            <a:endParaRPr lang="en-US" sz="2800" dirty="0" smtClean="0"/>
          </a:p>
          <a:p>
            <a:pPr marL="738188" indent="-501650" algn="just">
              <a:buNone/>
            </a:pPr>
            <a:r>
              <a:rPr lang="en-US" sz="2800" dirty="0"/>
              <a:t>	</a:t>
            </a:r>
            <a:r>
              <a:rPr lang="id-ID" sz="2800" dirty="0" smtClean="0"/>
              <a:t>Penentuan </a:t>
            </a:r>
            <a:r>
              <a:rPr lang="id-ID" sz="2800" dirty="0"/>
              <a:t>harga yang harus dibayar atau harga jual </a:t>
            </a:r>
            <a:r>
              <a:rPr lang="id-ID" sz="2800" dirty="0" smtClean="0"/>
              <a:t>dananya</a:t>
            </a:r>
            <a:r>
              <a:rPr lang="en-US" sz="2800" dirty="0" smtClean="0"/>
              <a:t>,</a:t>
            </a:r>
            <a:r>
              <a:rPr lang="id-ID" sz="2800" dirty="0" smtClean="0"/>
              <a:t> </a:t>
            </a:r>
            <a:r>
              <a:rPr lang="id-ID" sz="2800" dirty="0"/>
              <a:t>ditentukan dalam suatu tingkat suku bunga (kecuali bank yang berdasarkan prinsip syariah).  </a:t>
            </a:r>
          </a:p>
        </p:txBody>
      </p:sp>
    </p:spTree>
    <p:extLst>
      <p:ext uri="{BB962C8B-B14F-4D97-AF65-F5344CB8AC3E}">
        <p14:creationId xmlns:p14="http://schemas.microsoft.com/office/powerpoint/2010/main" val="4169579435"/>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484784"/>
            <a:ext cx="8229600" cy="4839816"/>
          </a:xfrm>
        </p:spPr>
        <p:txBody>
          <a:bodyPr/>
          <a:lstStyle/>
          <a:p>
            <a:pPr marL="731838" indent="6350" algn="just">
              <a:buNone/>
            </a:pPr>
            <a:r>
              <a:rPr lang="en-US" dirty="0" err="1"/>
              <a:t>Ke</a:t>
            </a:r>
            <a:r>
              <a:rPr lang="id-ID" dirty="0"/>
              <a:t>simpulan</a:t>
            </a:r>
            <a:r>
              <a:rPr lang="en-US" dirty="0"/>
              <a:t>,</a:t>
            </a:r>
            <a:r>
              <a:rPr lang="id-ID" dirty="0"/>
              <a:t> bahwa fungsi dan peranan lembaga keuangan (terutama bank) adalah sebagai perantara antara masyarakat yang kelebihan dana dengan masyarakat yang kekurangan dana.  </a:t>
            </a:r>
            <a:endParaRPr lang="en-US" dirty="0"/>
          </a:p>
          <a:p>
            <a:pPr marL="738188" indent="0" algn="just">
              <a:buNone/>
            </a:pPr>
            <a:r>
              <a:rPr lang="id-ID" dirty="0"/>
              <a:t>Bagi masyarakat yang kelebihan dana dapat menyimpan uangnya dalam bentuk simpanan giro, tabungan, deposito atau bentuk simpanan </a:t>
            </a:r>
            <a:r>
              <a:rPr lang="id-ID" dirty="0" smtClean="0"/>
              <a:t>lainnya.</a:t>
            </a:r>
            <a:endParaRPr lang="en-US" dirty="0"/>
          </a:p>
          <a:p>
            <a:pPr marL="738188" indent="0" algn="just">
              <a:buNone/>
            </a:pPr>
            <a:r>
              <a:rPr lang="id-ID" dirty="0" smtClean="0"/>
              <a:t>Begitu </a:t>
            </a:r>
            <a:r>
              <a:rPr lang="id-ID" dirty="0"/>
              <a:t>pula masyarakat yang kekurangan dana dapat meminjamkan uang di lembaga-lembaga keuangan dalam bentuk kredit.</a:t>
            </a:r>
          </a:p>
        </p:txBody>
      </p:sp>
    </p:spTree>
    <p:extLst>
      <p:ext uri="{BB962C8B-B14F-4D97-AF65-F5344CB8AC3E}">
        <p14:creationId xmlns:p14="http://schemas.microsoft.com/office/powerpoint/2010/main" val="1625747176"/>
      </p:ext>
    </p:extLst>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	</a:t>
            </a:r>
            <a:r>
              <a:rPr lang="id-ID" sz="2800" dirty="0" smtClean="0"/>
              <a:t>Untuk lebih jelasnya peranan lembaga keuangan sebagai perantara keuangan terlihat dalam gambar </a:t>
            </a:r>
            <a:r>
              <a:rPr lang="en-US" sz="2800" dirty="0"/>
              <a:t>:</a:t>
            </a:r>
            <a:endParaRPr lang="id-ID" sz="2800" dirty="0" smtClean="0"/>
          </a:p>
          <a:p>
            <a:pPr>
              <a:buNone/>
            </a:pPr>
            <a:endParaRPr lang="id-ID" sz="2800" dirty="0"/>
          </a:p>
        </p:txBody>
      </p:sp>
      <p:grpSp>
        <p:nvGrpSpPr>
          <p:cNvPr id="2049" name="Group 1"/>
          <p:cNvGrpSpPr>
            <a:grpSpLocks/>
          </p:cNvGrpSpPr>
          <p:nvPr/>
        </p:nvGrpSpPr>
        <p:grpSpPr bwMode="auto">
          <a:xfrm>
            <a:off x="1000100" y="3143248"/>
            <a:ext cx="7072362" cy="2357454"/>
            <a:chOff x="1522" y="3581"/>
            <a:chExt cx="9210" cy="2310"/>
          </a:xfrm>
        </p:grpSpPr>
        <p:sp>
          <p:nvSpPr>
            <p:cNvPr id="2050" name="AutoShape 2"/>
            <p:cNvSpPr>
              <a:spLocks noChangeArrowheads="1"/>
            </p:cNvSpPr>
            <p:nvPr/>
          </p:nvSpPr>
          <p:spPr bwMode="auto">
            <a:xfrm>
              <a:off x="1522" y="4071"/>
              <a:ext cx="2241" cy="100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Masyarakat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Kelebihan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Dana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51" name="AutoShape 3"/>
            <p:cNvCxnSpPr>
              <a:cxnSpLocks noChangeShapeType="1"/>
            </p:cNvCxnSpPr>
            <p:nvPr/>
          </p:nvCxnSpPr>
          <p:spPr bwMode="auto">
            <a:xfrm>
              <a:off x="3763" y="4356"/>
              <a:ext cx="1114" cy="0"/>
            </a:xfrm>
            <a:prstGeom prst="straightConnector1">
              <a:avLst/>
            </a:prstGeom>
            <a:noFill/>
            <a:ln w="9525">
              <a:solidFill>
                <a:srgbClr val="000000"/>
              </a:solidFill>
              <a:round/>
              <a:headEnd/>
              <a:tailEnd type="triangle" w="med" len="med"/>
            </a:ln>
          </p:spPr>
        </p:cxnSp>
        <p:cxnSp>
          <p:nvCxnSpPr>
            <p:cNvPr id="2052" name="AutoShape 4"/>
            <p:cNvCxnSpPr>
              <a:cxnSpLocks noChangeShapeType="1"/>
            </p:cNvCxnSpPr>
            <p:nvPr/>
          </p:nvCxnSpPr>
          <p:spPr bwMode="auto">
            <a:xfrm flipH="1">
              <a:off x="3763" y="4818"/>
              <a:ext cx="1114" cy="1"/>
            </a:xfrm>
            <a:prstGeom prst="straightConnector1">
              <a:avLst/>
            </a:prstGeom>
            <a:noFill/>
            <a:ln w="9525">
              <a:solidFill>
                <a:srgbClr val="000000"/>
              </a:solidFill>
              <a:round/>
              <a:headEnd/>
              <a:tailEnd type="triangle" w="med" len="med"/>
            </a:ln>
          </p:spPr>
        </p:cxnSp>
        <p:sp>
          <p:nvSpPr>
            <p:cNvPr id="2053" name="AutoShape 5"/>
            <p:cNvSpPr>
              <a:spLocks noChangeArrowheads="1"/>
            </p:cNvSpPr>
            <p:nvPr/>
          </p:nvSpPr>
          <p:spPr bwMode="auto">
            <a:xfrm>
              <a:off x="4877" y="3581"/>
              <a:ext cx="2500" cy="77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Lembaga Keuangan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(Bank)</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054" name="AutoShape 6"/>
            <p:cNvSpPr>
              <a:spLocks noChangeArrowheads="1"/>
            </p:cNvSpPr>
            <p:nvPr/>
          </p:nvSpPr>
          <p:spPr bwMode="auto">
            <a:xfrm>
              <a:off x="4877" y="4356"/>
              <a:ext cx="1223" cy="46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Beli</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055" name="AutoShape 7"/>
            <p:cNvSpPr>
              <a:spLocks noChangeArrowheads="1"/>
            </p:cNvSpPr>
            <p:nvPr/>
          </p:nvSpPr>
          <p:spPr bwMode="auto">
            <a:xfrm>
              <a:off x="6100" y="4356"/>
              <a:ext cx="1277" cy="46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Jual</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056" name="AutoShape 8"/>
            <p:cNvSpPr>
              <a:spLocks noChangeArrowheads="1"/>
            </p:cNvSpPr>
            <p:nvPr/>
          </p:nvSpPr>
          <p:spPr bwMode="auto">
            <a:xfrm>
              <a:off x="4877" y="4819"/>
              <a:ext cx="1223" cy="107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Giro</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Tabungan</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Deposito</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sp>
          <p:nvSpPr>
            <p:cNvPr id="2057" name="AutoShape 9"/>
            <p:cNvSpPr>
              <a:spLocks noChangeArrowheads="1"/>
            </p:cNvSpPr>
            <p:nvPr/>
          </p:nvSpPr>
          <p:spPr bwMode="auto">
            <a:xfrm>
              <a:off x="6100" y="4819"/>
              <a:ext cx="1291" cy="1072"/>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Pinjaman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(Kredit)</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2058" name="AutoShape 10"/>
            <p:cNvCxnSpPr>
              <a:cxnSpLocks noChangeShapeType="1"/>
            </p:cNvCxnSpPr>
            <p:nvPr/>
          </p:nvCxnSpPr>
          <p:spPr bwMode="auto">
            <a:xfrm>
              <a:off x="7391" y="4356"/>
              <a:ext cx="1114" cy="0"/>
            </a:xfrm>
            <a:prstGeom prst="straightConnector1">
              <a:avLst/>
            </a:prstGeom>
            <a:noFill/>
            <a:ln w="9525">
              <a:solidFill>
                <a:srgbClr val="000000"/>
              </a:solidFill>
              <a:round/>
              <a:headEnd/>
              <a:tailEnd type="triangle" w="med" len="med"/>
            </a:ln>
          </p:spPr>
        </p:cxnSp>
        <p:cxnSp>
          <p:nvCxnSpPr>
            <p:cNvPr id="2059" name="AutoShape 11"/>
            <p:cNvCxnSpPr>
              <a:cxnSpLocks noChangeShapeType="1"/>
            </p:cNvCxnSpPr>
            <p:nvPr/>
          </p:nvCxnSpPr>
          <p:spPr bwMode="auto">
            <a:xfrm flipH="1">
              <a:off x="7377" y="4816"/>
              <a:ext cx="1114" cy="1"/>
            </a:xfrm>
            <a:prstGeom prst="straightConnector1">
              <a:avLst/>
            </a:prstGeom>
            <a:noFill/>
            <a:ln w="9525">
              <a:solidFill>
                <a:srgbClr val="000000"/>
              </a:solidFill>
              <a:round/>
              <a:headEnd/>
              <a:tailEnd type="triangle" w="med" len="med"/>
            </a:ln>
          </p:spPr>
        </p:cxnSp>
        <p:sp>
          <p:nvSpPr>
            <p:cNvPr id="2060" name="AutoShape 12"/>
            <p:cNvSpPr>
              <a:spLocks noChangeArrowheads="1"/>
            </p:cNvSpPr>
            <p:nvPr/>
          </p:nvSpPr>
          <p:spPr bwMode="auto">
            <a:xfrm>
              <a:off x="8491" y="4071"/>
              <a:ext cx="2241" cy="100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Masyarakat</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Kekurangan</a:t>
              </a:r>
              <a:endParaRPr kumimoji="0" lang="id-ID" sz="1100" b="0" i="0" u="none" strike="noStrike" cap="none" normalizeH="0" baseline="0" smtClean="0">
                <a:ln>
                  <a:noFill/>
                </a:ln>
                <a:solidFill>
                  <a:schemeClr val="tx1"/>
                </a:solidFill>
                <a:effectLst/>
                <a:latin typeface="Times New Roman" pitchFamily="18"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id-ID" sz="1100" b="0" i="0" u="none" strike="noStrike" cap="none" normalizeH="0" baseline="0" smtClean="0">
                  <a:ln>
                    <a:noFill/>
                  </a:ln>
                  <a:solidFill>
                    <a:schemeClr val="tx1"/>
                  </a:solidFill>
                  <a:effectLst/>
                  <a:latin typeface="Calibri" pitchFamily="34" charset="0"/>
                  <a:cs typeface="Arial" pitchFamily="34" charset="0"/>
                </a:rPr>
                <a:t>Dana</a:t>
              </a:r>
              <a:endParaRPr kumimoji="0" lang="id-ID"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39725" indent="0">
              <a:buNone/>
            </a:pPr>
            <a:r>
              <a:rPr lang="en-US" sz="2800" u="sng" dirty="0" err="1"/>
              <a:t>Pokok</a:t>
            </a:r>
            <a:r>
              <a:rPr lang="en-US" sz="2800" u="sng" dirty="0"/>
              <a:t> </a:t>
            </a:r>
            <a:r>
              <a:rPr lang="en-US" sz="2800" u="sng" dirty="0" err="1" smtClean="0"/>
              <a:t>Bahasan</a:t>
            </a:r>
            <a:r>
              <a:rPr lang="en-US" sz="2800" u="sng" dirty="0" smtClean="0"/>
              <a:t> 2</a:t>
            </a:r>
            <a:r>
              <a:rPr lang="en-US" sz="2800" dirty="0" smtClean="0"/>
              <a:t>:</a:t>
            </a:r>
            <a:endParaRPr lang="en-US" sz="2800" dirty="0"/>
          </a:p>
          <a:p>
            <a:pPr marL="738188" indent="-398463">
              <a:buNone/>
            </a:pPr>
            <a:r>
              <a:rPr lang="en-US" sz="2800" dirty="0"/>
              <a:t>1.	</a:t>
            </a:r>
            <a:r>
              <a:rPr lang="en-US" sz="2800" dirty="0" err="1"/>
              <a:t>Pengertian</a:t>
            </a:r>
            <a:r>
              <a:rPr lang="en-US" sz="2800" dirty="0"/>
              <a:t> </a:t>
            </a:r>
            <a:r>
              <a:rPr lang="en-US" sz="2800" dirty="0" err="1"/>
              <a:t>Uang</a:t>
            </a:r>
            <a:endParaRPr lang="en-US" sz="2800" dirty="0"/>
          </a:p>
          <a:p>
            <a:pPr marL="738188" indent="-398463">
              <a:buNone/>
            </a:pPr>
            <a:r>
              <a:rPr lang="en-US" sz="2800" dirty="0"/>
              <a:t>2.	</a:t>
            </a:r>
            <a:r>
              <a:rPr lang="en-US" sz="2800" dirty="0" err="1"/>
              <a:t>Kriteria</a:t>
            </a:r>
            <a:r>
              <a:rPr lang="en-US" sz="2800" dirty="0"/>
              <a:t> </a:t>
            </a:r>
            <a:r>
              <a:rPr lang="en-US" sz="2800" dirty="0" err="1"/>
              <a:t>Uang</a:t>
            </a:r>
            <a:endParaRPr lang="en-US" sz="2800" dirty="0"/>
          </a:p>
          <a:p>
            <a:pPr marL="738188" indent="-398463">
              <a:buNone/>
            </a:pPr>
            <a:r>
              <a:rPr lang="en-US" sz="2800" dirty="0"/>
              <a:t>3.	</a:t>
            </a:r>
            <a:r>
              <a:rPr lang="en-US" sz="2800" dirty="0" err="1"/>
              <a:t>Fungsi</a:t>
            </a:r>
            <a:r>
              <a:rPr lang="en-US" sz="2800" dirty="0"/>
              <a:t> </a:t>
            </a:r>
            <a:r>
              <a:rPr lang="en-US" sz="2800" dirty="0" err="1"/>
              <a:t>Uang</a:t>
            </a:r>
            <a:endParaRPr lang="en-US" sz="2800" dirty="0"/>
          </a:p>
          <a:p>
            <a:pPr marL="738188" indent="-398463">
              <a:buNone/>
            </a:pPr>
            <a:r>
              <a:rPr lang="en-US" sz="2800" dirty="0"/>
              <a:t>4.	</a:t>
            </a:r>
            <a:r>
              <a:rPr lang="en-US" sz="2800" dirty="0" err="1"/>
              <a:t>Jenis-jenis</a:t>
            </a:r>
            <a:r>
              <a:rPr lang="en-US" sz="2800" dirty="0"/>
              <a:t> </a:t>
            </a:r>
            <a:r>
              <a:rPr lang="en-US" sz="2800" dirty="0" err="1"/>
              <a:t>Uang</a:t>
            </a:r>
            <a:endParaRPr lang="en-US" sz="2800" dirty="0"/>
          </a:p>
        </p:txBody>
      </p:sp>
    </p:spTree>
    <p:extLst>
      <p:ext uri="{BB962C8B-B14F-4D97-AF65-F5344CB8AC3E}">
        <p14:creationId xmlns:p14="http://schemas.microsoft.com/office/powerpoint/2010/main" val="3332519886"/>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96925" indent="-560388">
              <a:buNone/>
            </a:pPr>
            <a:r>
              <a:rPr lang="id-ID" sz="2800" b="1" dirty="0"/>
              <a:t>A.	PENGERTIAN UANG</a:t>
            </a:r>
            <a:endParaRPr lang="id-ID" sz="2800" dirty="0"/>
          </a:p>
          <a:p>
            <a:pPr marL="796925" indent="-633413" algn="just">
              <a:buNone/>
            </a:pPr>
            <a:r>
              <a:rPr lang="id-ID" sz="2800" dirty="0"/>
              <a:t>	</a:t>
            </a:r>
            <a:r>
              <a:rPr lang="en-US" sz="2800" dirty="0"/>
              <a:t>A</a:t>
            </a:r>
            <a:r>
              <a:rPr lang="id-ID" sz="2800" dirty="0"/>
              <a:t>wal mula dikenalnya uang adalah akibat dari kesulitan masyarakat dalam melakukan tukar menukar di masa lalu.  Sistim tukar menukar yang digunakan untuk memperoleh barang maupun jasa yang diinginkan pada saat itu adalah dengan sistem barter.  </a:t>
            </a:r>
            <a:endParaRPr lang="en-US" sz="2800" dirty="0"/>
          </a:p>
          <a:p>
            <a:pPr marL="0" indent="0">
              <a:buNone/>
            </a:pPr>
            <a:endParaRPr lang="en-US" dirty="0"/>
          </a:p>
        </p:txBody>
      </p:sp>
    </p:spTree>
    <p:extLst>
      <p:ext uri="{BB962C8B-B14F-4D97-AF65-F5344CB8AC3E}">
        <p14:creationId xmlns:p14="http://schemas.microsoft.com/office/powerpoint/2010/main" val="1014209398"/>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623792"/>
          </a:xfrm>
        </p:spPr>
        <p:txBody>
          <a:bodyPr>
            <a:normAutofit fontScale="92500" lnSpcReduction="20000"/>
          </a:bodyPr>
          <a:lstStyle/>
          <a:p>
            <a:pPr marL="633413" indent="0" algn="just">
              <a:buNone/>
            </a:pPr>
            <a:r>
              <a:rPr lang="id-ID" dirty="0"/>
              <a:t>Beberapa kendala yang sering dialami sistem barter dalam melakukan pertukaran antara lain :</a:t>
            </a:r>
          </a:p>
          <a:p>
            <a:pPr marL="969963" lvl="0" indent="-336550" algn="just">
              <a:buNone/>
            </a:pPr>
            <a:r>
              <a:rPr lang="id-ID" dirty="0"/>
              <a:t>1.	Sulit menemukan </a:t>
            </a:r>
            <a:r>
              <a:rPr lang="id-ID" i="1" dirty="0"/>
              <a:t>orang yang mau menukarkan barangnya yang sesuai dengan kebutuhan </a:t>
            </a:r>
            <a:r>
              <a:rPr lang="id-ID" dirty="0"/>
              <a:t>yang diinginkan.</a:t>
            </a:r>
          </a:p>
          <a:p>
            <a:pPr marL="973138" lvl="0" indent="-339725" algn="just">
              <a:buNone/>
            </a:pPr>
            <a:r>
              <a:rPr lang="id-ID" dirty="0"/>
              <a:t>2.	Sulit menentukan </a:t>
            </a:r>
            <a:r>
              <a:rPr lang="id-ID" i="1" dirty="0"/>
              <a:t>nilai barang yang akan ditukarkan terhadap barang yang diinginkan</a:t>
            </a:r>
            <a:r>
              <a:rPr lang="id-ID" dirty="0"/>
              <a:t>.</a:t>
            </a:r>
          </a:p>
          <a:p>
            <a:pPr marL="969963" lvl="0" indent="-336550" algn="just">
              <a:buNone/>
            </a:pPr>
            <a:r>
              <a:rPr lang="id-ID" dirty="0"/>
              <a:t>3.	Sulit menemukan </a:t>
            </a:r>
            <a:r>
              <a:rPr lang="id-ID" i="1" dirty="0"/>
              <a:t>orang yang mau menukarkan barangnya dengan jasa yang dimiliki </a:t>
            </a:r>
            <a:r>
              <a:rPr lang="id-ID" dirty="0"/>
              <a:t>dan sebaliknya.</a:t>
            </a:r>
          </a:p>
          <a:p>
            <a:pPr marL="979488" lvl="0" indent="-346075" algn="just">
              <a:buNone/>
            </a:pPr>
            <a:r>
              <a:rPr lang="id-ID" dirty="0"/>
              <a:t>4.	Sulit untuk </a:t>
            </a:r>
            <a:r>
              <a:rPr lang="id-ID" i="1" dirty="0"/>
              <a:t>menemukan kebutuhan yang mau ditukarkan pada saat yang cepat sesuai dengan keinginan.</a:t>
            </a:r>
            <a:r>
              <a:rPr lang="id-ID" dirty="0"/>
              <a:t>  Artinya untuk memperoleh barang yang diinginkan memerlukan waktu yang terkadang relatif lama. </a:t>
            </a:r>
          </a:p>
          <a:p>
            <a:pPr marL="0" indent="0">
              <a:buNone/>
            </a:pPr>
            <a:endParaRPr lang="en-US" dirty="0"/>
          </a:p>
        </p:txBody>
      </p:sp>
    </p:spTree>
    <p:extLst>
      <p:ext uri="{BB962C8B-B14F-4D97-AF65-F5344CB8AC3E}">
        <p14:creationId xmlns:p14="http://schemas.microsoft.com/office/powerpoint/2010/main" val="76848809"/>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687388" indent="6350" algn="just">
              <a:buNone/>
            </a:pPr>
            <a:r>
              <a:rPr lang="id-ID" dirty="0"/>
              <a:t>Kendala seperti inilah yang pada akhirnya dipikirkan oleh para ahli untuk menemukan suatu alat tukar yang lebih efisien dan efektif.  Alat tukar tersebut adalah yang kita kenal dengan nama </a:t>
            </a:r>
            <a:r>
              <a:rPr lang="id-ID" i="1" dirty="0"/>
              <a:t>“uang”</a:t>
            </a:r>
            <a:r>
              <a:rPr lang="id-ID" dirty="0"/>
              <a:t> seperti sekarang ini.</a:t>
            </a:r>
            <a:endParaRPr lang="en-US" dirty="0"/>
          </a:p>
          <a:p>
            <a:pPr marL="1312863" indent="-619125" algn="just">
              <a:buNone/>
            </a:pPr>
            <a:r>
              <a:rPr lang="en-US" dirty="0"/>
              <a:t>1.	</a:t>
            </a:r>
            <a:r>
              <a:rPr lang="id-ID" dirty="0"/>
              <a:t>Menurut </a:t>
            </a:r>
            <a:r>
              <a:rPr lang="id-ID" b="1" i="1" dirty="0"/>
              <a:t>Robertson,</a:t>
            </a:r>
            <a:r>
              <a:rPr lang="id-ID" dirty="0"/>
              <a:t> </a:t>
            </a:r>
            <a:r>
              <a:rPr lang="id-ID" i="1" dirty="0"/>
              <a:t>uang</a:t>
            </a:r>
            <a:r>
              <a:rPr lang="id-ID" dirty="0"/>
              <a:t> adalah segala sesuatu yang diterima umum sebagai alat pembayaran barang-barang.  </a:t>
            </a:r>
            <a:endParaRPr lang="en-US" dirty="0"/>
          </a:p>
          <a:p>
            <a:pPr marL="1312863" indent="-619125" algn="just">
              <a:buNone/>
            </a:pPr>
            <a:r>
              <a:rPr lang="en-US" dirty="0"/>
              <a:t>2.	</a:t>
            </a:r>
            <a:r>
              <a:rPr lang="id-ID" b="1" i="1" dirty="0"/>
              <a:t>R.S. Sayers</a:t>
            </a:r>
            <a:r>
              <a:rPr lang="id-ID" i="1" dirty="0"/>
              <a:t> </a:t>
            </a:r>
            <a:r>
              <a:rPr lang="id-ID" dirty="0"/>
              <a:t>mendefinisikan </a:t>
            </a:r>
            <a:r>
              <a:rPr lang="id-ID" i="1" dirty="0"/>
              <a:t>uang</a:t>
            </a:r>
            <a:r>
              <a:rPr lang="id-ID" dirty="0"/>
              <a:t> sebagai segala sesuatu yang diterima umum untuk membayar hutang.  </a:t>
            </a:r>
            <a:endParaRPr lang="en-US" dirty="0"/>
          </a:p>
          <a:p>
            <a:pPr marL="796925" indent="0">
              <a:buNone/>
            </a:pPr>
            <a:endParaRPr lang="en-US" dirty="0"/>
          </a:p>
        </p:txBody>
      </p:sp>
    </p:spTree>
    <p:extLst>
      <p:ext uri="{BB962C8B-B14F-4D97-AF65-F5344CB8AC3E}">
        <p14:creationId xmlns:p14="http://schemas.microsoft.com/office/powerpoint/2010/main" val="2943979513"/>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47775" indent="-554038" algn="just">
              <a:buNone/>
            </a:pPr>
            <a:r>
              <a:rPr lang="en-US" sz="2400" i="1" dirty="0"/>
              <a:t>3.</a:t>
            </a:r>
            <a:r>
              <a:rPr lang="en-US" sz="2400" b="1" i="1" dirty="0"/>
              <a:t>	</a:t>
            </a:r>
            <a:r>
              <a:rPr lang="id-ID" sz="2400" b="1" i="1" dirty="0"/>
              <a:t>A.C. Pigou </a:t>
            </a:r>
            <a:r>
              <a:rPr lang="id-ID" sz="2400" dirty="0"/>
              <a:t>memberikan definisi bahwa </a:t>
            </a:r>
            <a:r>
              <a:rPr lang="id-ID" sz="2400" i="1" dirty="0"/>
              <a:t>uang</a:t>
            </a:r>
            <a:r>
              <a:rPr lang="id-ID" sz="2400" dirty="0"/>
              <a:t> adalah segala sesuatu yang diterima umum untuk dapat dipergunakan sebagai alat  penukar.  </a:t>
            </a:r>
            <a:endParaRPr lang="en-US" sz="2400" dirty="0"/>
          </a:p>
          <a:p>
            <a:pPr marL="1247775" indent="-509588" algn="just">
              <a:buNone/>
            </a:pPr>
            <a:r>
              <a:rPr lang="en-US" sz="2400" i="1" dirty="0"/>
              <a:t>4.</a:t>
            </a:r>
            <a:r>
              <a:rPr lang="en-US" sz="2400" b="1" i="1" dirty="0"/>
              <a:t>	</a:t>
            </a:r>
            <a:r>
              <a:rPr lang="id-ID" sz="2400" b="1" i="1" dirty="0"/>
              <a:t>Albert Gailort Hart, </a:t>
            </a:r>
            <a:r>
              <a:rPr lang="id-ID" sz="2400" i="1" dirty="0"/>
              <a:t>uang</a:t>
            </a:r>
            <a:r>
              <a:rPr lang="id-ID" sz="2400" dirty="0"/>
              <a:t> adalah kekayaan dengan mana pemiliknya dapat melunaskan hutangnya dalam jumlah yang tertentu pada waktu itu juga.  </a:t>
            </a:r>
          </a:p>
        </p:txBody>
      </p:sp>
    </p:spTree>
    <p:extLst>
      <p:ext uri="{BB962C8B-B14F-4D97-AF65-F5344CB8AC3E}">
        <p14:creationId xmlns:p14="http://schemas.microsoft.com/office/powerpoint/2010/main" val="4125047947"/>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633413" indent="0" algn="just">
              <a:buNone/>
            </a:pPr>
            <a:r>
              <a:rPr lang="id-ID" dirty="0"/>
              <a:t>Perusahaan yang bergerak dalam dunia bisnis terdiri dari beragam perusahaan dan bergerak dalam berbagai bidang usaha, mulai dari usaha perdagangan, industri, pertanian, manufaktur, peternakan, perumahan, keuangan, dan usaha-usaha lainnya.  </a:t>
            </a:r>
            <a:endParaRPr lang="en-US" dirty="0" smtClean="0"/>
          </a:p>
          <a:p>
            <a:pPr marL="633413" indent="0" algn="just">
              <a:buNone/>
            </a:pPr>
            <a:r>
              <a:rPr lang="id-ID" dirty="0" smtClean="0"/>
              <a:t>Masing-masing </a:t>
            </a:r>
            <a:r>
              <a:rPr lang="id-ID" dirty="0"/>
              <a:t>bidang usaha memiliki karakteristik tersendiri, misalnya usaha perdagangan sangat berbeda dengan usaha pertanian, usaha perumahan berbeda dengan usaha peternakan, namun antara satu sama lainnya saling ketergantungan.</a:t>
            </a:r>
          </a:p>
          <a:p>
            <a:pPr marL="0" indent="0">
              <a:buNone/>
            </a:pPr>
            <a:endParaRPr lang="en-US" dirty="0"/>
          </a:p>
        </p:txBody>
      </p:sp>
    </p:spTree>
    <p:extLst>
      <p:ext uri="{BB962C8B-B14F-4D97-AF65-F5344CB8AC3E}">
        <p14:creationId xmlns:p14="http://schemas.microsoft.com/office/powerpoint/2010/main" val="4246979632"/>
      </p:ext>
    </p:extLst>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96925" indent="0" algn="just">
              <a:buNone/>
            </a:pPr>
            <a:r>
              <a:rPr lang="id-ID" sz="2400" dirty="0"/>
              <a:t>Pengertian </a:t>
            </a:r>
            <a:r>
              <a:rPr lang="id-ID" sz="2400" i="1" dirty="0"/>
              <a:t>uang</a:t>
            </a:r>
            <a:r>
              <a:rPr lang="id-ID" sz="2400" dirty="0"/>
              <a:t> secara luas adalah sesuatu yang dapat diterima secara umum sebagai alat pembayaran dalam suatu wilayah tertentu atau sebagai alat pembayaran hutang atau sebagai alat untuk melakukan pembelian barang dan jasa.  </a:t>
            </a:r>
            <a:r>
              <a:rPr lang="en-US" sz="2400" dirty="0" err="1"/>
              <a:t>Singkatnya</a:t>
            </a:r>
            <a:r>
              <a:rPr lang="en-US" sz="2400" dirty="0"/>
              <a:t>,</a:t>
            </a:r>
            <a:r>
              <a:rPr lang="id-ID" sz="2400" dirty="0"/>
              <a:t> </a:t>
            </a:r>
            <a:r>
              <a:rPr lang="id-ID" sz="2400" i="1" dirty="0"/>
              <a:t>uang</a:t>
            </a:r>
            <a:r>
              <a:rPr lang="id-ID" sz="2400" dirty="0"/>
              <a:t> merupakan alat yang dapat digunakan dalam melakukan pertukaran baik barang maupun jasa dalam suatu wilayah tertentu.</a:t>
            </a:r>
          </a:p>
          <a:p>
            <a:pPr marL="0" indent="0">
              <a:buNone/>
            </a:pPr>
            <a:endParaRPr lang="en-US" dirty="0"/>
          </a:p>
        </p:txBody>
      </p:sp>
    </p:spTree>
    <p:extLst>
      <p:ext uri="{BB962C8B-B14F-4D97-AF65-F5344CB8AC3E}">
        <p14:creationId xmlns:p14="http://schemas.microsoft.com/office/powerpoint/2010/main" val="1746247257"/>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693738" indent="0" algn="just">
              <a:buNone/>
            </a:pPr>
            <a:r>
              <a:rPr lang="id-ID" dirty="0"/>
              <a:t>Dalam perekonomian yang semakin modern seperti sekarang ini</a:t>
            </a:r>
            <a:r>
              <a:rPr lang="en-US" dirty="0"/>
              <a:t>,</a:t>
            </a:r>
            <a:r>
              <a:rPr lang="id-ID" dirty="0"/>
              <a:t> uang memainkan peranan yang sangat penting bagi semua kegiatan masyarakat.  </a:t>
            </a:r>
            <a:endParaRPr lang="en-US" dirty="0"/>
          </a:p>
          <a:p>
            <a:pPr marL="693738" indent="0" algn="just">
              <a:buNone/>
            </a:pPr>
            <a:r>
              <a:rPr lang="id-ID" dirty="0"/>
              <a:t>Uang merupakan suatu kebutuhan, bahkan uang menjadi salah satu penentu stabilitas dan kemajuan perekonomian di suatu negara.  </a:t>
            </a:r>
            <a:endParaRPr lang="en-US" dirty="0"/>
          </a:p>
          <a:p>
            <a:pPr marL="693738" indent="0" algn="just">
              <a:buNone/>
            </a:pPr>
            <a:r>
              <a:rPr lang="id-ID" dirty="0"/>
              <a:t>Namun demikian</a:t>
            </a:r>
            <a:r>
              <a:rPr lang="en-US" dirty="0"/>
              <a:t>,</a:t>
            </a:r>
            <a:r>
              <a:rPr lang="id-ID" dirty="0"/>
              <a:t> bukan berarti sistem barter sudah hilang, karena sampai dengan saat ini sistem barter masih digunakan untuk tingkat perdagangan tertentu seperti perdagangan antar negara dan juga di daerah-daerah pedesaan.</a:t>
            </a:r>
          </a:p>
        </p:txBody>
      </p:sp>
    </p:spTree>
    <p:extLst>
      <p:ext uri="{BB962C8B-B14F-4D97-AF65-F5344CB8AC3E}">
        <p14:creationId xmlns:p14="http://schemas.microsoft.com/office/powerpoint/2010/main" val="887147195"/>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87388" indent="6350" algn="just">
              <a:buNone/>
            </a:pPr>
            <a:r>
              <a:rPr lang="en-US" i="1" dirty="0"/>
              <a:t>M</a:t>
            </a:r>
            <a:r>
              <a:rPr lang="id-ID" i="1" dirty="0"/>
              <a:t>anfaat yang dapat diperoleh dengan adanya uang, antara lain:</a:t>
            </a:r>
          </a:p>
          <a:p>
            <a:pPr marL="1144588" lvl="0" indent="-450850" algn="just">
              <a:buNone/>
            </a:pPr>
            <a:r>
              <a:rPr lang="id-ID" dirty="0"/>
              <a:t>1.	Mempermudah untuk memperoleh dan memilih</a:t>
            </a:r>
            <a:r>
              <a:rPr lang="en-US" dirty="0"/>
              <a:t> </a:t>
            </a:r>
            <a:r>
              <a:rPr lang="id-ID" dirty="0"/>
              <a:t>barang dan jasa yang diinginkan secara cepat.</a:t>
            </a:r>
          </a:p>
          <a:p>
            <a:pPr marL="1150938" lvl="0" indent="-457200" algn="just">
              <a:buNone/>
            </a:pPr>
            <a:r>
              <a:rPr lang="id-ID" dirty="0"/>
              <a:t>2.	Mempermudah dalam menentukan nilai (harga)</a:t>
            </a:r>
            <a:r>
              <a:rPr lang="en-US" dirty="0"/>
              <a:t> </a:t>
            </a:r>
            <a:r>
              <a:rPr lang="id-ID" dirty="0"/>
              <a:t>dari barang dan jasa.</a:t>
            </a:r>
          </a:p>
          <a:p>
            <a:pPr marL="1144588" lvl="0" indent="-450850" algn="just">
              <a:buNone/>
            </a:pPr>
            <a:r>
              <a:rPr lang="id-ID" dirty="0"/>
              <a:t>3.	Memperlancar proses perdagangan secara luas.</a:t>
            </a:r>
          </a:p>
          <a:p>
            <a:pPr marL="1150938" lvl="0" indent="-457200" algn="just">
              <a:buNone/>
            </a:pPr>
            <a:r>
              <a:rPr lang="id-ID" dirty="0"/>
              <a:t>4.	Digunakan sebagai tempat menimbun kekayaan.</a:t>
            </a:r>
          </a:p>
          <a:p>
            <a:pPr marL="0" indent="0">
              <a:buNone/>
            </a:pPr>
            <a:endParaRPr lang="en-US" dirty="0"/>
          </a:p>
        </p:txBody>
      </p:sp>
    </p:spTree>
    <p:extLst>
      <p:ext uri="{BB962C8B-B14F-4D97-AF65-F5344CB8AC3E}">
        <p14:creationId xmlns:p14="http://schemas.microsoft.com/office/powerpoint/2010/main" val="1239199381"/>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796925" lvl="0" indent="-560388">
              <a:buNone/>
            </a:pPr>
            <a:r>
              <a:rPr lang="id-ID" b="1" dirty="0"/>
              <a:t>B.	KRITERIA UANG</a:t>
            </a:r>
          </a:p>
          <a:p>
            <a:pPr marL="1254125" lvl="0" indent="-457200">
              <a:buNone/>
            </a:pPr>
            <a:r>
              <a:rPr lang="id-ID" b="1" i="1" dirty="0"/>
              <a:t>1.	Ada Jaminan</a:t>
            </a:r>
            <a:endParaRPr lang="id-ID" b="1" dirty="0"/>
          </a:p>
          <a:p>
            <a:pPr marL="1252538" indent="-442913" algn="just">
              <a:buNone/>
            </a:pPr>
            <a:r>
              <a:rPr lang="id-ID" dirty="0"/>
              <a:t>	Setiap uang yang diterbitkan dijamin oleh pemerintah negara tertentu.  </a:t>
            </a:r>
            <a:endParaRPr lang="en-US" dirty="0"/>
          </a:p>
          <a:p>
            <a:pPr marL="1252538" indent="-442913" algn="just">
              <a:buNone/>
            </a:pPr>
            <a:r>
              <a:rPr lang="en-US" dirty="0"/>
              <a:t>	</a:t>
            </a:r>
            <a:r>
              <a:rPr lang="id-ID" dirty="0"/>
              <a:t>Dengan adanya jaminan dari pemerintah tertentu, maka kepercayaan untuk menggunakan uang untuk berbagai keperluan mendapat kepercayaan dari masyarakat luas.</a:t>
            </a:r>
          </a:p>
          <a:p>
            <a:pPr marL="236538" indent="0">
              <a:buNone/>
            </a:pPr>
            <a:endParaRPr lang="en-US" dirty="0"/>
          </a:p>
        </p:txBody>
      </p:sp>
    </p:spTree>
    <p:extLst>
      <p:ext uri="{BB962C8B-B14F-4D97-AF65-F5344CB8AC3E}">
        <p14:creationId xmlns:p14="http://schemas.microsoft.com/office/powerpoint/2010/main" val="3449401058"/>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8888" lvl="0" indent="-449263" algn="just">
              <a:buNone/>
            </a:pPr>
            <a:r>
              <a:rPr lang="id-ID" b="1" i="1" dirty="0"/>
              <a:t>2.	Diakui Umum</a:t>
            </a:r>
            <a:r>
              <a:rPr lang="id-ID" b="1" dirty="0"/>
              <a:t> </a:t>
            </a:r>
            <a:r>
              <a:rPr lang="id-ID" b="1" i="1" dirty="0"/>
              <a:t>(acceptability)</a:t>
            </a:r>
            <a:endParaRPr lang="id-ID" b="1" dirty="0"/>
          </a:p>
          <a:p>
            <a:pPr marL="1254125" indent="-1254125" algn="just">
              <a:buNone/>
            </a:pPr>
            <a:r>
              <a:rPr lang="id-ID" dirty="0"/>
              <a:t>	Artinya penggunaan uang harus dapat diterima secara umum apakah sebagai alat tukar, penimbun kekayaan atau sebagai standar pencicilan hutang.  </a:t>
            </a:r>
            <a:endParaRPr lang="en-US" dirty="0"/>
          </a:p>
          <a:p>
            <a:pPr marL="1254125" indent="-1150938" algn="just">
              <a:buNone/>
            </a:pPr>
            <a:r>
              <a:rPr lang="en-US" dirty="0"/>
              <a:t>	</a:t>
            </a:r>
            <a:r>
              <a:rPr lang="id-ID" dirty="0"/>
              <a:t>Oleh karena itu maka fungsi uang disini tidak hanya sebagai alat tukar, akan tetapi juga sebagai alat untuk menimbun kekayaan atau sebagai standar pencicilan hutang.</a:t>
            </a:r>
          </a:p>
          <a:p>
            <a:pPr marL="796925" indent="-796925">
              <a:buNone/>
            </a:pPr>
            <a:endParaRPr lang="en-US" dirty="0"/>
          </a:p>
        </p:txBody>
      </p:sp>
    </p:spTree>
    <p:extLst>
      <p:ext uri="{BB962C8B-B14F-4D97-AF65-F5344CB8AC3E}">
        <p14:creationId xmlns:p14="http://schemas.microsoft.com/office/powerpoint/2010/main" val="677587604"/>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8888" lvl="0" indent="-403225">
              <a:buNone/>
            </a:pPr>
            <a:r>
              <a:rPr lang="id-ID" sz="2400" b="1" i="1" dirty="0"/>
              <a:t>3.	Nilai yang stabil</a:t>
            </a:r>
            <a:r>
              <a:rPr lang="id-ID" sz="2400" b="1" dirty="0"/>
              <a:t> </a:t>
            </a:r>
            <a:r>
              <a:rPr lang="id-ID" sz="2400" b="1" i="1" dirty="0"/>
              <a:t>(stability of value)</a:t>
            </a:r>
            <a:endParaRPr lang="id-ID" sz="2400" b="1" dirty="0"/>
          </a:p>
          <a:p>
            <a:pPr marL="1254125" indent="-820738" algn="just">
              <a:buNone/>
            </a:pPr>
            <a:r>
              <a:rPr lang="id-ID" sz="2400" dirty="0"/>
              <a:t>	Nilai uang harus memiliki kestabilan dan ketetapan serta diusahakan fluktuasinya sekecil mungkin.  </a:t>
            </a:r>
            <a:endParaRPr lang="en-US" sz="2400" dirty="0"/>
          </a:p>
          <a:p>
            <a:pPr marL="1254125" indent="-820738" algn="just">
              <a:buNone/>
            </a:pPr>
            <a:r>
              <a:rPr lang="en-US" sz="2400" dirty="0"/>
              <a:t>	</a:t>
            </a:r>
            <a:r>
              <a:rPr lang="id-ID" sz="2400" dirty="0"/>
              <a:t>Apabila nilai uang sering mengalami ketidakstabilan, maka akan sulit untuk dipercaya oleh yang menggunakannya.</a:t>
            </a:r>
          </a:p>
        </p:txBody>
      </p:sp>
    </p:spTree>
    <p:extLst>
      <p:ext uri="{BB962C8B-B14F-4D97-AF65-F5344CB8AC3E}">
        <p14:creationId xmlns:p14="http://schemas.microsoft.com/office/powerpoint/2010/main" val="2561241001"/>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8888" lvl="0" indent="-449263" algn="just">
              <a:buNone/>
            </a:pPr>
            <a:r>
              <a:rPr lang="id-ID" b="1" i="1" dirty="0"/>
              <a:t>4.	Mudah disimpan</a:t>
            </a:r>
            <a:endParaRPr lang="id-ID" b="1" dirty="0"/>
          </a:p>
          <a:p>
            <a:pPr marL="1258888" indent="-712788" algn="just">
              <a:buNone/>
            </a:pPr>
            <a:r>
              <a:rPr lang="id-ID" dirty="0"/>
              <a:t>	Uang harus mudah disimpan diberbagai tempat termasuk dalam tempat yang kecil namun dalam jumlah yang besar.  </a:t>
            </a:r>
            <a:endParaRPr lang="en-US" dirty="0"/>
          </a:p>
          <a:p>
            <a:pPr marL="1258888" indent="-712788" algn="just">
              <a:buNone/>
            </a:pPr>
            <a:r>
              <a:rPr lang="en-US" dirty="0"/>
              <a:t>	</a:t>
            </a:r>
            <a:r>
              <a:rPr lang="id-ID" dirty="0"/>
              <a:t>Artinya uang harus memiliki fleksibilitas, seperti bentuk fisiknya yang tidak terlalu besar, mudah dilipat dan terdapat nominal mulai dari yang kecil sampai nominal yang maksimal.</a:t>
            </a:r>
          </a:p>
          <a:p>
            <a:pPr marL="796925" indent="0">
              <a:buNone/>
            </a:pPr>
            <a:endParaRPr lang="en-US" dirty="0"/>
          </a:p>
        </p:txBody>
      </p:sp>
    </p:spTree>
    <p:extLst>
      <p:ext uri="{BB962C8B-B14F-4D97-AF65-F5344CB8AC3E}">
        <p14:creationId xmlns:p14="http://schemas.microsoft.com/office/powerpoint/2010/main" val="3479693136"/>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2538" lvl="0" indent="-455613" algn="just">
              <a:buNone/>
            </a:pPr>
            <a:r>
              <a:rPr lang="id-ID" b="1" i="1" dirty="0"/>
              <a:t>5.	Mudah dibawa</a:t>
            </a:r>
            <a:r>
              <a:rPr lang="id-ID" b="1" dirty="0"/>
              <a:t> </a:t>
            </a:r>
            <a:r>
              <a:rPr lang="id-ID" b="1" i="1" dirty="0"/>
              <a:t>(portability)</a:t>
            </a:r>
            <a:endParaRPr lang="id-ID" b="1" dirty="0"/>
          </a:p>
          <a:p>
            <a:pPr marL="1258888" indent="-712788" algn="just">
              <a:buNone/>
            </a:pPr>
            <a:r>
              <a:rPr lang="id-ID" dirty="0"/>
              <a:t>	Uang harus mudah dibawa kemanapun, dengan kata lain mudah untuk dipindahkan dari satu tempat ke tempat yang lain atau dari satu tangan ke tangan yang lain dengan fisik kecil walaupun nominalnya besar.  </a:t>
            </a:r>
            <a:endParaRPr lang="en-US" dirty="0"/>
          </a:p>
          <a:p>
            <a:pPr marL="1258888" indent="-712788" algn="just">
              <a:buNone/>
            </a:pPr>
            <a:r>
              <a:rPr lang="en-US" dirty="0"/>
              <a:t>	</a:t>
            </a:r>
            <a:r>
              <a:rPr lang="id-ID" dirty="0"/>
              <a:t>Uang sebaiknya mudah dibawa untuk keperluan sehari-hari  dan oleh karena itu fisik uang juga jangan terlalu besar dan diusahakan seringan mungkin.</a:t>
            </a:r>
          </a:p>
          <a:p>
            <a:pPr marL="796925" indent="0">
              <a:buNone/>
            </a:pPr>
            <a:endParaRPr lang="en-US" dirty="0"/>
          </a:p>
        </p:txBody>
      </p:sp>
    </p:spTree>
    <p:extLst>
      <p:ext uri="{BB962C8B-B14F-4D97-AF65-F5344CB8AC3E}">
        <p14:creationId xmlns:p14="http://schemas.microsoft.com/office/powerpoint/2010/main" val="1600289434"/>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311275" lvl="0" indent="-514350" algn="just">
              <a:buNone/>
            </a:pPr>
            <a:r>
              <a:rPr lang="id-ID" b="1" i="1" dirty="0"/>
              <a:t>6.	Tidak mudah rusak</a:t>
            </a:r>
            <a:r>
              <a:rPr lang="id-ID" b="1" dirty="0"/>
              <a:t> </a:t>
            </a:r>
            <a:r>
              <a:rPr lang="id-ID" b="1" i="1" dirty="0"/>
              <a:t>(durability)</a:t>
            </a:r>
            <a:endParaRPr lang="id-ID" b="1" dirty="0"/>
          </a:p>
          <a:p>
            <a:pPr marL="1252538" indent="-442913" algn="just">
              <a:buNone/>
            </a:pPr>
            <a:r>
              <a:rPr lang="id-ID" dirty="0"/>
              <a:t>	Uang hendaknya tidak mudah rusak dalam berbagai kondisi, baik robek atau luntur terutama kondisi fisiknya mengingat frekuensi pemindahan uang dari satu tangan ke tangan lainnya demikian besar.  </a:t>
            </a:r>
            <a:endParaRPr lang="en-US" dirty="0"/>
          </a:p>
          <a:p>
            <a:pPr marL="1252538" indent="-442913" algn="just">
              <a:buNone/>
            </a:pPr>
            <a:r>
              <a:rPr lang="en-US" dirty="0"/>
              <a:t>	</a:t>
            </a:r>
            <a:r>
              <a:rPr lang="id-ID" dirty="0"/>
              <a:t>Dalam hal ini yang perlu diperhatikan adalah kualitas fisik uang harus benar-benar dijaga dan terjamin kualitasnya, sehingga uang dapat digunakan untuk waktu yang relatif lama.</a:t>
            </a:r>
          </a:p>
        </p:txBody>
      </p:sp>
    </p:spTree>
    <p:extLst>
      <p:ext uri="{BB962C8B-B14F-4D97-AF65-F5344CB8AC3E}">
        <p14:creationId xmlns:p14="http://schemas.microsoft.com/office/powerpoint/2010/main" val="3896280680"/>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1254125" lvl="0" indent="-501650" algn="just">
              <a:buNone/>
            </a:pPr>
            <a:r>
              <a:rPr lang="id-ID" b="1" i="1" dirty="0"/>
              <a:t>7.	Mudah dibagi</a:t>
            </a:r>
            <a:endParaRPr lang="id-ID" b="1" dirty="0"/>
          </a:p>
          <a:p>
            <a:pPr marL="1254125" indent="-677863" algn="just">
              <a:buNone/>
            </a:pPr>
            <a:r>
              <a:rPr lang="id-ID" dirty="0"/>
              <a:t>	Uang mudah dibagi ke dalam satuan unit tertentu dengan berbagai nominal yang </a:t>
            </a:r>
            <a:r>
              <a:rPr lang="en-US" dirty="0" err="1"/>
              <a:t>ber</a:t>
            </a:r>
            <a:r>
              <a:rPr lang="id-ID" dirty="0"/>
              <a:t>guna</a:t>
            </a:r>
            <a:r>
              <a:rPr lang="en-US" dirty="0"/>
              <a:t> </a:t>
            </a:r>
            <a:r>
              <a:rPr lang="en-US" dirty="0" err="1"/>
              <a:t>untuk</a:t>
            </a:r>
            <a:r>
              <a:rPr lang="id-ID" dirty="0"/>
              <a:t> kelancaran dalam melakukan transaksi, mulai dari nominal kecil sampai dengan nominal yang besar.  </a:t>
            </a:r>
            <a:endParaRPr lang="en-US" dirty="0"/>
          </a:p>
          <a:p>
            <a:pPr marL="1255713" indent="-620713" algn="just">
              <a:buNone/>
            </a:pPr>
            <a:r>
              <a:rPr lang="en-US" dirty="0"/>
              <a:t>	</a:t>
            </a:r>
            <a:r>
              <a:rPr lang="id-ID" dirty="0"/>
              <a:t>Kemudian uang tidak hanya agar mudah dibagi tetapi juga harus mudah dalam pembulatan dengan kelipatan tertentu, terutama dalam nilai bulat.  </a:t>
            </a:r>
            <a:endParaRPr lang="en-US" dirty="0"/>
          </a:p>
          <a:p>
            <a:pPr marL="1254125" indent="-677863" algn="just">
              <a:buNone/>
            </a:pPr>
            <a:r>
              <a:rPr lang="en-US" dirty="0"/>
              <a:t>	</a:t>
            </a:r>
            <a:r>
              <a:rPr lang="id-ID" dirty="0"/>
              <a:t>Oleh karena itu agar uang mudah dibagi harus dibuat dalam nominal yang beragam.</a:t>
            </a:r>
          </a:p>
          <a:p>
            <a:pPr marL="796925" indent="-796925">
              <a:buNone/>
            </a:pPr>
            <a:endParaRPr lang="en-US" dirty="0"/>
          </a:p>
        </p:txBody>
      </p:sp>
    </p:spTree>
    <p:extLst>
      <p:ext uri="{BB962C8B-B14F-4D97-AF65-F5344CB8AC3E}">
        <p14:creationId xmlns:p14="http://schemas.microsoft.com/office/powerpoint/2010/main" val="520287126"/>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000108"/>
            <a:ext cx="8229600" cy="5324492"/>
          </a:xfrm>
        </p:spPr>
        <p:txBody>
          <a:bodyPr>
            <a:normAutofit/>
          </a:bodyPr>
          <a:lstStyle/>
          <a:p>
            <a:pPr marL="693738" indent="0" algn="just">
              <a:buNone/>
            </a:pPr>
            <a:endParaRPr lang="en-US" dirty="0"/>
          </a:p>
          <a:p>
            <a:pPr marL="693738" indent="0" algn="just">
              <a:buNone/>
            </a:pPr>
            <a:endParaRPr lang="en-US" dirty="0" smtClean="0"/>
          </a:p>
          <a:p>
            <a:pPr marL="693738" indent="0" algn="just">
              <a:buNone/>
            </a:pPr>
            <a:r>
              <a:rPr lang="id-ID" dirty="0" smtClean="0"/>
              <a:t>Masalah pokok dan paling sering dihadapi oleh setiap perusahaan yang bergerak dalam bidang usaha apapun </a:t>
            </a:r>
            <a:r>
              <a:rPr lang="en-US" dirty="0" err="1" smtClean="0"/>
              <a:t>adalah</a:t>
            </a:r>
            <a:r>
              <a:rPr lang="id-ID" dirty="0" smtClean="0"/>
              <a:t> dana atau modal untuk membiayai usahanya.  </a:t>
            </a:r>
            <a:endParaRPr lang="en-US" dirty="0" smtClean="0"/>
          </a:p>
          <a:p>
            <a:pPr marL="693738" indent="0" algn="just">
              <a:buNone/>
            </a:pPr>
            <a:r>
              <a:rPr lang="id-ID" dirty="0" smtClean="0"/>
              <a:t>Kebutuhan akan dana ini diperlukan baik untuk modal investasi atau modal kerja, dan dana ini dibutuhkan baik untuk perusahaan yang baru berdiri maupun yang sudah berjalan bertahun-tahun.</a:t>
            </a:r>
          </a:p>
          <a:p>
            <a:pPr algn="just">
              <a:buNone/>
            </a:pPr>
            <a:endParaRPr lang="id-ID" dirty="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700808"/>
            <a:ext cx="8229600" cy="4824536"/>
          </a:xfrm>
        </p:spPr>
        <p:txBody>
          <a:bodyPr>
            <a:normAutofit fontScale="92500" lnSpcReduction="20000"/>
          </a:bodyPr>
          <a:lstStyle/>
          <a:p>
            <a:pPr marL="1254125" lvl="0" indent="-501650" algn="just">
              <a:buNone/>
            </a:pPr>
            <a:r>
              <a:rPr lang="id-ID" b="1" i="1" dirty="0"/>
              <a:t>8.	Suplai harus elastis (elasticity of supply)</a:t>
            </a:r>
            <a:endParaRPr lang="id-ID" b="1" dirty="0"/>
          </a:p>
          <a:p>
            <a:pPr marL="1254125" indent="-677863" algn="just">
              <a:buNone/>
            </a:pPr>
            <a:r>
              <a:rPr lang="id-ID" dirty="0"/>
              <a:t>	Agar perdagangan dan usaha menjadi </a:t>
            </a:r>
            <a:r>
              <a:rPr lang="id-ID" dirty="0" smtClean="0"/>
              <a:t>lancar</a:t>
            </a:r>
            <a:r>
              <a:rPr lang="en-US" dirty="0" smtClean="0"/>
              <a:t>,</a:t>
            </a:r>
            <a:r>
              <a:rPr lang="id-ID" dirty="0" smtClean="0"/>
              <a:t> </a:t>
            </a:r>
            <a:r>
              <a:rPr lang="en-US" dirty="0" err="1" smtClean="0"/>
              <a:t>maka</a:t>
            </a:r>
            <a:r>
              <a:rPr lang="en-US" smtClean="0"/>
              <a:t> </a:t>
            </a:r>
            <a:r>
              <a:rPr lang="id-ID" smtClean="0"/>
              <a:t>jumlah </a:t>
            </a:r>
            <a:r>
              <a:rPr lang="id-ID" dirty="0"/>
              <a:t>uang yang beredar di masyarakat haruslah mencukupi.  </a:t>
            </a:r>
            <a:endParaRPr lang="en-US" dirty="0"/>
          </a:p>
          <a:p>
            <a:pPr marL="1314450" indent="-620713" algn="just">
              <a:buNone/>
            </a:pPr>
            <a:r>
              <a:rPr lang="en-US" dirty="0"/>
              <a:t>	</a:t>
            </a:r>
            <a:r>
              <a:rPr lang="id-ID" dirty="0"/>
              <a:t>Persediaan uang yang tidak cukup untuk mengimbangi kegiatan usaha akan menyebabkan perdagangan macet  dan  sangat  mungkin  pertukaran  akan kembali seperti pada perekonomian barter, yaitu barang ditukar dengan barang lainnya secara langsung.  Demikian pula sebaliknya, apabila uang yang beredar terlalu banyak dibandingkan dengan kegiatan perekonomian yang ada akan menurunkan nilai mata uang itu sendiri dan berdampak kepada terjadinya inflasi.  </a:t>
            </a:r>
          </a:p>
          <a:p>
            <a:pPr marL="796925" indent="0">
              <a:buNone/>
            </a:pPr>
            <a:endParaRPr lang="en-US" dirty="0"/>
          </a:p>
        </p:txBody>
      </p:sp>
    </p:spTree>
    <p:extLst>
      <p:ext uri="{BB962C8B-B14F-4D97-AF65-F5344CB8AC3E}">
        <p14:creationId xmlns:p14="http://schemas.microsoft.com/office/powerpoint/2010/main" val="3750229300"/>
      </p:ext>
    </p:extLst>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254125" indent="-839788" algn="just">
              <a:buNone/>
            </a:pPr>
            <a:r>
              <a:rPr lang="en-US" sz="2800" dirty="0" smtClean="0"/>
              <a:t>	</a:t>
            </a:r>
            <a:r>
              <a:rPr lang="id-ID" sz="2800" dirty="0" smtClean="0"/>
              <a:t>Oleh </a:t>
            </a:r>
            <a:r>
              <a:rPr lang="id-ID" sz="2800" dirty="0"/>
              <a:t>karena itu</a:t>
            </a:r>
            <a:r>
              <a:rPr lang="en-US" sz="2800" dirty="0"/>
              <a:t>,</a:t>
            </a:r>
            <a:r>
              <a:rPr lang="id-ID" sz="2800" dirty="0"/>
              <a:t> Bank Sentral sebagai badan tunggal yang menciptakan uang haruslah mampu melihat perkembangan perekonomian, yang selanjutnya mampu menyediakan uang dalam jumlah yang cukup bagi perekonomian tersebut.</a:t>
            </a:r>
            <a:endParaRPr lang="en-US" sz="2800" dirty="0"/>
          </a:p>
        </p:txBody>
      </p:sp>
    </p:spTree>
    <p:extLst>
      <p:ext uri="{BB962C8B-B14F-4D97-AF65-F5344CB8AC3E}">
        <p14:creationId xmlns:p14="http://schemas.microsoft.com/office/powerpoint/2010/main" val="2876756092"/>
      </p:ext>
    </p:extLst>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687388" indent="6350" algn="just">
              <a:buNone/>
            </a:pPr>
            <a:r>
              <a:rPr lang="id-ID" sz="2800" dirty="0"/>
              <a:t>Bank Sentral juga harus bertindak cepat seandainya dirasa uang yang beredar terlalu banyak dibandingkan dengan kegiatan perekonomian</a:t>
            </a:r>
            <a:r>
              <a:rPr lang="en-US" sz="2800" dirty="0"/>
              <a:t>,</a:t>
            </a:r>
            <a:r>
              <a:rPr lang="id-ID" sz="2800" dirty="0"/>
              <a:t> agar jumlah uang yang beredar dapat dikurangi. </a:t>
            </a:r>
            <a:endParaRPr lang="en-US" sz="2800" dirty="0"/>
          </a:p>
          <a:p>
            <a:pPr marL="687388" indent="6350" algn="just">
              <a:buNone/>
            </a:pPr>
            <a:r>
              <a:rPr lang="id-ID" sz="2800" dirty="0"/>
              <a:t>Hal ini dimaksudkan agar tidak mengganggu aktivitas masyarakat dalam berbagai hal yang berhubungan dengan uang.</a:t>
            </a:r>
          </a:p>
        </p:txBody>
      </p:sp>
    </p:spTree>
    <p:extLst>
      <p:ext uri="{BB962C8B-B14F-4D97-AF65-F5344CB8AC3E}">
        <p14:creationId xmlns:p14="http://schemas.microsoft.com/office/powerpoint/2010/main" val="1821292304"/>
      </p:ext>
    </p:extLst>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693738" indent="-517525">
              <a:buNone/>
            </a:pPr>
            <a:r>
              <a:rPr lang="id-ID" b="1" dirty="0"/>
              <a:t>C.	FUNGSI UANG</a:t>
            </a:r>
            <a:endParaRPr lang="id-ID" dirty="0"/>
          </a:p>
          <a:p>
            <a:pPr marL="693738" indent="0">
              <a:buNone/>
            </a:pPr>
            <a:r>
              <a:rPr lang="id-ID" dirty="0"/>
              <a:t>Fungsi-fungsi dari uang secara umum yang ada dewasa ini</a:t>
            </a:r>
            <a:r>
              <a:rPr lang="en-US" dirty="0"/>
              <a:t>,</a:t>
            </a:r>
            <a:r>
              <a:rPr lang="id-ID" dirty="0"/>
              <a:t> adalah sebagai berikut:</a:t>
            </a:r>
          </a:p>
          <a:p>
            <a:pPr marL="1150938" lvl="0" indent="-457200" algn="just">
              <a:buNone/>
            </a:pPr>
            <a:r>
              <a:rPr lang="id-ID" b="1" i="1" dirty="0"/>
              <a:t>1.	Alat tukar menukar </a:t>
            </a:r>
            <a:endParaRPr lang="id-ID" b="1" dirty="0"/>
          </a:p>
          <a:p>
            <a:pPr marL="1155700" indent="-712788" algn="just">
              <a:buNone/>
            </a:pPr>
            <a:r>
              <a:rPr lang="id-ID" dirty="0"/>
              <a:t>	Yang dimaksudkan disini bahwa uang digunakan sebagai alat untuk membeli atau menjual suatu barang maupun jasa.  Dengan kata lain</a:t>
            </a:r>
            <a:r>
              <a:rPr lang="en-US" dirty="0"/>
              <a:t>,</a:t>
            </a:r>
            <a:r>
              <a:rPr lang="id-ID" dirty="0"/>
              <a:t> uang dapat digunakan untuk membayar barang yang akan dibeli atau diterima sebagai akibat dari penjualan barang dan jasa.  </a:t>
            </a:r>
            <a:r>
              <a:rPr lang="en-US" dirty="0"/>
              <a:t>P</a:t>
            </a:r>
            <a:r>
              <a:rPr lang="id-ID" dirty="0"/>
              <a:t>enggunaan uang sebagai alat tukar dapat dilakukan terhadap segala jenis barang dan jasa yang ditawarkan.</a:t>
            </a:r>
            <a:endParaRPr lang="en-US" dirty="0"/>
          </a:p>
          <a:p>
            <a:pPr marL="280988" indent="0">
              <a:buNone/>
            </a:pPr>
            <a:endParaRPr lang="en-US" dirty="0"/>
          </a:p>
        </p:txBody>
      </p:sp>
    </p:spTree>
    <p:extLst>
      <p:ext uri="{BB962C8B-B14F-4D97-AF65-F5344CB8AC3E}">
        <p14:creationId xmlns:p14="http://schemas.microsoft.com/office/powerpoint/2010/main" val="4255759167"/>
      </p:ext>
    </p:extLst>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50938" lvl="0" indent="-457200">
              <a:buNone/>
            </a:pPr>
            <a:r>
              <a:rPr lang="id-ID" sz="2400" b="1" i="1" dirty="0"/>
              <a:t>2.	Satuan hitung</a:t>
            </a:r>
            <a:endParaRPr lang="id-ID" sz="2400" b="1" dirty="0"/>
          </a:p>
          <a:p>
            <a:pPr marL="1152525" indent="-620713" algn="just">
              <a:buNone/>
            </a:pPr>
            <a:r>
              <a:rPr lang="id-ID" sz="2400" dirty="0"/>
              <a:t>	Fungsi uang sebagai satuan hitung menunjukan nilai dari barang dan jasa yang dijual atau dibeli.  Besar kecilnya nilai yang dijadikan sebagai satuan hitung dalam menentukan harga barang dan jasa secara mudah. </a:t>
            </a:r>
            <a:endParaRPr lang="en-US" sz="2400" dirty="0"/>
          </a:p>
          <a:p>
            <a:pPr marL="1152525" indent="-620713" algn="just">
              <a:buNone/>
            </a:pPr>
            <a:r>
              <a:rPr lang="en-US" sz="2400" dirty="0"/>
              <a:t>	</a:t>
            </a:r>
            <a:r>
              <a:rPr lang="id-ID" sz="2400" dirty="0"/>
              <a:t>Dengan adanya uang akan mempermudah keseragaman dalam satuan hitung.</a:t>
            </a:r>
          </a:p>
        </p:txBody>
      </p:sp>
    </p:spTree>
    <p:extLst>
      <p:ext uri="{BB962C8B-B14F-4D97-AF65-F5344CB8AC3E}">
        <p14:creationId xmlns:p14="http://schemas.microsoft.com/office/powerpoint/2010/main" val="1101078255"/>
      </p:ext>
    </p:extLst>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1150938" indent="-457200" algn="just">
              <a:buNone/>
            </a:pPr>
            <a:r>
              <a:rPr lang="id-ID" b="1" i="1" dirty="0"/>
              <a:t>3.	Penimbun kekayaan</a:t>
            </a:r>
            <a:endParaRPr lang="id-ID" b="1" dirty="0"/>
          </a:p>
          <a:p>
            <a:pPr marL="1146175" indent="-273050" algn="just">
              <a:buNone/>
            </a:pPr>
            <a:r>
              <a:rPr lang="id-ID" dirty="0"/>
              <a:t>	Dengan menyimpan uang berarti kita menyimpan atau menimbun kekayaan sejumlah uang yang disimpan, karena nilai uang tersebut tidak akan berubah.  Uang yang disimpan menjadi kekayaan dapat berupa uang tunai atau uang yang disimpan di bank dalam bentuk rekening.  </a:t>
            </a:r>
            <a:endParaRPr lang="en-US" dirty="0"/>
          </a:p>
          <a:p>
            <a:pPr marL="1146175" indent="-273050" algn="just">
              <a:buNone/>
            </a:pPr>
            <a:r>
              <a:rPr lang="en-US" dirty="0"/>
              <a:t>	</a:t>
            </a:r>
            <a:r>
              <a:rPr lang="id-ID" dirty="0"/>
              <a:t>Menyimpan atau memegang uang tunai disamping sebagai penimbun kekayaan juga memberikan manfaat lainnya</a:t>
            </a:r>
            <a:r>
              <a:rPr lang="en-US" dirty="0"/>
              <a:t> </a:t>
            </a:r>
            <a:r>
              <a:rPr lang="id-ID" dirty="0"/>
              <a:t>seperti untuk memudahkan melakukan transaksi, berjaga-jaga atau melakukan spekulasi.  Kemudian dengan menyimpan uang di bank justru akan menambah kekayaan karena akan memperoleh jasa dalam bentuk bunga.</a:t>
            </a:r>
          </a:p>
          <a:p>
            <a:pPr marL="796925" indent="0">
              <a:buNone/>
            </a:pPr>
            <a:endParaRPr lang="en-US" dirty="0"/>
          </a:p>
        </p:txBody>
      </p:sp>
    </p:spTree>
    <p:extLst>
      <p:ext uri="{BB962C8B-B14F-4D97-AF65-F5344CB8AC3E}">
        <p14:creationId xmlns:p14="http://schemas.microsoft.com/office/powerpoint/2010/main" val="3514097884"/>
      </p:ext>
    </p:extLst>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89038" lvl="0" indent="-495300">
              <a:buNone/>
            </a:pPr>
            <a:r>
              <a:rPr lang="id-ID" b="1" i="1" dirty="0"/>
              <a:t>4.	Standar pencicilan hutang</a:t>
            </a:r>
            <a:endParaRPr lang="id-ID" b="1" dirty="0"/>
          </a:p>
          <a:p>
            <a:pPr marL="1189038" indent="6350" algn="just">
              <a:buNone/>
            </a:pPr>
            <a:r>
              <a:rPr lang="id-ID" dirty="0"/>
              <a:t>Dengan adanya uang akan mempermudah menentukan standar pencicilan hutang piutang secara tepat dan cepat, baik secara tunai maupun 	secara angsuran.  Begitu pula dengan adanya </a:t>
            </a:r>
            <a:r>
              <a:rPr lang="en-US" dirty="0"/>
              <a:t>    </a:t>
            </a:r>
            <a:r>
              <a:rPr lang="id-ID" dirty="0"/>
              <a:t>uang 	maka secara mudah dapat ditentukan </a:t>
            </a:r>
            <a:r>
              <a:rPr lang="en-US" dirty="0"/>
              <a:t>     </a:t>
            </a:r>
            <a:r>
              <a:rPr lang="id-ID" dirty="0"/>
              <a:t>berapa 	besar nilai hutang piutang yang harus diterima</a:t>
            </a:r>
            <a:r>
              <a:rPr lang="en-US" dirty="0"/>
              <a:t> </a:t>
            </a:r>
            <a:r>
              <a:rPr lang="en-US" dirty="0" err="1"/>
              <a:t>atau</a:t>
            </a:r>
            <a:r>
              <a:rPr lang="en-US" dirty="0"/>
              <a:t> </a:t>
            </a:r>
            <a:r>
              <a:rPr lang="en-US" dirty="0" err="1"/>
              <a:t>dibayar</a:t>
            </a:r>
            <a:r>
              <a:rPr lang="en-US" dirty="0"/>
              <a:t> </a:t>
            </a:r>
            <a:r>
              <a:rPr lang="en-US" dirty="0" err="1"/>
              <a:t>sekarang</a:t>
            </a:r>
            <a:r>
              <a:rPr lang="id-ID" dirty="0"/>
              <a:t>  atau di masa yang akan datang.</a:t>
            </a:r>
          </a:p>
          <a:p>
            <a:pPr marL="796925" indent="0">
              <a:buNone/>
            </a:pPr>
            <a:endParaRPr lang="en-US" dirty="0"/>
          </a:p>
        </p:txBody>
      </p:sp>
    </p:spTree>
    <p:extLst>
      <p:ext uri="{BB962C8B-B14F-4D97-AF65-F5344CB8AC3E}">
        <p14:creationId xmlns:p14="http://schemas.microsoft.com/office/powerpoint/2010/main" val="70744898"/>
      </p:ext>
    </p:extLst>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706438" indent="-530225">
              <a:buNone/>
            </a:pPr>
            <a:r>
              <a:rPr lang="id-ID" b="1" dirty="0"/>
              <a:t>D.	JENIS-JENIS UANG</a:t>
            </a:r>
            <a:endParaRPr lang="id-ID" dirty="0"/>
          </a:p>
          <a:p>
            <a:pPr marL="687388" indent="6350" algn="just">
              <a:buNone/>
            </a:pPr>
            <a:r>
              <a:rPr lang="en-US" dirty="0"/>
              <a:t>J</a:t>
            </a:r>
            <a:r>
              <a:rPr lang="id-ID" dirty="0"/>
              <a:t>enis-jenis uang yang dapat dilihat dari berbagai sisi adalah sebagai berikut : </a:t>
            </a:r>
          </a:p>
          <a:p>
            <a:pPr marL="1150938" lvl="0" indent="-457200" algn="just">
              <a:buNone/>
            </a:pPr>
            <a:r>
              <a:rPr lang="id-ID" b="1" i="1" dirty="0"/>
              <a:t>1.	Berdasarkan bahan</a:t>
            </a:r>
            <a:endParaRPr lang="id-ID" b="1" dirty="0"/>
          </a:p>
          <a:p>
            <a:pPr marL="1609725" lvl="0" indent="-458788" algn="just">
              <a:buNone/>
            </a:pPr>
            <a:r>
              <a:rPr lang="id-ID" b="1" dirty="0"/>
              <a:t>a.	Uang logam,</a:t>
            </a:r>
            <a:r>
              <a:rPr lang="id-ID" dirty="0"/>
              <a:t> yakni uang dalam bentuk koin yang terbuat dari logam</a:t>
            </a:r>
            <a:r>
              <a:rPr lang="en-US" dirty="0"/>
              <a:t> </a:t>
            </a:r>
            <a:r>
              <a:rPr lang="en-US" dirty="0" err="1"/>
              <a:t>berupa</a:t>
            </a:r>
            <a:r>
              <a:rPr lang="id-ID" dirty="0"/>
              <a:t> almunium, kupronikel, bronze, emas, perak atau perunggu dan 	bahan lainnya.  Biasanya uang yang terbuat dari logam dengan nominal </a:t>
            </a:r>
            <a:r>
              <a:rPr lang="en-US" dirty="0"/>
              <a:t>yang </a:t>
            </a:r>
            <a:r>
              <a:rPr lang="en-US" dirty="0" err="1"/>
              <a:t>kecil</a:t>
            </a:r>
            <a:r>
              <a:rPr lang="en-US" dirty="0"/>
              <a:t>.</a:t>
            </a:r>
            <a:r>
              <a:rPr lang="id-ID" dirty="0"/>
              <a:t> </a:t>
            </a:r>
            <a:r>
              <a:rPr lang="en-US" dirty="0"/>
              <a:t>     </a:t>
            </a:r>
          </a:p>
          <a:p>
            <a:pPr marL="1609725" lvl="0" indent="-458788" algn="just">
              <a:buNone/>
            </a:pPr>
            <a:r>
              <a:rPr lang="en-US" dirty="0"/>
              <a:t>   	</a:t>
            </a:r>
            <a:r>
              <a:rPr lang="id-ID" dirty="0"/>
              <a:t>Di Indonesia saat ini, uang logam yang beredar terdiri dari pecahan Rp 100, Rp 200, Rp 500, dan Rp 1.000.</a:t>
            </a:r>
          </a:p>
        </p:txBody>
      </p:sp>
    </p:spTree>
    <p:extLst>
      <p:ext uri="{BB962C8B-B14F-4D97-AF65-F5344CB8AC3E}">
        <p14:creationId xmlns:p14="http://schemas.microsoft.com/office/powerpoint/2010/main" val="2990761561"/>
      </p:ext>
    </p:extLst>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1609725" lvl="0" indent="-458788" algn="just">
              <a:buNone/>
            </a:pPr>
            <a:r>
              <a:rPr lang="id-ID" b="1" dirty="0"/>
              <a:t>b.	Uang kertas,</a:t>
            </a:r>
            <a:r>
              <a:rPr lang="id-ID" dirty="0"/>
              <a:t> merupakan uang yang bahannya terbuat dari kertas atau</a:t>
            </a:r>
            <a:r>
              <a:rPr lang="en-US" dirty="0"/>
              <a:t> </a:t>
            </a:r>
            <a:r>
              <a:rPr lang="en-US" dirty="0" err="1"/>
              <a:t>bahan</a:t>
            </a:r>
            <a:r>
              <a:rPr lang="en-US" dirty="0"/>
              <a:t> </a:t>
            </a:r>
            <a:r>
              <a:rPr lang="en-US" dirty="0" err="1"/>
              <a:t>lainnya</a:t>
            </a:r>
            <a:r>
              <a:rPr lang="en-US" dirty="0"/>
              <a:t>.</a:t>
            </a:r>
            <a:r>
              <a:rPr lang="id-ID" dirty="0"/>
              <a:t> </a:t>
            </a:r>
            <a:endParaRPr lang="en-US" dirty="0"/>
          </a:p>
          <a:p>
            <a:pPr marL="1609725" lvl="0" indent="-458788" algn="just">
              <a:buNone/>
            </a:pPr>
            <a:r>
              <a:rPr lang="en-US" dirty="0"/>
              <a:t>	</a:t>
            </a:r>
            <a:r>
              <a:rPr lang="id-ID" dirty="0"/>
              <a:t>Uang dari bahan kertas biasanya dalam nominal yang</a:t>
            </a:r>
            <a:r>
              <a:rPr lang="en-US" dirty="0"/>
              <a:t> </a:t>
            </a:r>
            <a:r>
              <a:rPr lang="en-US" dirty="0" err="1"/>
              <a:t>besar</a:t>
            </a:r>
            <a:r>
              <a:rPr lang="en-US" dirty="0"/>
              <a:t> </a:t>
            </a:r>
            <a:r>
              <a:rPr lang="en-US" dirty="0" err="1"/>
              <a:t>sehingga</a:t>
            </a:r>
            <a:r>
              <a:rPr lang="id-ID" dirty="0"/>
              <a:t> mudah dibawa untuk keperluan sehari-hari.  Uang jenis</a:t>
            </a:r>
            <a:r>
              <a:rPr lang="en-US" dirty="0"/>
              <a:t> </a:t>
            </a:r>
            <a:r>
              <a:rPr lang="en-US" dirty="0" err="1"/>
              <a:t>ini</a:t>
            </a:r>
            <a:r>
              <a:rPr lang="en-US" dirty="0"/>
              <a:t> </a:t>
            </a:r>
            <a:r>
              <a:rPr lang="en-US" dirty="0" err="1"/>
              <a:t>terbuat</a:t>
            </a:r>
            <a:r>
              <a:rPr lang="en-US" dirty="0"/>
              <a:t> </a:t>
            </a:r>
            <a:r>
              <a:rPr lang="en-US" dirty="0" err="1"/>
              <a:t>dari</a:t>
            </a:r>
            <a:r>
              <a:rPr lang="id-ID" dirty="0"/>
              <a:t> kertas yang berkualitas tinggi, yaitu tahan terhadap air,</a:t>
            </a:r>
            <a:r>
              <a:rPr lang="en-US" dirty="0"/>
              <a:t> </a:t>
            </a:r>
            <a:r>
              <a:rPr lang="en-US" dirty="0" err="1"/>
              <a:t>tidak</a:t>
            </a:r>
            <a:r>
              <a:rPr lang="en-US" dirty="0"/>
              <a:t> </a:t>
            </a:r>
            <a:r>
              <a:rPr lang="en-US" dirty="0" err="1"/>
              <a:t>mudah</a:t>
            </a:r>
            <a:r>
              <a:rPr lang="en-US" dirty="0"/>
              <a:t> </a:t>
            </a:r>
            <a:r>
              <a:rPr lang="en-US" dirty="0" err="1"/>
              <a:t>robek</a:t>
            </a:r>
            <a:r>
              <a:rPr lang="en-US" dirty="0"/>
              <a:t> </a:t>
            </a:r>
            <a:r>
              <a:rPr lang="en-US" dirty="0" err="1"/>
              <a:t>atau</a:t>
            </a:r>
            <a:r>
              <a:rPr lang="en-US" dirty="0"/>
              <a:t> </a:t>
            </a:r>
            <a:r>
              <a:rPr lang="en-US" dirty="0" err="1"/>
              <a:t>luntur</a:t>
            </a:r>
            <a:r>
              <a:rPr lang="en-US" dirty="0"/>
              <a:t>. </a:t>
            </a:r>
            <a:r>
              <a:rPr lang="id-ID" dirty="0"/>
              <a:t>Pecahan uang kertas di Indonesia adalah Rp 1.000, Rp 5.000, Rp 10.000, Rp 20.000, Rp 50.000, dan</a:t>
            </a:r>
            <a:r>
              <a:rPr lang="en-US" dirty="0"/>
              <a:t> </a:t>
            </a:r>
            <a:r>
              <a:rPr lang="en-US" dirty="0" err="1"/>
              <a:t>Rp</a:t>
            </a:r>
            <a:r>
              <a:rPr lang="en-US" dirty="0"/>
              <a:t> 100.000</a:t>
            </a:r>
            <a:r>
              <a:rPr lang="id-ID" dirty="0"/>
              <a:t>            </a:t>
            </a:r>
          </a:p>
          <a:p>
            <a:pPr marL="796925" indent="-796925">
              <a:buNone/>
            </a:pPr>
            <a:endParaRPr lang="en-US" dirty="0"/>
          </a:p>
        </p:txBody>
      </p:sp>
    </p:spTree>
    <p:extLst>
      <p:ext uri="{BB962C8B-B14F-4D97-AF65-F5344CB8AC3E}">
        <p14:creationId xmlns:p14="http://schemas.microsoft.com/office/powerpoint/2010/main" val="1442631020"/>
      </p:ext>
    </p:extLst>
  </p:cSld>
  <p:clrMapOvr>
    <a:masterClrMapping/>
  </p:clrMapOvr>
  <p:transition>
    <p:dissolve/>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40768"/>
            <a:ext cx="8229600" cy="5184576"/>
          </a:xfrm>
        </p:spPr>
        <p:txBody>
          <a:bodyPr>
            <a:normAutofit fontScale="92500" lnSpcReduction="20000"/>
          </a:bodyPr>
          <a:lstStyle/>
          <a:p>
            <a:pPr marL="1193800" lvl="0" indent="-442913">
              <a:buNone/>
            </a:pPr>
            <a:r>
              <a:rPr lang="id-ID" b="1" i="1" dirty="0"/>
              <a:t>2.	Berdasarkan nilai</a:t>
            </a:r>
            <a:endParaRPr lang="id-ID" b="1" dirty="0"/>
          </a:p>
          <a:p>
            <a:pPr marL="1193800" indent="1588" algn="just">
              <a:buNone/>
            </a:pPr>
            <a:r>
              <a:rPr lang="id-ID" dirty="0"/>
              <a:t>Jenis uang ini dilihat dari nilai yang terkandung pada uang tersebut, apakah nilai intrinsiknya (bahan uang) atau nilai nominalnya (nilai yang tertera dalam uang tersebut).  Uang jenis ini terbagi ke dalam dua jenis :</a:t>
            </a:r>
          </a:p>
          <a:p>
            <a:pPr marL="1601788" lvl="0" indent="-406400" algn="just">
              <a:buNone/>
            </a:pPr>
            <a:r>
              <a:rPr lang="id-ID" b="1" i="1" dirty="0"/>
              <a:t>a.	Bernilai penuh (full bodied money),</a:t>
            </a:r>
            <a:r>
              <a:rPr lang="id-ID" i="1" dirty="0"/>
              <a:t> </a:t>
            </a:r>
            <a:r>
              <a:rPr lang="id-ID" dirty="0"/>
              <a:t>merupakan uang yang nilai intrinsiknya sama dengan nilai nominalnya.  Contoh : uang logam, dimana nilai bahan untuk membuat uang tersebut sama dengan nominal yang tertulis dalam uang.</a:t>
            </a:r>
          </a:p>
          <a:p>
            <a:pPr marL="1601788" lvl="0" indent="-406400" algn="just">
              <a:buNone/>
            </a:pPr>
            <a:r>
              <a:rPr lang="id-ID" b="1" i="1" dirty="0"/>
              <a:t>b.	Tidak bernilai penuh (representatif full bodied money),</a:t>
            </a:r>
            <a:r>
              <a:rPr lang="id-ID" i="1" dirty="0"/>
              <a:t> </a:t>
            </a:r>
            <a:r>
              <a:rPr lang="id-ID" dirty="0"/>
              <a:t>merupakan uang yang nilai intrinsiknya lebih kecil dari nilai nominalnya.  Contoh uang yang terbuat dari kertas.</a:t>
            </a:r>
          </a:p>
          <a:p>
            <a:pPr algn="just"/>
            <a:endParaRPr lang="id-ID" dirty="0"/>
          </a:p>
        </p:txBody>
      </p:sp>
    </p:spTree>
    <p:extLst>
      <p:ext uri="{BB962C8B-B14F-4D97-AF65-F5344CB8AC3E}">
        <p14:creationId xmlns:p14="http://schemas.microsoft.com/office/powerpoint/2010/main" val="4287171578"/>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693738" indent="0" algn="just">
              <a:buNone/>
            </a:pPr>
            <a:r>
              <a:rPr lang="en-US" dirty="0"/>
              <a:t>P</a:t>
            </a:r>
            <a:r>
              <a:rPr lang="id-ID" dirty="0" smtClean="0"/>
              <a:t>erusahaan </a:t>
            </a:r>
            <a:r>
              <a:rPr lang="id-ID" dirty="0"/>
              <a:t>yang bergerak dalam bidang keuangan yang justru memegang peranan sangat penting dalam memenuhi kebutuhan akan dana.  Hal ini disebabkan karena perusahaan keuangan memang bidang utama usahanya adalah menyediakan fasilitas pembiayaan dana bagi perusahaan lainnya dan hampir tidak ada bidang usaha yang tidak memerlukan dana.  </a:t>
            </a:r>
            <a:endParaRPr lang="en-US" dirty="0" smtClean="0"/>
          </a:p>
          <a:p>
            <a:pPr marL="693738" indent="0" algn="just">
              <a:buNone/>
            </a:pPr>
            <a:r>
              <a:rPr lang="en-US" dirty="0" err="1" smtClean="0"/>
              <a:t>Artinya</a:t>
            </a:r>
            <a:r>
              <a:rPr lang="en-US" dirty="0" smtClean="0"/>
              <a:t>,</a:t>
            </a:r>
            <a:r>
              <a:rPr lang="id-ID" dirty="0" smtClean="0"/>
              <a:t> </a:t>
            </a:r>
            <a:r>
              <a:rPr lang="id-ID" dirty="0"/>
              <a:t>dana merupakan masalah pokok yang selalu ada dan selalu muncul dalam setiap usaha.</a:t>
            </a:r>
          </a:p>
          <a:p>
            <a:pPr marL="693738" indent="0">
              <a:buNone/>
            </a:pPr>
            <a:endParaRPr lang="en-US" dirty="0"/>
          </a:p>
        </p:txBody>
      </p:sp>
    </p:spTree>
    <p:extLst>
      <p:ext uri="{BB962C8B-B14F-4D97-AF65-F5344CB8AC3E}">
        <p14:creationId xmlns:p14="http://schemas.microsoft.com/office/powerpoint/2010/main" val="539410577"/>
      </p:ext>
    </p:extLst>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95388" lvl="0" indent="-501650" algn="just">
              <a:buNone/>
            </a:pPr>
            <a:r>
              <a:rPr lang="id-ID" b="1" i="1" dirty="0"/>
              <a:t>3.	Berdasarkan lembaga </a:t>
            </a:r>
            <a:endParaRPr lang="id-ID" b="1" dirty="0"/>
          </a:p>
          <a:p>
            <a:pPr marL="1189038" indent="6350" algn="just">
              <a:buNone/>
            </a:pPr>
            <a:r>
              <a:rPr lang="id-ID" dirty="0"/>
              <a:t>Maksudnya adalah badan atau lembaga yang menerbitkan atau mengeluarkan uang.  Jenis uang ini terdiri dari :</a:t>
            </a:r>
            <a:endParaRPr lang="id-ID" b="1" dirty="0"/>
          </a:p>
          <a:p>
            <a:pPr marL="1709738" lvl="0" indent="-514350" algn="just" defTabSz="1608138">
              <a:buNone/>
            </a:pPr>
            <a:r>
              <a:rPr lang="id-ID" b="1" i="1" dirty="0"/>
              <a:t>a.	Uang kartal,</a:t>
            </a:r>
            <a:r>
              <a:rPr lang="id-ID" i="1" dirty="0"/>
              <a:t> </a:t>
            </a:r>
            <a:r>
              <a:rPr lang="id-ID" dirty="0"/>
              <a:t>merupakan uang logam maupun uang kertas  yang diterbitkan oleh Bank Sentral.</a:t>
            </a:r>
          </a:p>
          <a:p>
            <a:pPr marL="1709738" lvl="0" indent="-514350" algn="just" defTabSz="1711325">
              <a:buNone/>
            </a:pPr>
            <a:r>
              <a:rPr lang="id-ID" b="1" i="1" dirty="0"/>
              <a:t>b.	Uang giral,</a:t>
            </a:r>
            <a:r>
              <a:rPr lang="id-ID" i="1" dirty="0"/>
              <a:t> </a:t>
            </a:r>
            <a:r>
              <a:rPr lang="id-ID" dirty="0"/>
              <a:t>merupakan uang yang diterbitkan oleh bank umum seperti </a:t>
            </a:r>
            <a:r>
              <a:rPr lang="id-ID" i="1" dirty="0"/>
              <a:t>cek, bilyet giro, traveller cheque </a:t>
            </a:r>
            <a:r>
              <a:rPr lang="id-ID" dirty="0"/>
              <a:t>dan</a:t>
            </a:r>
            <a:r>
              <a:rPr lang="id-ID" i="1" dirty="0"/>
              <a:t> kredit card.</a:t>
            </a:r>
            <a:endParaRPr lang="en-US" dirty="0"/>
          </a:p>
        </p:txBody>
      </p:sp>
    </p:spTree>
    <p:extLst>
      <p:ext uri="{BB962C8B-B14F-4D97-AF65-F5344CB8AC3E}">
        <p14:creationId xmlns:p14="http://schemas.microsoft.com/office/powerpoint/2010/main" val="274249259"/>
      </p:ext>
    </p:extLst>
  </p:cSld>
  <p:clrMapOvr>
    <a:masterClrMapping/>
  </p:clrMapOvr>
  <p:transition>
    <p:dissolve/>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96975" indent="-357188" algn="just">
              <a:buNone/>
            </a:pPr>
            <a:r>
              <a:rPr lang="en-US" dirty="0" smtClean="0"/>
              <a:t>	</a:t>
            </a:r>
            <a:r>
              <a:rPr lang="id-ID" dirty="0" smtClean="0"/>
              <a:t>Perbedaan </a:t>
            </a:r>
            <a:r>
              <a:rPr lang="id-ID" dirty="0"/>
              <a:t>nyata dari kedua jenis uang ini adalah:</a:t>
            </a:r>
          </a:p>
          <a:p>
            <a:pPr marL="1704975" lvl="0" indent="-509588" algn="just">
              <a:buNone/>
            </a:pPr>
            <a:r>
              <a:rPr lang="id-ID" dirty="0"/>
              <a:t>a.	Uang kartal berlaku dan digunakan diseluruh lapisan masyarakat, sedangkan uang giral hanya digunakan dan berlaku di kalangan masyarakat tertentu saja.</a:t>
            </a:r>
          </a:p>
          <a:p>
            <a:pPr marL="1711325" lvl="0" indent="-515938" algn="just">
              <a:buNone/>
            </a:pPr>
            <a:r>
              <a:rPr lang="id-ID" dirty="0"/>
              <a:t>b.	Nominal dalam uang kartal sudah tertera dan terbatas, sedangkan dalam uang giral harus ditulis lebih dahulu sesuai dengan kebutuhan dan nominalnya tidak terbatas.</a:t>
            </a:r>
          </a:p>
          <a:p>
            <a:pPr marL="796925" indent="0" algn="just">
              <a:buNone/>
            </a:pPr>
            <a:endParaRPr lang="en-US" dirty="0"/>
          </a:p>
        </p:txBody>
      </p:sp>
    </p:spTree>
    <p:extLst>
      <p:ext uri="{BB962C8B-B14F-4D97-AF65-F5344CB8AC3E}">
        <p14:creationId xmlns:p14="http://schemas.microsoft.com/office/powerpoint/2010/main" val="4120809982"/>
      </p:ext>
    </p:extLst>
  </p:cSld>
  <p:clrMapOvr>
    <a:masterClrMapping/>
  </p:clrMapOvr>
  <p:transition>
    <p:dissolve/>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652588" lvl="0" indent="-457200" algn="just" defTabSz="1652588">
              <a:buNone/>
            </a:pPr>
            <a:r>
              <a:rPr lang="id-ID" dirty="0"/>
              <a:t>c.	Uang kartal dijamin oleh pemerintah, sedangkan uang giral dijamin oleh bank yang mengeluarkan uang tersebut.</a:t>
            </a:r>
          </a:p>
          <a:p>
            <a:pPr marL="1646238" lvl="0" indent="-450850" algn="just" defTabSz="1652588">
              <a:buNone/>
            </a:pPr>
            <a:r>
              <a:rPr lang="id-ID" dirty="0"/>
              <a:t>d.	Uang kartal ada kepastian pembayaran seperti yang tertera dalam nominal uang, sedangkan uang giral belum ada kepastian pembayaran.  Hal ini tergantung dari lembaga yang mengeluarkannya.</a:t>
            </a:r>
            <a:endParaRPr lang="en-US" dirty="0"/>
          </a:p>
        </p:txBody>
      </p:sp>
    </p:spTree>
    <p:extLst>
      <p:ext uri="{BB962C8B-B14F-4D97-AF65-F5344CB8AC3E}">
        <p14:creationId xmlns:p14="http://schemas.microsoft.com/office/powerpoint/2010/main" val="2912670595"/>
      </p:ext>
    </p:extLst>
  </p:cSld>
  <p:clrMapOvr>
    <a:masterClrMapping/>
  </p:clrMapOvr>
  <p:transition>
    <p:dissolve/>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189038" lvl="0" indent="-450850">
              <a:buNone/>
            </a:pPr>
            <a:r>
              <a:rPr lang="id-ID" b="1" i="1" dirty="0"/>
              <a:t>4.	Berdasarkan kawasan</a:t>
            </a:r>
            <a:endParaRPr lang="id-ID" b="1" dirty="0"/>
          </a:p>
          <a:p>
            <a:pPr marL="1195388" indent="0" algn="just">
              <a:buNone/>
            </a:pPr>
            <a:r>
              <a:rPr lang="id-ID" dirty="0"/>
              <a:t>Uang jenis ini dilihat dari daerah atau wilayah berlakunya.  Artinya bisa saja suatu jenis mata uang hanya berlaku dalam suatu wilayah tertentu dan tidak berlaku di daerah lainnya atau berlaku di seluruh wilayah.</a:t>
            </a:r>
          </a:p>
          <a:p>
            <a:pPr marL="1189038" indent="6350" algn="just">
              <a:buNone/>
            </a:pPr>
            <a:r>
              <a:rPr lang="id-ID" dirty="0"/>
              <a:t>Jenis uang berdasarkan kawasan adalah :</a:t>
            </a:r>
          </a:p>
          <a:p>
            <a:pPr marL="1552575" lvl="0" indent="-357188" algn="just">
              <a:buNone/>
            </a:pPr>
            <a:r>
              <a:rPr lang="id-ID" b="1" i="1" dirty="0"/>
              <a:t>a.	Uang lokal,</a:t>
            </a:r>
            <a:r>
              <a:rPr lang="id-ID" i="1" dirty="0"/>
              <a:t> </a:t>
            </a:r>
            <a:r>
              <a:rPr lang="id-ID" dirty="0"/>
              <a:t>merupakan uang yang berlaku di suatu negara tertentu, seperti Rupiah di Indonesia dan Ringgit di Malaisia.</a:t>
            </a:r>
          </a:p>
          <a:p>
            <a:pPr marL="796925" indent="-796925">
              <a:buNone/>
            </a:pPr>
            <a:endParaRPr lang="en-US" dirty="0"/>
          </a:p>
        </p:txBody>
      </p:sp>
    </p:spTree>
    <p:extLst>
      <p:ext uri="{BB962C8B-B14F-4D97-AF65-F5344CB8AC3E}">
        <p14:creationId xmlns:p14="http://schemas.microsoft.com/office/powerpoint/2010/main" val="647506010"/>
      </p:ext>
    </p:extLst>
  </p:cSld>
  <p:clrMapOvr>
    <a:masterClrMapping/>
  </p:clrMapOvr>
  <p:transition>
    <p:dissolve/>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552575" lvl="0" indent="-357188" algn="just">
              <a:buNone/>
            </a:pPr>
            <a:r>
              <a:rPr lang="id-ID" b="1" i="1" dirty="0"/>
              <a:t>b.	Uang regional,</a:t>
            </a:r>
            <a:r>
              <a:rPr lang="id-ID" i="1" dirty="0"/>
              <a:t> </a:t>
            </a:r>
            <a:r>
              <a:rPr lang="id-ID" dirty="0"/>
              <a:t>merupakan uang yang berlaku di kawasan tertentu yang lebih luas dari uang lokal, seperti untuk kawasan benua Eropa berlaku mata uang Euro.</a:t>
            </a:r>
          </a:p>
          <a:p>
            <a:pPr marL="1552575" lvl="0" indent="-357188" algn="just">
              <a:buNone/>
            </a:pPr>
            <a:r>
              <a:rPr lang="id-ID" b="1" i="1" dirty="0"/>
              <a:t>c.	Uang internasional</a:t>
            </a:r>
            <a:r>
              <a:rPr lang="id-ID" b="1" dirty="0"/>
              <a:t>,</a:t>
            </a:r>
            <a:r>
              <a:rPr lang="id-ID" dirty="0"/>
              <a:t> merupakan uang yang berlaku antar negara dan menjadi standar pembayaran internasional seperti US Dollar.</a:t>
            </a:r>
          </a:p>
          <a:p>
            <a:pPr marL="1254125" indent="0">
              <a:buNone/>
            </a:pPr>
            <a:endParaRPr lang="en-US" dirty="0"/>
          </a:p>
          <a:p>
            <a:pPr marL="855663" indent="-855663">
              <a:buNone/>
            </a:pPr>
            <a:endParaRPr lang="en-US" dirty="0"/>
          </a:p>
        </p:txBody>
      </p:sp>
    </p:spTree>
    <p:extLst>
      <p:ext uri="{BB962C8B-B14F-4D97-AF65-F5344CB8AC3E}">
        <p14:creationId xmlns:p14="http://schemas.microsoft.com/office/powerpoint/2010/main" val="674648963"/>
      </p:ext>
    </p:extLst>
  </p:cSld>
  <p:clrMapOvr>
    <a:masterClrMapping/>
  </p:clrMapOvr>
  <p:transition>
    <p:dissolve/>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sz="3200" b="1" i="1" dirty="0" smtClean="0"/>
              <a:t>SEKIAN  &amp; TERIMA KASIH</a:t>
            </a:r>
          </a:p>
          <a:p>
            <a:pPr algn="ctr">
              <a:buNone/>
            </a:pPr>
            <a:endParaRPr lang="en-US" sz="2800" b="1" i="1" dirty="0" smtClean="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a:xfrm>
            <a:off x="457200" y="1772816"/>
            <a:ext cx="8229600" cy="4551784"/>
          </a:xfrm>
        </p:spPr>
        <p:txBody>
          <a:bodyPr>
            <a:normAutofit/>
          </a:bodyPr>
          <a:lstStyle/>
          <a:p>
            <a:pPr marL="687388" indent="6350" algn="just">
              <a:buNone/>
            </a:pPr>
            <a:endParaRPr lang="en-US" dirty="0" smtClean="0"/>
          </a:p>
          <a:p>
            <a:pPr marL="687388" indent="6350" algn="just">
              <a:buNone/>
            </a:pPr>
            <a:r>
              <a:rPr lang="id-ID" dirty="0" smtClean="0"/>
              <a:t>Usaha keuangan dilaksanakan oleh perusahaan yang bergerak di bidang keuangan atau yang sering kita sebut dengan </a:t>
            </a:r>
            <a:r>
              <a:rPr lang="id-ID" b="1" i="1" dirty="0" smtClean="0"/>
              <a:t>lembaga keuangan.</a:t>
            </a:r>
            <a:r>
              <a:rPr lang="id-ID" dirty="0" smtClean="0"/>
              <a:t>  </a:t>
            </a:r>
            <a:endParaRPr lang="en-US" dirty="0" smtClean="0"/>
          </a:p>
          <a:p>
            <a:pPr marL="687388" indent="6350" algn="just">
              <a:buNone/>
            </a:pPr>
            <a:r>
              <a:rPr lang="id-ID" dirty="0" smtClean="0"/>
              <a:t>Kegiatan utama</a:t>
            </a:r>
            <a:r>
              <a:rPr lang="en-US" dirty="0" smtClean="0"/>
              <a:t> </a:t>
            </a:r>
            <a:r>
              <a:rPr lang="en-US" dirty="0" err="1" smtClean="0"/>
              <a:t>dari</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ini</a:t>
            </a:r>
            <a:r>
              <a:rPr lang="id-ID" dirty="0" smtClean="0"/>
              <a:t> adalah membiayai permodalan suatu bidang usaha, menampung uang yang sementara waktu belum digunakan oleh pemiliknya,  dan jasa keuangan lainnya.</a:t>
            </a:r>
          </a:p>
          <a:p>
            <a:pPr marL="687388" indent="6350" algn="just">
              <a:buNone/>
            </a:pPr>
            <a:endParaRPr lang="id-ID" dirty="0" smtClean="0"/>
          </a:p>
          <a:p>
            <a:endParaRPr lang="id-ID"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1090613" indent="0" algn="just">
              <a:buNone/>
            </a:pPr>
            <a:r>
              <a:rPr lang="en-US" dirty="0" err="1" smtClean="0"/>
              <a:t>Dengan</a:t>
            </a:r>
            <a:r>
              <a:rPr lang="en-US" dirty="0" smtClean="0"/>
              <a:t> </a:t>
            </a:r>
            <a:r>
              <a:rPr lang="en-US" dirty="0" err="1" smtClean="0"/>
              <a:t>demikian</a:t>
            </a:r>
            <a:r>
              <a:rPr lang="en-US" dirty="0" smtClean="0"/>
              <a:t> </a:t>
            </a:r>
            <a:r>
              <a:rPr lang="en-US" dirty="0" err="1" smtClean="0"/>
              <a:t>maka</a:t>
            </a:r>
            <a:r>
              <a:rPr lang="en-US" i="1" dirty="0" smtClean="0"/>
              <a:t> </a:t>
            </a:r>
            <a:r>
              <a:rPr lang="id-ID" b="1" i="1" dirty="0" smtClean="0"/>
              <a:t>“</a:t>
            </a:r>
            <a:r>
              <a:rPr lang="en-US" b="1" i="1" dirty="0"/>
              <a:t>l</a:t>
            </a:r>
            <a:r>
              <a:rPr lang="id-ID" b="1" i="1" dirty="0" smtClean="0"/>
              <a:t>embaga </a:t>
            </a:r>
            <a:r>
              <a:rPr lang="id-ID" b="1" i="1" dirty="0"/>
              <a:t>keuangan”</a:t>
            </a:r>
            <a:r>
              <a:rPr lang="id-ID" b="1" dirty="0"/>
              <a:t> adalah </a:t>
            </a:r>
            <a:r>
              <a:rPr lang="id-ID" b="1" i="1" dirty="0"/>
              <a:t>“setiap perusahaan yang bergerak di bidang keuangan, menghimpun dana, menyalurkan dana atau kedua-duanya”.</a:t>
            </a:r>
            <a:r>
              <a:rPr lang="id-ID" dirty="0"/>
              <a:t>  Artinya kegiatan yang dilakukan oleh lembaga keuangan selalu berkaitan dengan bidang keuangan, apakah kegiatannya hanya menghimpun dana atau hanya menyalurkan dana atau menghimpun dana dan menyalurkan dana.</a:t>
            </a:r>
          </a:p>
          <a:p>
            <a:pPr marL="693738" indent="0">
              <a:buNone/>
            </a:pPr>
            <a:endParaRPr lang="en-US" dirty="0"/>
          </a:p>
        </p:txBody>
      </p:sp>
    </p:spTree>
    <p:extLst>
      <p:ext uri="{BB962C8B-B14F-4D97-AF65-F5344CB8AC3E}">
        <p14:creationId xmlns:p14="http://schemas.microsoft.com/office/powerpoint/2010/main" val="3424604497"/>
      </p:ext>
    </p:extLst>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855663" indent="-574675" algn="just">
              <a:buNone/>
            </a:pPr>
            <a:r>
              <a:rPr lang="en-US" b="1" dirty="0" smtClean="0"/>
              <a:t>B.	PENGGOLONGAN LEMBAGA KEUANGAN</a:t>
            </a:r>
          </a:p>
          <a:p>
            <a:pPr marL="855663" indent="0" algn="just">
              <a:buNone/>
            </a:pPr>
            <a:r>
              <a:rPr lang="id-ID" dirty="0" smtClean="0"/>
              <a:t>Dalam </a:t>
            </a:r>
            <a:r>
              <a:rPr lang="id-ID" dirty="0"/>
              <a:t>prakteknya, lembaga keuangan digolongkan ke dalam dua golongan besar yaitu:</a:t>
            </a:r>
          </a:p>
          <a:p>
            <a:pPr marL="1376363" indent="-520700" algn="just">
              <a:buNone/>
            </a:pPr>
            <a:r>
              <a:rPr lang="en-US" dirty="0"/>
              <a:t>a</a:t>
            </a:r>
            <a:r>
              <a:rPr lang="id-ID" dirty="0" smtClean="0"/>
              <a:t>.</a:t>
            </a:r>
            <a:r>
              <a:rPr lang="id-ID" dirty="0"/>
              <a:t>	Lembaga keuangan bank;</a:t>
            </a:r>
            <a:endParaRPr lang="en-US" dirty="0"/>
          </a:p>
          <a:p>
            <a:pPr marL="1376363" indent="-565150" algn="just">
              <a:buNone/>
            </a:pPr>
            <a:r>
              <a:rPr lang="en-US" dirty="0" smtClean="0"/>
              <a:t>b</a:t>
            </a:r>
            <a:r>
              <a:rPr lang="id-ID" dirty="0" smtClean="0"/>
              <a:t>.</a:t>
            </a:r>
            <a:r>
              <a:rPr lang="id-ID" dirty="0"/>
              <a:t>	Lembaga keuangan lainnya ( lembaga pembiayaan ).</a:t>
            </a:r>
          </a:p>
          <a:p>
            <a:pPr marL="796925" indent="-412750" algn="just">
              <a:buNone/>
            </a:pPr>
            <a:r>
              <a:rPr lang="id-ID" dirty="0"/>
              <a:t>	Untuk lebih jelasnya kedua kelompok lembaga keuangan tersebut dapat dilihat dari gambar berikut ini. ( Gambar 1.1)</a:t>
            </a:r>
          </a:p>
          <a:p>
            <a:pPr marL="693738" indent="0">
              <a:buNone/>
            </a:pPr>
            <a:endParaRPr lang="en-US" dirty="0"/>
          </a:p>
        </p:txBody>
      </p:sp>
    </p:spTree>
    <p:extLst>
      <p:ext uri="{BB962C8B-B14F-4D97-AF65-F5344CB8AC3E}">
        <p14:creationId xmlns:p14="http://schemas.microsoft.com/office/powerpoint/2010/main" val="3849836598"/>
      </p:ext>
    </p:extLst>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973</TotalTime>
  <Words>882</Words>
  <Application>Microsoft Office PowerPoint</Application>
  <PresentationFormat>On-screen Show (4:3)</PresentationFormat>
  <Paragraphs>248</Paragraphs>
  <Slides>65</Slides>
  <Notes>1</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Flow</vt:lpstr>
      <vt:lpstr>                   MATERI KULIAH LEMBAGA KEUANGAN DAN UANG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 PENDAHULUAN</dc:title>
  <dc:creator>toshiba</dc:creator>
  <cp:lastModifiedBy>Windows User</cp:lastModifiedBy>
  <cp:revision>269</cp:revision>
  <dcterms:created xsi:type="dcterms:W3CDTF">2016-08-17T06:22:04Z</dcterms:created>
  <dcterms:modified xsi:type="dcterms:W3CDTF">2023-10-26T02:57:04Z</dcterms:modified>
</cp:coreProperties>
</file>