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66" r:id="rId6"/>
    <p:sldId id="258" r:id="rId7"/>
    <p:sldId id="267" r:id="rId8"/>
    <p:sldId id="268" r:id="rId9"/>
    <p:sldId id="259" r:id="rId10"/>
    <p:sldId id="273" r:id="rId11"/>
    <p:sldId id="269" r:id="rId12"/>
    <p:sldId id="260" r:id="rId13"/>
    <p:sldId id="270" r:id="rId14"/>
    <p:sldId id="272" r:id="rId15"/>
    <p:sldId id="271" r:id="rId16"/>
    <p:sldId id="261" r:id="rId17"/>
    <p:sldId id="274" r:id="rId18"/>
    <p:sldId id="275" r:id="rId19"/>
    <p:sldId id="26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A1723-3E12-4A08-9ACC-F26A2AEFA273}" type="datetimeFigureOut">
              <a:rPr lang="id-ID" smtClean="0"/>
              <a:pPr/>
              <a:t>26/10/2023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DCFA8-9A9F-4D96-9998-49D7852DB7F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176" y="1772816"/>
            <a:ext cx="7851648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Lembaga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Keuangan</a:t>
            </a:r>
            <a:r>
              <a:rPr lang="en-US" sz="3600" dirty="0" smtClean="0">
                <a:solidFill>
                  <a:schemeClr val="tx1"/>
                </a:solidFill>
              </a:rPr>
              <a:t> Dan </a:t>
            </a:r>
            <a:r>
              <a:rPr lang="en-US" sz="3600" dirty="0" err="1" smtClean="0">
                <a:solidFill>
                  <a:schemeClr val="tx1"/>
                </a:solidFill>
              </a:rPr>
              <a:t>Pasar</a:t>
            </a:r>
            <a:r>
              <a:rPr lang="en-US" sz="3600" dirty="0" smtClean="0">
                <a:solidFill>
                  <a:schemeClr val="tx1"/>
                </a:solidFill>
              </a:rPr>
              <a:t> Modal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BANK INDONESIA</a:t>
            </a:r>
            <a:r>
              <a:rPr lang="en-US" dirty="0"/>
              <a:t> </a:t>
            </a:r>
            <a:r>
              <a:rPr lang="en-US" dirty="0" smtClean="0"/>
              <a:t>DAN BANK SYARIAH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0063" lvl="0" indent="-457200" algn="just">
              <a:buNone/>
            </a:pPr>
            <a:r>
              <a:rPr lang="id-ID" sz="2800" dirty="0"/>
              <a:t>c.	Menetapkan penggunaan alat pembayaran.</a:t>
            </a:r>
          </a:p>
          <a:p>
            <a:pPr marL="1825625" lvl="0" indent="-512763" algn="just">
              <a:buNone/>
            </a:pPr>
            <a:r>
              <a:rPr lang="id-ID" sz="2800" dirty="0" smtClean="0"/>
              <a:t>d.	Mengatur </a:t>
            </a:r>
            <a:r>
              <a:rPr lang="id-ID" sz="2800" dirty="0"/>
              <a:t>sistem kliring antar bank baik dalam mata uang rupiah maupun asing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1825625" indent="-454025" algn="just">
              <a:buNone/>
            </a:pPr>
            <a:r>
              <a:rPr lang="id-ID" sz="2800" dirty="0"/>
              <a:t>e.	Menyelenggarakan penyelesaian akhir transaksi pembayaran antar bank.</a:t>
            </a:r>
          </a:p>
          <a:p>
            <a:pPr marL="1604963" lvl="0" indent="-454025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6013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1825625" lvl="0" indent="-454025" algn="just">
              <a:buNone/>
            </a:pPr>
            <a:r>
              <a:rPr lang="id-ID" dirty="0" smtClean="0"/>
              <a:t>f</a:t>
            </a:r>
            <a:r>
              <a:rPr lang="id-ID" dirty="0"/>
              <a:t>.	Menetapkan macam, harga, ciri uang yang akan dikeluarkan, bahan yang digunakan, dan tanggal mulai berlakunya sebagai alat pembayaran yang syah.</a:t>
            </a:r>
          </a:p>
          <a:p>
            <a:pPr marL="1825625" lvl="0" indent="-454025" algn="just">
              <a:buNone/>
            </a:pPr>
            <a:r>
              <a:rPr lang="id-ID" dirty="0"/>
              <a:t>g.	Mengeluarkan dan mengedarkan uang rupiah serta mencabut, menarik dan memusnahkan uang dari peredaran, termasuk memberikan penggantian dengan nilai yang sama.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94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00808"/>
            <a:ext cx="8472518" cy="5157192"/>
          </a:xfrm>
        </p:spPr>
        <p:txBody>
          <a:bodyPr>
            <a:normAutofit/>
          </a:bodyPr>
          <a:lstStyle/>
          <a:p>
            <a:pPr marL="1489075" indent="-398463">
              <a:buNone/>
            </a:pPr>
            <a:r>
              <a:rPr lang="id-ID" b="1" i="1" dirty="0" smtClean="0"/>
              <a:t>3.	Mengatur dan Mengawasi Bank</a:t>
            </a:r>
            <a:endParaRPr lang="id-ID" b="1" dirty="0" smtClean="0"/>
          </a:p>
          <a:p>
            <a:pPr marL="1489075" indent="-1489075" algn="just">
              <a:buNone/>
            </a:pPr>
            <a:r>
              <a:rPr lang="id-ID" dirty="0" smtClean="0"/>
              <a:t>	Dalam hal ini, Bank Indonesia berwenang :</a:t>
            </a:r>
          </a:p>
          <a:p>
            <a:pPr marL="1946275" lvl="0" indent="-457200" algn="just">
              <a:buNone/>
            </a:pPr>
            <a:r>
              <a:rPr lang="id-ID" dirty="0" smtClean="0"/>
              <a:t>a.	Menetapkan ketentuan-ketentuan perbankan yang memuat prinsip-prinsip kehati-hatian.</a:t>
            </a:r>
          </a:p>
          <a:p>
            <a:pPr marL="1941513" lvl="0" indent="-452438" algn="just">
              <a:buNone/>
            </a:pPr>
            <a:r>
              <a:rPr lang="id-ID" dirty="0" smtClean="0"/>
              <a:t>b.	Memberikan dan mencabut izin usaha bank.</a:t>
            </a:r>
          </a:p>
          <a:p>
            <a:pPr marL="1941513" lvl="0" indent="-452438" algn="just">
              <a:buNone/>
            </a:pPr>
            <a:r>
              <a:rPr lang="id-ID" dirty="0" smtClean="0"/>
              <a:t>c.	Memberikan izin pembukaan, penutupan dan pemindahan kantor bank.</a:t>
            </a:r>
          </a:p>
          <a:p>
            <a:pPr marL="1946275" lvl="0" indent="-457200" algn="just">
              <a:buNone/>
            </a:pPr>
            <a:r>
              <a:rPr lang="id-ID" dirty="0" smtClean="0"/>
              <a:t>d.	Memberikan persetujuan atas kepemilikan dan kepengurusan bank.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49363" lvl="0" indent="-452438" algn="just">
              <a:buNone/>
            </a:pPr>
            <a:r>
              <a:rPr lang="id-ID" dirty="0"/>
              <a:t>e.	Memberikan izin kepada bank untuk menjalankan kegiatan usaha tertentu.</a:t>
            </a:r>
          </a:p>
          <a:p>
            <a:pPr marL="1249363" lvl="0" indent="-452438" algn="just">
              <a:buNone/>
            </a:pPr>
            <a:r>
              <a:rPr lang="id-ID" dirty="0"/>
              <a:t>f.	Mewajibkan bank untuk menyampaikan laporan, keterangan dan penjelasan sesuai dengan tata cara yang ditetapkan bank Indonesia.</a:t>
            </a:r>
          </a:p>
          <a:p>
            <a:pPr marL="1308100" lvl="0" indent="-511175" algn="just">
              <a:buNone/>
            </a:pPr>
            <a:r>
              <a:rPr lang="id-ID" dirty="0"/>
              <a:t>g.	Melakukan pemeriksaan terhadap bank, baik secara berkala maupun setiap waktu apabila diperlukan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469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2863" lvl="0" indent="-457200" algn="just">
              <a:buNone/>
            </a:pPr>
            <a:r>
              <a:rPr lang="id-ID" sz="2800" dirty="0"/>
              <a:t>h.	Memerintahkan bank untuk menghentikan sementara sebagian atau seluruh kegiatan transaksi tertentu apabila menurut penilaian Bank Indonesia terhadap suatu transaksi patut diduga merupakan tindakan pidana di bidang perbankan.</a:t>
            </a:r>
          </a:p>
          <a:p>
            <a:pPr marL="1312863" lvl="0" indent="-457200" algn="just">
              <a:buNone/>
            </a:pPr>
            <a:r>
              <a:rPr lang="id-ID" sz="2800" dirty="0"/>
              <a:t>i.	Mengatur dan mengembangkan informasi antar bank.</a:t>
            </a:r>
          </a:p>
        </p:txBody>
      </p:sp>
    </p:spTree>
    <p:extLst>
      <p:ext uri="{BB962C8B-B14F-4D97-AF65-F5344CB8AC3E}">
        <p14:creationId xmlns:p14="http://schemas.microsoft.com/office/powerpoint/2010/main" val="52972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1312863" lvl="0" indent="-457200" algn="just">
              <a:buNone/>
            </a:pPr>
            <a:r>
              <a:rPr lang="id-ID" dirty="0" smtClean="0"/>
              <a:t>j</a:t>
            </a:r>
            <a:r>
              <a:rPr lang="id-ID" dirty="0"/>
              <a:t>.	Mengambil tindakan terhadap suatu bank sebagaimana diatur dalam undang-undang tentang perbankan yang berlaku apabila menurut penilaian Bank Indonesia dapat membahayakan kelangsungan usaha bank yang bersangkutan dan atau membahayakan perekonomian nasional.</a:t>
            </a:r>
          </a:p>
          <a:p>
            <a:pPr marL="1312863" lvl="0" indent="-457200" algn="just">
              <a:buNone/>
            </a:pPr>
            <a:r>
              <a:rPr lang="id-ID" dirty="0"/>
              <a:t>k.	Tugas mengawasi bank akan dilakukan oleh lembaga pengawasan sektor jasa keuangan yang independen dan dibentuk dengan Undang-undang.</a:t>
            </a:r>
          </a:p>
          <a:p>
            <a:pPr marL="1371600" indent="-515938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68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99456"/>
          </a:xfrm>
        </p:spPr>
        <p:txBody>
          <a:bodyPr>
            <a:normAutofit/>
          </a:bodyPr>
          <a:lstStyle/>
          <a:p>
            <a:pPr marL="739775" indent="-458788" algn="just">
              <a:buNone/>
            </a:pPr>
            <a:r>
              <a:rPr lang="id-ID" b="1" dirty="0" smtClean="0"/>
              <a:t>B.	HUBUNGAN DENGAN PEMERINTAH</a:t>
            </a:r>
            <a:endParaRPr lang="id-ID" dirty="0" smtClean="0"/>
          </a:p>
          <a:p>
            <a:pPr marL="738188" indent="-396875" algn="just">
              <a:buNone/>
            </a:pPr>
            <a:r>
              <a:rPr lang="id-ID" dirty="0" smtClean="0"/>
              <a:t>	Hubungan Bank Indonesia dengan pemerintah seperti yang dituangkan dalam Undang-</a:t>
            </a:r>
            <a:r>
              <a:rPr lang="en-US" dirty="0" smtClean="0"/>
              <a:t>U</a:t>
            </a:r>
            <a:r>
              <a:rPr lang="id-ID" dirty="0" smtClean="0"/>
              <a:t>ndang nomor 23 tahun 1999 adalah sebagai berikut:</a:t>
            </a:r>
          </a:p>
          <a:p>
            <a:pPr marL="1193800" lvl="0" indent="-396875" algn="just">
              <a:buNone/>
            </a:pPr>
            <a:r>
              <a:rPr lang="id-ID" dirty="0" smtClean="0"/>
              <a:t>1.	Bertindak sebagai pemegang kas Pemerintah.</a:t>
            </a:r>
          </a:p>
          <a:p>
            <a:pPr marL="1193800" lvl="0" indent="-396875" algn="just" defTabSz="1195388">
              <a:buNone/>
            </a:pPr>
            <a:r>
              <a:rPr lang="id-ID" dirty="0" smtClean="0"/>
              <a:t>2.	Untuk dan atas nama Pemerintah, Bank Indonesia dapat menerima pinjaman luar negeri, menatausahakan serta menyelesaikan tagihan dan kewajiban keuangan pemerintah terhadap pihak luar negeri.</a:t>
            </a:r>
          </a:p>
          <a:p>
            <a:pPr marL="614363" indent="-350838">
              <a:buNone/>
            </a:pPr>
            <a:r>
              <a:rPr lang="id-ID" dirty="0" smtClean="0"/>
              <a:t>	 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95388" lvl="0" indent="-398463" algn="just" defTabSz="1195388">
              <a:buNone/>
            </a:pPr>
            <a:r>
              <a:rPr lang="id-ID" dirty="0"/>
              <a:t>3.	Pemerintah wajib meminta pendapat Bank Indonesia dan atau mengundang Bank Indonesia dalam sidang kabinet yang membahas ekonomi, perbankan dan keuangan yang berkaitan dengan tugas Bank Indonesia atau kewenangan Bank Indonesia.</a:t>
            </a:r>
          </a:p>
          <a:p>
            <a:pPr marL="1193800" lvl="0" indent="-396875" algn="just" defTabSz="1195388">
              <a:buNone/>
            </a:pPr>
            <a:r>
              <a:rPr lang="id-ID" dirty="0"/>
              <a:t>4.	Memberikan pendapat dan pertimbangan kepada pemerintah mengenai Rancangan Anggaran Pendapatan dan Belanja Negara serta kebijakan lain yang berkaitan dengan tugas dan wewenang Bank Indonesia.</a:t>
            </a:r>
          </a:p>
          <a:p>
            <a:pPr marL="898525" lvl="0" indent="-277813" algn="just">
              <a:buNone/>
            </a:pP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83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52538" lvl="0" indent="-396875" algn="just" defTabSz="1195388">
              <a:buNone/>
            </a:pPr>
            <a:r>
              <a:rPr lang="id-ID" dirty="0"/>
              <a:t>5.	Dalam hal Pemerintah menerbitkan surat-surat hutang negara, Pemerintah wajib terlebih dahulu berkonsultasi dengan Bank Indonesia dan Pemerintah juga wajib terlebih dahulu berkonsultasi dengan Dewan Perwakilan rakyat.</a:t>
            </a:r>
          </a:p>
          <a:p>
            <a:pPr marL="1252538" lvl="0" indent="-396875" algn="just">
              <a:buNone/>
            </a:pPr>
            <a:r>
              <a:rPr lang="id-ID" dirty="0"/>
              <a:t>6.	Bank Indonesia dapat membantu penerbitan surat-surat hutang negara yang diterbitkan Pemerintah.</a:t>
            </a:r>
          </a:p>
          <a:p>
            <a:pPr marL="1252538" lvl="0" indent="-396875" algn="just">
              <a:buNone/>
            </a:pPr>
            <a:r>
              <a:rPr lang="id-ID" dirty="0"/>
              <a:t>7.	Bank Indonesia dilarang memberikan kredit kepada Pemerintah.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56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fontScale="92500" lnSpcReduction="10000"/>
          </a:bodyPr>
          <a:lstStyle/>
          <a:p>
            <a:pPr marL="738188" indent="-457200" algn="just">
              <a:buNone/>
            </a:pPr>
            <a:r>
              <a:rPr lang="id-ID" b="1" dirty="0" smtClean="0"/>
              <a:t>C.	HUBUNGAN DENGAN DUNIA INTERNASIONAL</a:t>
            </a:r>
            <a:endParaRPr lang="en-US" dirty="0" smtClean="0"/>
          </a:p>
          <a:p>
            <a:pPr marL="738188" indent="0" algn="just">
              <a:buNone/>
            </a:pPr>
            <a:r>
              <a:rPr lang="id-ID" dirty="0" smtClean="0"/>
              <a:t>Dalam hal hubungan Bank Indonesia dengan Dunia Internasional, maka Bank Indonesia:</a:t>
            </a:r>
          </a:p>
          <a:p>
            <a:pPr marL="1069975" lvl="0" indent="-357188" algn="just">
              <a:buNone/>
            </a:pPr>
            <a:r>
              <a:rPr lang="id-ID" dirty="0" smtClean="0"/>
              <a:t>1.	Dapat melakukan kerja sama dengan :</a:t>
            </a:r>
          </a:p>
          <a:p>
            <a:pPr marL="1519238" lvl="0" indent="-449263" algn="just">
              <a:buNone/>
            </a:pPr>
            <a:r>
              <a:rPr lang="id-ID" dirty="0" smtClean="0"/>
              <a:t>a.	Bank Sentral negara lain</a:t>
            </a:r>
          </a:p>
          <a:p>
            <a:pPr marL="1519238" lvl="0" indent="-449263" algn="just">
              <a:buNone/>
            </a:pPr>
            <a:r>
              <a:rPr lang="id-ID" dirty="0" smtClean="0"/>
              <a:t>b.	Organisasi dan Lembaga Internasional.</a:t>
            </a:r>
          </a:p>
          <a:p>
            <a:pPr marL="1069975" lvl="0" indent="-357188" algn="just">
              <a:buNone/>
            </a:pPr>
            <a:r>
              <a:rPr lang="id-ID" dirty="0" smtClean="0"/>
              <a:t>2.	Dalam hal dipersyaratkan bahwa anggota Internasional dan atau Lembaga Multilateral adalah negara</a:t>
            </a:r>
            <a:r>
              <a:rPr lang="en-US" dirty="0" smtClean="0"/>
              <a:t>,</a:t>
            </a:r>
            <a:r>
              <a:rPr lang="id-ID" dirty="0" smtClean="0"/>
              <a:t> maka Bank Indonesia dapat bertindak untuk dan atas nama negara Republik Indonesia sebagai anggota.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0">
              <a:buNone/>
            </a:pPr>
            <a:r>
              <a:rPr lang="en-US" sz="2800" u="sng" dirty="0" err="1" smtClean="0"/>
              <a:t>Pokok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Bahasan</a:t>
            </a:r>
            <a:r>
              <a:rPr lang="en-US" sz="2800" u="sng" dirty="0" smtClean="0"/>
              <a:t> 1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marL="855663" indent="-574675">
              <a:buNone/>
            </a:pPr>
            <a:r>
              <a:rPr lang="en-US" sz="2800" dirty="0" smtClean="0"/>
              <a:t>1.	</a:t>
            </a:r>
            <a:r>
              <a:rPr lang="en-US" sz="2800" dirty="0" err="1" smtClean="0"/>
              <a:t>Tujuan</a:t>
            </a:r>
            <a:r>
              <a:rPr lang="en-US" sz="2800" dirty="0" smtClean="0"/>
              <a:t> Bank Indonesia</a:t>
            </a:r>
          </a:p>
          <a:p>
            <a:pPr marL="855663" indent="-574675">
              <a:buNone/>
            </a:pPr>
            <a:r>
              <a:rPr lang="en-US" sz="2800" dirty="0" smtClean="0"/>
              <a:t>2.	</a:t>
            </a:r>
            <a:r>
              <a:rPr lang="en-US" sz="2800" dirty="0" err="1" smtClean="0"/>
              <a:t>Tugas-tugas</a:t>
            </a:r>
            <a:r>
              <a:rPr lang="en-US" sz="2800" dirty="0" smtClean="0"/>
              <a:t> Bank Indonesia</a:t>
            </a:r>
          </a:p>
          <a:p>
            <a:pPr marL="855663" indent="-574675">
              <a:buNone/>
            </a:pPr>
            <a:r>
              <a:rPr lang="en-US" sz="2800" dirty="0" smtClean="0"/>
              <a:t>3.	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Bank Indonesia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endParaRPr lang="en-US" sz="2800" dirty="0" smtClean="0"/>
          </a:p>
          <a:p>
            <a:pPr marL="855663" indent="-574675">
              <a:buNone/>
            </a:pPr>
            <a:r>
              <a:rPr lang="en-US" sz="2800" dirty="0" smtClean="0"/>
              <a:t>4.	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Bank Indonesia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1860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2:</a:t>
            </a:r>
            <a:endParaRPr lang="en-US" dirty="0"/>
          </a:p>
          <a:p>
            <a:pPr marL="863600" indent="-406400">
              <a:buNone/>
            </a:pPr>
            <a:r>
              <a:rPr lang="en-US" dirty="0"/>
              <a:t>1.	</a:t>
            </a:r>
            <a:r>
              <a:rPr lang="en-US" dirty="0" err="1"/>
              <a:t>Pengertian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endParaRPr lang="en-US" dirty="0"/>
          </a:p>
          <a:p>
            <a:pPr marL="863600" indent="-406400">
              <a:buNone/>
            </a:pPr>
            <a:r>
              <a:rPr lang="en-US" dirty="0"/>
              <a:t>2.	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endParaRPr lang="en-US" dirty="0"/>
          </a:p>
          <a:p>
            <a:pPr marL="863600" indent="-406400">
              <a:buNone/>
            </a:pPr>
            <a:r>
              <a:rPr lang="en-US" dirty="0"/>
              <a:t>3.	</a:t>
            </a:r>
            <a:r>
              <a:rPr lang="en-US" dirty="0" err="1"/>
              <a:t>Produk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8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0" indent="-406400">
              <a:buNone/>
            </a:pPr>
            <a:r>
              <a:rPr lang="en-US" b="1" dirty="0"/>
              <a:t>A.  PENGERTIAN BAK SYARIAH</a:t>
            </a:r>
          </a:p>
          <a:p>
            <a:pPr marL="800100" indent="0" algn="just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21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, </a:t>
            </a:r>
            <a:r>
              <a:rPr lang="en-US" i="1" dirty="0"/>
              <a:t>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merupakan</a:t>
            </a:r>
            <a:r>
              <a:rPr lang="en-US" i="1" dirty="0"/>
              <a:t> bank yang </a:t>
            </a:r>
            <a:r>
              <a:rPr lang="en-US" i="1" dirty="0" err="1"/>
              <a:t>menjalankan</a:t>
            </a:r>
            <a:r>
              <a:rPr lang="en-US" i="1" dirty="0"/>
              <a:t> </a:t>
            </a:r>
            <a:r>
              <a:rPr lang="en-US" i="1" dirty="0" err="1"/>
              <a:t>kegiatan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 </a:t>
            </a:r>
            <a:r>
              <a:rPr lang="en-US" i="1" dirty="0" err="1"/>
              <a:t>berdasarkan</a:t>
            </a:r>
            <a:r>
              <a:rPr lang="en-US" i="1" dirty="0"/>
              <a:t> </a:t>
            </a:r>
            <a:r>
              <a:rPr lang="en-US" i="1" dirty="0" err="1"/>
              <a:t>prinsip</a:t>
            </a:r>
            <a:r>
              <a:rPr lang="en-US" i="1" dirty="0"/>
              <a:t>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prinsip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Islam.</a:t>
            </a:r>
          </a:p>
          <a:p>
            <a:pPr marL="800100" indent="0" algn="just">
              <a:buNone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Islam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i="1" dirty="0"/>
              <a:t>(‘</a:t>
            </a:r>
            <a:r>
              <a:rPr lang="en-US" i="1" dirty="0" err="1"/>
              <a:t>adl</a:t>
            </a:r>
            <a:r>
              <a:rPr lang="en-US" i="1" dirty="0"/>
              <a:t> </a:t>
            </a:r>
            <a:r>
              <a:rPr lang="en-US" i="1" dirty="0" err="1"/>
              <a:t>wa</a:t>
            </a:r>
            <a:r>
              <a:rPr lang="en-US" i="1" dirty="0"/>
              <a:t> </a:t>
            </a:r>
            <a:r>
              <a:rPr lang="en-US" i="1" dirty="0" err="1"/>
              <a:t>tawazun</a:t>
            </a:r>
            <a:r>
              <a:rPr lang="en-US" i="1" dirty="0"/>
              <a:t>), </a:t>
            </a:r>
            <a:r>
              <a:rPr lang="en-US" dirty="0" err="1"/>
              <a:t>kemaslahatan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maslahah</a:t>
            </a:r>
            <a:r>
              <a:rPr lang="en-US" i="1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gharar</a:t>
            </a:r>
            <a:r>
              <a:rPr lang="en-US" dirty="0"/>
              <a:t>, </a:t>
            </a:r>
            <a:r>
              <a:rPr lang="en-US" dirty="0" err="1"/>
              <a:t>maysir</a:t>
            </a:r>
            <a:r>
              <a:rPr lang="en-US" dirty="0"/>
              <a:t>, </a:t>
            </a:r>
            <a:r>
              <a:rPr lang="en-US" dirty="0" err="1"/>
              <a:t>riba,zalim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haram.</a:t>
            </a:r>
          </a:p>
        </p:txBody>
      </p:sp>
    </p:spTree>
    <p:extLst>
      <p:ext uri="{BB962C8B-B14F-4D97-AF65-F5344CB8AC3E}">
        <p14:creationId xmlns:p14="http://schemas.microsoft.com/office/powerpoint/2010/main" val="790584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9300" indent="0" algn="just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amanah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baitul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.</a:t>
            </a:r>
          </a:p>
          <a:p>
            <a:pPr marL="749300" indent="0" algn="just">
              <a:buNone/>
            </a:pPr>
            <a:r>
              <a:rPr lang="en-US" b="1" i="1" dirty="0" err="1"/>
              <a:t>Lembaga</a:t>
            </a:r>
            <a:r>
              <a:rPr lang="en-US" b="1" i="1" dirty="0"/>
              <a:t> </a:t>
            </a:r>
            <a:r>
              <a:rPr lang="en-US" b="1" i="1" dirty="0" err="1"/>
              <a:t>baitul</a:t>
            </a:r>
            <a:r>
              <a:rPr lang="en-US" b="1" i="1" dirty="0"/>
              <a:t> </a:t>
            </a:r>
            <a:r>
              <a:rPr lang="en-US" b="1" i="1" dirty="0" err="1"/>
              <a:t>amal</a:t>
            </a:r>
            <a:r>
              <a:rPr lang="en-US" b="1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zakat, </a:t>
            </a:r>
            <a:r>
              <a:rPr lang="en-US" dirty="0" err="1"/>
              <a:t>infak</a:t>
            </a:r>
            <a:r>
              <a:rPr lang="en-US" dirty="0"/>
              <a:t>, </a:t>
            </a:r>
            <a:r>
              <a:rPr lang="en-US" dirty="0" err="1"/>
              <a:t>sedekah</a:t>
            </a:r>
            <a:r>
              <a:rPr lang="en-US" dirty="0"/>
              <a:t>, </a:t>
            </a:r>
            <a:r>
              <a:rPr lang="en-US" dirty="0" err="1"/>
              <a:t>hibah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menyalurkannya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nazhir</a:t>
            </a:r>
            <a:r>
              <a:rPr lang="en-US" i="1" dirty="0"/>
              <a:t>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kehendak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wakif</a:t>
            </a:r>
            <a:r>
              <a:rPr lang="en-US" i="1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54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2813" indent="-506413" algn="just">
              <a:buNone/>
            </a:pPr>
            <a:r>
              <a:rPr lang="en-US" b="1" dirty="0"/>
              <a:t>B</a:t>
            </a:r>
            <a:r>
              <a:rPr lang="id-ID" b="1" dirty="0"/>
              <a:t>.	SEJARAH SINGKAT</a:t>
            </a:r>
            <a:endParaRPr lang="id-ID" dirty="0"/>
          </a:p>
          <a:p>
            <a:pPr marL="912813" indent="1588" algn="just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diberlakukan</a:t>
            </a:r>
            <a:r>
              <a:rPr lang="en-US" dirty="0"/>
              <a:t> di </a:t>
            </a:r>
            <a:r>
              <a:rPr lang="en-US" dirty="0" err="1"/>
              <a:t>Mesir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didirikannya</a:t>
            </a:r>
            <a:r>
              <a:rPr lang="en-US" dirty="0"/>
              <a:t> </a:t>
            </a:r>
            <a:r>
              <a:rPr lang="en-US" i="1" dirty="0"/>
              <a:t>Islamic Rural Bank </a:t>
            </a:r>
            <a:r>
              <a:rPr lang="en-US" dirty="0" err="1"/>
              <a:t>tahun</a:t>
            </a:r>
            <a:r>
              <a:rPr lang="en-US" dirty="0"/>
              <a:t> 1963.  </a:t>
            </a:r>
          </a:p>
          <a:p>
            <a:pPr marL="912813" indent="1588" algn="just">
              <a:buNone/>
            </a:pP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 di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Emirat</a:t>
            </a:r>
            <a:r>
              <a:rPr lang="en-US" dirty="0"/>
              <a:t> Arab </a:t>
            </a:r>
            <a:r>
              <a:rPr lang="en-US" dirty="0" err="1"/>
              <a:t>tahun</a:t>
            </a:r>
            <a:r>
              <a:rPr lang="en-US" dirty="0"/>
              <a:t> 1975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</a:t>
            </a:r>
            <a:r>
              <a:rPr lang="en-US" i="1" dirty="0"/>
              <a:t>Dubai Islamic Bank</a:t>
            </a:r>
            <a:r>
              <a:rPr lang="en-US" dirty="0"/>
              <a:t>, di Kuwait </a:t>
            </a:r>
            <a:r>
              <a:rPr lang="en-US" dirty="0" err="1"/>
              <a:t>tahun</a:t>
            </a:r>
            <a:r>
              <a:rPr lang="en-US" dirty="0"/>
              <a:t> 1977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</a:t>
            </a:r>
            <a:r>
              <a:rPr lang="en-US" i="1" dirty="0"/>
              <a:t>Kuwait Finance House </a:t>
            </a:r>
            <a:r>
              <a:rPr lang="en-US" dirty="0"/>
              <a:t>yang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di </a:t>
            </a:r>
            <a:r>
              <a:rPr lang="en-US" dirty="0" err="1"/>
              <a:t>Siprus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1983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</a:t>
            </a:r>
            <a:r>
              <a:rPr lang="en-US" i="1" dirty="0"/>
              <a:t>Faisal Islamic Bank of </a:t>
            </a:r>
            <a:r>
              <a:rPr lang="en-US" i="1" dirty="0" err="1"/>
              <a:t>Kibris</a:t>
            </a:r>
            <a:r>
              <a:rPr lang="en-US" i="1" dirty="0"/>
              <a:t>, </a:t>
            </a:r>
            <a:r>
              <a:rPr lang="en-US" dirty="0" err="1"/>
              <a:t>dan</a:t>
            </a:r>
            <a:r>
              <a:rPr lang="en-US" dirty="0"/>
              <a:t> di Malaysia </a:t>
            </a:r>
            <a:r>
              <a:rPr lang="en-US" dirty="0" err="1"/>
              <a:t>tahun</a:t>
            </a:r>
            <a:r>
              <a:rPr lang="en-US" dirty="0"/>
              <a:t> 1983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Bank Islam Malaysia </a:t>
            </a:r>
            <a:r>
              <a:rPr lang="en-US" dirty="0" err="1"/>
              <a:t>Berhasil</a:t>
            </a:r>
            <a:r>
              <a:rPr lang="en-US" dirty="0"/>
              <a:t> (BIMB).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operasinya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di </a:t>
            </a:r>
            <a:r>
              <a:rPr lang="en-US" dirty="0" err="1"/>
              <a:t>pedesaan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60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2813" indent="1588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, n</a:t>
            </a:r>
            <a:r>
              <a:rPr lang="id-ID" dirty="0"/>
              <a:t>egara pelopor utama </a:t>
            </a:r>
            <a:r>
              <a:rPr lang="en-US" dirty="0"/>
              <a:t>yang</a:t>
            </a:r>
            <a:r>
              <a:rPr lang="id-ID" dirty="0"/>
              <a:t> melaksanakan sistem perbankan syariah secara nasional adalah Pakistan.  Pemerintah Pakistan mengkonversi seluruh sistem perbankan di negaranya pada tahun 1985 menjadi sistem perbankan syariah.  </a:t>
            </a:r>
            <a:endParaRPr lang="en-US" dirty="0"/>
          </a:p>
          <a:p>
            <a:pPr marL="912813" indent="1588" algn="just">
              <a:buNone/>
            </a:pPr>
            <a:r>
              <a:rPr lang="id-ID" dirty="0"/>
              <a:t>Sebelumnya</a:t>
            </a:r>
            <a:r>
              <a:rPr lang="en-US" dirty="0"/>
              <a:t>,</a:t>
            </a:r>
            <a:r>
              <a:rPr lang="id-ID" dirty="0"/>
              <a:t> pada tahun 1979 beberapa institusi keuangan terbesar di Pakistan telah menghapus sistem bunga</a:t>
            </a:r>
            <a:r>
              <a:rPr lang="en-US" dirty="0"/>
              <a:t>,</a:t>
            </a:r>
            <a:r>
              <a:rPr lang="id-ID" dirty="0"/>
              <a:t> dan mulai tahun itu juga Pemerintah Pakistan mensosialisasikan pinjaman tanpa bunga, terutama kepada petani dan nelayan.</a:t>
            </a:r>
          </a:p>
        </p:txBody>
      </p:sp>
    </p:spTree>
    <p:extLst>
      <p:ext uri="{BB962C8B-B14F-4D97-AF65-F5344CB8AC3E}">
        <p14:creationId xmlns:p14="http://schemas.microsoft.com/office/powerpoint/2010/main" val="3025170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7713" indent="1588" algn="just">
              <a:buNone/>
            </a:pPr>
            <a:r>
              <a:rPr lang="id-ID" dirty="0"/>
              <a:t>Kehadiran bank yang berdasarkan syariah di Indonesia masih relatif baru, yaitu baru pada awal tahun 1990, meskipun masyarakat Indonesia merupakan masyarakat muslim terbesar di dunia.  </a:t>
            </a:r>
            <a:endParaRPr lang="en-US" dirty="0"/>
          </a:p>
          <a:p>
            <a:pPr marL="747713" indent="1588" algn="just">
              <a:buNone/>
            </a:pPr>
            <a:r>
              <a:rPr lang="id-ID" dirty="0"/>
              <a:t>Prakarsa unuk mendirikan Bank Syariah di Indonesia dilakukan oleh Majelis Ulama Indonesia (MUI) pada tanggal 18 Agustus 1990</a:t>
            </a:r>
            <a:r>
              <a:rPr lang="en-US" dirty="0"/>
              <a:t> yang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puluhan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yang </a:t>
            </a:r>
            <a:r>
              <a:rPr lang="en-US" dirty="0" err="1"/>
              <a:t>tersebar</a:t>
            </a:r>
            <a:r>
              <a:rPr lang="en-US" dirty="0"/>
              <a:t> di Jakarta, Surabaya, Bandung, </a:t>
            </a:r>
            <a:r>
              <a:rPr lang="en-US" dirty="0" err="1"/>
              <a:t>Makasar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kota-kota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pPr marL="747713" indent="1588" algn="just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perkembangannya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menggembirakan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 Bank </a:t>
            </a:r>
            <a:r>
              <a:rPr lang="en-US" dirty="0" err="1"/>
              <a:t>Syariah</a:t>
            </a:r>
            <a:r>
              <a:rPr lang="en-US" dirty="0"/>
              <a:t> BNI, Bank </a:t>
            </a:r>
            <a:r>
              <a:rPr lang="en-US" dirty="0" err="1"/>
              <a:t>Syariah</a:t>
            </a:r>
            <a:r>
              <a:rPr lang="en-US" dirty="0"/>
              <a:t> BRI, Bank </a:t>
            </a:r>
            <a:r>
              <a:rPr lang="en-US" dirty="0" err="1"/>
              <a:t>Niaga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Bank </a:t>
            </a:r>
            <a:r>
              <a:rPr lang="en-US" dirty="0" err="1"/>
              <a:t>Bukopin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8107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pPr marL="912813" indent="-455613" algn="just">
              <a:buNone/>
            </a:pPr>
            <a:r>
              <a:rPr lang="en-US" b="1" dirty="0"/>
              <a:t>C.	PRODUK BANK SYARIAH</a:t>
            </a:r>
          </a:p>
          <a:p>
            <a:pPr marL="912813" indent="-404813" algn="just">
              <a:buNone/>
            </a:pPr>
            <a:r>
              <a:rPr lang="en-US" dirty="0"/>
              <a:t>	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bank </a:t>
            </a:r>
            <a:r>
              <a:rPr lang="en-US" dirty="0" err="1"/>
              <a:t>yariah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:</a:t>
            </a:r>
          </a:p>
          <a:p>
            <a:pPr marL="1257300" indent="-342900" algn="just">
              <a:buNone/>
            </a:pPr>
            <a:r>
              <a:rPr lang="en-US" b="1" i="1" dirty="0"/>
              <a:t>1.	Al-</a:t>
            </a:r>
            <a:r>
              <a:rPr lang="en-US" b="1" i="1" dirty="0" err="1"/>
              <a:t>wadi’ah</a:t>
            </a:r>
            <a:r>
              <a:rPr lang="en-US" b="1" i="1" dirty="0"/>
              <a:t> (</a:t>
            </a:r>
            <a:r>
              <a:rPr lang="en-US" b="1" i="1" dirty="0" err="1"/>
              <a:t>simpanan</a:t>
            </a:r>
            <a:r>
              <a:rPr lang="en-US" b="1" i="1" dirty="0"/>
              <a:t>)</a:t>
            </a:r>
          </a:p>
          <a:p>
            <a:pPr marL="1260475" indent="-285750" algn="just">
              <a:buNone/>
            </a:pPr>
            <a:r>
              <a:rPr lang="en-US" i="1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titipan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penitip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. 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(bank </a:t>
            </a:r>
            <a:r>
              <a:rPr lang="en-US" dirty="0" err="1"/>
              <a:t>syariah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i="1" dirty="0" err="1"/>
              <a:t>yad</a:t>
            </a:r>
            <a:r>
              <a:rPr lang="en-US" b="1" i="1" dirty="0"/>
              <a:t> al-</a:t>
            </a:r>
            <a:r>
              <a:rPr lang="en-US" b="1" i="1" dirty="0" err="1"/>
              <a:t>amanah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amanah</a:t>
            </a:r>
            <a:r>
              <a:rPr lang="en-US" dirty="0"/>
              <a:t>.  </a:t>
            </a:r>
          </a:p>
          <a:p>
            <a:pPr marL="1260475" indent="-285750" algn="just">
              <a:buNone/>
            </a:pPr>
            <a:r>
              <a:rPr lang="en-US" dirty="0"/>
              <a:t>	Si </a:t>
            </a:r>
            <a:r>
              <a:rPr lang="en-US" dirty="0" err="1"/>
              <a:t>penyimpan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,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89280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6175" indent="-3175" algn="just">
              <a:buNone/>
            </a:pPr>
            <a:r>
              <a:rPr lang="en-US" dirty="0" err="1"/>
              <a:t>Pihak</a:t>
            </a:r>
            <a:r>
              <a:rPr lang="en-US" dirty="0"/>
              <a:t> bank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bank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 </a:t>
            </a:r>
          </a:p>
          <a:p>
            <a:pPr marL="1146175" indent="-3175" algn="just">
              <a:buNone/>
            </a:pP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uangnya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bonus </a:t>
            </a:r>
            <a:r>
              <a:rPr lang="en-US" dirty="0" err="1"/>
              <a:t>dari</a:t>
            </a:r>
            <a:r>
              <a:rPr lang="en-US" dirty="0"/>
              <a:t> bank. 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i="1" dirty="0" err="1"/>
              <a:t>nisbah</a:t>
            </a:r>
            <a:r>
              <a:rPr lang="en-US" i="1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i="1" dirty="0" err="1"/>
              <a:t>bagi</a:t>
            </a:r>
            <a:r>
              <a:rPr lang="en-US" b="1" i="1" dirty="0"/>
              <a:t> </a:t>
            </a:r>
            <a:r>
              <a:rPr lang="en-US" b="1" i="1" dirty="0" err="1"/>
              <a:t>hasil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bank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deposan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30 %, </a:t>
            </a:r>
            <a:r>
              <a:rPr lang="en-US" dirty="0" err="1"/>
              <a:t>nisbah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60 %,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nisbah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sebasar</a:t>
            </a:r>
            <a:r>
              <a:rPr lang="en-US" dirty="0"/>
              <a:t> 55 %.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1767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marL="1260475" indent="-347663" algn="just">
              <a:buNone/>
            </a:pPr>
            <a:r>
              <a:rPr lang="en-US" dirty="0"/>
              <a:t>a.	</a:t>
            </a:r>
            <a:r>
              <a:rPr lang="en-US" dirty="0" err="1"/>
              <a:t>Contoh</a:t>
            </a:r>
            <a:r>
              <a:rPr lang="en-US" dirty="0"/>
              <a:t> 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 Al </a:t>
            </a:r>
            <a:r>
              <a:rPr lang="en-US" dirty="0" err="1"/>
              <a:t>Wadi’ah</a:t>
            </a:r>
            <a:r>
              <a:rPr lang="en-US" dirty="0"/>
              <a:t>:</a:t>
            </a:r>
          </a:p>
          <a:p>
            <a:pPr marL="1257300" indent="-346075" algn="just">
              <a:buNone/>
            </a:pPr>
            <a:r>
              <a:rPr lang="en-US" dirty="0"/>
              <a:t>	</a:t>
            </a:r>
            <a:r>
              <a:rPr lang="en-US" i="1" dirty="0"/>
              <a:t>Tuan </a:t>
            </a:r>
            <a:r>
              <a:rPr lang="en-US" i="1" dirty="0" err="1"/>
              <a:t>Sidik</a:t>
            </a:r>
            <a:r>
              <a:rPr lang="en-US" i="1" dirty="0"/>
              <a:t> </a:t>
            </a:r>
            <a:r>
              <a:rPr lang="en-US" i="1" dirty="0" err="1"/>
              <a:t>memiliki</a:t>
            </a:r>
            <a:r>
              <a:rPr lang="en-US" i="1" dirty="0"/>
              <a:t> </a:t>
            </a:r>
            <a:r>
              <a:rPr lang="en-US" i="1" dirty="0" err="1"/>
              <a:t>rekening</a:t>
            </a:r>
            <a:r>
              <a:rPr lang="en-US" i="1" dirty="0"/>
              <a:t> </a:t>
            </a:r>
            <a:r>
              <a:rPr lang="en-US" i="1" dirty="0" err="1"/>
              <a:t>giro</a:t>
            </a:r>
            <a:r>
              <a:rPr lang="en-US" i="1" dirty="0"/>
              <a:t> di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Pangkal</a:t>
            </a:r>
            <a:r>
              <a:rPr lang="en-US" i="1" dirty="0"/>
              <a:t> Pinang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saldo</a:t>
            </a:r>
            <a:r>
              <a:rPr lang="en-US" i="1" dirty="0"/>
              <a:t> rata-rata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bulan</a:t>
            </a:r>
            <a:r>
              <a:rPr lang="en-US" i="1" dirty="0"/>
              <a:t> Mei 2017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1.000.000,-.  Bonus yang </a:t>
            </a:r>
            <a:r>
              <a:rPr lang="en-US" i="1" dirty="0" err="1"/>
              <a:t>diberikan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nasabah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30 %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saldo</a:t>
            </a:r>
            <a:r>
              <a:rPr lang="en-US" i="1" dirty="0"/>
              <a:t> rata-rata minimal </a:t>
            </a:r>
            <a:r>
              <a:rPr lang="en-US" i="1" dirty="0" err="1"/>
              <a:t>Rp</a:t>
            </a:r>
            <a:r>
              <a:rPr lang="en-US" i="1" dirty="0"/>
              <a:t> 500.000,-.  </a:t>
            </a:r>
            <a:r>
              <a:rPr lang="en-US" i="1" dirty="0" err="1"/>
              <a:t>Diasumsikan</a:t>
            </a:r>
            <a:r>
              <a:rPr lang="en-US" i="1" dirty="0"/>
              <a:t> total </a:t>
            </a:r>
            <a:r>
              <a:rPr lang="en-US" i="1" dirty="0" err="1"/>
              <a:t>dana</a:t>
            </a:r>
            <a:r>
              <a:rPr lang="en-US" i="1" dirty="0"/>
              <a:t> </a:t>
            </a:r>
            <a:r>
              <a:rPr lang="en-US" i="1" dirty="0" err="1"/>
              <a:t>giro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Pangkal</a:t>
            </a:r>
            <a:r>
              <a:rPr lang="en-US" i="1" dirty="0"/>
              <a:t> Pinang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1.000.000.000,-.  </a:t>
            </a:r>
            <a:r>
              <a:rPr lang="en-US" i="1" dirty="0" err="1"/>
              <a:t>Pendapatan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Pangkal</a:t>
            </a:r>
            <a:r>
              <a:rPr lang="en-US" i="1" dirty="0"/>
              <a:t> Pinang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penggunaan</a:t>
            </a:r>
            <a:r>
              <a:rPr lang="en-US" i="1" dirty="0"/>
              <a:t> </a:t>
            </a:r>
            <a:r>
              <a:rPr lang="en-US" i="1" dirty="0" err="1"/>
              <a:t>giro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           </a:t>
            </a:r>
            <a:r>
              <a:rPr lang="en-US" i="1" dirty="0" err="1"/>
              <a:t>Rp</a:t>
            </a:r>
            <a:r>
              <a:rPr lang="en-US" i="1" dirty="0"/>
              <a:t> 100.000.000,-</a:t>
            </a:r>
          </a:p>
          <a:p>
            <a:pPr marL="1257300" indent="-346075" algn="just">
              <a:buNone/>
            </a:pPr>
            <a:r>
              <a:rPr lang="en-US" i="1" dirty="0"/>
              <a:t>	</a:t>
            </a:r>
            <a:r>
              <a:rPr lang="en-US" b="1" i="1" u="sng" dirty="0" err="1"/>
              <a:t>Pertanyaan</a:t>
            </a:r>
            <a:r>
              <a:rPr lang="en-US" b="1" i="1" u="sng" dirty="0"/>
              <a:t> :</a:t>
            </a:r>
          </a:p>
          <a:p>
            <a:pPr marL="1257300" indent="-346075" algn="just">
              <a:buNone/>
            </a:pPr>
            <a:r>
              <a:rPr lang="en-US" i="1" dirty="0"/>
              <a:t>	</a:t>
            </a:r>
            <a:r>
              <a:rPr lang="en-US" i="1" dirty="0" err="1"/>
              <a:t>Berapa</a:t>
            </a:r>
            <a:r>
              <a:rPr lang="en-US" i="1" dirty="0"/>
              <a:t> bonus yang </a:t>
            </a:r>
            <a:r>
              <a:rPr lang="en-US" i="1" dirty="0" err="1"/>
              <a:t>diterima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Tuan </a:t>
            </a:r>
            <a:r>
              <a:rPr lang="en-US" i="1" dirty="0" err="1"/>
              <a:t>Sidik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akhir</a:t>
            </a:r>
            <a:r>
              <a:rPr lang="en-US" i="1" dirty="0"/>
              <a:t> </a:t>
            </a:r>
            <a:r>
              <a:rPr lang="en-US" i="1" dirty="0" err="1"/>
              <a:t>bulan</a:t>
            </a:r>
            <a:r>
              <a:rPr lang="en-US" i="1" dirty="0"/>
              <a:t> Mei 2017?</a:t>
            </a:r>
          </a:p>
          <a:p>
            <a:pPr marL="1257300" indent="-346075" algn="just">
              <a:buNone/>
            </a:pPr>
            <a:r>
              <a:rPr lang="en-US" i="1" dirty="0"/>
              <a:t>	</a:t>
            </a:r>
            <a:r>
              <a:rPr lang="en-US" b="1" i="1" u="sng" dirty="0" err="1"/>
              <a:t>Jawab</a:t>
            </a:r>
            <a:r>
              <a:rPr lang="en-US" b="1" i="1" u="sng" dirty="0"/>
              <a:t> :</a:t>
            </a:r>
          </a:p>
          <a:p>
            <a:pPr marL="1257300" indent="-346075" algn="just">
              <a:buNone/>
            </a:pPr>
            <a:r>
              <a:rPr lang="en-US" i="1" dirty="0"/>
              <a:t>	Bonus yang </a:t>
            </a:r>
            <a:r>
              <a:rPr lang="en-US" i="1" dirty="0" err="1"/>
              <a:t>diterima</a:t>
            </a:r>
            <a:r>
              <a:rPr lang="en-US" i="1" dirty="0"/>
              <a:t> =</a:t>
            </a:r>
          </a:p>
          <a:p>
            <a:pPr marL="1257300" indent="-346075" algn="just">
              <a:buNone/>
            </a:pPr>
            <a:r>
              <a:rPr lang="en-US" i="1" dirty="0"/>
              <a:t>	</a:t>
            </a:r>
            <a:r>
              <a:rPr lang="en-US" i="1" dirty="0" err="1"/>
              <a:t>Rp</a:t>
            </a:r>
            <a:r>
              <a:rPr lang="en-US" i="1" dirty="0"/>
              <a:t> 1.000.000,-/</a:t>
            </a:r>
            <a:r>
              <a:rPr lang="en-US" i="1" dirty="0" err="1"/>
              <a:t>Rp</a:t>
            </a:r>
            <a:r>
              <a:rPr lang="en-US" i="1" dirty="0"/>
              <a:t> 1.000.000.000,- x </a:t>
            </a:r>
            <a:r>
              <a:rPr lang="en-US" i="1" dirty="0" err="1"/>
              <a:t>Rp</a:t>
            </a:r>
            <a:r>
              <a:rPr lang="en-US" i="1" dirty="0"/>
              <a:t> 100.000.000,- x 30 % =   </a:t>
            </a:r>
            <a:r>
              <a:rPr lang="en-US" i="1" dirty="0" err="1"/>
              <a:t>Rp</a:t>
            </a:r>
            <a:r>
              <a:rPr lang="en-US" i="1" dirty="0"/>
              <a:t> 30.000,- (</a:t>
            </a: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pajak</a:t>
            </a:r>
            <a:r>
              <a:rPr lang="en-US" i="1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76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1543050" indent="-400050">
              <a:buNone/>
            </a:pPr>
            <a:r>
              <a:rPr lang="en-US" dirty="0"/>
              <a:t>b.	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  :</a:t>
            </a:r>
          </a:p>
          <a:p>
            <a:pPr marL="1549400" indent="0" algn="just">
              <a:buNone/>
            </a:pPr>
            <a:r>
              <a:rPr lang="en-US" i="1" dirty="0"/>
              <a:t>Tuan </a:t>
            </a:r>
            <a:r>
              <a:rPr lang="en-US" i="1" dirty="0" err="1"/>
              <a:t>Armi</a:t>
            </a:r>
            <a:r>
              <a:rPr lang="en-US" i="1" dirty="0"/>
              <a:t> </a:t>
            </a:r>
            <a:r>
              <a:rPr lang="en-US" i="1" dirty="0" err="1"/>
              <a:t>memiliki</a:t>
            </a:r>
            <a:r>
              <a:rPr lang="en-US" i="1" dirty="0"/>
              <a:t> </a:t>
            </a:r>
            <a:r>
              <a:rPr lang="en-US" i="1" dirty="0" err="1"/>
              <a:t>tabungan</a:t>
            </a:r>
            <a:r>
              <a:rPr lang="en-US" i="1" dirty="0"/>
              <a:t> di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Tanjung</a:t>
            </a:r>
            <a:r>
              <a:rPr lang="en-US" i="1" dirty="0"/>
              <a:t> Pandang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saldo</a:t>
            </a:r>
            <a:r>
              <a:rPr lang="en-US" i="1" dirty="0"/>
              <a:t> rata-rata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bulan</a:t>
            </a:r>
            <a:r>
              <a:rPr lang="en-US" i="1" dirty="0"/>
              <a:t> </a:t>
            </a:r>
            <a:r>
              <a:rPr lang="en-US" i="1" dirty="0" err="1"/>
              <a:t>Juni</a:t>
            </a:r>
            <a:r>
              <a:rPr lang="en-US" i="1" dirty="0"/>
              <a:t> 2017 </a:t>
            </a:r>
            <a:r>
              <a:rPr lang="en-US" i="1" dirty="0" err="1"/>
              <a:t>sebesar</a:t>
            </a:r>
            <a:r>
              <a:rPr lang="en-US" i="1" dirty="0"/>
              <a:t>   </a:t>
            </a:r>
            <a:r>
              <a:rPr lang="en-US" i="1" dirty="0" err="1"/>
              <a:t>Rp</a:t>
            </a:r>
            <a:r>
              <a:rPr lang="en-US" i="1" dirty="0"/>
              <a:t> 1.000.000,-.  </a:t>
            </a:r>
            <a:r>
              <a:rPr lang="en-US" i="1" dirty="0" err="1"/>
              <a:t>Perbandingan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hasil</a:t>
            </a:r>
            <a:r>
              <a:rPr lang="en-US" i="1" dirty="0"/>
              <a:t> (</a:t>
            </a:r>
            <a:r>
              <a:rPr lang="en-US" i="1" dirty="0" err="1"/>
              <a:t>nisbah</a:t>
            </a:r>
            <a:r>
              <a:rPr lang="en-US" i="1" dirty="0"/>
              <a:t>) </a:t>
            </a:r>
            <a:r>
              <a:rPr lang="en-US" i="1" dirty="0" err="1"/>
              <a:t>antara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Tanjung</a:t>
            </a:r>
            <a:r>
              <a:rPr lang="en-US" i="1" dirty="0"/>
              <a:t> Pandang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deposan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40 : 60.  </a:t>
            </a:r>
            <a:r>
              <a:rPr lang="en-US" i="1" dirty="0" err="1"/>
              <a:t>Saldo</a:t>
            </a:r>
            <a:r>
              <a:rPr lang="en-US" i="1" dirty="0"/>
              <a:t> rata-rata </a:t>
            </a:r>
            <a:r>
              <a:rPr lang="en-US" i="1" dirty="0" err="1"/>
              <a:t>tabungan</a:t>
            </a:r>
            <a:r>
              <a:rPr lang="en-US" i="1" dirty="0"/>
              <a:t> per </a:t>
            </a:r>
            <a:r>
              <a:rPr lang="en-US" i="1" dirty="0" err="1"/>
              <a:t>bulan</a:t>
            </a:r>
            <a:r>
              <a:rPr lang="en-US" i="1" dirty="0"/>
              <a:t> di </a:t>
            </a:r>
            <a:r>
              <a:rPr lang="en-US" i="1" dirty="0" err="1"/>
              <a:t>seluruh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Tanjung</a:t>
            </a:r>
            <a:r>
              <a:rPr lang="en-US" i="1" dirty="0"/>
              <a:t> Pandang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5.000.000.000,-,  </a:t>
            </a:r>
            <a:r>
              <a:rPr lang="en-US" i="1" dirty="0" err="1"/>
              <a:t>kemudian</a:t>
            </a:r>
            <a:r>
              <a:rPr lang="en-US" i="1" dirty="0"/>
              <a:t> </a:t>
            </a:r>
            <a:r>
              <a:rPr lang="en-US" i="1" dirty="0" err="1"/>
              <a:t>pendapatan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Tanjung</a:t>
            </a:r>
            <a:r>
              <a:rPr lang="en-US" i="1" dirty="0"/>
              <a:t> Pandang yang </a:t>
            </a:r>
            <a:r>
              <a:rPr lang="en-US" i="1" dirty="0" err="1"/>
              <a:t>dibagi-hasilkan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                 </a:t>
            </a:r>
            <a:r>
              <a:rPr lang="en-US" i="1" dirty="0" err="1"/>
              <a:t>Rp</a:t>
            </a:r>
            <a:r>
              <a:rPr lang="en-US" i="1" dirty="0"/>
              <a:t> 800.000.000,-.</a:t>
            </a:r>
          </a:p>
          <a:p>
            <a:pPr marL="1543050" indent="0" algn="just">
              <a:buNone/>
            </a:pPr>
            <a:r>
              <a:rPr lang="en-US" b="1" i="1" u="sng" dirty="0" err="1"/>
              <a:t>Pertanyaan</a:t>
            </a:r>
            <a:r>
              <a:rPr lang="en-US" b="1" i="1" u="sng" dirty="0"/>
              <a:t> :</a:t>
            </a:r>
          </a:p>
          <a:p>
            <a:pPr marL="1543050" indent="0" algn="just">
              <a:buNone/>
            </a:pPr>
            <a:r>
              <a:rPr lang="en-US" i="1" dirty="0" err="1"/>
              <a:t>Berapa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Tuan </a:t>
            </a:r>
            <a:r>
              <a:rPr lang="en-US" i="1" dirty="0" err="1"/>
              <a:t>Armi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bulan</a:t>
            </a:r>
            <a:r>
              <a:rPr lang="en-US" i="1" dirty="0"/>
              <a:t> yang </a:t>
            </a:r>
            <a:r>
              <a:rPr lang="en-US" i="1" dirty="0" err="1"/>
              <a:t>bersangkutan</a:t>
            </a:r>
            <a:r>
              <a:rPr lang="en-US" i="1" dirty="0"/>
              <a:t>?</a:t>
            </a:r>
          </a:p>
          <a:p>
            <a:pPr marL="1593850" indent="0" algn="just">
              <a:buNone/>
            </a:pPr>
            <a:r>
              <a:rPr lang="en-US" b="1" i="1" u="sng" dirty="0" err="1"/>
              <a:t>Jawab</a:t>
            </a:r>
            <a:r>
              <a:rPr lang="en-US" b="1" i="1" u="sng" dirty="0"/>
              <a:t>:</a:t>
            </a:r>
          </a:p>
          <a:p>
            <a:pPr marL="1543050" indent="0" algn="just">
              <a:buNone/>
            </a:pPr>
            <a:r>
              <a:rPr lang="en-US" i="1" dirty="0" err="1"/>
              <a:t>Kentungan</a:t>
            </a:r>
            <a:r>
              <a:rPr lang="en-US" i="1" dirty="0"/>
              <a:t> Tuan </a:t>
            </a:r>
            <a:r>
              <a:rPr lang="en-US" i="1" dirty="0" err="1"/>
              <a:t>Armi</a:t>
            </a:r>
            <a:r>
              <a:rPr lang="en-US" i="1" dirty="0"/>
              <a:t> =</a:t>
            </a:r>
          </a:p>
          <a:p>
            <a:pPr marL="1543050" indent="0" algn="just">
              <a:buNone/>
            </a:pPr>
            <a:r>
              <a:rPr lang="en-US" i="1" dirty="0" err="1"/>
              <a:t>Rp</a:t>
            </a:r>
            <a:r>
              <a:rPr lang="en-US" i="1" dirty="0"/>
              <a:t>. 1.000.000,-/</a:t>
            </a:r>
            <a:r>
              <a:rPr lang="en-US" i="1" dirty="0" err="1"/>
              <a:t>Rp</a:t>
            </a:r>
            <a:r>
              <a:rPr lang="en-US" i="1" dirty="0"/>
              <a:t> 5.000.000.000,- x </a:t>
            </a:r>
            <a:r>
              <a:rPr lang="en-US" i="1" dirty="0" err="1"/>
              <a:t>Rp</a:t>
            </a:r>
            <a:r>
              <a:rPr lang="en-US" i="1" dirty="0"/>
              <a:t> 800.000.000,- x 60 % =</a:t>
            </a:r>
          </a:p>
          <a:p>
            <a:pPr marL="1543050" indent="0" algn="just">
              <a:buNone/>
            </a:pPr>
            <a:r>
              <a:rPr lang="en-US" i="1" dirty="0" err="1"/>
              <a:t>Rp</a:t>
            </a:r>
            <a:r>
              <a:rPr lang="en-US" i="1" dirty="0"/>
              <a:t> 96.000,- (</a:t>
            </a: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pajak</a:t>
            </a:r>
            <a:r>
              <a:rPr lang="en-US" i="1" dirty="0"/>
              <a:t>).</a:t>
            </a:r>
          </a:p>
          <a:p>
            <a:pPr marL="749300" indent="-33020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7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6" cy="5373216"/>
          </a:xfrm>
        </p:spPr>
        <p:txBody>
          <a:bodyPr>
            <a:normAutofit/>
          </a:bodyPr>
          <a:lstStyle/>
          <a:p>
            <a:pPr marL="911225" indent="-454025" algn="just">
              <a:buNone/>
            </a:pPr>
            <a:r>
              <a:rPr lang="id-ID" b="1" dirty="0" smtClean="0"/>
              <a:t>A.	</a:t>
            </a:r>
            <a:r>
              <a:rPr lang="en-US" b="1" dirty="0" smtClean="0"/>
              <a:t>TUJUAN DAN </a:t>
            </a:r>
            <a:r>
              <a:rPr lang="id-ID" b="1" dirty="0" smtClean="0"/>
              <a:t>TUGAS BANK INDONESIA</a:t>
            </a:r>
            <a:endParaRPr lang="id-ID" dirty="0" smtClean="0"/>
          </a:p>
          <a:p>
            <a:pPr marL="914400" indent="-663575" algn="just">
              <a:buNone/>
            </a:pPr>
            <a:r>
              <a:rPr lang="id-ID" dirty="0" smtClean="0"/>
              <a:t>	</a:t>
            </a:r>
            <a:r>
              <a:rPr lang="id-ID" b="1" i="1" dirty="0" smtClean="0"/>
              <a:t>Tujuan</a:t>
            </a:r>
            <a:r>
              <a:rPr lang="id-ID" dirty="0" smtClean="0"/>
              <a:t> Bank Indonesia </a:t>
            </a:r>
            <a:r>
              <a:rPr lang="en-US" dirty="0" smtClean="0"/>
              <a:t>(</a:t>
            </a:r>
            <a:r>
              <a:rPr lang="id-ID" dirty="0" smtClean="0"/>
              <a:t>Undang-</a:t>
            </a:r>
            <a:r>
              <a:rPr lang="en-US" dirty="0" smtClean="0"/>
              <a:t>U</a:t>
            </a:r>
            <a:r>
              <a:rPr lang="id-ID" dirty="0" smtClean="0"/>
              <a:t>ndang Republik Indonesia Nomor 23 tahun 1999 Bab III Pasal 7</a:t>
            </a:r>
            <a:r>
              <a:rPr lang="en-US" dirty="0" smtClean="0"/>
              <a:t>),</a:t>
            </a:r>
            <a:r>
              <a:rPr lang="id-ID" dirty="0" smtClean="0"/>
              <a:t> adalah</a:t>
            </a:r>
            <a:r>
              <a:rPr lang="en-US" dirty="0" smtClean="0"/>
              <a:t>:</a:t>
            </a:r>
          </a:p>
          <a:p>
            <a:pPr marL="914400" indent="0" algn="just">
              <a:buNone/>
            </a:pPr>
            <a:r>
              <a:rPr lang="id-ID" dirty="0" smtClean="0"/>
              <a:t> </a:t>
            </a:r>
            <a:r>
              <a:rPr lang="en-US" b="1" dirty="0" smtClean="0"/>
              <a:t>“</a:t>
            </a:r>
            <a:r>
              <a:rPr lang="id-ID" b="1" dirty="0" smtClean="0"/>
              <a:t>untuk mencapai dan memelihara kestabilan Rupiah</a:t>
            </a:r>
            <a:r>
              <a:rPr lang="en-US" b="1" dirty="0" smtClean="0"/>
              <a:t>”</a:t>
            </a:r>
            <a:r>
              <a:rPr lang="id-ID" b="1" dirty="0" smtClean="0"/>
              <a:t>.  </a:t>
            </a:r>
            <a:endParaRPr lang="en-US" b="1" dirty="0" smtClean="0"/>
          </a:p>
          <a:p>
            <a:pPr marL="911225" indent="-542925"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Mata uang Rupiah perlu dijaga dan dipelihara</a:t>
            </a:r>
            <a:r>
              <a:rPr lang="en-US" dirty="0" smtClean="0"/>
              <a:t>,</a:t>
            </a:r>
            <a:r>
              <a:rPr lang="id-ID" dirty="0" smtClean="0"/>
              <a:t> mengingat dampak yang ditimbulkan apabila suatu mata uang tidak stabil</a:t>
            </a:r>
            <a:r>
              <a:rPr lang="en-US" dirty="0" smtClean="0"/>
              <a:t>,</a:t>
            </a:r>
            <a:r>
              <a:rPr lang="id-ID" dirty="0" smtClean="0"/>
              <a:t> sangatlah luas, salah satunya adalah terjadinya inflasi yang sangat memberatkan masyarakat luas.</a:t>
            </a:r>
          </a:p>
          <a:p>
            <a:pPr marL="542925" indent="-542925" algn="just">
              <a:buNone/>
            </a:pPr>
            <a:r>
              <a:rPr lang="id-ID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10000"/>
          </a:bodyPr>
          <a:lstStyle/>
          <a:p>
            <a:pPr marL="1428750" indent="-390525">
              <a:buNone/>
            </a:pPr>
            <a:r>
              <a:rPr lang="en-US" dirty="0"/>
              <a:t>c.	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:</a:t>
            </a:r>
          </a:p>
          <a:p>
            <a:pPr marL="1428750" indent="-390525" algn="just">
              <a:buNone/>
            </a:pPr>
            <a:r>
              <a:rPr lang="en-US" dirty="0"/>
              <a:t>	</a:t>
            </a:r>
            <a:r>
              <a:rPr lang="en-US" i="1" dirty="0"/>
              <a:t>Tuan Adam </a:t>
            </a:r>
            <a:r>
              <a:rPr lang="en-US" i="1" dirty="0" err="1"/>
              <a:t>Irawan</a:t>
            </a:r>
            <a:r>
              <a:rPr lang="en-US" i="1" dirty="0"/>
              <a:t> </a:t>
            </a:r>
            <a:r>
              <a:rPr lang="en-US" i="1" dirty="0" err="1"/>
              <a:t>memiliki</a:t>
            </a:r>
            <a:r>
              <a:rPr lang="en-US" i="1" dirty="0"/>
              <a:t> </a:t>
            </a:r>
            <a:r>
              <a:rPr lang="en-US" i="1" dirty="0" err="1"/>
              <a:t>deposito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                        </a:t>
            </a:r>
            <a:r>
              <a:rPr lang="en-US" i="1" dirty="0" err="1"/>
              <a:t>Rp</a:t>
            </a:r>
            <a:r>
              <a:rPr lang="en-US" i="1" dirty="0"/>
              <a:t> 100.000.000,-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jangka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1 </a:t>
            </a:r>
            <a:r>
              <a:rPr lang="en-US" i="1" dirty="0" err="1"/>
              <a:t>tahun</a:t>
            </a:r>
            <a:r>
              <a:rPr lang="en-US" i="1" dirty="0"/>
              <a:t> di Bank </a:t>
            </a:r>
            <a:r>
              <a:rPr lang="en-US" i="1" dirty="0" err="1"/>
              <a:t>Syariah</a:t>
            </a:r>
            <a:r>
              <a:rPr lang="en-US" i="1" dirty="0"/>
              <a:t> Sungai </a:t>
            </a:r>
            <a:r>
              <a:rPr lang="en-US" i="1" dirty="0" err="1"/>
              <a:t>Liat</a:t>
            </a:r>
            <a:r>
              <a:rPr lang="en-US" i="1" dirty="0"/>
              <a:t>. 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hasil</a:t>
            </a:r>
            <a:r>
              <a:rPr lang="en-US" i="1" dirty="0"/>
              <a:t> (</a:t>
            </a:r>
            <a:r>
              <a:rPr lang="en-US" i="1" dirty="0" err="1"/>
              <a:t>nisbah</a:t>
            </a:r>
            <a:r>
              <a:rPr lang="en-US" i="1" dirty="0"/>
              <a:t>) </a:t>
            </a:r>
            <a:r>
              <a:rPr lang="en-US" i="1" dirty="0" err="1"/>
              <a:t>antara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nasabah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45 : 55,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saldo</a:t>
            </a:r>
            <a:r>
              <a:rPr lang="en-US" i="1" dirty="0"/>
              <a:t> rata-rata </a:t>
            </a:r>
            <a:r>
              <a:rPr lang="en-US" i="1" dirty="0" err="1"/>
              <a:t>deposito</a:t>
            </a:r>
            <a:r>
              <a:rPr lang="en-US" i="1" dirty="0"/>
              <a:t> per </a:t>
            </a:r>
            <a:r>
              <a:rPr lang="en-US" i="1" dirty="0" err="1"/>
              <a:t>bulan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8.000.000.000,-.  </a:t>
            </a:r>
            <a:r>
              <a:rPr lang="en-US" i="1" dirty="0" err="1"/>
              <a:t>Kemudian</a:t>
            </a:r>
            <a:r>
              <a:rPr lang="en-US" i="1" dirty="0"/>
              <a:t> </a:t>
            </a:r>
            <a:r>
              <a:rPr lang="en-US" i="1" dirty="0" err="1"/>
              <a:t>pendapatan</a:t>
            </a:r>
            <a:r>
              <a:rPr lang="en-US" i="1" dirty="0"/>
              <a:t> yang </a:t>
            </a:r>
            <a:r>
              <a:rPr lang="en-US" i="1" dirty="0" err="1"/>
              <a:t>dibagihasilkan</a:t>
            </a:r>
            <a:r>
              <a:rPr lang="en-US" i="1" dirty="0"/>
              <a:t> di Bank </a:t>
            </a:r>
            <a:r>
              <a:rPr lang="en-US" i="1" dirty="0" err="1"/>
              <a:t>Syariah</a:t>
            </a:r>
            <a:r>
              <a:rPr lang="en-US" i="1" dirty="0"/>
              <a:t> Sungai </a:t>
            </a:r>
            <a:r>
              <a:rPr lang="en-US" i="1" dirty="0" err="1"/>
              <a:t>Liat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500.000.000,-.</a:t>
            </a:r>
          </a:p>
          <a:p>
            <a:pPr marL="1428750" indent="-390525">
              <a:buNone/>
            </a:pPr>
            <a:r>
              <a:rPr lang="en-US" dirty="0"/>
              <a:t>	</a:t>
            </a:r>
            <a:r>
              <a:rPr lang="en-US" b="1" i="1" u="sng" dirty="0" err="1"/>
              <a:t>Pertanyaan</a:t>
            </a:r>
            <a:r>
              <a:rPr lang="en-US" b="1" i="1" u="sng" dirty="0"/>
              <a:t> :</a:t>
            </a:r>
          </a:p>
          <a:p>
            <a:pPr marL="1435100" indent="-1031875">
              <a:buNone/>
            </a:pPr>
            <a:r>
              <a:rPr lang="en-US" i="1" dirty="0"/>
              <a:t>	</a:t>
            </a:r>
            <a:r>
              <a:rPr lang="en-US" i="1" dirty="0" err="1"/>
              <a:t>Berapa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Tuan Adam </a:t>
            </a:r>
            <a:r>
              <a:rPr lang="en-US" i="1" dirty="0" err="1"/>
              <a:t>Irawan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nisbah</a:t>
            </a:r>
            <a:r>
              <a:rPr lang="en-US" i="1" dirty="0"/>
              <a:t> yang </a:t>
            </a:r>
            <a:r>
              <a:rPr lang="en-US" i="1" dirty="0" err="1"/>
              <a:t>ditetapkan</a:t>
            </a:r>
            <a:r>
              <a:rPr lang="en-US" i="1" dirty="0"/>
              <a:t>?</a:t>
            </a:r>
          </a:p>
          <a:p>
            <a:pPr marL="1435100" indent="-1031875">
              <a:buNone/>
            </a:pPr>
            <a:r>
              <a:rPr lang="en-US" i="1" dirty="0"/>
              <a:t>	</a:t>
            </a:r>
            <a:r>
              <a:rPr lang="en-US" b="1" i="1" u="sng" dirty="0" err="1"/>
              <a:t>Jawab</a:t>
            </a:r>
            <a:r>
              <a:rPr lang="en-US" b="1" i="1" u="sng" dirty="0"/>
              <a:t> :</a:t>
            </a:r>
          </a:p>
          <a:p>
            <a:pPr marL="1435100" indent="-1031875">
              <a:buNone/>
            </a:pPr>
            <a:r>
              <a:rPr lang="en-US" i="1" dirty="0"/>
              <a:t>	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nisbah</a:t>
            </a:r>
            <a:r>
              <a:rPr lang="en-US" i="1" dirty="0"/>
              <a:t> =</a:t>
            </a:r>
          </a:p>
          <a:p>
            <a:pPr marL="1428750" indent="-390525">
              <a:buNone/>
            </a:pPr>
            <a:r>
              <a:rPr lang="en-US" i="1" dirty="0"/>
              <a:t>	</a:t>
            </a:r>
            <a:r>
              <a:rPr lang="en-US" i="1" dirty="0" err="1"/>
              <a:t>Rp</a:t>
            </a:r>
            <a:r>
              <a:rPr lang="en-US" i="1" dirty="0"/>
              <a:t> 100.000.000,/</a:t>
            </a:r>
            <a:r>
              <a:rPr lang="en-US" i="1" dirty="0" err="1"/>
              <a:t>Rp</a:t>
            </a:r>
            <a:r>
              <a:rPr lang="en-US" i="1" dirty="0"/>
              <a:t> 8.000.000.000, x </a:t>
            </a:r>
            <a:r>
              <a:rPr lang="en-US" i="1" dirty="0" err="1"/>
              <a:t>Rp</a:t>
            </a:r>
            <a:r>
              <a:rPr lang="en-US" i="1" dirty="0"/>
              <a:t> 500.000.000 x 55 % =    </a:t>
            </a:r>
            <a:r>
              <a:rPr lang="en-US" i="1" dirty="0" err="1"/>
              <a:t>Rp</a:t>
            </a:r>
            <a:r>
              <a:rPr lang="en-US" i="1" dirty="0"/>
              <a:t> 3.437.500,- (</a:t>
            </a: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pajak</a:t>
            </a:r>
            <a:r>
              <a:rPr lang="en-US" i="1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85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7300" indent="-342900" algn="just">
              <a:buNone/>
            </a:pPr>
            <a:r>
              <a:rPr lang="en-US" b="1" i="1" dirty="0"/>
              <a:t>2.	</a:t>
            </a:r>
            <a:r>
              <a:rPr lang="en-US" b="1" i="1" dirty="0" err="1"/>
              <a:t>Pembiayaan</a:t>
            </a:r>
            <a:r>
              <a:rPr lang="en-US" b="1" i="1" dirty="0"/>
              <a:t> </a:t>
            </a:r>
            <a:r>
              <a:rPr lang="en-US" b="1" i="1" dirty="0" err="1"/>
              <a:t>dengan</a:t>
            </a:r>
            <a:r>
              <a:rPr lang="en-US" b="1" i="1" dirty="0"/>
              <a:t> </a:t>
            </a:r>
            <a:r>
              <a:rPr lang="en-US" b="1" i="1" dirty="0" err="1"/>
              <a:t>bagi</a:t>
            </a:r>
            <a:r>
              <a:rPr lang="en-US" b="1" i="1" dirty="0"/>
              <a:t> </a:t>
            </a:r>
            <a:r>
              <a:rPr lang="en-US" b="1" i="1" dirty="0" err="1"/>
              <a:t>hasil</a:t>
            </a:r>
            <a:endParaRPr lang="en-US" b="1" i="1" dirty="0"/>
          </a:p>
          <a:p>
            <a:pPr marL="1257300" indent="-1092200" algn="just">
              <a:buNone/>
            </a:pPr>
            <a:r>
              <a:rPr lang="en-US" dirty="0"/>
              <a:t>	</a:t>
            </a:r>
            <a:r>
              <a:rPr lang="en-US" dirty="0" err="1"/>
              <a:t>Penyaluran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bank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 err="1"/>
              <a:t>kredit</a:t>
            </a:r>
            <a:r>
              <a:rPr lang="en-US" i="1" dirty="0"/>
              <a:t>/</a:t>
            </a:r>
            <a:r>
              <a:rPr lang="en-US" i="1" dirty="0" err="1"/>
              <a:t>pinjaman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 err="1"/>
              <a:t>pembiayaan</a:t>
            </a:r>
            <a:r>
              <a:rPr lang="en-US" i="1" dirty="0"/>
              <a:t>.</a:t>
            </a:r>
            <a:r>
              <a:rPr lang="en-US" dirty="0"/>
              <a:t> 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bank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bank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bunga</a:t>
            </a:r>
            <a:r>
              <a:rPr lang="en-US" dirty="0"/>
              <a:t> yang </a:t>
            </a:r>
            <a:r>
              <a:rPr lang="en-US" dirty="0" err="1"/>
              <a:t>dibebankan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hasil</a:t>
            </a:r>
            <a:r>
              <a:rPr lang="en-US" i="1" dirty="0"/>
              <a:t> (</a:t>
            </a:r>
            <a:r>
              <a:rPr lang="en-US" i="1" dirty="0" err="1"/>
              <a:t>nisbah</a:t>
            </a:r>
            <a:r>
              <a:rPr lang="en-US" i="1" dirty="0"/>
              <a:t>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54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1028700" indent="0" algn="just">
              <a:buNone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i="1" dirty="0"/>
              <a:t>4 </a:t>
            </a:r>
            <a:r>
              <a:rPr lang="en-US" i="1" dirty="0" err="1"/>
              <a:t>akad</a:t>
            </a:r>
            <a:r>
              <a:rPr lang="en-US" i="1" dirty="0"/>
              <a:t> </a:t>
            </a:r>
            <a:r>
              <a:rPr lang="en-US" i="1" dirty="0" err="1"/>
              <a:t>utama</a:t>
            </a:r>
            <a:r>
              <a:rPr lang="en-US" i="1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1431925" indent="-403225" algn="just">
              <a:buNone/>
            </a:pPr>
            <a:r>
              <a:rPr lang="en-US" i="1" dirty="0"/>
              <a:t>a.	Al-</a:t>
            </a:r>
            <a:r>
              <a:rPr lang="en-US" i="1" dirty="0" err="1"/>
              <a:t>musyarakah</a:t>
            </a:r>
            <a:endParaRPr lang="en-US" i="1" dirty="0"/>
          </a:p>
          <a:p>
            <a:pPr marL="1431925" indent="-287338" algn="just">
              <a:buNone/>
            </a:pPr>
            <a:r>
              <a:rPr lang="en-US" dirty="0"/>
              <a:t>	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.</a:t>
            </a:r>
          </a:p>
          <a:p>
            <a:pPr marL="1431925" indent="-287338" algn="just">
              <a:buNone/>
            </a:pPr>
            <a:r>
              <a:rPr lang="en-US" dirty="0"/>
              <a:t>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, Al-</a:t>
            </a:r>
            <a:r>
              <a:rPr lang="en-US" dirty="0" err="1"/>
              <a:t>musyarakah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 </a:t>
            </a:r>
            <a:r>
              <a:rPr lang="en-US" dirty="0" err="1"/>
              <a:t>Nasabah</a:t>
            </a:r>
            <a:r>
              <a:rPr lang="en-US" dirty="0"/>
              <a:t>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bank,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bank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8293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28700" indent="0" algn="just">
              <a:buNone/>
            </a:pPr>
            <a:r>
              <a:rPr lang="en-US" i="1" dirty="0" err="1"/>
              <a:t>Contoh</a:t>
            </a:r>
            <a:r>
              <a:rPr lang="en-US" i="1" dirty="0"/>
              <a:t> :</a:t>
            </a:r>
          </a:p>
          <a:p>
            <a:pPr marL="1028700" indent="0" algn="just">
              <a:buNone/>
            </a:pPr>
            <a:r>
              <a:rPr lang="en-US" i="1" dirty="0"/>
              <a:t>Tn. </a:t>
            </a:r>
            <a:r>
              <a:rPr lang="en-US" i="1" dirty="0" err="1"/>
              <a:t>Robini</a:t>
            </a:r>
            <a:r>
              <a:rPr lang="en-US" i="1" dirty="0"/>
              <a:t> </a:t>
            </a:r>
            <a:r>
              <a:rPr lang="en-US" i="1" dirty="0" err="1"/>
              <a:t>hendak</a:t>
            </a:r>
            <a:r>
              <a:rPr lang="en-US" i="1" dirty="0"/>
              <a:t> </a:t>
            </a:r>
            <a:r>
              <a:rPr lang="en-US" i="1" dirty="0" err="1"/>
              <a:t>melakukan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 </a:t>
            </a:r>
            <a:r>
              <a:rPr lang="en-US" i="1" dirty="0" err="1"/>
              <a:t>tetapi</a:t>
            </a:r>
            <a:r>
              <a:rPr lang="en-US" i="1" dirty="0"/>
              <a:t> </a:t>
            </a:r>
            <a:r>
              <a:rPr lang="en-US" i="1" dirty="0" err="1"/>
              <a:t>kekurangan</a:t>
            </a:r>
            <a:r>
              <a:rPr lang="en-US" i="1" dirty="0"/>
              <a:t> modal.  Modal yang </a:t>
            </a:r>
            <a:r>
              <a:rPr lang="en-US" i="1" dirty="0" err="1"/>
              <a:t>dibutuhkan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40.000.000,-, </a:t>
            </a:r>
            <a:r>
              <a:rPr lang="en-US" i="1" dirty="0" err="1"/>
              <a:t>sedangkan</a:t>
            </a:r>
            <a:r>
              <a:rPr lang="en-US" i="1" dirty="0"/>
              <a:t> modal yang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/>
              <a:t>tersedia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20.000.000,-. 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berarti</a:t>
            </a:r>
            <a:r>
              <a:rPr lang="en-US" i="1" dirty="0"/>
              <a:t> Tn. </a:t>
            </a:r>
            <a:r>
              <a:rPr lang="en-US" i="1" dirty="0" err="1"/>
              <a:t>Robini</a:t>
            </a:r>
            <a:r>
              <a:rPr lang="en-US" i="1" dirty="0"/>
              <a:t> </a:t>
            </a:r>
            <a:r>
              <a:rPr lang="en-US" i="1" dirty="0" err="1"/>
              <a:t>kekurangan</a:t>
            </a:r>
            <a:r>
              <a:rPr lang="en-US" i="1" dirty="0"/>
              <a:t> </a:t>
            </a:r>
            <a:r>
              <a:rPr lang="en-US" i="1" dirty="0" err="1"/>
              <a:t>dana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20.000.000,-. 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menutupi</a:t>
            </a:r>
            <a:r>
              <a:rPr lang="en-US" i="1" dirty="0"/>
              <a:t> </a:t>
            </a:r>
            <a:r>
              <a:rPr lang="en-US" i="1" dirty="0" err="1"/>
              <a:t>kekurangan</a:t>
            </a:r>
            <a:r>
              <a:rPr lang="en-US" i="1" dirty="0"/>
              <a:t> </a:t>
            </a:r>
            <a:r>
              <a:rPr lang="en-US" i="1" dirty="0" err="1"/>
              <a:t>dana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, Tn. </a:t>
            </a:r>
            <a:r>
              <a:rPr lang="en-US" i="1" dirty="0" err="1"/>
              <a:t>Robini</a:t>
            </a:r>
            <a:r>
              <a:rPr lang="en-US" i="1" dirty="0"/>
              <a:t> </a:t>
            </a:r>
            <a:r>
              <a:rPr lang="en-US" i="1" dirty="0" err="1"/>
              <a:t>meminta</a:t>
            </a:r>
            <a:r>
              <a:rPr lang="en-US" i="1" dirty="0"/>
              <a:t> </a:t>
            </a:r>
            <a:r>
              <a:rPr lang="en-US" i="1" dirty="0" err="1"/>
              <a:t>bantuan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disetujui</a:t>
            </a:r>
            <a:r>
              <a:rPr lang="en-US" i="1" dirty="0"/>
              <a:t>. 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demikian</a:t>
            </a:r>
            <a:r>
              <a:rPr lang="en-US" i="1" dirty="0"/>
              <a:t> modal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/</a:t>
            </a:r>
            <a:r>
              <a:rPr lang="en-US" i="1" dirty="0" err="1"/>
              <a:t>proyek</a:t>
            </a:r>
            <a:r>
              <a:rPr lang="en-US" i="1" dirty="0"/>
              <a:t> </a:t>
            </a:r>
            <a:r>
              <a:rPr lang="en-US" i="1" dirty="0" err="1"/>
              <a:t>dipenuhi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Tn. </a:t>
            </a:r>
            <a:r>
              <a:rPr lang="en-US" i="1" dirty="0" err="1"/>
              <a:t>Robini</a:t>
            </a:r>
            <a:r>
              <a:rPr lang="en-US" i="1" dirty="0"/>
              <a:t> 50 % </a:t>
            </a:r>
            <a:r>
              <a:rPr lang="en-US" i="1" dirty="0" err="1"/>
              <a:t>dan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50 %.  </a:t>
            </a:r>
          </a:p>
        </p:txBody>
      </p:sp>
    </p:spTree>
    <p:extLst>
      <p:ext uri="{BB962C8B-B14F-4D97-AF65-F5344CB8AC3E}">
        <p14:creationId xmlns:p14="http://schemas.microsoft.com/office/powerpoint/2010/main" val="862853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indent="0" algn="just">
              <a:buNone/>
            </a:pP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akhirnya</a:t>
            </a:r>
            <a:r>
              <a:rPr lang="en-US" i="1" dirty="0"/>
              <a:t> </a:t>
            </a:r>
            <a:r>
              <a:rPr lang="en-US" i="1" dirty="0" err="1"/>
              <a:t>proyek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memberikan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15.000.000,-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pembagian</a:t>
            </a:r>
            <a:r>
              <a:rPr lang="en-US" i="1" dirty="0"/>
              <a:t> </a:t>
            </a: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50 : 50, </a:t>
            </a:r>
            <a:r>
              <a:rPr lang="en-US" i="1" dirty="0" err="1"/>
              <a:t>artinya</a:t>
            </a:r>
            <a:r>
              <a:rPr lang="en-US" i="1" dirty="0"/>
              <a:t> 50 % </a:t>
            </a:r>
            <a:r>
              <a:rPr lang="en-US" i="1" dirty="0" err="1"/>
              <a:t>untuk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(</a:t>
            </a:r>
            <a:r>
              <a:rPr lang="en-US" i="1" dirty="0" err="1"/>
              <a:t>Rp</a:t>
            </a:r>
            <a:r>
              <a:rPr lang="en-US" i="1" dirty="0"/>
              <a:t> 7.500.000,) </a:t>
            </a:r>
            <a:r>
              <a:rPr lang="en-US" i="1" dirty="0" err="1"/>
              <a:t>dan</a:t>
            </a:r>
            <a:r>
              <a:rPr lang="en-US" i="1" dirty="0"/>
              <a:t> 50 % </a:t>
            </a:r>
            <a:r>
              <a:rPr lang="en-US" i="1" dirty="0" err="1"/>
              <a:t>untuk</a:t>
            </a:r>
            <a:r>
              <a:rPr lang="en-US" i="1" dirty="0"/>
              <a:t> Tn. </a:t>
            </a:r>
            <a:r>
              <a:rPr lang="en-US" i="1" dirty="0" err="1"/>
              <a:t>Robini</a:t>
            </a:r>
            <a:r>
              <a:rPr lang="en-US" i="1" dirty="0"/>
              <a:t> (</a:t>
            </a:r>
            <a:r>
              <a:rPr lang="en-US" i="1" dirty="0" err="1"/>
              <a:t>Rp</a:t>
            </a:r>
            <a:r>
              <a:rPr lang="en-US" i="1" dirty="0"/>
              <a:t> 7.500.000,).  </a:t>
            </a:r>
          </a:p>
          <a:p>
            <a:pPr marL="1028700" indent="0" algn="just">
              <a:buNone/>
            </a:pP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akhir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 Tn. </a:t>
            </a:r>
            <a:r>
              <a:rPr lang="en-US" i="1" dirty="0" err="1"/>
              <a:t>Robini</a:t>
            </a:r>
            <a:r>
              <a:rPr lang="en-US" i="1" dirty="0"/>
              <a:t> </a:t>
            </a:r>
            <a:r>
              <a:rPr lang="en-US" i="1" dirty="0" err="1"/>
              <a:t>tetap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mengembalikan</a:t>
            </a:r>
            <a:r>
              <a:rPr lang="en-US" i="1" dirty="0"/>
              <a:t> </a:t>
            </a:r>
            <a:r>
              <a:rPr lang="en-US" i="1" dirty="0" err="1"/>
              <a:t>uang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20.000.000,- </a:t>
            </a:r>
            <a:r>
              <a:rPr lang="en-US" i="1" dirty="0" err="1"/>
              <a:t>ditambah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7.500.000,-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hasil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72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485900" indent="-457200" algn="just">
              <a:buNone/>
            </a:pPr>
            <a:r>
              <a:rPr lang="en-US" i="1" dirty="0"/>
              <a:t>b.	Al-</a:t>
            </a:r>
            <a:r>
              <a:rPr lang="en-US" i="1" dirty="0" err="1"/>
              <a:t>mudharabah</a:t>
            </a:r>
            <a:endParaRPr lang="en-US" i="1" dirty="0"/>
          </a:p>
          <a:p>
            <a:pPr marL="1485900" indent="-342900" algn="just">
              <a:buNone/>
            </a:pPr>
            <a:r>
              <a:rPr lang="en-US" dirty="0"/>
              <a:t>	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. 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 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modal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. 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pengelolalah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096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marL="148590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prakteknya</a:t>
            </a:r>
            <a:r>
              <a:rPr lang="en-US" dirty="0"/>
              <a:t>, </a:t>
            </a:r>
            <a:r>
              <a:rPr lang="en-US" i="1" dirty="0"/>
              <a:t>Al-</a:t>
            </a:r>
            <a:r>
              <a:rPr lang="en-US" i="1" dirty="0" err="1"/>
              <a:t>mudharabah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1828800" indent="-393700" algn="just">
              <a:buNone/>
            </a:pPr>
            <a:r>
              <a:rPr lang="en-US" i="1" dirty="0"/>
              <a:t>1)	</a:t>
            </a:r>
            <a:r>
              <a:rPr lang="en-US" i="1" dirty="0" err="1"/>
              <a:t>Mudharabah</a:t>
            </a:r>
            <a:r>
              <a:rPr lang="en-US" i="1" dirty="0"/>
              <a:t> </a:t>
            </a:r>
            <a:r>
              <a:rPr lang="en-US" i="1" dirty="0" err="1"/>
              <a:t>muthlaqah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cakupannya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pPr marL="1828800" indent="-393700" algn="just">
              <a:buNone/>
            </a:pPr>
            <a:r>
              <a:rPr lang="en-US" i="1" dirty="0"/>
              <a:t>2)	</a:t>
            </a:r>
            <a:r>
              <a:rPr lang="en-US" i="1" dirty="0" err="1"/>
              <a:t>Mudharabah</a:t>
            </a:r>
            <a:r>
              <a:rPr lang="en-US" i="1" dirty="0"/>
              <a:t>  </a:t>
            </a:r>
            <a:r>
              <a:rPr lang="en-US" i="1" dirty="0" err="1"/>
              <a:t>muqayyah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spesifiksi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pPr marL="143510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, </a:t>
            </a:r>
            <a:r>
              <a:rPr lang="en-US" i="1" dirty="0"/>
              <a:t>Al </a:t>
            </a:r>
            <a:r>
              <a:rPr lang="en-US" i="1" dirty="0" err="1"/>
              <a:t>mudharabah</a:t>
            </a:r>
            <a:r>
              <a:rPr lang="en-US" i="1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modal </a:t>
            </a:r>
            <a:r>
              <a:rPr lang="en-US" dirty="0" err="1"/>
              <a:t>kerja</a:t>
            </a:r>
            <a:r>
              <a:rPr lang="en-US" dirty="0"/>
              <a:t>.  Dana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i="1" dirty="0" err="1"/>
              <a:t>mudharabah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haji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kurban</a:t>
            </a:r>
            <a:r>
              <a:rPr lang="en-US" dirty="0"/>
              <a:t>.  Dana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spesial</a:t>
            </a:r>
            <a:r>
              <a:rPr lang="en-US" dirty="0"/>
              <a:t> yang </a:t>
            </a:r>
            <a:r>
              <a:rPr lang="en-US" dirty="0" err="1"/>
              <a:t>dititipkan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9990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0" indent="0" algn="just">
              <a:buNone/>
            </a:pPr>
            <a:r>
              <a:rPr lang="en-US" i="1" dirty="0" err="1"/>
              <a:t>Contoh</a:t>
            </a:r>
            <a:r>
              <a:rPr lang="en-US" i="1" dirty="0"/>
              <a:t> :</a:t>
            </a:r>
          </a:p>
          <a:p>
            <a:pPr marL="1143000" indent="0" algn="just">
              <a:buNone/>
            </a:pPr>
            <a:r>
              <a:rPr lang="en-US" i="1" dirty="0" err="1"/>
              <a:t>Ny</a:t>
            </a:r>
            <a:r>
              <a:rPr lang="en-US" i="1" dirty="0"/>
              <a:t>. </a:t>
            </a:r>
            <a:r>
              <a:rPr lang="en-US" i="1" dirty="0" err="1"/>
              <a:t>Fariani</a:t>
            </a:r>
            <a:r>
              <a:rPr lang="en-US" i="1" dirty="0"/>
              <a:t> </a:t>
            </a:r>
            <a:r>
              <a:rPr lang="en-US" i="1" dirty="0" err="1"/>
              <a:t>hendak</a:t>
            </a:r>
            <a:r>
              <a:rPr lang="en-US" i="1" dirty="0"/>
              <a:t> </a:t>
            </a:r>
            <a:r>
              <a:rPr lang="en-US" i="1" dirty="0" err="1"/>
              <a:t>melakukan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modal </a:t>
            </a:r>
            <a:r>
              <a:rPr lang="en-US" i="1" dirty="0" err="1"/>
              <a:t>Rp</a:t>
            </a:r>
            <a:r>
              <a:rPr lang="en-US" i="1" dirty="0"/>
              <a:t> 50.000.000,-.  </a:t>
            </a:r>
            <a:r>
              <a:rPr lang="en-US" i="1" dirty="0" err="1"/>
              <a:t>Diperkirakan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memperoleh</a:t>
            </a:r>
            <a:r>
              <a:rPr lang="en-US" i="1" dirty="0"/>
              <a:t> </a:t>
            </a:r>
            <a:r>
              <a:rPr lang="en-US" i="1" dirty="0" err="1"/>
              <a:t>pendapatan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10.000.000,- per </a:t>
            </a:r>
            <a:r>
              <a:rPr lang="en-US" i="1" dirty="0" err="1"/>
              <a:t>bulan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modal </a:t>
            </a:r>
            <a:r>
              <a:rPr lang="en-US" i="1" dirty="0" err="1"/>
              <a:t>disediakan</a:t>
            </a:r>
            <a:r>
              <a:rPr lang="en-US" i="1" dirty="0"/>
              <a:t> </a:t>
            </a:r>
            <a:r>
              <a:rPr lang="en-US" i="1" dirty="0" err="1"/>
              <a:t>seluruhnya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.  Dari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disisihkan</a:t>
            </a:r>
            <a:r>
              <a:rPr lang="en-US" i="1" dirty="0"/>
              <a:t> </a:t>
            </a:r>
            <a:r>
              <a:rPr lang="en-US" i="1" dirty="0" err="1"/>
              <a:t>terlebih</a:t>
            </a:r>
            <a:r>
              <a:rPr lang="en-US" i="1" dirty="0"/>
              <a:t> </a:t>
            </a:r>
            <a:r>
              <a:rPr lang="en-US" i="1" dirty="0" err="1"/>
              <a:t>dahulu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mengembalikan</a:t>
            </a:r>
            <a:r>
              <a:rPr lang="en-US" i="1" dirty="0"/>
              <a:t> modal </a:t>
            </a:r>
            <a:r>
              <a:rPr lang="en-US" i="1" dirty="0" err="1"/>
              <a:t>misalnya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4.000.000,-.  </a:t>
            </a:r>
            <a:r>
              <a:rPr lang="en-US" i="1" dirty="0" err="1"/>
              <a:t>Selebihnya</a:t>
            </a:r>
            <a:r>
              <a:rPr lang="en-US" i="1" dirty="0"/>
              <a:t> </a:t>
            </a:r>
            <a:r>
              <a:rPr lang="en-US" i="1" dirty="0" err="1"/>
              <a:t>dibagikan</a:t>
            </a:r>
            <a:r>
              <a:rPr lang="en-US" i="1" dirty="0"/>
              <a:t> </a:t>
            </a:r>
            <a:r>
              <a:rPr lang="en-US" i="1" dirty="0" err="1"/>
              <a:t>antara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nasabah</a:t>
            </a:r>
            <a:r>
              <a:rPr lang="en-US" i="1" dirty="0"/>
              <a:t> </a:t>
            </a:r>
            <a:r>
              <a:rPr lang="en-US" i="1" dirty="0" err="1"/>
              <a:t>sesuai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kesepakatan</a:t>
            </a:r>
            <a:r>
              <a:rPr lang="en-US" i="1" dirty="0"/>
              <a:t> </a:t>
            </a:r>
            <a:r>
              <a:rPr lang="en-US" i="1" dirty="0" err="1"/>
              <a:t>sebelumnya</a:t>
            </a:r>
            <a:r>
              <a:rPr lang="en-US" i="1" dirty="0"/>
              <a:t>, </a:t>
            </a:r>
            <a:r>
              <a:rPr lang="en-US" i="1" dirty="0" err="1"/>
              <a:t>yaitu</a:t>
            </a:r>
            <a:r>
              <a:rPr lang="en-US" i="1" dirty="0"/>
              <a:t> 60 : 40, </a:t>
            </a:r>
            <a:r>
              <a:rPr lang="en-US" i="1" dirty="0" err="1"/>
              <a:t>sehingga</a:t>
            </a:r>
            <a:r>
              <a:rPr lang="en-US" i="1" dirty="0"/>
              <a:t> </a:t>
            </a:r>
            <a:r>
              <a:rPr lang="en-US" i="1" dirty="0" err="1"/>
              <a:t>diperoleh</a:t>
            </a:r>
            <a:r>
              <a:rPr lang="en-US" i="1" dirty="0"/>
              <a:t> (60 % x </a:t>
            </a:r>
            <a:r>
              <a:rPr lang="en-US" i="1" dirty="0" err="1"/>
              <a:t>Rp</a:t>
            </a:r>
            <a:r>
              <a:rPr lang="en-US" i="1" dirty="0"/>
              <a:t> 6.000.000,- = </a:t>
            </a:r>
            <a:r>
              <a:rPr lang="en-US" i="1" dirty="0" err="1"/>
              <a:t>Rp</a:t>
            </a:r>
            <a:r>
              <a:rPr lang="en-US" i="1" dirty="0"/>
              <a:t> 3.600.000,-) </a:t>
            </a:r>
            <a:r>
              <a:rPr lang="en-US" i="1" dirty="0" err="1"/>
              <a:t>untuk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40 % (40 % x </a:t>
            </a:r>
            <a:r>
              <a:rPr lang="en-US" i="1" dirty="0" err="1"/>
              <a:t>Rp</a:t>
            </a:r>
            <a:r>
              <a:rPr lang="en-US" i="1" dirty="0"/>
              <a:t> 6.000.000,-)  = </a:t>
            </a:r>
            <a:r>
              <a:rPr lang="en-US" i="1" dirty="0" err="1"/>
              <a:t>Rp</a:t>
            </a:r>
            <a:r>
              <a:rPr lang="en-US" i="1" dirty="0"/>
              <a:t> 2.400.000,-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Ny</a:t>
            </a:r>
            <a:r>
              <a:rPr lang="en-US" i="1" dirty="0"/>
              <a:t>. </a:t>
            </a:r>
            <a:r>
              <a:rPr lang="en-US" i="1" dirty="0" err="1"/>
              <a:t>Fariani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9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20800" indent="-342900" algn="just">
              <a:buNone/>
            </a:pPr>
            <a:r>
              <a:rPr lang="en-US" i="1" dirty="0"/>
              <a:t>c.	Al-</a:t>
            </a:r>
            <a:r>
              <a:rPr lang="en-US" i="1" dirty="0" err="1"/>
              <a:t>muza’arah</a:t>
            </a:r>
            <a:endParaRPr lang="en-US" i="1" dirty="0"/>
          </a:p>
          <a:p>
            <a:pPr marL="1320800" indent="-279400" algn="just">
              <a:buNone/>
            </a:pPr>
            <a:r>
              <a:rPr lang="en-US" i="1" dirty="0"/>
              <a:t>	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penggarap</a:t>
            </a:r>
            <a:r>
              <a:rPr lang="en-US" dirty="0"/>
              <a:t>. 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penggarap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ditanami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.</a:t>
            </a:r>
          </a:p>
          <a:p>
            <a:pPr marL="1320800" indent="-279400" algn="just">
              <a:buNone/>
            </a:pPr>
            <a:r>
              <a:rPr lang="en-US" dirty="0"/>
              <a:t>	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, </a:t>
            </a:r>
            <a:r>
              <a:rPr lang="en-US" dirty="0" err="1"/>
              <a:t>benih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penggarap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35100" indent="-406400" algn="just">
              <a:buNone/>
            </a:pPr>
            <a:r>
              <a:rPr lang="en-US" i="1" dirty="0"/>
              <a:t>d.	Al-</a:t>
            </a:r>
            <a:r>
              <a:rPr lang="en-US" i="1" dirty="0" err="1"/>
              <a:t>musaqah</a:t>
            </a:r>
            <a:endParaRPr lang="en-US" i="1" dirty="0"/>
          </a:p>
          <a:p>
            <a:pPr marL="1435100" indent="-279400" algn="just">
              <a:buNone/>
            </a:pPr>
            <a:r>
              <a:rPr lang="en-US" i="1" dirty="0"/>
              <a:t>	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Al-</a:t>
            </a:r>
            <a:r>
              <a:rPr lang="en-US" i="1" dirty="0" err="1"/>
              <a:t>muza’arah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penggarap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penyiraman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. 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penggarap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3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968552"/>
          </a:xfrm>
        </p:spPr>
        <p:txBody>
          <a:bodyPr>
            <a:normAutofit/>
          </a:bodyPr>
          <a:lstStyle/>
          <a:p>
            <a:pPr marL="690563" indent="-542925"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Kestabilan </a:t>
            </a:r>
            <a:r>
              <a:rPr lang="id-ID" dirty="0"/>
              <a:t>Rupiah yang diinginkan oleh Bank Indonesia adalah :</a:t>
            </a:r>
          </a:p>
          <a:p>
            <a:pPr marL="1150938" lvl="0" indent="-457200" algn="just">
              <a:buNone/>
            </a:pPr>
            <a:r>
              <a:rPr lang="id-ID" dirty="0"/>
              <a:t>1.	Kestabilan nilai rupiah terhadap barang dan jasa yang dapat diukur dengan atau tercermin dari laju inflasi.</a:t>
            </a:r>
          </a:p>
          <a:p>
            <a:pPr marL="1146175" lvl="0" indent="-452438" algn="just">
              <a:buNone/>
            </a:pPr>
            <a:r>
              <a:rPr lang="id-ID" dirty="0"/>
              <a:t>2.	Kestabilan nilai rupiah terhadap mata uang negara lain yang dapat diukur dengan atau tercermin dari perkembangan nilai tukar rupiah terhadap mata uang negara lain.</a:t>
            </a:r>
          </a:p>
          <a:p>
            <a:pPr marL="690563" lvl="1" indent="-149225" algn="just">
              <a:buNone/>
            </a:pPr>
            <a:r>
              <a:rPr lang="id-ID" sz="2600" dirty="0"/>
              <a:t>	</a:t>
            </a:r>
            <a:r>
              <a:rPr lang="id-ID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6762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0" indent="-393700" algn="just">
              <a:buNone/>
            </a:pPr>
            <a:r>
              <a:rPr lang="en-US" dirty="0"/>
              <a:t>3.	</a:t>
            </a:r>
            <a:r>
              <a:rPr lang="en-US" b="1" i="1" dirty="0" err="1"/>
              <a:t>Bai’al</a:t>
            </a:r>
            <a:r>
              <a:rPr lang="en-US" b="1" i="1" dirty="0"/>
              <a:t> </a:t>
            </a:r>
            <a:r>
              <a:rPr lang="en-US" b="1" i="1" dirty="0" err="1"/>
              <a:t>Murabahah</a:t>
            </a:r>
            <a:endParaRPr lang="en-US" b="1" i="1" dirty="0"/>
          </a:p>
          <a:p>
            <a:pPr marL="1143000" indent="-1143000" algn="just">
              <a:buNone/>
            </a:pPr>
            <a:r>
              <a:rPr lang="en-US" dirty="0"/>
              <a:t>	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disepakati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diinginkannya</a:t>
            </a:r>
            <a:r>
              <a:rPr lang="en-US" dirty="0"/>
              <a:t>. 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100.000,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5.000,-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jualnya</a:t>
            </a:r>
            <a:r>
              <a:rPr lang="en-US" dirty="0"/>
              <a:t>   </a:t>
            </a:r>
            <a:r>
              <a:rPr lang="en-US" dirty="0" err="1"/>
              <a:t>Rp</a:t>
            </a:r>
            <a:r>
              <a:rPr lang="en-US" dirty="0"/>
              <a:t> 105.000,-.</a:t>
            </a:r>
          </a:p>
          <a:p>
            <a:pPr marL="1143000" indent="-342900" algn="just">
              <a:buNone/>
            </a:pPr>
            <a:r>
              <a:rPr lang="en-US" dirty="0"/>
              <a:t>	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i="1" dirty="0" err="1"/>
              <a:t>bai’al</a:t>
            </a:r>
            <a:r>
              <a:rPr lang="en-US" i="1" dirty="0"/>
              <a:t> </a:t>
            </a:r>
            <a:r>
              <a:rPr lang="en-US" i="1" dirty="0" err="1"/>
              <a:t>murabahah</a:t>
            </a:r>
            <a:r>
              <a:rPr lang="en-US" i="1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,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pemesanan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i="1" dirty="0" err="1"/>
              <a:t>bai’al</a:t>
            </a:r>
            <a:r>
              <a:rPr lang="en-US" i="1" dirty="0"/>
              <a:t> </a:t>
            </a:r>
            <a:r>
              <a:rPr lang="en-US" i="1" dirty="0" err="1"/>
              <a:t>murabahah</a:t>
            </a:r>
            <a:r>
              <a:rPr lang="en-US" i="1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33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2200" indent="0" algn="just">
              <a:buNone/>
            </a:pPr>
            <a:r>
              <a:rPr lang="en-US" i="1" dirty="0" err="1"/>
              <a:t>Contoh</a:t>
            </a:r>
            <a:r>
              <a:rPr lang="en-US" i="1" dirty="0"/>
              <a:t> :</a:t>
            </a:r>
          </a:p>
          <a:p>
            <a:pPr marL="1092200" indent="-1092200" algn="just">
              <a:buNone/>
            </a:pPr>
            <a:r>
              <a:rPr lang="en-US" i="1" dirty="0"/>
              <a:t>	</a:t>
            </a:r>
            <a:r>
              <a:rPr lang="en-US" i="1" dirty="0" err="1"/>
              <a:t>Ny</a:t>
            </a:r>
            <a:r>
              <a:rPr lang="en-US" i="1" dirty="0"/>
              <a:t>. </a:t>
            </a:r>
            <a:r>
              <a:rPr lang="en-US" i="1" dirty="0" err="1"/>
              <a:t>Solawati</a:t>
            </a:r>
            <a:r>
              <a:rPr lang="en-US" i="1" dirty="0"/>
              <a:t> </a:t>
            </a:r>
            <a:r>
              <a:rPr lang="en-US" i="1" dirty="0" err="1"/>
              <a:t>memerlukan</a:t>
            </a:r>
            <a:r>
              <a:rPr lang="en-US" i="1" dirty="0"/>
              <a:t> </a:t>
            </a:r>
            <a:r>
              <a:rPr lang="en-US" i="1" dirty="0" err="1"/>
              <a:t>sebuah</a:t>
            </a:r>
            <a:r>
              <a:rPr lang="en-US" i="1" dirty="0"/>
              <a:t> </a:t>
            </a:r>
            <a:r>
              <a:rPr lang="en-US" i="1" dirty="0" err="1"/>
              <a:t>mobil</a:t>
            </a:r>
            <a:r>
              <a:rPr lang="en-US" i="1" dirty="0"/>
              <a:t> </a:t>
            </a:r>
            <a:r>
              <a:rPr lang="en-US" i="1" dirty="0" err="1"/>
              <a:t>senilai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30.000.000,-.  </a:t>
            </a:r>
            <a:r>
              <a:rPr lang="en-US" i="1" dirty="0" err="1"/>
              <a:t>Jika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yang </a:t>
            </a:r>
            <a:r>
              <a:rPr lang="en-US" i="1" dirty="0" err="1"/>
              <a:t>membiayai</a:t>
            </a:r>
            <a:r>
              <a:rPr lang="en-US" i="1" dirty="0"/>
              <a:t> </a:t>
            </a:r>
            <a:r>
              <a:rPr lang="en-US" i="1" dirty="0" err="1"/>
              <a:t>pembelian</a:t>
            </a:r>
            <a:r>
              <a:rPr lang="en-US" i="1" dirty="0"/>
              <a:t> </a:t>
            </a:r>
            <a:r>
              <a:rPr lang="en-US" i="1" dirty="0" err="1"/>
              <a:t>mobil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maka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mengharapkan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6.000.000,- </a:t>
            </a:r>
            <a:r>
              <a:rPr lang="en-US" i="1" dirty="0" err="1"/>
              <a:t>selama</a:t>
            </a:r>
            <a:r>
              <a:rPr lang="en-US" i="1" dirty="0"/>
              <a:t> 3 </a:t>
            </a:r>
            <a:r>
              <a:rPr lang="en-US" i="1" dirty="0" err="1"/>
              <a:t>tahun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yang </a:t>
            </a:r>
            <a:r>
              <a:rPr lang="en-US" i="1" dirty="0" err="1"/>
              <a:t>ditetapkan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Ny</a:t>
            </a:r>
            <a:r>
              <a:rPr lang="en-US" i="1" dirty="0"/>
              <a:t>. </a:t>
            </a:r>
            <a:r>
              <a:rPr lang="en-US" i="1" dirty="0" err="1"/>
              <a:t>Solawati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36.000.000,-.  </a:t>
            </a:r>
            <a:r>
              <a:rPr lang="en-US" i="1" dirty="0" err="1"/>
              <a:t>Kemudian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disetujui</a:t>
            </a:r>
            <a:r>
              <a:rPr lang="en-US" i="1" dirty="0"/>
              <a:t> </a:t>
            </a:r>
            <a:r>
              <a:rPr lang="en-US" i="1" dirty="0" err="1"/>
              <a:t>nasabah</a:t>
            </a:r>
            <a:r>
              <a:rPr lang="en-US" i="1" dirty="0"/>
              <a:t>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nasabah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mencicil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angsuran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1.000.000,- per </a:t>
            </a:r>
            <a:r>
              <a:rPr lang="en-US" i="1" dirty="0" err="1"/>
              <a:t>bulan</a:t>
            </a:r>
            <a:r>
              <a:rPr lang="en-US" i="1" dirty="0"/>
              <a:t> (</a:t>
            </a:r>
            <a:r>
              <a:rPr lang="en-US" i="1" dirty="0" err="1"/>
              <a:t>diperoleh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36.000.000,- : 36 </a:t>
            </a:r>
            <a:r>
              <a:rPr lang="en-US" i="1" dirty="0" err="1"/>
              <a:t>bulan</a:t>
            </a:r>
            <a:r>
              <a:rPr lang="en-US" i="1" dirty="0"/>
              <a:t>) </a:t>
            </a:r>
            <a:r>
              <a:rPr lang="en-US" i="1" dirty="0" err="1"/>
              <a:t>kepada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17588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2200" indent="-406400" algn="just">
              <a:buNone/>
            </a:pPr>
            <a:r>
              <a:rPr lang="en-US" b="1" i="1" dirty="0"/>
              <a:t>4.	</a:t>
            </a:r>
            <a:r>
              <a:rPr lang="en-US" b="1" i="1" dirty="0" err="1"/>
              <a:t>Bai’as</a:t>
            </a:r>
            <a:r>
              <a:rPr lang="en-US" b="1" i="1" dirty="0"/>
              <a:t>-Salam</a:t>
            </a:r>
          </a:p>
          <a:p>
            <a:pPr marL="1092200" indent="-342900" algn="just">
              <a:buNone/>
            </a:pPr>
            <a:r>
              <a:rPr lang="en-US" dirty="0"/>
              <a:t>	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dimuka</a:t>
            </a:r>
            <a:r>
              <a:rPr lang="en-US" dirty="0"/>
              <a:t>.  </a:t>
            </a:r>
            <a:r>
              <a:rPr lang="en-US" dirty="0" err="1"/>
              <a:t>Prinsip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pPr marL="1028700" indent="-279400" algn="just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545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28700" indent="0" algn="just">
              <a:buNone/>
            </a:pPr>
            <a:r>
              <a:rPr lang="en-US" i="1" dirty="0" err="1"/>
              <a:t>Contoh</a:t>
            </a:r>
            <a:r>
              <a:rPr lang="en-US" i="1" dirty="0"/>
              <a:t> :</a:t>
            </a:r>
          </a:p>
          <a:p>
            <a:pPr marL="1028700" indent="-965200" algn="just">
              <a:buNone/>
            </a:pPr>
            <a:r>
              <a:rPr lang="en-US" i="1" dirty="0"/>
              <a:t>	</a:t>
            </a:r>
            <a:r>
              <a:rPr lang="en-US" i="1" dirty="0" err="1"/>
              <a:t>Seorang</a:t>
            </a:r>
            <a:r>
              <a:rPr lang="en-US" i="1" dirty="0"/>
              <a:t> </a:t>
            </a:r>
            <a:r>
              <a:rPr lang="en-US" i="1" dirty="0" err="1"/>
              <a:t>petani</a:t>
            </a:r>
            <a:r>
              <a:rPr lang="en-US" i="1" dirty="0"/>
              <a:t> </a:t>
            </a:r>
            <a:r>
              <a:rPr lang="en-US" i="1" dirty="0" err="1"/>
              <a:t>cengkeh</a:t>
            </a:r>
            <a:r>
              <a:rPr lang="en-US" i="1" dirty="0"/>
              <a:t> </a:t>
            </a:r>
            <a:r>
              <a:rPr lang="en-US" i="1" dirty="0" err="1"/>
              <a:t>hendak</a:t>
            </a:r>
            <a:r>
              <a:rPr lang="en-US" i="1" dirty="0"/>
              <a:t> </a:t>
            </a:r>
            <a:r>
              <a:rPr lang="en-US" i="1" dirty="0" err="1"/>
              <a:t>menanam</a:t>
            </a:r>
            <a:r>
              <a:rPr lang="en-US" i="1" dirty="0"/>
              <a:t> </a:t>
            </a:r>
            <a:r>
              <a:rPr lang="en-US" i="1" dirty="0" err="1"/>
              <a:t>cengkeh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membutuhkan</a:t>
            </a:r>
            <a:r>
              <a:rPr lang="en-US" i="1" dirty="0"/>
              <a:t> </a:t>
            </a:r>
            <a:r>
              <a:rPr lang="en-US" i="1" dirty="0" err="1"/>
              <a:t>dana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200.000.000,- </a:t>
            </a:r>
            <a:r>
              <a:rPr lang="en-US" i="1" dirty="0" err="1"/>
              <a:t>untuk</a:t>
            </a:r>
            <a:r>
              <a:rPr lang="en-US" i="1" dirty="0"/>
              <a:t> 1 ha. 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menyetujui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melakukan</a:t>
            </a:r>
            <a:r>
              <a:rPr lang="en-US" i="1" dirty="0"/>
              <a:t> </a:t>
            </a:r>
            <a:r>
              <a:rPr lang="en-US" i="1" dirty="0" err="1"/>
              <a:t>akad</a:t>
            </a:r>
            <a:r>
              <a:rPr lang="en-US" i="1" dirty="0"/>
              <a:t> </a:t>
            </a:r>
            <a:r>
              <a:rPr lang="en-US" i="1" dirty="0" err="1"/>
              <a:t>dimana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membeli</a:t>
            </a:r>
            <a:r>
              <a:rPr lang="en-US" i="1" dirty="0"/>
              <a:t> </a:t>
            </a:r>
            <a:r>
              <a:rPr lang="en-US" i="1" dirty="0" err="1"/>
              <a:t>cengkeh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sebanyak</a:t>
            </a:r>
            <a:r>
              <a:rPr lang="en-US" i="1" dirty="0"/>
              <a:t> 10 ton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200.000.000,- </a:t>
            </a:r>
            <a:r>
              <a:rPr lang="en-US" i="1" dirty="0" err="1"/>
              <a:t>selama</a:t>
            </a:r>
            <a:r>
              <a:rPr lang="en-US" i="1" dirty="0"/>
              <a:t>    1 </a:t>
            </a:r>
            <a:r>
              <a:rPr lang="en-US" i="1" dirty="0" err="1"/>
              <a:t>tahun</a:t>
            </a:r>
            <a:r>
              <a:rPr lang="en-US" i="1" dirty="0"/>
              <a:t>.  </a:t>
            </a:r>
          </a:p>
          <a:p>
            <a:pPr marL="1028700" indent="-965200" algn="just">
              <a:buNone/>
            </a:pPr>
            <a:r>
              <a:rPr lang="en-US" i="1" dirty="0"/>
              <a:t>	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saat</a:t>
            </a:r>
            <a:r>
              <a:rPr lang="en-US" i="1" dirty="0"/>
              <a:t> </a:t>
            </a:r>
            <a:r>
              <a:rPr lang="en-US" i="1" dirty="0" err="1"/>
              <a:t>jatuh</a:t>
            </a:r>
            <a:r>
              <a:rPr lang="en-US" i="1" dirty="0"/>
              <a:t> </a:t>
            </a:r>
            <a:r>
              <a:rPr lang="en-US" i="1" dirty="0" err="1"/>
              <a:t>tempoh</a:t>
            </a:r>
            <a:r>
              <a:rPr lang="en-US" i="1" dirty="0"/>
              <a:t> </a:t>
            </a:r>
            <a:r>
              <a:rPr lang="en-US" i="1" dirty="0" err="1"/>
              <a:t>petani</a:t>
            </a:r>
            <a:r>
              <a:rPr lang="en-US" i="1" dirty="0"/>
              <a:t> </a:t>
            </a:r>
            <a:r>
              <a:rPr lang="en-US" i="1" dirty="0" err="1"/>
              <a:t>harus</a:t>
            </a:r>
            <a:r>
              <a:rPr lang="en-US" i="1" dirty="0"/>
              <a:t> </a:t>
            </a:r>
            <a:r>
              <a:rPr lang="en-US" i="1" dirty="0" err="1"/>
              <a:t>menyerahkan</a:t>
            </a:r>
            <a:r>
              <a:rPr lang="en-US" i="1" dirty="0"/>
              <a:t> </a:t>
            </a:r>
            <a:r>
              <a:rPr lang="en-US" i="1" dirty="0" err="1"/>
              <a:t>cengkeh</a:t>
            </a:r>
            <a:r>
              <a:rPr lang="en-US" i="1" dirty="0"/>
              <a:t> </a:t>
            </a:r>
            <a:r>
              <a:rPr lang="en-US" i="1" dirty="0" err="1"/>
              <a:t>sebanyak</a:t>
            </a:r>
            <a:r>
              <a:rPr lang="en-US" i="1" dirty="0"/>
              <a:t> 10 ton.  </a:t>
            </a:r>
            <a:r>
              <a:rPr lang="en-US" i="1" dirty="0" err="1"/>
              <a:t>Kemudian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menjual</a:t>
            </a:r>
            <a:r>
              <a:rPr lang="en-US" i="1" dirty="0"/>
              <a:t> </a:t>
            </a:r>
            <a:r>
              <a:rPr lang="en-US" i="1" dirty="0" err="1"/>
              <a:t>cengkeh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yang </a:t>
            </a:r>
            <a:r>
              <a:rPr lang="en-US" i="1" dirty="0" err="1"/>
              <a:t>relatif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tinggi</a:t>
            </a:r>
            <a:r>
              <a:rPr lang="en-US" i="1" dirty="0"/>
              <a:t> </a:t>
            </a:r>
            <a:r>
              <a:rPr lang="en-US" i="1" dirty="0" err="1"/>
              <a:t>misalnya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25.000,- per kg.  </a:t>
            </a:r>
          </a:p>
          <a:p>
            <a:pPr marL="1028700" indent="-965200" algn="just">
              <a:buNone/>
            </a:pPr>
            <a:r>
              <a:rPr lang="en-US" i="1" dirty="0"/>
              <a:t>	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demikian</a:t>
            </a:r>
            <a:r>
              <a:rPr lang="en-US" i="1" dirty="0"/>
              <a:t> </a:t>
            </a:r>
            <a:r>
              <a:rPr lang="en-US" i="1" dirty="0" err="1"/>
              <a:t>penghasilan</a:t>
            </a:r>
            <a:r>
              <a:rPr lang="en-US" i="1" dirty="0"/>
              <a:t> bank </a:t>
            </a:r>
            <a:r>
              <a:rPr lang="en-US" i="1" dirty="0" err="1"/>
              <a:t>adalah</a:t>
            </a:r>
            <a:r>
              <a:rPr lang="en-US" i="1" dirty="0"/>
              <a:t> 10 ton x </a:t>
            </a:r>
            <a:r>
              <a:rPr lang="en-US" i="1" dirty="0" err="1"/>
              <a:t>Rp</a:t>
            </a:r>
            <a:r>
              <a:rPr lang="en-US" i="1" dirty="0"/>
              <a:t> 25.000,- = </a:t>
            </a:r>
            <a:r>
              <a:rPr lang="en-US" i="1" dirty="0" err="1"/>
              <a:t>Rp</a:t>
            </a:r>
            <a:r>
              <a:rPr lang="en-US" i="1" dirty="0"/>
              <a:t> 250.000.000,- .  Dari </a:t>
            </a: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memperoleh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sebesar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50.000.000,- </a:t>
            </a:r>
            <a:r>
              <a:rPr lang="en-US" i="1" dirty="0" err="1"/>
              <a:t>setelah</a:t>
            </a:r>
            <a:r>
              <a:rPr lang="en-US" i="1" dirty="0"/>
              <a:t> </a:t>
            </a:r>
            <a:r>
              <a:rPr lang="en-US" i="1" dirty="0" err="1"/>
              <a:t>dikurangi</a:t>
            </a:r>
            <a:r>
              <a:rPr lang="en-US" i="1" dirty="0"/>
              <a:t> modal yang </a:t>
            </a:r>
            <a:r>
              <a:rPr lang="en-US" i="1" dirty="0" err="1"/>
              <a:t>diberikan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yaitu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250.000.000, - </a:t>
            </a:r>
            <a:r>
              <a:rPr lang="en-US" i="1" dirty="0" err="1"/>
              <a:t>Rp</a:t>
            </a:r>
            <a:r>
              <a:rPr lang="en-US" i="1" dirty="0"/>
              <a:t> 200.000.000,-.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106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2200" indent="-406400" algn="just">
              <a:buNone/>
            </a:pPr>
            <a:r>
              <a:rPr lang="en-US" b="1" i="1" dirty="0"/>
              <a:t>5.	</a:t>
            </a:r>
            <a:r>
              <a:rPr lang="en-US" b="1" i="1" dirty="0" err="1"/>
              <a:t>Bai’al-istihna</a:t>
            </a:r>
            <a:r>
              <a:rPr lang="en-US" b="1" i="1" dirty="0"/>
              <a:t>’</a:t>
            </a:r>
          </a:p>
          <a:p>
            <a:pPr marL="1092200" indent="-342900" algn="just">
              <a:buNone/>
            </a:pPr>
            <a:r>
              <a:rPr lang="en-US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i="1" dirty="0" err="1"/>
              <a:t>Bai’as-salam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ketentuannya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Bai’as-salam</a:t>
            </a:r>
            <a:r>
              <a:rPr lang="en-US" i="1" dirty="0"/>
              <a:t>.</a:t>
            </a:r>
          </a:p>
          <a:p>
            <a:pPr marL="1092200" indent="-342900" algn="just">
              <a:buNone/>
            </a:pPr>
            <a:r>
              <a:rPr lang="en-US" dirty="0"/>
              <a:t>	</a:t>
            </a:r>
            <a:r>
              <a:rPr lang="en-US" i="1" dirty="0" err="1"/>
              <a:t>Bai’al-istihna</a:t>
            </a:r>
            <a:r>
              <a:rPr lang="en-US" i="1" dirty="0"/>
              <a:t>’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(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). 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menyetujui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. 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tawar</a:t>
            </a:r>
            <a:r>
              <a:rPr lang="en-US" dirty="0"/>
              <a:t> </a:t>
            </a:r>
            <a:r>
              <a:rPr lang="en-US" dirty="0" err="1"/>
              <a:t>menawar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dimuka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angsuran</a:t>
            </a:r>
            <a:r>
              <a:rPr lang="en-US" dirty="0"/>
              <a:t> per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dibelakang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726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976664"/>
          </a:xfrm>
        </p:spPr>
        <p:txBody>
          <a:bodyPr>
            <a:normAutofit fontScale="85000" lnSpcReduction="10000"/>
          </a:bodyPr>
          <a:lstStyle/>
          <a:p>
            <a:pPr marL="1028700" indent="0" algn="just">
              <a:buNone/>
            </a:pPr>
            <a:r>
              <a:rPr lang="en-US" i="1" dirty="0" err="1"/>
              <a:t>Contoh</a:t>
            </a:r>
            <a:r>
              <a:rPr lang="en-US" i="1" dirty="0"/>
              <a:t> :</a:t>
            </a:r>
          </a:p>
          <a:p>
            <a:pPr marL="1028700" indent="-342900" algn="just">
              <a:buNone/>
            </a:pPr>
            <a:r>
              <a:rPr lang="en-US" i="1" dirty="0"/>
              <a:t>	PT Bukit </a:t>
            </a:r>
            <a:r>
              <a:rPr lang="en-US" i="1" dirty="0" err="1"/>
              <a:t>Layang</a:t>
            </a:r>
            <a:r>
              <a:rPr lang="en-US" i="1" dirty="0"/>
              <a:t> </a:t>
            </a:r>
            <a:r>
              <a:rPr lang="en-US" i="1" dirty="0" err="1"/>
              <a:t>memperoleh</a:t>
            </a:r>
            <a:r>
              <a:rPr lang="en-US" i="1" dirty="0"/>
              <a:t> order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sepatu</a:t>
            </a:r>
            <a:r>
              <a:rPr lang="en-US" i="1" dirty="0"/>
              <a:t> </a:t>
            </a:r>
            <a:r>
              <a:rPr lang="en-US" i="1" dirty="0" err="1"/>
              <a:t>anak</a:t>
            </a:r>
            <a:r>
              <a:rPr lang="en-US" i="1" dirty="0"/>
              <a:t> </a:t>
            </a:r>
            <a:r>
              <a:rPr lang="en-US" i="1" dirty="0" err="1"/>
              <a:t>sekolah</a:t>
            </a:r>
            <a:r>
              <a:rPr lang="en-US" i="1" dirty="0"/>
              <a:t> SD </a:t>
            </a:r>
            <a:r>
              <a:rPr lang="en-US" i="1" dirty="0" err="1"/>
              <a:t>senilai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60.000.000,-,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mengajukan</a:t>
            </a:r>
            <a:r>
              <a:rPr lang="en-US" i="1" dirty="0"/>
              <a:t> </a:t>
            </a:r>
            <a:r>
              <a:rPr lang="en-US" i="1" dirty="0" err="1"/>
              <a:t>permodalan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.  </a:t>
            </a:r>
            <a:r>
              <a:rPr lang="en-US" i="1" dirty="0" err="1"/>
              <a:t>Harga</a:t>
            </a:r>
            <a:r>
              <a:rPr lang="en-US" i="1" dirty="0"/>
              <a:t> per </a:t>
            </a:r>
            <a:r>
              <a:rPr lang="en-US" i="1" dirty="0" err="1"/>
              <a:t>pasang</a:t>
            </a:r>
            <a:r>
              <a:rPr lang="en-US" i="1" dirty="0"/>
              <a:t> </a:t>
            </a:r>
            <a:r>
              <a:rPr lang="en-US" i="1" dirty="0" err="1"/>
              <a:t>sepatu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85.000,-dan </a:t>
            </a:r>
            <a:r>
              <a:rPr lang="en-US" i="1" dirty="0" err="1"/>
              <a:t>pembayarannya</a:t>
            </a:r>
            <a:r>
              <a:rPr lang="en-US" i="1" dirty="0"/>
              <a:t> </a:t>
            </a:r>
            <a:r>
              <a:rPr lang="en-US" i="1" dirty="0" err="1"/>
              <a:t>diangsur</a:t>
            </a:r>
            <a:r>
              <a:rPr lang="en-US" i="1" dirty="0"/>
              <a:t> </a:t>
            </a:r>
            <a:r>
              <a:rPr lang="en-US" i="1" dirty="0" err="1"/>
              <a:t>selama</a:t>
            </a:r>
            <a:r>
              <a:rPr lang="en-US" i="1" dirty="0"/>
              <a:t> 3 </a:t>
            </a:r>
            <a:r>
              <a:rPr lang="en-US" i="1" dirty="0" err="1"/>
              <a:t>bulan</a:t>
            </a:r>
            <a:r>
              <a:rPr lang="en-US" i="1" dirty="0"/>
              <a:t>.  </a:t>
            </a:r>
            <a:r>
              <a:rPr lang="en-US" i="1" dirty="0" err="1"/>
              <a:t>Harga</a:t>
            </a:r>
            <a:r>
              <a:rPr lang="en-US" i="1" dirty="0"/>
              <a:t> per </a:t>
            </a:r>
            <a:r>
              <a:rPr lang="en-US" i="1" dirty="0" err="1"/>
              <a:t>pasang</a:t>
            </a:r>
            <a:r>
              <a:rPr lang="en-US" i="1" dirty="0"/>
              <a:t> </a:t>
            </a:r>
            <a:r>
              <a:rPr lang="en-US" i="1" dirty="0" err="1"/>
              <a:t>sepatu</a:t>
            </a:r>
            <a:r>
              <a:rPr lang="en-US" i="1" dirty="0"/>
              <a:t> di </a:t>
            </a:r>
            <a:r>
              <a:rPr lang="en-US" i="1" dirty="0" err="1"/>
              <a:t>pasaran</a:t>
            </a:r>
            <a:r>
              <a:rPr lang="en-US" i="1" dirty="0"/>
              <a:t> </a:t>
            </a:r>
            <a:r>
              <a:rPr lang="en-US" i="1" dirty="0" err="1"/>
              <a:t>sekitar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90.000,-. 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hal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mengetahui</a:t>
            </a:r>
            <a:r>
              <a:rPr lang="en-US" i="1" dirty="0"/>
              <a:t> </a:t>
            </a:r>
            <a:r>
              <a:rPr lang="en-US" i="1" dirty="0" err="1"/>
              <a:t>berapa</a:t>
            </a:r>
            <a:r>
              <a:rPr lang="en-US" i="1" dirty="0"/>
              <a:t> </a:t>
            </a:r>
            <a:r>
              <a:rPr lang="en-US" i="1" dirty="0" err="1"/>
              <a:t>biaya</a:t>
            </a:r>
            <a:r>
              <a:rPr lang="en-US" i="1" dirty="0"/>
              <a:t> </a:t>
            </a:r>
            <a:r>
              <a:rPr lang="en-US" i="1" dirty="0" err="1"/>
              <a:t>pokok</a:t>
            </a:r>
            <a:r>
              <a:rPr lang="en-US" i="1" dirty="0"/>
              <a:t> </a:t>
            </a:r>
            <a:r>
              <a:rPr lang="en-US" i="1" dirty="0" err="1"/>
              <a:t>produksi</a:t>
            </a:r>
            <a:r>
              <a:rPr lang="en-US" i="1" dirty="0"/>
              <a:t>.  PT Bukit </a:t>
            </a:r>
            <a:r>
              <a:rPr lang="en-US" i="1" dirty="0" err="1"/>
              <a:t>Layang</a:t>
            </a:r>
            <a:r>
              <a:rPr lang="en-US" i="1" dirty="0"/>
              <a:t> 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/>
              <a:t>memberikan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5.000,- per </a:t>
            </a:r>
            <a:r>
              <a:rPr lang="en-US" i="1" dirty="0" err="1"/>
              <a:t>pasang</a:t>
            </a:r>
            <a:r>
              <a:rPr lang="en-US" i="1" dirty="0"/>
              <a:t> </a:t>
            </a:r>
            <a:r>
              <a:rPr lang="en-US" i="1" dirty="0" err="1"/>
              <a:t>sepatu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keseluruhan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3.529.412,- yang </a:t>
            </a:r>
            <a:r>
              <a:rPr lang="en-US" i="1" dirty="0" err="1"/>
              <a:t>diperoleh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hitungan</a:t>
            </a:r>
            <a:r>
              <a:rPr lang="en-US" i="1" dirty="0"/>
              <a:t> :  </a:t>
            </a:r>
            <a:r>
              <a:rPr lang="en-US" i="1" dirty="0" err="1"/>
              <a:t>Rp</a:t>
            </a:r>
            <a:r>
              <a:rPr lang="en-US" i="1" dirty="0"/>
              <a:t> 60.000.000,- /  </a:t>
            </a:r>
            <a:r>
              <a:rPr lang="en-US" i="1" dirty="0" err="1"/>
              <a:t>Rp</a:t>
            </a:r>
            <a:r>
              <a:rPr lang="en-US" i="1" dirty="0"/>
              <a:t> 85.000,- x </a:t>
            </a:r>
            <a:r>
              <a:rPr lang="en-US" i="1" dirty="0" err="1"/>
              <a:t>Rp</a:t>
            </a:r>
            <a:r>
              <a:rPr lang="en-US" i="1" dirty="0"/>
              <a:t> 5.000,- = </a:t>
            </a:r>
            <a:r>
              <a:rPr lang="en-US" i="1" dirty="0" err="1"/>
              <a:t>Rp</a:t>
            </a:r>
            <a:r>
              <a:rPr lang="en-US" i="1" dirty="0"/>
              <a:t>. 3.529.412,-</a:t>
            </a:r>
          </a:p>
          <a:p>
            <a:pPr marL="1028700" indent="-1028700" algn="just">
              <a:buNone/>
            </a:pPr>
            <a:r>
              <a:rPr lang="en-US" i="1" dirty="0"/>
              <a:t>	Bank </a:t>
            </a:r>
            <a:r>
              <a:rPr lang="en-US" i="1" dirty="0" err="1"/>
              <a:t>syariah</a:t>
            </a:r>
            <a:r>
              <a:rPr lang="en-US" i="1" dirty="0"/>
              <a:t> </a:t>
            </a:r>
            <a:r>
              <a:rPr lang="en-US" i="1" dirty="0" err="1"/>
              <a:t>menawar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yang </a:t>
            </a:r>
            <a:r>
              <a:rPr lang="en-US" i="1" dirty="0" err="1"/>
              <a:t>diajukan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yang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murah</a:t>
            </a:r>
            <a:r>
              <a:rPr lang="en-US" i="1" dirty="0"/>
              <a:t>, </a:t>
            </a:r>
            <a:r>
              <a:rPr lang="en-US" i="1" dirty="0" err="1"/>
              <a:t>sehingga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dijual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masyarakat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yang </a:t>
            </a:r>
            <a:r>
              <a:rPr lang="en-US" i="1" dirty="0" err="1"/>
              <a:t>murah</a:t>
            </a:r>
            <a:r>
              <a:rPr lang="en-US" i="1" dirty="0"/>
              <a:t> pula, </a:t>
            </a:r>
            <a:r>
              <a:rPr lang="en-US" i="1" dirty="0" err="1"/>
              <a:t>katakanlah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86.000,- per </a:t>
            </a:r>
            <a:r>
              <a:rPr lang="en-US" i="1" dirty="0" err="1"/>
              <a:t>pasang</a:t>
            </a:r>
            <a:r>
              <a:rPr lang="en-US" i="1" dirty="0"/>
              <a:t>, </a:t>
            </a:r>
            <a:r>
              <a:rPr lang="en-US" i="1" dirty="0" err="1"/>
              <a:t>sehingga</a:t>
            </a:r>
            <a:r>
              <a:rPr lang="en-US" i="1" dirty="0"/>
              <a:t> </a:t>
            </a:r>
            <a:r>
              <a:rPr lang="en-US" i="1" dirty="0" err="1"/>
              <a:t>masih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untung</a:t>
            </a:r>
            <a:r>
              <a:rPr lang="en-US" i="1" dirty="0"/>
              <a:t> </a:t>
            </a:r>
            <a:r>
              <a:rPr lang="en-US" i="1" dirty="0" err="1"/>
              <a:t>Rp</a:t>
            </a:r>
            <a:r>
              <a:rPr lang="en-US" i="1" dirty="0"/>
              <a:t> 4.000,- per </a:t>
            </a:r>
            <a:r>
              <a:rPr lang="en-US" i="1" dirty="0" err="1"/>
              <a:t>pasang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keuntungan</a:t>
            </a:r>
            <a:r>
              <a:rPr lang="en-US" i="1" dirty="0"/>
              <a:t> </a:t>
            </a:r>
            <a:r>
              <a:rPr lang="en-US" i="1" dirty="0" err="1"/>
              <a:t>keseluruhan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:</a:t>
            </a:r>
          </a:p>
          <a:p>
            <a:pPr marL="1028700" indent="-342900" algn="just">
              <a:buNone/>
            </a:pPr>
            <a:r>
              <a:rPr lang="en-US" i="1" dirty="0"/>
              <a:t>	</a:t>
            </a:r>
            <a:r>
              <a:rPr lang="en-US" i="1" dirty="0" err="1"/>
              <a:t>Rp</a:t>
            </a:r>
            <a:r>
              <a:rPr lang="en-US" i="1" dirty="0"/>
              <a:t> 60.000.000,- / </a:t>
            </a:r>
            <a:r>
              <a:rPr lang="en-US" i="1" dirty="0" err="1"/>
              <a:t>Rp</a:t>
            </a:r>
            <a:r>
              <a:rPr lang="en-US" i="1" dirty="0"/>
              <a:t> 86.000,- x </a:t>
            </a:r>
            <a:r>
              <a:rPr lang="en-US" i="1" dirty="0" err="1"/>
              <a:t>Rp</a:t>
            </a:r>
            <a:r>
              <a:rPr lang="en-US" i="1" dirty="0"/>
              <a:t> 4.000,- = </a:t>
            </a:r>
            <a:r>
              <a:rPr lang="en-US" i="1" dirty="0" err="1"/>
              <a:t>Rp</a:t>
            </a:r>
            <a:r>
              <a:rPr lang="en-US" i="1" dirty="0"/>
              <a:t> 2.790.698,-.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91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00200" indent="-457200" algn="just">
              <a:buNone/>
            </a:pPr>
            <a:r>
              <a:rPr lang="en-US" b="1" i="1" dirty="0"/>
              <a:t>6.	Al-</a:t>
            </a:r>
            <a:r>
              <a:rPr lang="en-US" b="1" i="1" dirty="0" err="1"/>
              <a:t>kafalah</a:t>
            </a:r>
            <a:r>
              <a:rPr lang="en-US" b="1" i="1" dirty="0"/>
              <a:t> (</a:t>
            </a:r>
            <a:r>
              <a:rPr lang="en-US" b="1" i="1" dirty="0" err="1"/>
              <a:t>garansi</a:t>
            </a:r>
            <a:r>
              <a:rPr lang="en-US" b="1" i="1" dirty="0"/>
              <a:t>)</a:t>
            </a:r>
          </a:p>
          <a:p>
            <a:pPr marL="1600200" indent="-342900" algn="just">
              <a:buNone/>
            </a:pPr>
            <a:r>
              <a:rPr lang="en-US" dirty="0"/>
              <a:t>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ditanggung</a:t>
            </a:r>
            <a:r>
              <a:rPr lang="en-US" dirty="0"/>
              <a:t>. 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311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2200" indent="-406400" algn="just">
              <a:buNone/>
            </a:pPr>
            <a:r>
              <a:rPr lang="en-US" b="1" i="1" dirty="0"/>
              <a:t>7.	</a:t>
            </a:r>
            <a:r>
              <a:rPr lang="en-US" b="1" i="1" dirty="0" err="1"/>
              <a:t>Ar-rahn</a:t>
            </a:r>
            <a:endParaRPr lang="en-US" b="1" i="1" dirty="0"/>
          </a:p>
          <a:p>
            <a:pPr marL="1092200" indent="-520700" algn="just">
              <a:buNone/>
            </a:pPr>
            <a:r>
              <a:rPr lang="en-US" dirty="0"/>
              <a:t>	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peminjam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yang </a:t>
            </a:r>
            <a:r>
              <a:rPr lang="en-US" dirty="0" err="1"/>
              <a:t>diterimanya</a:t>
            </a:r>
            <a:r>
              <a:rPr lang="en-US" dirty="0"/>
              <a:t>. 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gadai</a:t>
            </a:r>
            <a:r>
              <a:rPr lang="en-US" dirty="0"/>
              <a:t>.</a:t>
            </a:r>
          </a:p>
          <a:p>
            <a:pPr marL="1092200" indent="-406400" algn="just">
              <a:buNone/>
            </a:pPr>
            <a:r>
              <a:rPr lang="en-US" b="1" i="1" dirty="0"/>
              <a:t>8.	Al-</a:t>
            </a:r>
            <a:r>
              <a:rPr lang="en-US" b="1" i="1" dirty="0" err="1"/>
              <a:t>ijarah</a:t>
            </a:r>
            <a:r>
              <a:rPr lang="en-US" b="1" i="1" dirty="0"/>
              <a:t> (leasing)</a:t>
            </a:r>
          </a:p>
          <a:p>
            <a:pPr marL="1092200" indent="-520700" algn="just">
              <a:buNone/>
            </a:pPr>
            <a:r>
              <a:rPr lang="en-US" dirty="0"/>
              <a:t>	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prakteknya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leasing.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076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2200" indent="-406400" algn="just">
              <a:buNone/>
            </a:pPr>
            <a:r>
              <a:rPr lang="en-US" b="1" i="1" dirty="0"/>
              <a:t>9.	Al-</a:t>
            </a:r>
            <a:r>
              <a:rPr lang="en-US" b="1" i="1" dirty="0" err="1"/>
              <a:t>hawalah</a:t>
            </a:r>
            <a:endParaRPr lang="en-US" b="1" i="1" dirty="0"/>
          </a:p>
          <a:p>
            <a:pPr marL="1092200" indent="-1092200" algn="just">
              <a:buNone/>
            </a:pPr>
            <a:r>
              <a:rPr lang="en-US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berhutang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menanggungnya</a:t>
            </a:r>
            <a:r>
              <a:rPr lang="en-US" dirty="0"/>
              <a:t>.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lain </a:t>
            </a:r>
            <a:r>
              <a:rPr lang="en-US" dirty="0" err="1"/>
              <a:t>pihak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anjak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factoring.</a:t>
            </a:r>
          </a:p>
        </p:txBody>
      </p:sp>
    </p:spTree>
    <p:extLst>
      <p:ext uri="{BB962C8B-B14F-4D97-AF65-F5344CB8AC3E}">
        <p14:creationId xmlns:p14="http://schemas.microsoft.com/office/powerpoint/2010/main" val="18287080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endParaRPr lang="en-US" sz="2800" i="1" dirty="0"/>
          </a:p>
          <a:p>
            <a:pPr algn="ctr">
              <a:buNone/>
            </a:pPr>
            <a:endParaRPr lang="en-US" sz="2800" i="1" dirty="0"/>
          </a:p>
          <a:p>
            <a:pPr algn="ctr">
              <a:buNone/>
            </a:pPr>
            <a:r>
              <a:rPr lang="en-US" sz="3600" b="1" i="1" dirty="0"/>
              <a:t>SEKIAN DAN TERIMA KASIH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2705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lvl="1" indent="3175" algn="just">
              <a:buNone/>
            </a:pPr>
            <a:r>
              <a:rPr lang="id-ID" sz="2600" dirty="0"/>
              <a:t>Dengan stabilnya nilai mata uang rupiah, maka akan sangat banyak manfaat yang diperoleh terutama untuk mendukung pembangunan ekonomi yang berkelanjutan dan meningkatkan kesejahteraan rakyat.</a:t>
            </a:r>
          </a:p>
          <a:p>
            <a:pPr marL="690563" indent="-542925" algn="just">
              <a:buNone/>
            </a:pPr>
            <a:r>
              <a:rPr lang="id-ID" dirty="0"/>
              <a:t>	Agar kestabilan nilai rupiah dapat tercapai dan terpelihara, maka Bank Indonesia memiliki </a:t>
            </a:r>
            <a:r>
              <a:rPr lang="id-ID" b="1" i="1" dirty="0"/>
              <a:t>tugas</a:t>
            </a:r>
            <a:r>
              <a:rPr lang="id-ID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 1999,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id-ID" dirty="0"/>
              <a:t> </a:t>
            </a:r>
            <a:r>
              <a:rPr lang="en-US" dirty="0"/>
              <a:t>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399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7568"/>
          </a:xfrm>
        </p:spPr>
        <p:txBody>
          <a:bodyPr>
            <a:normAutofit/>
          </a:bodyPr>
          <a:lstStyle/>
          <a:p>
            <a:pPr marL="914400" indent="-457200" algn="just">
              <a:buNone/>
            </a:pPr>
            <a:endParaRPr lang="en-US" b="1" i="1" dirty="0"/>
          </a:p>
          <a:p>
            <a:pPr marL="693738" indent="0" algn="just">
              <a:buNone/>
            </a:pPr>
            <a:r>
              <a:rPr lang="id-ID" dirty="0"/>
              <a:t>Agar kestabilan nilai rupiah dapat tercapai dan terpelihara, maka Bank Indonesia memiliki </a:t>
            </a:r>
            <a:r>
              <a:rPr lang="id-ID" b="1" i="1" dirty="0"/>
              <a:t>tugas</a:t>
            </a:r>
            <a:r>
              <a:rPr lang="id-ID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 1999, </a:t>
            </a:r>
            <a:r>
              <a:rPr lang="en-US" dirty="0" err="1"/>
              <a:t>antara</a:t>
            </a:r>
            <a:r>
              <a:rPr lang="en-US" dirty="0"/>
              <a:t> lain</a:t>
            </a:r>
            <a:r>
              <a:rPr lang="en-US" dirty="0" smtClean="0"/>
              <a:t>:</a:t>
            </a:r>
            <a:endParaRPr lang="en-US" b="1" i="1" dirty="0"/>
          </a:p>
          <a:p>
            <a:pPr marL="1195388" indent="-501650" algn="just">
              <a:buNone/>
            </a:pPr>
            <a:r>
              <a:rPr lang="id-ID" b="1" i="1" dirty="0" smtClean="0"/>
              <a:t>1.	Menetapkan dan Melaksanakan Kebijakan Moneter</a:t>
            </a:r>
            <a:endParaRPr lang="id-ID" b="1" dirty="0" smtClean="0"/>
          </a:p>
          <a:p>
            <a:pPr marL="1190625" indent="-806450" algn="just">
              <a:buNone/>
            </a:pPr>
            <a:r>
              <a:rPr lang="id-ID" dirty="0" smtClean="0"/>
              <a:t>	Dalam hal menetapkan dan melaksanakan kebijakan moneter, Bank Indonesia berwenang :</a:t>
            </a:r>
          </a:p>
          <a:p>
            <a:pPr marL="1646238" indent="-450850" algn="just">
              <a:buNone/>
            </a:pPr>
            <a:r>
              <a:rPr lang="id-ID" dirty="0" smtClean="0"/>
              <a:t>a.	Menetapkan sasaran-sasaran moneter dengan memperhatikan sasaran laju inflasi yang ditetapkannya.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52588" indent="-501650" algn="just">
              <a:buNone/>
            </a:pPr>
            <a:r>
              <a:rPr lang="id-ID" sz="2800" dirty="0"/>
              <a:t>b.	Melakukan pengendalian moneter dengan menggunakan cara-cara : </a:t>
            </a:r>
          </a:p>
          <a:p>
            <a:pPr marL="2168525" indent="-515938" algn="just">
              <a:buNone/>
            </a:pPr>
            <a:r>
              <a:rPr lang="en-US" sz="2800" dirty="0" smtClean="0"/>
              <a:t>!)	</a:t>
            </a:r>
            <a:r>
              <a:rPr lang="id-ID" sz="2800" dirty="0" smtClean="0"/>
              <a:t>Operasi </a:t>
            </a:r>
            <a:r>
              <a:rPr lang="id-ID" sz="2800" dirty="0"/>
              <a:t>pasar terbuka di pasar uang, baik mata uang rupiah maupun valas</a:t>
            </a:r>
          </a:p>
          <a:p>
            <a:pPr marL="2170113" indent="-517525" algn="just">
              <a:buNone/>
            </a:pPr>
            <a:r>
              <a:rPr lang="en-US" sz="2800" dirty="0" smtClean="0"/>
              <a:t>2)	</a:t>
            </a:r>
            <a:r>
              <a:rPr lang="id-ID" sz="2800" dirty="0" smtClean="0"/>
              <a:t>Penetapan </a:t>
            </a:r>
            <a:r>
              <a:rPr lang="id-ID" sz="2800" dirty="0"/>
              <a:t>tingkat diskonto</a:t>
            </a:r>
          </a:p>
          <a:p>
            <a:pPr marL="2170113" indent="-517525" algn="just">
              <a:buNone/>
            </a:pPr>
            <a:r>
              <a:rPr lang="en-US" sz="2800" dirty="0" smtClean="0"/>
              <a:t>3)	</a:t>
            </a:r>
            <a:r>
              <a:rPr lang="id-ID" sz="2800" dirty="0" smtClean="0"/>
              <a:t>Penetapan </a:t>
            </a:r>
            <a:r>
              <a:rPr lang="id-ID" sz="2800" dirty="0"/>
              <a:t>cadangan wajib minimum</a:t>
            </a:r>
          </a:p>
          <a:p>
            <a:pPr marL="2163763" indent="-511175" algn="just">
              <a:buNone/>
            </a:pPr>
            <a:r>
              <a:rPr lang="en-US" sz="2800" dirty="0" smtClean="0"/>
              <a:t>4)	</a:t>
            </a:r>
            <a:r>
              <a:rPr lang="id-ID" sz="2800" dirty="0" smtClean="0"/>
              <a:t>Pengaturan </a:t>
            </a:r>
            <a:r>
              <a:rPr lang="id-ID" sz="2800" dirty="0"/>
              <a:t>kredit atau pembiayaan.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438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marL="1652588" indent="-457200" algn="just">
              <a:buNone/>
            </a:pPr>
            <a:r>
              <a:rPr lang="id-ID" dirty="0"/>
              <a:t>c.	Memberikan kredit atau pembiayaan berdasarkan prinsip syariah, paling lama</a:t>
            </a:r>
            <a:r>
              <a:rPr lang="en-US" dirty="0"/>
              <a:t> </a:t>
            </a:r>
            <a:r>
              <a:rPr lang="id-ID" dirty="0"/>
              <a:t>90 hari kepada bank untuk mengatasi kesulitan pendanaan jangka pendek bank yang bersangkutan.</a:t>
            </a:r>
          </a:p>
          <a:p>
            <a:pPr marL="1646238" indent="-450850" algn="just">
              <a:buNone/>
            </a:pPr>
            <a:r>
              <a:rPr lang="id-ID" dirty="0"/>
              <a:t>d.	Melaksanakan kebijakan nilai tukar berdasarkan sistem nilai tukar yang telah ditetapkan.</a:t>
            </a:r>
          </a:p>
          <a:p>
            <a:pPr marL="1654175" indent="-458788" algn="just">
              <a:buNone/>
            </a:pPr>
            <a:r>
              <a:rPr lang="id-ID" dirty="0"/>
              <a:t>e.	Mengelola cadangan devisa.</a:t>
            </a:r>
          </a:p>
          <a:p>
            <a:pPr marL="1652588" indent="-457200" algn="just">
              <a:buNone/>
            </a:pPr>
            <a:r>
              <a:rPr lang="id-ID" dirty="0"/>
              <a:t>f.	Menyelenggarakan survei secara berkala atau sewaktu-waktu diperlukan yang dapat bersifat makro dan mikro.</a:t>
            </a:r>
          </a:p>
        </p:txBody>
      </p:sp>
    </p:spTree>
    <p:extLst>
      <p:ext uri="{BB962C8B-B14F-4D97-AF65-F5344CB8AC3E}">
        <p14:creationId xmlns:p14="http://schemas.microsoft.com/office/powerpoint/2010/main" val="122983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2034"/>
          </a:xfrm>
        </p:spPr>
        <p:txBody>
          <a:bodyPr>
            <a:normAutofit/>
          </a:bodyPr>
          <a:lstStyle/>
          <a:p>
            <a:pPr marL="1146175" indent="-512763" algn="just">
              <a:buNone/>
            </a:pPr>
            <a:r>
              <a:rPr lang="id-ID" b="1" i="1" dirty="0" smtClean="0"/>
              <a:t>2.	Mengatur dan Menjaga Kelancaran Sistem Pembayaran</a:t>
            </a:r>
            <a:endParaRPr lang="id-ID" b="1" dirty="0" smtClean="0"/>
          </a:p>
          <a:p>
            <a:pPr marL="1146175" indent="-806450" algn="just">
              <a:buNone/>
            </a:pPr>
            <a:r>
              <a:rPr lang="id-ID" dirty="0" smtClean="0"/>
              <a:t>	Dalam tugas ini, Bank Indonesia berwenang :</a:t>
            </a:r>
          </a:p>
          <a:p>
            <a:pPr marL="1608138" indent="-457200" algn="just">
              <a:buNone/>
            </a:pPr>
            <a:r>
              <a:rPr lang="id-ID" dirty="0" smtClean="0"/>
              <a:t>a.	Melaksanakan dan memberikan persetujuan dan izin atas penyelenggaraan jasa sistem pembayaran.</a:t>
            </a:r>
          </a:p>
          <a:p>
            <a:pPr marL="1608138" lvl="0" indent="-457200" algn="just">
              <a:buNone/>
            </a:pPr>
            <a:r>
              <a:rPr lang="id-ID" dirty="0" smtClean="0"/>
              <a:t>b.	Mewajibkan penyelenggara jasa sistem pembayaran untuk menyampaikan laporan kegiatannya.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777</Words>
  <Application>Microsoft Office PowerPoint</Application>
  <PresentationFormat>On-screen Show (4:3)</PresentationFormat>
  <Paragraphs>171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Flow</vt:lpstr>
      <vt:lpstr>Lembaga Keuangan Dan Pasar Modal   BANK INDONESIA DAN BANK SYARIAH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BANK INDONESIA</dc:title>
  <dc:creator>toshiba</dc:creator>
  <cp:lastModifiedBy>Windows User</cp:lastModifiedBy>
  <cp:revision>101</cp:revision>
  <dcterms:created xsi:type="dcterms:W3CDTF">2017-12-25T10:15:21Z</dcterms:created>
  <dcterms:modified xsi:type="dcterms:W3CDTF">2023-10-26T03:07:36Z</dcterms:modified>
</cp:coreProperties>
</file>