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63" r:id="rId10"/>
  </p:sldIdLst>
  <p:sldSz cx="18288000" cy="10287000"/>
  <p:notesSz cx="6858000" cy="9144000"/>
  <p:embeddedFontLst>
    <p:embeddedFont>
      <p:font typeface="Adirek Sans Medium" panose="020B0604020202020204" charset="-34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4B4FB-D067-43AC-99C9-1AD74C64F0EA}" type="datetimeFigureOut">
              <a:rPr lang="en-ID" smtClean="0"/>
              <a:t>16/09/2023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5626C-B5BE-406A-8DCF-A0C4CBA746F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308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5626C-B5BE-406A-8DCF-A0C4CBA746F7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915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sv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7.svg"/><Relationship Id="rId24" Type="http://schemas.openxmlformats.org/officeDocument/2006/relationships/image" Target="../media/image20.gif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23" Type="http://schemas.openxmlformats.org/officeDocument/2006/relationships/image" Target="../media/image19.svg"/><Relationship Id="rId10" Type="http://schemas.openxmlformats.org/officeDocument/2006/relationships/image" Target="../media/image6.png"/><Relationship Id="rId19" Type="http://schemas.openxmlformats.org/officeDocument/2006/relationships/image" Target="../media/image15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17.sv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11.svg"/><Relationship Id="rId10" Type="http://schemas.openxmlformats.org/officeDocument/2006/relationships/image" Target="../media/image28.png"/><Relationship Id="rId19" Type="http://schemas.openxmlformats.org/officeDocument/2006/relationships/image" Target="../media/image19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20.gif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7.png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45.svg"/><Relationship Id="rId12" Type="http://schemas.openxmlformats.org/officeDocument/2006/relationships/image" Target="../media/image9.svg"/><Relationship Id="rId17" Type="http://schemas.openxmlformats.org/officeDocument/2006/relationships/image" Target="../media/image16.png"/><Relationship Id="rId2" Type="http://schemas.openxmlformats.org/officeDocument/2006/relationships/audio" Target="../media/media4.mp3"/><Relationship Id="rId16" Type="http://schemas.openxmlformats.org/officeDocument/2006/relationships/image" Target="../media/image50.svg"/><Relationship Id="rId20" Type="http://schemas.openxmlformats.org/officeDocument/2006/relationships/image" Target="../media/image20.gif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11.svg"/><Relationship Id="rId15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Relationship Id="rId1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42.svg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51.png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33.svg"/><Relationship Id="rId15" Type="http://schemas.openxmlformats.org/officeDocument/2006/relationships/image" Target="../media/image20.gif"/><Relationship Id="rId10" Type="http://schemas.openxmlformats.org/officeDocument/2006/relationships/image" Target="../media/image40.sv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7.png"/><Relationship Id="rId18" Type="http://schemas.openxmlformats.org/officeDocument/2006/relationships/image" Target="../media/image17.sv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3.png"/><Relationship Id="rId7" Type="http://schemas.openxmlformats.org/officeDocument/2006/relationships/image" Target="../media/image45.svg"/><Relationship Id="rId12" Type="http://schemas.openxmlformats.org/officeDocument/2006/relationships/image" Target="../media/image9.svg"/><Relationship Id="rId17" Type="http://schemas.openxmlformats.org/officeDocument/2006/relationships/image" Target="../media/image16.png"/><Relationship Id="rId25" Type="http://schemas.openxmlformats.org/officeDocument/2006/relationships/image" Target="../media/image57.png"/><Relationship Id="rId2" Type="http://schemas.openxmlformats.org/officeDocument/2006/relationships/audio" Target="../media/media6.mp3"/><Relationship Id="rId16" Type="http://schemas.openxmlformats.org/officeDocument/2006/relationships/image" Target="../media/image50.svg"/><Relationship Id="rId20" Type="http://schemas.openxmlformats.org/officeDocument/2006/relationships/image" Target="../media/image520.png"/><Relationship Id="rId1" Type="http://schemas.microsoft.com/office/2007/relationships/media" Target="../media/media6.mp3"/><Relationship Id="rId6" Type="http://schemas.openxmlformats.org/officeDocument/2006/relationships/image" Target="../media/image44.png"/><Relationship Id="rId11" Type="http://schemas.openxmlformats.org/officeDocument/2006/relationships/image" Target="../media/image52.png"/><Relationship Id="rId24" Type="http://schemas.openxmlformats.org/officeDocument/2006/relationships/image" Target="../media/image56.png"/><Relationship Id="rId5" Type="http://schemas.openxmlformats.org/officeDocument/2006/relationships/image" Target="../media/image11.svg"/><Relationship Id="rId15" Type="http://schemas.openxmlformats.org/officeDocument/2006/relationships/image" Target="../media/image49.png"/><Relationship Id="rId23" Type="http://schemas.openxmlformats.org/officeDocument/2006/relationships/image" Target="../media/image55.png"/><Relationship Id="rId10" Type="http://schemas.openxmlformats.org/officeDocument/2006/relationships/image" Target="../media/image36.png"/><Relationship Id="rId19" Type="http://schemas.openxmlformats.org/officeDocument/2006/relationships/image" Target="../media/image20.gif"/><Relationship Id="rId4" Type="http://schemas.openxmlformats.org/officeDocument/2006/relationships/image" Target="../media/image10.png"/><Relationship Id="rId9" Type="http://schemas.openxmlformats.org/officeDocument/2006/relationships/image" Target="../media/image23.svg"/><Relationship Id="rId14" Type="http://schemas.openxmlformats.org/officeDocument/2006/relationships/image" Target="../media/image48.svg"/><Relationship Id="rId2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42.svg"/><Relationship Id="rId17" Type="http://schemas.openxmlformats.org/officeDocument/2006/relationships/image" Target="../media/image59.png"/><Relationship Id="rId2" Type="http://schemas.openxmlformats.org/officeDocument/2006/relationships/audio" Target="../media/media7.mp3"/><Relationship Id="rId16" Type="http://schemas.openxmlformats.org/officeDocument/2006/relationships/image" Target="../media/image58.png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33.svg"/><Relationship Id="rId15" Type="http://schemas.openxmlformats.org/officeDocument/2006/relationships/image" Target="../media/image20.gif"/><Relationship Id="rId10" Type="http://schemas.openxmlformats.org/officeDocument/2006/relationships/image" Target="../media/image40.sv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42.svg"/><Relationship Id="rId17" Type="http://schemas.openxmlformats.org/officeDocument/2006/relationships/image" Target="../media/image21.png"/><Relationship Id="rId2" Type="http://schemas.openxmlformats.org/officeDocument/2006/relationships/audio" Target="../media/media8.mp3"/><Relationship Id="rId16" Type="http://schemas.openxmlformats.org/officeDocument/2006/relationships/image" Target="../media/image60.png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33.svg"/><Relationship Id="rId15" Type="http://schemas.openxmlformats.org/officeDocument/2006/relationships/image" Target="../media/image20.gif"/><Relationship Id="rId10" Type="http://schemas.openxmlformats.org/officeDocument/2006/relationships/image" Target="../media/image40.sv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2.svg"/><Relationship Id="rId7" Type="http://schemas.openxmlformats.org/officeDocument/2006/relationships/image" Target="../media/image45.svg"/><Relationship Id="rId12" Type="http://schemas.openxmlformats.org/officeDocument/2006/relationships/image" Target="../media/image65.png"/><Relationship Id="rId17" Type="http://schemas.openxmlformats.org/officeDocument/2006/relationships/image" Target="../media/image40.svg"/><Relationship Id="rId2" Type="http://schemas.openxmlformats.org/officeDocument/2006/relationships/audio" Target="../media/media9.mp3"/><Relationship Id="rId16" Type="http://schemas.openxmlformats.org/officeDocument/2006/relationships/image" Target="../media/image39.png"/><Relationship Id="rId20" Type="http://schemas.openxmlformats.org/officeDocument/2006/relationships/image" Target="../media/image71.png"/><Relationship Id="rId1" Type="http://schemas.microsoft.com/office/2007/relationships/media" Target="../media/media9.mp3"/><Relationship Id="rId6" Type="http://schemas.openxmlformats.org/officeDocument/2006/relationships/image" Target="../media/image44.png"/><Relationship Id="rId11" Type="http://schemas.openxmlformats.org/officeDocument/2006/relationships/image" Target="../media/image64.svg"/><Relationship Id="rId5" Type="http://schemas.openxmlformats.org/officeDocument/2006/relationships/image" Target="../media/image11.svg"/><Relationship Id="rId15" Type="http://schemas.openxmlformats.org/officeDocument/2006/relationships/image" Target="../media/image68.svg"/><Relationship Id="rId23" Type="http://schemas.openxmlformats.org/officeDocument/2006/relationships/image" Target="../media/image21.png"/><Relationship Id="rId10" Type="http://schemas.openxmlformats.org/officeDocument/2006/relationships/image" Target="../media/image63.png"/><Relationship Id="rId19" Type="http://schemas.openxmlformats.org/officeDocument/2006/relationships/image" Target="../media/image70.svg"/><Relationship Id="rId4" Type="http://schemas.openxmlformats.org/officeDocument/2006/relationships/image" Target="../media/image10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25933" y="1655573"/>
            <a:ext cx="11066734" cy="11841836"/>
          </a:xfrm>
          <a:custGeom>
            <a:avLst/>
            <a:gdLst/>
            <a:ahLst/>
            <a:cxnLst/>
            <a:rect l="l" t="t" r="r" b="b"/>
            <a:pathLst>
              <a:path w="11066734" h="11841836">
                <a:moveTo>
                  <a:pt x="0" y="0"/>
                </a:moveTo>
                <a:lnTo>
                  <a:pt x="11066734" y="0"/>
                </a:lnTo>
                <a:lnTo>
                  <a:pt x="11066734" y="11841836"/>
                </a:lnTo>
                <a:lnTo>
                  <a:pt x="0" y="11841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713069">
            <a:off x="7696769" y="2613197"/>
            <a:ext cx="8125138" cy="10156422"/>
          </a:xfrm>
          <a:custGeom>
            <a:avLst/>
            <a:gdLst/>
            <a:ahLst/>
            <a:cxnLst/>
            <a:rect l="l" t="t" r="r" b="b"/>
            <a:pathLst>
              <a:path w="8125138" h="10156422">
                <a:moveTo>
                  <a:pt x="0" y="0"/>
                </a:moveTo>
                <a:lnTo>
                  <a:pt x="8125138" y="0"/>
                </a:lnTo>
                <a:lnTo>
                  <a:pt x="8125138" y="10156422"/>
                </a:lnTo>
                <a:lnTo>
                  <a:pt x="0" y="10156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3512801" y="763097"/>
            <a:ext cx="11262399" cy="14746185"/>
          </a:xfrm>
          <a:custGeom>
            <a:avLst/>
            <a:gdLst/>
            <a:ahLst/>
            <a:cxnLst/>
            <a:rect l="l" t="t" r="r" b="b"/>
            <a:pathLst>
              <a:path w="11262399" h="14746185">
                <a:moveTo>
                  <a:pt x="0" y="0"/>
                </a:moveTo>
                <a:lnTo>
                  <a:pt x="11262398" y="0"/>
                </a:lnTo>
                <a:lnTo>
                  <a:pt x="11262398" y="14746185"/>
                </a:lnTo>
                <a:lnTo>
                  <a:pt x="0" y="14746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 flipH="1">
            <a:off x="12764247" y="1365060"/>
            <a:ext cx="1203472" cy="1684249"/>
          </a:xfrm>
          <a:custGeom>
            <a:avLst/>
            <a:gdLst/>
            <a:ahLst/>
            <a:cxnLst/>
            <a:rect l="l" t="t" r="r" b="b"/>
            <a:pathLst>
              <a:path w="1203472" h="1684249">
                <a:moveTo>
                  <a:pt x="1203472" y="0"/>
                </a:moveTo>
                <a:lnTo>
                  <a:pt x="0" y="0"/>
                </a:lnTo>
                <a:lnTo>
                  <a:pt x="0" y="1684249"/>
                </a:lnTo>
                <a:lnTo>
                  <a:pt x="1203472" y="1684249"/>
                </a:lnTo>
                <a:lnTo>
                  <a:pt x="12034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11125200" y="7447743"/>
            <a:ext cx="4187686" cy="4126774"/>
          </a:xfrm>
          <a:custGeom>
            <a:avLst/>
            <a:gdLst/>
            <a:ahLst/>
            <a:cxnLst/>
            <a:rect l="l" t="t" r="r" b="b"/>
            <a:pathLst>
              <a:path w="4187686" h="4126774">
                <a:moveTo>
                  <a:pt x="0" y="0"/>
                </a:moveTo>
                <a:lnTo>
                  <a:pt x="4187686" y="0"/>
                </a:lnTo>
                <a:lnTo>
                  <a:pt x="4187686" y="4126775"/>
                </a:lnTo>
                <a:lnTo>
                  <a:pt x="0" y="4126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TextBox 7"/>
          <p:cNvSpPr txBox="1"/>
          <p:nvPr/>
        </p:nvSpPr>
        <p:spPr>
          <a:xfrm>
            <a:off x="5103637" y="3998646"/>
            <a:ext cx="8080727" cy="4269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0"/>
              </a:lnSpc>
            </a:pPr>
            <a:r>
              <a:rPr lang="en-US" sz="15299" dirty="0">
                <a:solidFill>
                  <a:srgbClr val="072C5D"/>
                </a:solidFill>
                <a:latin typeface="Adirek Sans Medium"/>
              </a:rPr>
              <a:t>SIFAT-SIFAT GRUP</a:t>
            </a:r>
          </a:p>
        </p:txBody>
      </p:sp>
      <p:sp>
        <p:nvSpPr>
          <p:cNvPr id="8" name="Freeform 8"/>
          <p:cNvSpPr/>
          <p:nvPr/>
        </p:nvSpPr>
        <p:spPr>
          <a:xfrm>
            <a:off x="-8849333" y="-3560197"/>
            <a:ext cx="11066734" cy="11841836"/>
          </a:xfrm>
          <a:custGeom>
            <a:avLst/>
            <a:gdLst/>
            <a:ahLst/>
            <a:cxnLst/>
            <a:rect l="l" t="t" r="r" b="b"/>
            <a:pathLst>
              <a:path w="11066734" h="11841836">
                <a:moveTo>
                  <a:pt x="0" y="0"/>
                </a:moveTo>
                <a:lnTo>
                  <a:pt x="11066734" y="0"/>
                </a:lnTo>
                <a:lnTo>
                  <a:pt x="11066734" y="11841836"/>
                </a:lnTo>
                <a:lnTo>
                  <a:pt x="0" y="11841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647418" y="1894168"/>
            <a:ext cx="3283347" cy="2310282"/>
          </a:xfrm>
          <a:custGeom>
            <a:avLst/>
            <a:gdLst/>
            <a:ahLst/>
            <a:cxnLst/>
            <a:rect l="l" t="t" r="r" b="b"/>
            <a:pathLst>
              <a:path w="3283347" h="2310282">
                <a:moveTo>
                  <a:pt x="0" y="0"/>
                </a:moveTo>
                <a:lnTo>
                  <a:pt x="3283347" y="0"/>
                </a:lnTo>
                <a:lnTo>
                  <a:pt x="3283347" y="2310282"/>
                </a:lnTo>
                <a:lnTo>
                  <a:pt x="0" y="23102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 rot="-336339">
            <a:off x="1123245" y="7644871"/>
            <a:ext cx="4333036" cy="6064046"/>
          </a:xfrm>
          <a:custGeom>
            <a:avLst/>
            <a:gdLst/>
            <a:ahLst/>
            <a:cxnLst/>
            <a:rect l="l" t="t" r="r" b="b"/>
            <a:pathLst>
              <a:path w="4333036" h="6064046">
                <a:moveTo>
                  <a:pt x="0" y="0"/>
                </a:moveTo>
                <a:lnTo>
                  <a:pt x="4333036" y="0"/>
                </a:lnTo>
                <a:lnTo>
                  <a:pt x="4333036" y="6064046"/>
                </a:lnTo>
                <a:lnTo>
                  <a:pt x="0" y="60640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1" name="Group 11"/>
          <p:cNvGrpSpPr/>
          <p:nvPr/>
        </p:nvGrpSpPr>
        <p:grpSpPr>
          <a:xfrm>
            <a:off x="6823294" y="8281639"/>
            <a:ext cx="4432880" cy="950627"/>
            <a:chOff x="0" y="0"/>
            <a:chExt cx="1167507" cy="2503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67507" cy="250371"/>
            </a:xfrm>
            <a:custGeom>
              <a:avLst/>
              <a:gdLst/>
              <a:ahLst/>
              <a:cxnLst/>
              <a:rect l="l" t="t" r="r" b="b"/>
              <a:pathLst>
                <a:path w="1167507" h="250371">
                  <a:moveTo>
                    <a:pt x="89070" y="0"/>
                  </a:moveTo>
                  <a:lnTo>
                    <a:pt x="1078437" y="0"/>
                  </a:lnTo>
                  <a:cubicBezTo>
                    <a:pt x="1102060" y="0"/>
                    <a:pt x="1124715" y="9384"/>
                    <a:pt x="1141419" y="26088"/>
                  </a:cubicBezTo>
                  <a:cubicBezTo>
                    <a:pt x="1158123" y="42792"/>
                    <a:pt x="1167507" y="65447"/>
                    <a:pt x="1167507" y="89070"/>
                  </a:cubicBezTo>
                  <a:lnTo>
                    <a:pt x="1167507" y="161300"/>
                  </a:lnTo>
                  <a:cubicBezTo>
                    <a:pt x="1167507" y="210493"/>
                    <a:pt x="1127629" y="250371"/>
                    <a:pt x="1078437" y="250371"/>
                  </a:cubicBezTo>
                  <a:lnTo>
                    <a:pt x="89070" y="250371"/>
                  </a:lnTo>
                  <a:cubicBezTo>
                    <a:pt x="39878" y="250371"/>
                    <a:pt x="0" y="210493"/>
                    <a:pt x="0" y="161300"/>
                  </a:cubicBezTo>
                  <a:lnTo>
                    <a:pt x="0" y="89070"/>
                  </a:lnTo>
                  <a:cubicBezTo>
                    <a:pt x="0" y="39878"/>
                    <a:pt x="39878" y="0"/>
                    <a:pt x="89070" y="0"/>
                  </a:cubicBezTo>
                  <a:close/>
                </a:path>
              </a:pathLst>
            </a:custGeom>
            <a:solidFill>
              <a:srgbClr val="072C5D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87134" y="8412016"/>
            <a:ext cx="3708445" cy="58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2"/>
              </a:lnSpc>
            </a:pPr>
            <a:r>
              <a:rPr lang="en-US" sz="3408" dirty="0">
                <a:solidFill>
                  <a:srgbClr val="F9D300"/>
                </a:solidFill>
                <a:latin typeface="Poppins"/>
              </a:rPr>
              <a:t>PERTEMUAN KE 6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780628" y="6117898"/>
            <a:ext cx="1263889" cy="1690784"/>
          </a:xfrm>
          <a:custGeom>
            <a:avLst/>
            <a:gdLst/>
            <a:ahLst/>
            <a:cxnLst/>
            <a:rect l="l" t="t" r="r" b="b"/>
            <a:pathLst>
              <a:path w="1263889" h="1690784">
                <a:moveTo>
                  <a:pt x="0" y="0"/>
                </a:moveTo>
                <a:lnTo>
                  <a:pt x="1263888" y="0"/>
                </a:lnTo>
                <a:lnTo>
                  <a:pt x="1263888" y="1690784"/>
                </a:lnTo>
                <a:lnTo>
                  <a:pt x="0" y="169078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7"/>
          <p:cNvSpPr/>
          <p:nvPr/>
        </p:nvSpPr>
        <p:spPr>
          <a:xfrm>
            <a:off x="4171647" y="8940424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0"/>
                </a:lnTo>
                <a:lnTo>
                  <a:pt x="0" y="14954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A42F91-F2E1-BD89-0FF1-16DEB9539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414" y="579695"/>
            <a:ext cx="10287000" cy="10287000"/>
          </a:xfrm>
          <a:prstGeom prst="rect">
            <a:avLst/>
          </a:prstGeom>
        </p:spPr>
      </p:pic>
      <p:pic>
        <p:nvPicPr>
          <p:cNvPr id="19" name="1 (3)">
            <a:hlinkClick r:id="" action="ppaction://media"/>
            <a:extLst>
              <a:ext uri="{FF2B5EF4-FFF2-40B4-BE49-F238E27FC236}">
                <a16:creationId xmlns:a16="http://schemas.microsoft.com/office/drawing/2014/main" id="{A97E5353-BDE2-116E-B29D-4F4AFE62E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780628" y="8255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8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C 0.03004 -0.03796 0.075 -0.06203 0.125 -0.06203 C 0.175 -0.06203 0.21997 -0.03796 0.25 -2.96296E-6 C 0.21997 0.03797 0.175 0.06204 0.125 0.06204 C 0.075 0.06204 0.03004 0.03797 -1.11111E-6 -2.96296E-6 Z " pathEditMode="relative" rAng="0" ptsTypes="AAAAA">
                                      <p:cBhvr>
                                        <p:cTn id="64" dur="3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2.96296E-6 C 0.03003 -0.03797 0.075 -0.06204 0.125 -0.06204 C 0.175 -0.06204 0.21997 -0.03797 0.25 2.96296E-6 C 0.21997 0.03796 0.175 0.06203 0.125 0.06203 C 0.075 0.06203 0.03003 0.03796 1.38889E-7 2.96296E-6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479 L 0.1757 -0.00479 L 0.24766 0.1162 L 0.06962 0.1162 L -0.00234 -0.00479 Z " pathEditMode="relative" rAng="0" ptsTypes="AAAAA">
                                      <p:cBhvr>
                                        <p:cTn id="68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  <p:bldP spid="7" grpId="0"/>
      <p:bldP spid="8" grpId="0" animBg="1"/>
      <p:bldP spid="9" grpId="0" animBg="1"/>
      <p:bldP spid="9" grpId="1" animBg="1"/>
      <p:bldP spid="10" grpId="0" animBg="1"/>
      <p:bldP spid="10" grpId="1" animBg="1"/>
      <p:bldP spid="1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73361">
            <a:off x="-4007851" y="6280832"/>
            <a:ext cx="10073103" cy="10778612"/>
          </a:xfrm>
          <a:custGeom>
            <a:avLst/>
            <a:gdLst/>
            <a:ahLst/>
            <a:cxnLst/>
            <a:rect l="l" t="t" r="r" b="b"/>
            <a:pathLst>
              <a:path w="10073103" h="10778612">
                <a:moveTo>
                  <a:pt x="0" y="0"/>
                </a:moveTo>
                <a:lnTo>
                  <a:pt x="10073102" y="0"/>
                </a:lnTo>
                <a:lnTo>
                  <a:pt x="10073102" y="10778612"/>
                </a:lnTo>
                <a:lnTo>
                  <a:pt x="0" y="1077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248976" y="8800961"/>
            <a:ext cx="4665522" cy="6699836"/>
          </a:xfrm>
          <a:custGeom>
            <a:avLst/>
            <a:gdLst/>
            <a:ahLst/>
            <a:cxnLst/>
            <a:rect l="l" t="t" r="r" b="b"/>
            <a:pathLst>
              <a:path w="4665522" h="6699836">
                <a:moveTo>
                  <a:pt x="0" y="0"/>
                </a:moveTo>
                <a:lnTo>
                  <a:pt x="4665522" y="0"/>
                </a:lnTo>
                <a:lnTo>
                  <a:pt x="4665522" y="6699836"/>
                </a:lnTo>
                <a:lnTo>
                  <a:pt x="0" y="6699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425849">
            <a:off x="15606134" y="6330299"/>
            <a:ext cx="3063621" cy="4941324"/>
          </a:xfrm>
          <a:custGeom>
            <a:avLst/>
            <a:gdLst/>
            <a:ahLst/>
            <a:cxnLst/>
            <a:rect l="l" t="t" r="r" b="b"/>
            <a:pathLst>
              <a:path w="3063621" h="4941324">
                <a:moveTo>
                  <a:pt x="0" y="0"/>
                </a:moveTo>
                <a:lnTo>
                  <a:pt x="3063621" y="0"/>
                </a:lnTo>
                <a:lnTo>
                  <a:pt x="3063621" y="4941324"/>
                </a:lnTo>
                <a:lnTo>
                  <a:pt x="0" y="4941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 rot="-740663">
            <a:off x="-1420869" y="-69864"/>
            <a:ext cx="3752859" cy="2197129"/>
          </a:xfrm>
          <a:custGeom>
            <a:avLst/>
            <a:gdLst/>
            <a:ahLst/>
            <a:cxnLst/>
            <a:rect l="l" t="t" r="r" b="b"/>
            <a:pathLst>
              <a:path w="3752859" h="2197129">
                <a:moveTo>
                  <a:pt x="0" y="0"/>
                </a:moveTo>
                <a:lnTo>
                  <a:pt x="3752860" y="0"/>
                </a:lnTo>
                <a:lnTo>
                  <a:pt x="3752860" y="2197128"/>
                </a:lnTo>
                <a:lnTo>
                  <a:pt x="0" y="2197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 rot="-278041">
            <a:off x="15164522" y="7906870"/>
            <a:ext cx="4653757" cy="2293033"/>
          </a:xfrm>
          <a:custGeom>
            <a:avLst/>
            <a:gdLst/>
            <a:ahLst/>
            <a:cxnLst/>
            <a:rect l="l" t="t" r="r" b="b"/>
            <a:pathLst>
              <a:path w="4653757" h="2293033">
                <a:moveTo>
                  <a:pt x="0" y="0"/>
                </a:moveTo>
                <a:lnTo>
                  <a:pt x="4653757" y="0"/>
                </a:lnTo>
                <a:lnTo>
                  <a:pt x="4653757" y="2293033"/>
                </a:lnTo>
                <a:lnTo>
                  <a:pt x="0" y="22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 rot="-5305399">
            <a:off x="12255120" y="-3262123"/>
            <a:ext cx="8814399" cy="9431750"/>
          </a:xfrm>
          <a:custGeom>
            <a:avLst/>
            <a:gdLst/>
            <a:ahLst/>
            <a:cxnLst/>
            <a:rect l="l" t="t" r="r" b="b"/>
            <a:pathLst>
              <a:path w="8814399" h="9431750">
                <a:moveTo>
                  <a:pt x="0" y="0"/>
                </a:moveTo>
                <a:lnTo>
                  <a:pt x="8814399" y="0"/>
                </a:lnTo>
                <a:lnTo>
                  <a:pt x="8814399" y="9431750"/>
                </a:lnTo>
                <a:lnTo>
                  <a:pt x="0" y="94317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-812688" y="2493415"/>
            <a:ext cx="2123328" cy="2840511"/>
          </a:xfrm>
          <a:custGeom>
            <a:avLst/>
            <a:gdLst/>
            <a:ahLst/>
            <a:cxnLst/>
            <a:rect l="l" t="t" r="r" b="b"/>
            <a:pathLst>
              <a:path w="2123328" h="2840511">
                <a:moveTo>
                  <a:pt x="0" y="0"/>
                </a:moveTo>
                <a:lnTo>
                  <a:pt x="2123328" y="0"/>
                </a:lnTo>
                <a:lnTo>
                  <a:pt x="2123328" y="2840511"/>
                </a:lnTo>
                <a:lnTo>
                  <a:pt x="0" y="28405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>
            <a:off x="15497968" y="582534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0"/>
                </a:lnTo>
                <a:lnTo>
                  <a:pt x="0" y="14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C741D234-00CD-8AD5-6421-3E6FDF089EE0}"/>
              </a:ext>
            </a:extLst>
          </p:cNvPr>
          <p:cNvSpPr txBox="1"/>
          <p:nvPr/>
        </p:nvSpPr>
        <p:spPr>
          <a:xfrm>
            <a:off x="5562600" y="1485900"/>
            <a:ext cx="9554157" cy="766248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just">
              <a:lnSpc>
                <a:spcPct val="102600"/>
              </a:lnSpc>
              <a:spcBef>
                <a:spcPts val="55"/>
              </a:spcBef>
            </a:pPr>
            <a:r>
              <a:rPr sz="4400" spc="-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Setiap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grup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memiliki </a:t>
            </a:r>
            <a:r>
              <a:rPr sz="4400" spc="-8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elemen</a:t>
            </a:r>
            <a:r>
              <a:rPr sz="4400" spc="-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identitas.</a:t>
            </a:r>
            <a:r>
              <a:rPr sz="4400" spc="-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Dapatkah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8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sebuah</a:t>
            </a:r>
            <a:r>
              <a:rPr sz="4400" spc="-8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grup </a:t>
            </a:r>
            <a:r>
              <a:rPr sz="44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memiliki </a:t>
            </a:r>
            <a:r>
              <a:rPr sz="4400" spc="-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8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elemen</a:t>
            </a:r>
            <a:r>
              <a:rPr sz="4400" spc="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identitas</a:t>
            </a:r>
            <a:r>
              <a:rPr sz="4400" spc="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lebih</a:t>
            </a:r>
            <a:r>
              <a:rPr sz="4400" spc="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dari</a:t>
            </a:r>
            <a:r>
              <a:rPr sz="4400" spc="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6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satu?</a:t>
            </a:r>
            <a:r>
              <a:rPr sz="4400" spc="-2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Setiap</a:t>
            </a:r>
            <a:r>
              <a:rPr sz="4400" spc="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8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elemen</a:t>
            </a:r>
            <a:r>
              <a:rPr sz="4400" spc="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pada</a:t>
            </a:r>
            <a:r>
              <a:rPr sz="4400" spc="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grup</a:t>
            </a:r>
            <a:r>
              <a:rPr sz="4400" spc="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memiliki</a:t>
            </a:r>
            <a:r>
              <a:rPr sz="4400" spc="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invers. </a:t>
            </a:r>
            <a:r>
              <a:rPr sz="4400" spc="-28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Dapatkah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satu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8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elemen</a:t>
            </a:r>
            <a:r>
              <a:rPr sz="4400" spc="-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3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memiliki </a:t>
            </a:r>
            <a:r>
              <a:rPr sz="4400" spc="-6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invers</a:t>
            </a:r>
            <a:r>
              <a:rPr sz="4400" spc="-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lebih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dari</a:t>
            </a:r>
            <a:r>
              <a:rPr sz="4400" spc="-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6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satu?</a:t>
            </a:r>
            <a:r>
              <a:rPr sz="4400" spc="-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1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Untuk </a:t>
            </a:r>
            <a:r>
              <a:rPr sz="4400" spc="-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menjawab </a:t>
            </a:r>
            <a:r>
              <a:rPr sz="4400" spc="-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5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pertanyaan</a:t>
            </a:r>
            <a:r>
              <a:rPr sz="4400" spc="-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tersebut,</a:t>
            </a:r>
            <a:r>
              <a:rPr sz="4400" spc="-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berikut </a:t>
            </a:r>
            <a:r>
              <a:rPr sz="4400" spc="-4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diberikan</a:t>
            </a:r>
            <a:r>
              <a:rPr sz="4400" spc="-4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beberapa</a:t>
            </a:r>
            <a:r>
              <a:rPr sz="4400" spc="-6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teorema</a:t>
            </a:r>
            <a:r>
              <a:rPr sz="4400" spc="1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3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atau </a:t>
            </a:r>
            <a:r>
              <a:rPr sz="4400" spc="-2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sifat-sifat </a:t>
            </a:r>
            <a:r>
              <a:rPr sz="4400" spc="-1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yang</a:t>
            </a:r>
            <a:r>
              <a:rPr sz="44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1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terkait</a:t>
            </a:r>
            <a:r>
              <a:rPr sz="4400" spc="6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75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dengan</a:t>
            </a:r>
            <a:r>
              <a:rPr sz="4400" spc="7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sz="4400" spc="-6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Grup</a:t>
            </a:r>
            <a:endParaRPr sz="4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9AD6284-3F18-D62D-014D-59692FB852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4126" y="451727"/>
            <a:ext cx="10287000" cy="10287000"/>
          </a:xfrm>
          <a:prstGeom prst="rect">
            <a:avLst/>
          </a:prstGeom>
        </p:spPr>
      </p:pic>
      <p:pic>
        <p:nvPicPr>
          <p:cNvPr id="27" name="2 (3)">
            <a:hlinkClick r:id="" action="ppaction://media"/>
            <a:extLst>
              <a:ext uri="{FF2B5EF4-FFF2-40B4-BE49-F238E27FC236}">
                <a16:creationId xmlns:a16="http://schemas.microsoft.com/office/drawing/2014/main" id="{AE9AABD3-AF8A-647B-0DFB-3BBA990CC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82541" y="849616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5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26830">
            <a:off x="8699947" y="-3849315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4958495" y="7784222"/>
            <a:ext cx="5131359" cy="3405356"/>
          </a:xfrm>
          <a:custGeom>
            <a:avLst/>
            <a:gdLst/>
            <a:ahLst/>
            <a:cxnLst/>
            <a:rect l="l" t="t" r="r" b="b"/>
            <a:pathLst>
              <a:path w="5131359" h="3405356">
                <a:moveTo>
                  <a:pt x="0" y="0"/>
                </a:moveTo>
                <a:lnTo>
                  <a:pt x="5131359" y="0"/>
                </a:lnTo>
                <a:lnTo>
                  <a:pt x="5131359" y="3405357"/>
                </a:lnTo>
                <a:lnTo>
                  <a:pt x="0" y="3405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A5CC8E3-0CF5-5D0B-1218-5B2A6C48D675}"/>
              </a:ext>
            </a:extLst>
          </p:cNvPr>
          <p:cNvSpPr/>
          <p:nvPr/>
        </p:nvSpPr>
        <p:spPr>
          <a:xfrm>
            <a:off x="1196082" y="1619296"/>
            <a:ext cx="14276254" cy="7867604"/>
          </a:xfrm>
          <a:custGeom>
            <a:avLst/>
            <a:gdLst/>
            <a:ahLst/>
            <a:cxnLst/>
            <a:rect l="l" t="t" r="r" b="b"/>
            <a:pathLst>
              <a:path w="7114622" h="4064228">
                <a:moveTo>
                  <a:pt x="0" y="0"/>
                </a:moveTo>
                <a:lnTo>
                  <a:pt x="7114622" y="0"/>
                </a:lnTo>
                <a:lnTo>
                  <a:pt x="7114622" y="4064228"/>
                </a:lnTo>
                <a:lnTo>
                  <a:pt x="0" y="40642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820304">
            <a:off x="13882073" y="49981"/>
            <a:ext cx="4008863" cy="2820781"/>
          </a:xfrm>
          <a:custGeom>
            <a:avLst/>
            <a:gdLst/>
            <a:ahLst/>
            <a:cxnLst/>
            <a:rect l="l" t="t" r="r" b="b"/>
            <a:pathLst>
              <a:path w="4008863" h="2820781">
                <a:moveTo>
                  <a:pt x="0" y="0"/>
                </a:moveTo>
                <a:lnTo>
                  <a:pt x="4008863" y="0"/>
                </a:lnTo>
                <a:lnTo>
                  <a:pt x="4008863" y="2820781"/>
                </a:lnTo>
                <a:lnTo>
                  <a:pt x="0" y="28207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5126830">
            <a:off x="-8795313" y="5805537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>
            <a:off x="16873664" y="4313617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0"/>
                </a:lnTo>
                <a:lnTo>
                  <a:pt x="0" y="14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6601155" y="8653517"/>
            <a:ext cx="2123328" cy="2840511"/>
          </a:xfrm>
          <a:custGeom>
            <a:avLst/>
            <a:gdLst/>
            <a:ahLst/>
            <a:cxnLst/>
            <a:rect l="l" t="t" r="r" b="b"/>
            <a:pathLst>
              <a:path w="2123328" h="2840511">
                <a:moveTo>
                  <a:pt x="0" y="0"/>
                </a:moveTo>
                <a:lnTo>
                  <a:pt x="2123328" y="0"/>
                </a:lnTo>
                <a:lnTo>
                  <a:pt x="2123328" y="2840511"/>
                </a:lnTo>
                <a:lnTo>
                  <a:pt x="0" y="28405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bject 26">
                <a:extLst>
                  <a:ext uri="{FF2B5EF4-FFF2-40B4-BE49-F238E27FC236}">
                    <a16:creationId xmlns:a16="http://schemas.microsoft.com/office/drawing/2014/main" id="{CF91B7AC-0333-577B-7CC4-AE7C9EB576C5}"/>
                  </a:ext>
                </a:extLst>
              </p:cNvPr>
              <p:cNvSpPr txBox="1"/>
              <p:nvPr/>
            </p:nvSpPr>
            <p:spPr>
              <a:xfrm>
                <a:off x="1541768" y="2476500"/>
                <a:ext cx="12250432" cy="5639493"/>
              </a:xfrm>
              <a:prstGeom prst="rect">
                <a:avLst/>
              </a:prstGeom>
            </p:spPr>
            <p:txBody>
              <a:bodyPr vert="horz" wrap="square" lIns="0" tIns="9525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750"/>
                  </a:spcBef>
                </a:pPr>
                <a:r>
                  <a:rPr lang="en-GB" sz="26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Jika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6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suatu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grup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maka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elemen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identitasnya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tunggal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720"/>
                  </a:spcBef>
                </a:pP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Proof.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 marR="36195">
                  <a:lnSpc>
                    <a:spcPct val="102600"/>
                  </a:lnSpc>
                  <a:spcBef>
                    <a:spcPts val="240"/>
                  </a:spcBef>
                </a:pPr>
                <a:r>
                  <a:rPr lang="en-GB" sz="26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Untuk </a:t>
                </a:r>
                <a:r>
                  <a:rPr lang="en-GB" sz="26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membuktikan</a:t>
                </a:r>
                <a:r>
                  <a:rPr lang="en-GB" sz="26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ketunggalan</a:t>
                </a:r>
                <a:r>
                  <a:rPr lang="en-GB" sz="26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unsur</a:t>
                </a:r>
                <a:r>
                  <a:rPr lang="en-GB" sz="26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satuan</a:t>
                </a:r>
                <a:r>
                  <a:rPr lang="en-GB" sz="26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(identitas) </a:t>
                </a:r>
                <a:r>
                  <a:rPr lang="en-GB" sz="26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 </a:t>
                </a:r>
                <a14:m>
                  <m:oMath xmlns:m="http://schemas.openxmlformats.org/officeDocument/2006/math">
                    <m:r>
                      <a:rPr lang="en-GB" sz="26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, </a:t>
                </a:r>
                <a:r>
                  <a:rPr lang="en-GB" sz="26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perlu </a:t>
                </a:r>
                <a:r>
                  <a:rPr lang="en-GB" sz="26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dimisalkan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bahwa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dua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unsur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satuan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(identitas)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yaitu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GB" sz="26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GB" sz="2600" spc="30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 </a:t>
                </a:r>
                <a:r>
                  <a:rPr lang="en-GB" sz="2600" spc="-2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Akan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ditunjukkan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bahwa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</a:t>
                </a:r>
                <a:r>
                  <a:rPr lang="en-GB" sz="26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35"/>
                  </a:spcBef>
                </a:pP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Karena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0" i="0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600" b="0" i="0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GB" sz="2600" b="0" i="0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GB" sz="26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6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unsur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identitas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GB" sz="2600" b="0" i="0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GB" sz="26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,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maka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0340" algn="ctr">
                  <a:lnSpc>
                    <a:spcPct val="100000"/>
                  </a:lnSpc>
                  <a:spcBef>
                    <a:spcPts val="113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GB" sz="2600" b="0" i="0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GB" sz="26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6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∗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GB" sz="26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6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GB" sz="26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..</a:t>
                </a:r>
                <a:r>
                  <a:rPr lang="en-GB" sz="26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600" spc="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6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GB" sz="26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130"/>
                  </a:spcBef>
                </a:pPr>
                <a:r>
                  <a:rPr lang="en-GB" sz="26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Disisi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lain,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karena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</a:t>
                </a:r>
                <a:r>
                  <a:rPr lang="en-GB" sz="2600" spc="2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lang="en-GB" sz="2600" spc="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</a:t>
                </a:r>
                <a:r>
                  <a:rPr lang="en-GB" sz="26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unsur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identitas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600" spc="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lang="en-GB" sz="2600" spc="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G,</a:t>
                </a:r>
                <a:r>
                  <a:rPr lang="en-GB" sz="26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maka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0340" algn="ctr">
                  <a:lnSpc>
                    <a:spcPct val="100000"/>
                  </a:lnSpc>
                  <a:spcBef>
                    <a:spcPts val="1130"/>
                  </a:spcBef>
                </a:pP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GB" sz="2600" spc="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..</a:t>
                </a:r>
                <a:r>
                  <a:rPr lang="en-GB" sz="26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600" spc="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6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  <a:r>
                  <a:rPr lang="en-GB" sz="26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 marR="5080">
                  <a:lnSpc>
                    <a:spcPct val="102600"/>
                  </a:lnSpc>
                  <a:spcBef>
                    <a:spcPts val="1095"/>
                  </a:spcBef>
                </a:pPr>
                <a:r>
                  <a:rPr lang="en-GB" sz="26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Berdasarkan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persamaan</a:t>
                </a:r>
                <a:r>
                  <a:rPr lang="en-GB" sz="2600" spc="1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(1) </a:t>
                </a:r>
                <a:r>
                  <a:rPr lang="en-GB" sz="26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lang="en-GB" sz="2600" spc="1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(2) </a:t>
                </a:r>
                <a:r>
                  <a:rPr lang="en-GB" sz="26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diperoleh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GB" sz="2600" spc="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6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26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GB" sz="2600" spc="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Jadi</a:t>
                </a:r>
                <a:r>
                  <a:rPr lang="en-GB" sz="26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terbukti 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bahwa</a:t>
                </a:r>
                <a:r>
                  <a:rPr lang="en-GB" sz="26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GB" sz="2600" spc="-1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GB" sz="26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GB" sz="2600" spc="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, 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dengan</a:t>
                </a:r>
                <a:r>
                  <a:rPr lang="en-GB" sz="26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kata </a:t>
                </a: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lain </a:t>
                </a:r>
                <a:r>
                  <a:rPr lang="en-GB" sz="2600" spc="-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elemen</a:t>
                </a:r>
                <a:r>
                  <a:rPr lang="en-GB" sz="26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identitas </a:t>
                </a:r>
                <a:r>
                  <a:rPr lang="en-GB" sz="26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 </a:t>
                </a:r>
                <a:r>
                  <a:rPr lang="en-GB" sz="26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grup</a:t>
                </a:r>
                <a:r>
                  <a:rPr lang="en-GB" sz="26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6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2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6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6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tunggal</a:t>
                </a:r>
                <a:endParaRPr lang="en-GB" sz="26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42" name="object 26">
                <a:extLst>
                  <a:ext uri="{FF2B5EF4-FFF2-40B4-BE49-F238E27FC236}">
                    <a16:creationId xmlns:a16="http://schemas.microsoft.com/office/drawing/2014/main" id="{CF91B7AC-0333-577B-7CC4-AE7C9EB57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768" y="2476500"/>
                <a:ext cx="12250432" cy="5639493"/>
              </a:xfrm>
              <a:prstGeom prst="rect">
                <a:avLst/>
              </a:prstGeom>
              <a:blipFill>
                <a:blip r:embed="rId15"/>
                <a:stretch>
                  <a:fillRect l="-1542" t="-108" b="-259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object 27">
            <a:extLst>
              <a:ext uri="{FF2B5EF4-FFF2-40B4-BE49-F238E27FC236}">
                <a16:creationId xmlns:a16="http://schemas.microsoft.com/office/drawing/2014/main" id="{E039E38F-44F5-3EB3-E147-055C54147E94}"/>
              </a:ext>
            </a:extLst>
          </p:cNvPr>
          <p:cNvGrpSpPr/>
          <p:nvPr/>
        </p:nvGrpSpPr>
        <p:grpSpPr>
          <a:xfrm>
            <a:off x="9843898" y="6524842"/>
            <a:ext cx="93345" cy="93980"/>
            <a:chOff x="4369003" y="2966123"/>
            <a:chExt cx="93345" cy="93980"/>
          </a:xfrm>
        </p:grpSpPr>
        <p:sp>
          <p:nvSpPr>
            <p:cNvPr id="44" name="object 28">
              <a:extLst>
                <a:ext uri="{FF2B5EF4-FFF2-40B4-BE49-F238E27FC236}">
                  <a16:creationId xmlns:a16="http://schemas.microsoft.com/office/drawing/2014/main" id="{21BB5315-5350-D3B0-0194-42D1757A5DF1}"/>
                </a:ext>
              </a:extLst>
            </p:cNvPr>
            <p:cNvSpPr/>
            <p:nvPr/>
          </p:nvSpPr>
          <p:spPr>
            <a:xfrm>
              <a:off x="4371530" y="2966123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80">
                  <a:moveTo>
                    <a:pt x="0" y="93497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3333B2"/>
              </a:solidFill>
            </a:ln>
          </p:spPr>
          <p:txBody>
            <a:bodyPr wrap="square" lIns="0" tIns="0" rIns="0" bIns="0" rtlCol="0"/>
            <a:lstStyle/>
            <a:p>
              <a:endParaRPr sz="20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5" name="object 29">
              <a:extLst>
                <a:ext uri="{FF2B5EF4-FFF2-40B4-BE49-F238E27FC236}">
                  <a16:creationId xmlns:a16="http://schemas.microsoft.com/office/drawing/2014/main" id="{3D7AD84D-9C9C-9ED9-131E-834DDBFFE660}"/>
                </a:ext>
              </a:extLst>
            </p:cNvPr>
            <p:cNvSpPr/>
            <p:nvPr/>
          </p:nvSpPr>
          <p:spPr>
            <a:xfrm>
              <a:off x="4374070" y="2968663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5">
                  <a:moveTo>
                    <a:pt x="0" y="0"/>
                  </a:moveTo>
                  <a:lnTo>
                    <a:pt x="83108" y="0"/>
                  </a:lnTo>
                </a:path>
              </a:pathLst>
            </a:custGeom>
            <a:ln w="5054">
              <a:solidFill>
                <a:srgbClr val="3333B2"/>
              </a:solidFill>
            </a:ln>
          </p:spPr>
          <p:txBody>
            <a:bodyPr wrap="square" lIns="0" tIns="0" rIns="0" bIns="0" rtlCol="0"/>
            <a:lstStyle/>
            <a:p>
              <a:endParaRPr sz="20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6" name="object 30">
              <a:extLst>
                <a:ext uri="{FF2B5EF4-FFF2-40B4-BE49-F238E27FC236}">
                  <a16:creationId xmlns:a16="http://schemas.microsoft.com/office/drawing/2014/main" id="{50E3B2D8-2759-5725-C868-072014342388}"/>
                </a:ext>
              </a:extLst>
            </p:cNvPr>
            <p:cNvSpPr/>
            <p:nvPr/>
          </p:nvSpPr>
          <p:spPr>
            <a:xfrm>
              <a:off x="4374070" y="3057093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5">
                  <a:moveTo>
                    <a:pt x="0" y="0"/>
                  </a:moveTo>
                  <a:lnTo>
                    <a:pt x="83108" y="0"/>
                  </a:lnTo>
                </a:path>
              </a:pathLst>
            </a:custGeom>
            <a:ln w="5054">
              <a:solidFill>
                <a:srgbClr val="3333B2"/>
              </a:solidFill>
            </a:ln>
          </p:spPr>
          <p:txBody>
            <a:bodyPr wrap="square" lIns="0" tIns="0" rIns="0" bIns="0" rtlCol="0"/>
            <a:lstStyle/>
            <a:p>
              <a:endParaRPr sz="20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7" name="object 31">
              <a:extLst>
                <a:ext uri="{FF2B5EF4-FFF2-40B4-BE49-F238E27FC236}">
                  <a16:creationId xmlns:a16="http://schemas.microsoft.com/office/drawing/2014/main" id="{607781E3-C74E-AD01-6092-4AF53903A2B7}"/>
                </a:ext>
              </a:extLst>
            </p:cNvPr>
            <p:cNvSpPr/>
            <p:nvPr/>
          </p:nvSpPr>
          <p:spPr>
            <a:xfrm>
              <a:off x="4459706" y="2966123"/>
              <a:ext cx="0" cy="93980"/>
            </a:xfrm>
            <a:custGeom>
              <a:avLst/>
              <a:gdLst/>
              <a:ahLst/>
              <a:cxnLst/>
              <a:rect l="l" t="t" r="r" b="b"/>
              <a:pathLst>
                <a:path h="93980">
                  <a:moveTo>
                    <a:pt x="0" y="93497"/>
                  </a:moveTo>
                  <a:lnTo>
                    <a:pt x="0" y="0"/>
                  </a:lnTo>
                </a:path>
              </a:pathLst>
            </a:custGeom>
            <a:ln w="5054">
              <a:solidFill>
                <a:srgbClr val="3333B2"/>
              </a:solidFill>
            </a:ln>
          </p:spPr>
          <p:txBody>
            <a:bodyPr wrap="square" lIns="0" tIns="0" rIns="0" bIns="0" rtlCol="0"/>
            <a:lstStyle/>
            <a:p>
              <a:endParaRPr sz="20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50" name="Freeform 11">
            <a:extLst>
              <a:ext uri="{FF2B5EF4-FFF2-40B4-BE49-F238E27FC236}">
                <a16:creationId xmlns:a16="http://schemas.microsoft.com/office/drawing/2014/main" id="{D1A6D682-808A-110D-6167-DC1B3DEBBA8D}"/>
              </a:ext>
            </a:extLst>
          </p:cNvPr>
          <p:cNvSpPr/>
          <p:nvPr/>
        </p:nvSpPr>
        <p:spPr>
          <a:xfrm>
            <a:off x="1647316" y="935724"/>
            <a:ext cx="4953839" cy="1348687"/>
          </a:xfrm>
          <a:custGeom>
            <a:avLst/>
            <a:gdLst/>
            <a:ahLst/>
            <a:cxnLst/>
            <a:rect l="l" t="t" r="r" b="b"/>
            <a:pathLst>
              <a:path w="1167507" h="250371">
                <a:moveTo>
                  <a:pt x="89070" y="0"/>
                </a:moveTo>
                <a:lnTo>
                  <a:pt x="1078437" y="0"/>
                </a:lnTo>
                <a:cubicBezTo>
                  <a:pt x="1102060" y="0"/>
                  <a:pt x="1124715" y="9384"/>
                  <a:pt x="1141419" y="26088"/>
                </a:cubicBezTo>
                <a:cubicBezTo>
                  <a:pt x="1158123" y="42792"/>
                  <a:pt x="1167507" y="65447"/>
                  <a:pt x="1167507" y="89070"/>
                </a:cubicBezTo>
                <a:lnTo>
                  <a:pt x="1167507" y="161300"/>
                </a:lnTo>
                <a:cubicBezTo>
                  <a:pt x="1167507" y="210493"/>
                  <a:pt x="1127629" y="250371"/>
                  <a:pt x="1078437" y="250371"/>
                </a:cubicBezTo>
                <a:lnTo>
                  <a:pt x="89070" y="250371"/>
                </a:lnTo>
                <a:cubicBezTo>
                  <a:pt x="39878" y="250371"/>
                  <a:pt x="0" y="210493"/>
                  <a:pt x="0" y="161300"/>
                </a:cubicBezTo>
                <a:lnTo>
                  <a:pt x="0" y="89070"/>
                </a:lnTo>
                <a:cubicBezTo>
                  <a:pt x="0" y="39878"/>
                  <a:pt x="39878" y="0"/>
                  <a:pt x="89070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2061485" y="1028700"/>
            <a:ext cx="3805916" cy="1558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10000" dirty="0" err="1">
                <a:solidFill>
                  <a:srgbClr val="002060"/>
                </a:solidFill>
                <a:latin typeface="Adirek Sans Medium"/>
              </a:rPr>
              <a:t>Teorema</a:t>
            </a:r>
            <a:endParaRPr lang="en-US" sz="10000" dirty="0">
              <a:solidFill>
                <a:srgbClr val="002060"/>
              </a:solidFill>
              <a:latin typeface="Adirek Sans Medium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E880A54-AE66-1936-904A-A4B7394F15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22" y="-144575"/>
            <a:ext cx="10287000" cy="10287000"/>
          </a:xfrm>
          <a:prstGeom prst="rect">
            <a:avLst/>
          </a:prstGeom>
        </p:spPr>
      </p:pic>
      <p:pic>
        <p:nvPicPr>
          <p:cNvPr id="7" name="WhatsApp Ptt 2023-09-14 at 06.28.30">
            <a:hlinkClick r:id="" action="ppaction://media"/>
            <a:extLst>
              <a:ext uri="{FF2B5EF4-FFF2-40B4-BE49-F238E27FC236}">
                <a16:creationId xmlns:a16="http://schemas.microsoft.com/office/drawing/2014/main" id="{CBEFD780-D0A5-ECB9-5FDC-E27A82A4A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978341" y="7918971"/>
            <a:ext cx="394044" cy="394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4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8" grpId="0" animBg="1"/>
      <p:bldP spid="4" grpId="0" animBg="1"/>
      <p:bldP spid="4" grpId="1" animBg="1"/>
      <p:bldP spid="11" grpId="0" animBg="1"/>
      <p:bldP spid="15" grpId="0" animBg="1"/>
      <p:bldP spid="42" grpId="0"/>
      <p:bldP spid="50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6687">
            <a:off x="-4561831" y="6629193"/>
            <a:ext cx="8936677" cy="9562592"/>
          </a:xfrm>
          <a:custGeom>
            <a:avLst/>
            <a:gdLst/>
            <a:ahLst/>
            <a:cxnLst/>
            <a:rect l="l" t="t" r="r" b="b"/>
            <a:pathLst>
              <a:path w="8936677" h="9562592">
                <a:moveTo>
                  <a:pt x="0" y="0"/>
                </a:moveTo>
                <a:lnTo>
                  <a:pt x="8936676" y="0"/>
                </a:lnTo>
                <a:lnTo>
                  <a:pt x="8936676" y="9562592"/>
                </a:lnTo>
                <a:lnTo>
                  <a:pt x="0" y="9562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-5126830">
            <a:off x="4938050" y="-2004563"/>
            <a:ext cx="14154260" cy="15145609"/>
          </a:xfrm>
          <a:custGeom>
            <a:avLst/>
            <a:gdLst/>
            <a:ahLst/>
            <a:cxnLst/>
            <a:rect l="l" t="t" r="r" b="b"/>
            <a:pathLst>
              <a:path w="14154260" h="15145609">
                <a:moveTo>
                  <a:pt x="0" y="0"/>
                </a:moveTo>
                <a:lnTo>
                  <a:pt x="14154260" y="0"/>
                </a:lnTo>
                <a:lnTo>
                  <a:pt x="14154260" y="15145608"/>
                </a:lnTo>
                <a:lnTo>
                  <a:pt x="0" y="15145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5248116">
            <a:off x="9906549" y="-5038859"/>
            <a:ext cx="11066734" cy="11841836"/>
          </a:xfrm>
          <a:custGeom>
            <a:avLst/>
            <a:gdLst/>
            <a:ahLst/>
            <a:cxnLst/>
            <a:rect l="l" t="t" r="r" b="b"/>
            <a:pathLst>
              <a:path w="11066734" h="11841836">
                <a:moveTo>
                  <a:pt x="0" y="0"/>
                </a:moveTo>
                <a:lnTo>
                  <a:pt x="11066734" y="0"/>
                </a:lnTo>
                <a:lnTo>
                  <a:pt x="11066734" y="11841836"/>
                </a:lnTo>
                <a:lnTo>
                  <a:pt x="0" y="118418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1537114" y="1202730"/>
            <a:ext cx="14457072" cy="7853225"/>
          </a:xfrm>
          <a:custGeom>
            <a:avLst/>
            <a:gdLst/>
            <a:ahLst/>
            <a:cxnLst/>
            <a:rect l="l" t="t" r="r" b="b"/>
            <a:pathLst>
              <a:path w="7114622" h="4064228">
                <a:moveTo>
                  <a:pt x="0" y="0"/>
                </a:moveTo>
                <a:lnTo>
                  <a:pt x="7114622" y="0"/>
                </a:lnTo>
                <a:lnTo>
                  <a:pt x="7114622" y="4064228"/>
                </a:lnTo>
                <a:lnTo>
                  <a:pt x="0" y="4064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0" name="Group 10"/>
          <p:cNvGrpSpPr/>
          <p:nvPr/>
        </p:nvGrpSpPr>
        <p:grpSpPr>
          <a:xfrm>
            <a:off x="2332516" y="702595"/>
            <a:ext cx="5555381" cy="1524000"/>
            <a:chOff x="0" y="0"/>
            <a:chExt cx="1167507" cy="2503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7507" cy="250371"/>
            </a:xfrm>
            <a:custGeom>
              <a:avLst/>
              <a:gdLst/>
              <a:ahLst/>
              <a:cxnLst/>
              <a:rect l="l" t="t" r="r" b="b"/>
              <a:pathLst>
                <a:path w="1167507" h="250371">
                  <a:moveTo>
                    <a:pt x="89070" y="0"/>
                  </a:moveTo>
                  <a:lnTo>
                    <a:pt x="1078437" y="0"/>
                  </a:lnTo>
                  <a:cubicBezTo>
                    <a:pt x="1102060" y="0"/>
                    <a:pt x="1124715" y="9384"/>
                    <a:pt x="1141419" y="26088"/>
                  </a:cubicBezTo>
                  <a:cubicBezTo>
                    <a:pt x="1158123" y="42792"/>
                    <a:pt x="1167507" y="65447"/>
                    <a:pt x="1167507" y="89070"/>
                  </a:cubicBezTo>
                  <a:lnTo>
                    <a:pt x="1167507" y="161300"/>
                  </a:lnTo>
                  <a:cubicBezTo>
                    <a:pt x="1167507" y="210493"/>
                    <a:pt x="1127629" y="250371"/>
                    <a:pt x="1078437" y="250371"/>
                  </a:cubicBezTo>
                  <a:lnTo>
                    <a:pt x="89070" y="250371"/>
                  </a:lnTo>
                  <a:cubicBezTo>
                    <a:pt x="39878" y="250371"/>
                    <a:pt x="0" y="210493"/>
                    <a:pt x="0" y="161300"/>
                  </a:cubicBezTo>
                  <a:lnTo>
                    <a:pt x="0" y="89070"/>
                  </a:lnTo>
                  <a:cubicBezTo>
                    <a:pt x="0" y="39878"/>
                    <a:pt x="39878" y="0"/>
                    <a:pt x="89070" y="0"/>
                  </a:cubicBezTo>
                  <a:close/>
                </a:path>
              </a:pathLst>
            </a:custGeom>
            <a:solidFill>
              <a:srgbClr val="072C5D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991874" y="6223542"/>
            <a:ext cx="4896083" cy="4824867"/>
          </a:xfrm>
          <a:custGeom>
            <a:avLst/>
            <a:gdLst/>
            <a:ahLst/>
            <a:cxnLst/>
            <a:rect l="l" t="t" r="r" b="b"/>
            <a:pathLst>
              <a:path w="4896083" h="4824867">
                <a:moveTo>
                  <a:pt x="0" y="0"/>
                </a:moveTo>
                <a:lnTo>
                  <a:pt x="4896082" y="0"/>
                </a:lnTo>
                <a:lnTo>
                  <a:pt x="4896082" y="4824867"/>
                </a:lnTo>
                <a:lnTo>
                  <a:pt x="0" y="482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 rot="-65971">
            <a:off x="-834968" y="4730209"/>
            <a:ext cx="3399828" cy="3488630"/>
          </a:xfrm>
          <a:custGeom>
            <a:avLst/>
            <a:gdLst/>
            <a:ahLst/>
            <a:cxnLst/>
            <a:rect l="l" t="t" r="r" b="b"/>
            <a:pathLst>
              <a:path w="3399828" h="3488630">
                <a:moveTo>
                  <a:pt x="0" y="0"/>
                </a:moveTo>
                <a:lnTo>
                  <a:pt x="3399828" y="0"/>
                </a:lnTo>
                <a:lnTo>
                  <a:pt x="3399828" y="3488630"/>
                </a:lnTo>
                <a:lnTo>
                  <a:pt x="0" y="3488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TextBox 16"/>
          <p:cNvSpPr txBox="1"/>
          <p:nvPr/>
        </p:nvSpPr>
        <p:spPr>
          <a:xfrm>
            <a:off x="2001235" y="1539859"/>
            <a:ext cx="5886662" cy="904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10000" dirty="0" err="1">
                <a:solidFill>
                  <a:srgbClr val="F9D300"/>
                </a:solidFill>
                <a:latin typeface="Adirek Sans Medium" panose="020B0604020202020204" charset="-34"/>
                <a:cs typeface="Adirek Sans Medium" panose="020B0604020202020204" charset="-34"/>
              </a:rPr>
              <a:t>Teorema</a:t>
            </a:r>
            <a:endParaRPr lang="en-US" sz="10000" dirty="0">
              <a:solidFill>
                <a:srgbClr val="F9D300"/>
              </a:solidFill>
              <a:latin typeface="Adirek Sans Medium" panose="020B0604020202020204" charset="-34"/>
              <a:cs typeface="Adirek Sans Medium" panose="020B0604020202020204" charset="-3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123649" y="948473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1"/>
                </a:lnTo>
                <a:lnTo>
                  <a:pt x="0" y="1495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3" name="Freeform 23"/>
          <p:cNvSpPr/>
          <p:nvPr/>
        </p:nvSpPr>
        <p:spPr>
          <a:xfrm>
            <a:off x="4944566" y="8477866"/>
            <a:ext cx="2123328" cy="2840511"/>
          </a:xfrm>
          <a:custGeom>
            <a:avLst/>
            <a:gdLst/>
            <a:ahLst/>
            <a:cxnLst/>
            <a:rect l="l" t="t" r="r" b="b"/>
            <a:pathLst>
              <a:path w="2123328" h="2840511">
                <a:moveTo>
                  <a:pt x="0" y="0"/>
                </a:moveTo>
                <a:lnTo>
                  <a:pt x="2123329" y="0"/>
                </a:lnTo>
                <a:lnTo>
                  <a:pt x="2123329" y="2840511"/>
                </a:lnTo>
                <a:lnTo>
                  <a:pt x="0" y="28405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bject 26">
                <a:extLst>
                  <a:ext uri="{FF2B5EF4-FFF2-40B4-BE49-F238E27FC236}">
                    <a16:creationId xmlns:a16="http://schemas.microsoft.com/office/drawing/2014/main" id="{9F082728-C029-DD34-417A-B190B6981BC3}"/>
                  </a:ext>
                </a:extLst>
              </p:cNvPr>
              <p:cNvSpPr txBox="1"/>
              <p:nvPr/>
            </p:nvSpPr>
            <p:spPr>
              <a:xfrm>
                <a:off x="2819400" y="2552700"/>
                <a:ext cx="11061901" cy="6189067"/>
              </a:xfrm>
              <a:prstGeom prst="rect">
                <a:avLst/>
              </a:prstGeom>
            </p:spPr>
            <p:txBody>
              <a:bodyPr vert="horz" wrap="square" lIns="0" tIns="6985" rIns="0" bIns="0" rtlCol="0">
                <a:spAutoFit/>
              </a:bodyPr>
              <a:lstStyle/>
              <a:p>
                <a:pPr marL="12700" marR="26034">
                  <a:lnSpc>
                    <a:spcPct val="102600"/>
                  </a:lnSpc>
                  <a:spcBef>
                    <a:spcPts val="55"/>
                  </a:spcBef>
                </a:pP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Setiap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elemen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dalam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grup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400" spc="-1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 </a:t>
                </a:r>
                <a:r>
                  <a:rPr lang="en-GB" sz="24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hanya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mempunyai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invers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(balikan)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tunggal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endParaRPr lang="en-GB" sz="24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 marR="26034">
                  <a:lnSpc>
                    <a:spcPct val="102600"/>
                  </a:lnSpc>
                  <a:spcBef>
                    <a:spcPts val="55"/>
                  </a:spcBef>
                </a:pP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Proof.</a:t>
                </a:r>
                <a:endParaRPr lang="en-GB" sz="24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 marR="582930">
                  <a:lnSpc>
                    <a:spcPct val="102600"/>
                  </a:lnSpc>
                  <a:spcBef>
                    <a:spcPts val="185"/>
                  </a:spcBef>
                </a:pPr>
                <a:r>
                  <a:rPr lang="en-GB" sz="24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Ambil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sebarang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4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lang="en-GB" sz="2400" spc="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4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Misal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lang="en-GB" sz="2400" spc="1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GB" sz="2400" spc="1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invers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dari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a.</a:t>
                </a:r>
                <a:r>
                  <a:rPr lang="en-GB" sz="2400" spc="1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Akan </a:t>
                </a:r>
                <a:r>
                  <a:rPr lang="en-GB" sz="2400" spc="-2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ditunjukkan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bahwa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lang="en-GB" sz="2400" spc="1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y.</a:t>
                </a:r>
                <a:endParaRPr lang="en-GB" sz="24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35"/>
                  </a:spcBef>
                </a:pP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Karena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lang="en-GB" sz="2400" spc="1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lang="en-GB" sz="2400" spc="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400" spc="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sebagai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unsur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balikan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(invers)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dari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a,</a:t>
                </a:r>
                <a:r>
                  <a:rPr lang="en-GB" sz="24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maka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berlaku</a:t>
                </a:r>
                <a:endParaRPr lang="en-GB" sz="24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 marR="1479550" indent="1472565">
                  <a:lnSpc>
                    <a:spcPct val="185700"/>
                  </a:lnSpc>
                </a:pP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en-GB" sz="2400" spc="-90" dirty="0" smtClean="0">
                        <a:solidFill>
                          <a:srgbClr val="00206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m:t>a</m:t>
                    </m:r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400" spc="-90" dirty="0" smtClean="0">
                        <a:solidFill>
                          <a:srgbClr val="00206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rPr>
                      <m:t>a</m:t>
                    </m:r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GB" sz="24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4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400" spc="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4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GB" sz="2400" spc="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 </a:t>
                </a:r>
                <a:r>
                  <a:rPr lang="en-GB" sz="2400" spc="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dengan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4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unsur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identitas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4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endParaRPr lang="en-GB" sz="24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30"/>
                  </a:spcBef>
                </a:pP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Demikian pula karena y ∈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adalah </a:t>
                </a:r>
                <a:r>
                  <a:rPr lang="en-GB" sz="2400" spc="-3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unsur</a:t>
                </a: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3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balikan</a:t>
                </a: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(invers) dari a, maka</a:t>
                </a:r>
              </a:p>
              <a:p>
                <a:pPr marL="1483360">
                  <a:lnSpc>
                    <a:spcPct val="100000"/>
                  </a:lnSpc>
                  <a:spcBef>
                    <a:spcPts val="1135"/>
                  </a:spcBef>
                </a:pP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5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4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400" spc="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4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5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GB" sz="24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114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4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..</a:t>
                </a:r>
                <a:r>
                  <a:rPr lang="en-GB" sz="24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4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400" spc="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lang="en-GB" sz="24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GB" sz="24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  <a:r>
                  <a:rPr lang="en-GB" sz="24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en-GB" sz="24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130"/>
                  </a:spcBef>
                </a:pP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Berdasarkan persamaan (1) dan (2) diperoleh</a:t>
                </a:r>
              </a:p>
              <a:p>
                <a:pPr marL="12700">
                  <a:lnSpc>
                    <a:spcPct val="100000"/>
                  </a:lnSpc>
                  <a:spcBef>
                    <a:spcPts val="35"/>
                  </a:spcBef>
                </a:pP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 </a:t>
                </a:r>
                <a:r>
                  <a:rPr lang="en-GB" sz="2400" spc="-114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50" dirty="0">
                    <a:solidFill>
                      <a:srgbClr val="002060"/>
                    </a:solidFill>
                    <a:latin typeface="Times New Roman"/>
                    <a:cs typeface="Poppins" panose="00000500000000000000" pitchFamily="2" charset="0"/>
                  </a:rPr>
                  <a:t> </a:t>
                </a:r>
                <a:r>
                  <a:rPr lang="en-GB" sz="24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400" spc="114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40" dirty="0">
                    <a:solidFill>
                      <a:srgbClr val="002060"/>
                    </a:solidFill>
                    <a:latin typeface="Times New Roman"/>
                    <a:cs typeface="Poppins" panose="00000500000000000000" pitchFamily="2" charset="0"/>
                  </a:rPr>
                  <a:t> </a:t>
                </a:r>
                <a:r>
                  <a:rPr lang="en-GB" sz="2400" spc="30" dirty="0">
                    <a:solidFill>
                      <a:srgbClr val="002060"/>
                    </a:solidFill>
                    <a:latin typeface="Tahoma"/>
                    <a:cs typeface="Poppins" panose="00000500000000000000" pitchFamily="2" charset="0"/>
                  </a:rPr>
                  <a:t>(</a:t>
                </a:r>
                <a:r>
                  <a:rPr lang="en-GB" sz="24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4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50" dirty="0">
                    <a:solidFill>
                      <a:srgbClr val="002060"/>
                    </a:solidFill>
                    <a:latin typeface="Times New Roman"/>
                    <a:cs typeface="Poppins" panose="00000500000000000000" pitchFamily="2" charset="0"/>
                  </a:rPr>
                  <a:t> </a:t>
                </a:r>
                <a:r>
                  <a:rPr lang="en-GB" sz="2400" spc="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lang="en-GB" sz="24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GB" sz="2400" spc="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GB" sz="24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50" dirty="0">
                    <a:solidFill>
                      <a:srgbClr val="002060"/>
                    </a:solidFill>
                    <a:latin typeface="Times New Roman"/>
                    <a:cs typeface="Poppins" panose="00000500000000000000" pitchFamily="2" charset="0"/>
                  </a:rPr>
                  <a:t> </a:t>
                </a:r>
                <a:r>
                  <a:rPr lang="en-GB" sz="24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4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GB" sz="24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50" dirty="0">
                    <a:solidFill>
                      <a:srgbClr val="002060"/>
                    </a:solidFill>
                    <a:latin typeface="Times New Roman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lang="en-GB" sz="24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1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400" spc="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400" spc="-50" dirty="0">
                    <a:solidFill>
                      <a:srgbClr val="002060"/>
                    </a:solidFill>
                    <a:latin typeface="Times New Roman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lang="en-GB" sz="24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1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4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4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endParaRPr lang="en-GB" sz="24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 marR="5080"/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Jadi terbukti bahwa x = y, dengan kata lain elemen </a:t>
                </a:r>
                <a:r>
                  <a:rPr lang="en-GB" sz="2400" spc="-3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balikan</a:t>
                </a:r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</a:p>
              <a:p>
                <a:pPr marL="12700" marR="5080"/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(invers) setiap  elemen di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4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adalah tunggal</a:t>
                </a:r>
              </a:p>
            </p:txBody>
          </p:sp>
        </mc:Choice>
        <mc:Fallback xmlns="">
          <p:sp>
            <p:nvSpPr>
              <p:cNvPr id="48" name="object 26">
                <a:extLst>
                  <a:ext uri="{FF2B5EF4-FFF2-40B4-BE49-F238E27FC236}">
                    <a16:creationId xmlns:a16="http://schemas.microsoft.com/office/drawing/2014/main" id="{9F082728-C029-DD34-417A-B190B6981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552700"/>
                <a:ext cx="11061901" cy="6189067"/>
              </a:xfrm>
              <a:prstGeom prst="rect">
                <a:avLst/>
              </a:prstGeom>
              <a:blipFill>
                <a:blip r:embed="rId19"/>
                <a:stretch>
                  <a:fillRect l="-1599" t="-1478" b="-206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extLst>
              <a:ext uri="{FF2B5EF4-FFF2-40B4-BE49-F238E27FC236}">
                <a16:creationId xmlns:a16="http://schemas.microsoft.com/office/drawing/2014/main" id="{ABB12023-0807-D139-B1CB-CDE5BE328D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22" y="-144575"/>
            <a:ext cx="10287000" cy="10287000"/>
          </a:xfrm>
          <a:prstGeom prst="rect">
            <a:avLst/>
          </a:prstGeom>
        </p:spPr>
      </p:pic>
      <p:pic>
        <p:nvPicPr>
          <p:cNvPr id="54" name="4 (3)">
            <a:hlinkClick r:id="" action="ppaction://media"/>
            <a:extLst>
              <a:ext uri="{FF2B5EF4-FFF2-40B4-BE49-F238E27FC236}">
                <a16:creationId xmlns:a16="http://schemas.microsoft.com/office/drawing/2014/main" id="{7E484BBE-CA53-47A9-E504-DEC520F64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083524" y="724945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6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82716E-6 C -8.33333E-7 -0.03503 0.02804 -0.06204 0.06198 -0.06204 C 0.09696 -0.06204 0.125 -0.03503 0.125 3.82716E-6 C 0.125 0.03503 0.15304 0.06203 0.18802 0.06203 C 0.22196 0.06203 0.25 0.03503 0.25 3.82716E-6 " pathEditMode="relative" rAng="0" ptsTypes="AAAAA">
                                      <p:cBhvr>
                                        <p:cTn id="47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13" grpId="0" animBg="1"/>
      <p:bldP spid="13" grpId="1" animBg="1"/>
      <p:bldP spid="14" grpId="0" animBg="1"/>
      <p:bldP spid="16" grpId="0"/>
      <p:bldP spid="22" grpId="0" animBg="1"/>
      <p:bldP spid="23" grpId="0" animBg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26830">
            <a:off x="8699947" y="-3849315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4958495" y="7784222"/>
            <a:ext cx="5131359" cy="3405356"/>
          </a:xfrm>
          <a:custGeom>
            <a:avLst/>
            <a:gdLst/>
            <a:ahLst/>
            <a:cxnLst/>
            <a:rect l="l" t="t" r="r" b="b"/>
            <a:pathLst>
              <a:path w="5131359" h="3405356">
                <a:moveTo>
                  <a:pt x="0" y="0"/>
                </a:moveTo>
                <a:lnTo>
                  <a:pt x="5131359" y="0"/>
                </a:lnTo>
                <a:lnTo>
                  <a:pt x="5131359" y="3405357"/>
                </a:lnTo>
                <a:lnTo>
                  <a:pt x="0" y="3405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A5CC8E3-0CF5-5D0B-1218-5B2A6C48D675}"/>
              </a:ext>
            </a:extLst>
          </p:cNvPr>
          <p:cNvSpPr/>
          <p:nvPr/>
        </p:nvSpPr>
        <p:spPr>
          <a:xfrm>
            <a:off x="1196082" y="1619296"/>
            <a:ext cx="14276254" cy="7867604"/>
          </a:xfrm>
          <a:custGeom>
            <a:avLst/>
            <a:gdLst/>
            <a:ahLst/>
            <a:cxnLst/>
            <a:rect l="l" t="t" r="r" b="b"/>
            <a:pathLst>
              <a:path w="7114622" h="4064228">
                <a:moveTo>
                  <a:pt x="0" y="0"/>
                </a:moveTo>
                <a:lnTo>
                  <a:pt x="7114622" y="0"/>
                </a:lnTo>
                <a:lnTo>
                  <a:pt x="7114622" y="4064228"/>
                </a:lnTo>
                <a:lnTo>
                  <a:pt x="0" y="40642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5126830">
            <a:off x="-8795313" y="5805537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>
            <a:off x="16873664" y="4313617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0"/>
                </a:lnTo>
                <a:lnTo>
                  <a:pt x="0" y="1495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6601155" y="8653517"/>
            <a:ext cx="2123328" cy="2840511"/>
          </a:xfrm>
          <a:custGeom>
            <a:avLst/>
            <a:gdLst/>
            <a:ahLst/>
            <a:cxnLst/>
            <a:rect l="l" t="t" r="r" b="b"/>
            <a:pathLst>
              <a:path w="2123328" h="2840511">
                <a:moveTo>
                  <a:pt x="0" y="0"/>
                </a:moveTo>
                <a:lnTo>
                  <a:pt x="2123328" y="0"/>
                </a:lnTo>
                <a:lnTo>
                  <a:pt x="2123328" y="2840511"/>
                </a:lnTo>
                <a:lnTo>
                  <a:pt x="0" y="2840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D1A6D682-808A-110D-6167-DC1B3DEBBA8D}"/>
              </a:ext>
            </a:extLst>
          </p:cNvPr>
          <p:cNvSpPr/>
          <p:nvPr/>
        </p:nvSpPr>
        <p:spPr>
          <a:xfrm>
            <a:off x="1647316" y="935724"/>
            <a:ext cx="4953839" cy="1348687"/>
          </a:xfrm>
          <a:custGeom>
            <a:avLst/>
            <a:gdLst/>
            <a:ahLst/>
            <a:cxnLst/>
            <a:rect l="l" t="t" r="r" b="b"/>
            <a:pathLst>
              <a:path w="1167507" h="250371">
                <a:moveTo>
                  <a:pt x="89070" y="0"/>
                </a:moveTo>
                <a:lnTo>
                  <a:pt x="1078437" y="0"/>
                </a:lnTo>
                <a:cubicBezTo>
                  <a:pt x="1102060" y="0"/>
                  <a:pt x="1124715" y="9384"/>
                  <a:pt x="1141419" y="26088"/>
                </a:cubicBezTo>
                <a:cubicBezTo>
                  <a:pt x="1158123" y="42792"/>
                  <a:pt x="1167507" y="65447"/>
                  <a:pt x="1167507" y="89070"/>
                </a:cubicBezTo>
                <a:lnTo>
                  <a:pt x="1167507" y="161300"/>
                </a:lnTo>
                <a:cubicBezTo>
                  <a:pt x="1167507" y="210493"/>
                  <a:pt x="1127629" y="250371"/>
                  <a:pt x="1078437" y="250371"/>
                </a:cubicBezTo>
                <a:lnTo>
                  <a:pt x="89070" y="250371"/>
                </a:lnTo>
                <a:cubicBezTo>
                  <a:pt x="39878" y="250371"/>
                  <a:pt x="0" y="210493"/>
                  <a:pt x="0" y="161300"/>
                </a:cubicBezTo>
                <a:lnTo>
                  <a:pt x="0" y="89070"/>
                </a:lnTo>
                <a:cubicBezTo>
                  <a:pt x="0" y="39878"/>
                  <a:pt x="39878" y="0"/>
                  <a:pt x="89070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endParaRPr lang="en-ID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CD285BD-A573-6A9F-26DA-AAC2A25DAEE7}"/>
              </a:ext>
            </a:extLst>
          </p:cNvPr>
          <p:cNvSpPr/>
          <p:nvPr/>
        </p:nvSpPr>
        <p:spPr>
          <a:xfrm rot="820304">
            <a:off x="13882073" y="49981"/>
            <a:ext cx="4008863" cy="2820781"/>
          </a:xfrm>
          <a:custGeom>
            <a:avLst/>
            <a:gdLst/>
            <a:ahLst/>
            <a:cxnLst/>
            <a:rect l="l" t="t" r="r" b="b"/>
            <a:pathLst>
              <a:path w="4008863" h="2820781">
                <a:moveTo>
                  <a:pt x="0" y="0"/>
                </a:moveTo>
                <a:lnTo>
                  <a:pt x="4008863" y="0"/>
                </a:lnTo>
                <a:lnTo>
                  <a:pt x="4008863" y="2820781"/>
                </a:lnTo>
                <a:lnTo>
                  <a:pt x="0" y="28207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2061485" y="1028700"/>
            <a:ext cx="3805916" cy="1558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10000" dirty="0" err="1">
                <a:solidFill>
                  <a:srgbClr val="002060"/>
                </a:solidFill>
                <a:latin typeface="Adirek Sans Medium"/>
              </a:rPr>
              <a:t>Teorema</a:t>
            </a:r>
            <a:endParaRPr lang="en-US" sz="10000" dirty="0">
              <a:solidFill>
                <a:srgbClr val="002060"/>
              </a:solidFill>
              <a:latin typeface="Adirek Sans Medium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E880A54-AE66-1936-904A-A4B7394F15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22" y="-144575"/>
            <a:ext cx="10287000" cy="1028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6">
                <a:extLst>
                  <a:ext uri="{FF2B5EF4-FFF2-40B4-BE49-F238E27FC236}">
                    <a16:creationId xmlns:a16="http://schemas.microsoft.com/office/drawing/2014/main" id="{8FFD144C-12D8-725D-9EB3-32447BDE76BA}"/>
                  </a:ext>
                </a:extLst>
              </p:cNvPr>
              <p:cNvSpPr txBox="1"/>
              <p:nvPr/>
            </p:nvSpPr>
            <p:spPr>
              <a:xfrm>
                <a:off x="2133601" y="3384332"/>
                <a:ext cx="10563864" cy="4206601"/>
              </a:xfrm>
              <a:prstGeom prst="rect">
                <a:avLst/>
              </a:prstGeom>
            </p:spPr>
            <p:txBody>
              <a:bodyPr vert="horz" wrap="square" lIns="0" tIns="112395" rIns="0" bIns="0" rtlCol="0">
                <a:spAutoFit/>
              </a:bodyPr>
              <a:lstStyle/>
              <a:p>
                <a:pPr marL="50800">
                  <a:lnSpc>
                    <a:spcPct val="100000"/>
                  </a:lnSpc>
                  <a:spcBef>
                    <a:spcPts val="885"/>
                  </a:spcBef>
                </a:pPr>
                <a:r>
                  <a:rPr lang="en-ID" sz="32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Ji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32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1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tu</a:t>
                </a:r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gr</a:t>
                </a:r>
                <a:r>
                  <a:rPr lang="en-ID" sz="32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up</a:t>
                </a:r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-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</a:t>
                </a:r>
                <a:r>
                  <a:rPr lang="en-ID" sz="32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ntu</a:t>
                </a:r>
                <a:r>
                  <a:rPr lang="en-ID" sz="32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1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</a:t>
                </a:r>
                <a:r>
                  <a:rPr lang="en-ID" sz="32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etiap</a:t>
                </a:r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lang="en-ID" sz="32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32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ID" sz="32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25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3200" spc="-45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erlaku</a:t>
                </a:r>
                <a:r>
                  <a:rPr lang="en-ID" sz="3200" spc="1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(a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</a:t>
                </a:r>
                <a:r>
                  <a:rPr lang="en-ID" sz="3200" spc="-82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ID" sz="3200" spc="-75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ID" sz="32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endParaRPr lang="en-ID" sz="32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50800" marR="43180" algn="just">
                  <a:lnSpc>
                    <a:spcPct val="102600"/>
                  </a:lnSpc>
                  <a:spcBef>
                    <a:spcPts val="340"/>
                  </a:spcBef>
                </a:pPr>
                <a:endParaRPr lang="en-ID" sz="3200" spc="-45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50800" marR="43180" algn="just">
                  <a:lnSpc>
                    <a:spcPct val="102600"/>
                  </a:lnSpc>
                  <a:spcBef>
                    <a:spcPts val="340"/>
                  </a:spcBef>
                </a:pPr>
                <a:r>
                  <a:rPr lang="en-ID" sz="3200" spc="-45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Perhatikan</a:t>
                </a:r>
                <a:r>
                  <a:rPr lang="en-ID" sz="32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bahwa</a:t>
                </a:r>
                <a:r>
                  <a:rPr lang="en-ID" sz="32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(a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</a:t>
                </a:r>
                <a:r>
                  <a:rPr lang="en-ID" sz="3200" spc="-82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ID" sz="3200" spc="-75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ID" sz="3200" spc="1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invers</a:t>
                </a:r>
                <a:r>
                  <a:rPr lang="en-ID" sz="3200" spc="1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4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dari</a:t>
                </a:r>
                <a:r>
                  <a:rPr lang="en-ID" sz="32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-- </a:t>
                </a:r>
                <a:r>
                  <a:rPr lang="en-ID" sz="3200" spc="-135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ID" sz="3200" spc="52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5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lang="en-ID" sz="3200" spc="1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-- </a:t>
                </a:r>
                <a:r>
                  <a:rPr lang="en-ID" sz="3200" spc="-135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ID" sz="3200" spc="52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ID" sz="3200" spc="1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invers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dari </a:t>
                </a:r>
                <a:r>
                  <a:rPr lang="en-ID" sz="32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a.</a:t>
                </a:r>
                <a:r>
                  <a:rPr lang="en-ID" sz="32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Dengan</a:t>
                </a:r>
                <a:r>
                  <a:rPr lang="en-ID" sz="32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5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demikian</a:t>
                </a:r>
                <a:r>
                  <a:rPr lang="en-ID" sz="32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--</a:t>
                </a:r>
                <a:r>
                  <a:rPr lang="en-ID" sz="3200" spc="-135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ID" sz="3200" spc="-127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mempunyai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dua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invers </a:t>
                </a:r>
                <a:r>
                  <a:rPr lang="en-ID" sz="32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yaitu 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3200" spc="-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5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(a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</a:t>
                </a:r>
                <a:r>
                  <a:rPr lang="en-ID" sz="3200" spc="-82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ID" sz="3200" spc="-75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. </a:t>
                </a:r>
                <a:r>
                  <a:rPr lang="en-ID" sz="3200" spc="-2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Berdasarkan</a:t>
                </a:r>
                <a:r>
                  <a:rPr lang="en-ID" sz="32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teorema</a:t>
                </a:r>
                <a:r>
                  <a:rPr lang="en-ID" sz="32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ketunggalan</a:t>
                </a:r>
                <a:r>
                  <a:rPr lang="en-ID" sz="32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invers,</a:t>
                </a:r>
                <a:r>
                  <a:rPr lang="en-ID" sz="32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maka</a:t>
                </a:r>
                <a:r>
                  <a:rPr lang="en-ID" sz="32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5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diperoleh</a:t>
                </a:r>
                <a:r>
                  <a:rPr lang="en-ID" sz="32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(a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32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32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</a:t>
                </a:r>
                <a:r>
                  <a:rPr lang="en-ID" sz="3200" spc="-82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ID" sz="3200" spc="-75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ID" sz="32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32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endParaRPr lang="en-ID" sz="32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6" name="object 26">
                <a:extLst>
                  <a:ext uri="{FF2B5EF4-FFF2-40B4-BE49-F238E27FC236}">
                    <a16:creationId xmlns:a16="http://schemas.microsoft.com/office/drawing/2014/main" id="{8FFD144C-12D8-725D-9EB3-32447BDE7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1" y="3384332"/>
                <a:ext cx="10563864" cy="4206601"/>
              </a:xfrm>
              <a:prstGeom prst="rect">
                <a:avLst/>
              </a:prstGeom>
              <a:blipFill>
                <a:blip r:embed="rId16"/>
                <a:stretch>
                  <a:fillRect l="-1847" t="-725" r="-1904" b="-478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5 (3)">
            <a:hlinkClick r:id="" action="ppaction://media"/>
            <a:extLst>
              <a:ext uri="{FF2B5EF4-FFF2-40B4-BE49-F238E27FC236}">
                <a16:creationId xmlns:a16="http://schemas.microsoft.com/office/drawing/2014/main" id="{3E49014A-7726-E512-9BC2-F147D8D41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080786" y="7658492"/>
            <a:ext cx="251460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9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8" grpId="0" animBg="1"/>
      <p:bldP spid="11" grpId="0" animBg="1"/>
      <p:bldP spid="15" grpId="0" animBg="1"/>
      <p:bldP spid="50" grpId="0" animBg="1"/>
      <p:bldP spid="7" grpId="0" animBg="1"/>
      <p:bldP spid="7" grpId="1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6687">
            <a:off x="-4561831" y="6629193"/>
            <a:ext cx="8936677" cy="9562592"/>
          </a:xfrm>
          <a:custGeom>
            <a:avLst/>
            <a:gdLst/>
            <a:ahLst/>
            <a:cxnLst/>
            <a:rect l="l" t="t" r="r" b="b"/>
            <a:pathLst>
              <a:path w="8936677" h="9562592">
                <a:moveTo>
                  <a:pt x="0" y="0"/>
                </a:moveTo>
                <a:lnTo>
                  <a:pt x="8936676" y="0"/>
                </a:lnTo>
                <a:lnTo>
                  <a:pt x="8936676" y="9562592"/>
                </a:lnTo>
                <a:lnTo>
                  <a:pt x="0" y="9562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-5126830">
            <a:off x="4938050" y="-2004563"/>
            <a:ext cx="14154260" cy="15145609"/>
          </a:xfrm>
          <a:custGeom>
            <a:avLst/>
            <a:gdLst/>
            <a:ahLst/>
            <a:cxnLst/>
            <a:rect l="l" t="t" r="r" b="b"/>
            <a:pathLst>
              <a:path w="14154260" h="15145609">
                <a:moveTo>
                  <a:pt x="0" y="0"/>
                </a:moveTo>
                <a:lnTo>
                  <a:pt x="14154260" y="0"/>
                </a:lnTo>
                <a:lnTo>
                  <a:pt x="14154260" y="15145608"/>
                </a:lnTo>
                <a:lnTo>
                  <a:pt x="0" y="15145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5248116">
            <a:off x="9906549" y="-5038859"/>
            <a:ext cx="11066734" cy="11841836"/>
          </a:xfrm>
          <a:custGeom>
            <a:avLst/>
            <a:gdLst/>
            <a:ahLst/>
            <a:cxnLst/>
            <a:rect l="l" t="t" r="r" b="b"/>
            <a:pathLst>
              <a:path w="11066734" h="11841836">
                <a:moveTo>
                  <a:pt x="0" y="0"/>
                </a:moveTo>
                <a:lnTo>
                  <a:pt x="11066734" y="0"/>
                </a:lnTo>
                <a:lnTo>
                  <a:pt x="11066734" y="11841836"/>
                </a:lnTo>
                <a:lnTo>
                  <a:pt x="0" y="118418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1537114" y="1202730"/>
            <a:ext cx="14457072" cy="7853225"/>
          </a:xfrm>
          <a:custGeom>
            <a:avLst/>
            <a:gdLst/>
            <a:ahLst/>
            <a:cxnLst/>
            <a:rect l="l" t="t" r="r" b="b"/>
            <a:pathLst>
              <a:path w="7114622" h="4064228">
                <a:moveTo>
                  <a:pt x="0" y="0"/>
                </a:moveTo>
                <a:lnTo>
                  <a:pt x="7114622" y="0"/>
                </a:lnTo>
                <a:lnTo>
                  <a:pt x="7114622" y="4064228"/>
                </a:lnTo>
                <a:lnTo>
                  <a:pt x="0" y="40642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0" name="Group 10"/>
          <p:cNvGrpSpPr/>
          <p:nvPr/>
        </p:nvGrpSpPr>
        <p:grpSpPr>
          <a:xfrm>
            <a:off x="2332516" y="702595"/>
            <a:ext cx="5555381" cy="1524000"/>
            <a:chOff x="0" y="0"/>
            <a:chExt cx="1167507" cy="2503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7507" cy="250371"/>
            </a:xfrm>
            <a:custGeom>
              <a:avLst/>
              <a:gdLst/>
              <a:ahLst/>
              <a:cxnLst/>
              <a:rect l="l" t="t" r="r" b="b"/>
              <a:pathLst>
                <a:path w="1167507" h="250371">
                  <a:moveTo>
                    <a:pt x="89070" y="0"/>
                  </a:moveTo>
                  <a:lnTo>
                    <a:pt x="1078437" y="0"/>
                  </a:lnTo>
                  <a:cubicBezTo>
                    <a:pt x="1102060" y="0"/>
                    <a:pt x="1124715" y="9384"/>
                    <a:pt x="1141419" y="26088"/>
                  </a:cubicBezTo>
                  <a:cubicBezTo>
                    <a:pt x="1158123" y="42792"/>
                    <a:pt x="1167507" y="65447"/>
                    <a:pt x="1167507" y="89070"/>
                  </a:cubicBezTo>
                  <a:lnTo>
                    <a:pt x="1167507" y="161300"/>
                  </a:lnTo>
                  <a:cubicBezTo>
                    <a:pt x="1167507" y="210493"/>
                    <a:pt x="1127629" y="250371"/>
                    <a:pt x="1078437" y="250371"/>
                  </a:cubicBezTo>
                  <a:lnTo>
                    <a:pt x="89070" y="250371"/>
                  </a:lnTo>
                  <a:cubicBezTo>
                    <a:pt x="39878" y="250371"/>
                    <a:pt x="0" y="210493"/>
                    <a:pt x="0" y="161300"/>
                  </a:cubicBezTo>
                  <a:lnTo>
                    <a:pt x="0" y="89070"/>
                  </a:lnTo>
                  <a:cubicBezTo>
                    <a:pt x="0" y="39878"/>
                    <a:pt x="39878" y="0"/>
                    <a:pt x="89070" y="0"/>
                  </a:cubicBezTo>
                  <a:close/>
                </a:path>
              </a:pathLst>
            </a:custGeom>
            <a:solidFill>
              <a:srgbClr val="072C5D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991874" y="6223542"/>
            <a:ext cx="4896083" cy="4824867"/>
          </a:xfrm>
          <a:custGeom>
            <a:avLst/>
            <a:gdLst/>
            <a:ahLst/>
            <a:cxnLst/>
            <a:rect l="l" t="t" r="r" b="b"/>
            <a:pathLst>
              <a:path w="4896083" h="4824867">
                <a:moveTo>
                  <a:pt x="0" y="0"/>
                </a:moveTo>
                <a:lnTo>
                  <a:pt x="4896082" y="0"/>
                </a:lnTo>
                <a:lnTo>
                  <a:pt x="4896082" y="4824867"/>
                </a:lnTo>
                <a:lnTo>
                  <a:pt x="0" y="482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 rot="-65971">
            <a:off x="-731409" y="4108123"/>
            <a:ext cx="3399828" cy="3488630"/>
          </a:xfrm>
          <a:custGeom>
            <a:avLst/>
            <a:gdLst/>
            <a:ahLst/>
            <a:cxnLst/>
            <a:rect l="l" t="t" r="r" b="b"/>
            <a:pathLst>
              <a:path w="3399828" h="3488630">
                <a:moveTo>
                  <a:pt x="0" y="0"/>
                </a:moveTo>
                <a:lnTo>
                  <a:pt x="3399828" y="0"/>
                </a:lnTo>
                <a:lnTo>
                  <a:pt x="3399828" y="3488630"/>
                </a:lnTo>
                <a:lnTo>
                  <a:pt x="0" y="3488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TextBox 16"/>
          <p:cNvSpPr txBox="1"/>
          <p:nvPr/>
        </p:nvSpPr>
        <p:spPr>
          <a:xfrm>
            <a:off x="2001235" y="1539859"/>
            <a:ext cx="5886662" cy="904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10000" dirty="0" err="1">
                <a:solidFill>
                  <a:srgbClr val="F9D300"/>
                </a:solidFill>
                <a:latin typeface="Adirek Sans Medium" panose="020B0604020202020204" charset="-34"/>
                <a:cs typeface="Adirek Sans Medium" panose="020B0604020202020204" charset="-34"/>
              </a:rPr>
              <a:t>Teorema</a:t>
            </a:r>
            <a:endParaRPr lang="en-US" sz="10000" dirty="0">
              <a:solidFill>
                <a:srgbClr val="F9D300"/>
              </a:solidFill>
              <a:latin typeface="Adirek Sans Medium" panose="020B0604020202020204" charset="-34"/>
              <a:cs typeface="Adirek Sans Medium" panose="020B0604020202020204" charset="-3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123649" y="948473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1"/>
                </a:lnTo>
                <a:lnTo>
                  <a:pt x="0" y="1495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3" name="Freeform 23"/>
          <p:cNvSpPr/>
          <p:nvPr/>
        </p:nvSpPr>
        <p:spPr>
          <a:xfrm>
            <a:off x="4944566" y="8477866"/>
            <a:ext cx="2123328" cy="2840511"/>
          </a:xfrm>
          <a:custGeom>
            <a:avLst/>
            <a:gdLst/>
            <a:ahLst/>
            <a:cxnLst/>
            <a:rect l="l" t="t" r="r" b="b"/>
            <a:pathLst>
              <a:path w="2123328" h="2840511">
                <a:moveTo>
                  <a:pt x="0" y="0"/>
                </a:moveTo>
                <a:lnTo>
                  <a:pt x="2123329" y="0"/>
                </a:lnTo>
                <a:lnTo>
                  <a:pt x="2123329" y="2840511"/>
                </a:lnTo>
                <a:lnTo>
                  <a:pt x="0" y="28405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BB12023-0807-D139-B1CB-CDE5BE328D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22" y="-144575"/>
            <a:ext cx="10287000" cy="1028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13">
                <a:extLst>
                  <a:ext uri="{FF2B5EF4-FFF2-40B4-BE49-F238E27FC236}">
                    <a16:creationId xmlns:a16="http://schemas.microsoft.com/office/drawing/2014/main" id="{8BE2905E-1594-D68E-63E1-D97C4A4EFB1A}"/>
                  </a:ext>
                </a:extLst>
              </p:cNvPr>
              <p:cNvSpPr txBox="1"/>
              <p:nvPr/>
            </p:nvSpPr>
            <p:spPr>
              <a:xfrm>
                <a:off x="2819400" y="2631604"/>
                <a:ext cx="8991864" cy="879087"/>
              </a:xfrm>
              <a:prstGeom prst="rect">
                <a:avLst/>
              </a:prstGeom>
            </p:spPr>
            <p:txBody>
              <a:bodyPr vert="horz" wrap="square" lIns="0" tIns="1714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5"/>
                  </a:spcBef>
                </a:pPr>
                <a:r>
                  <a:rPr lang="en-ID" sz="28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Ji</a:t>
                </a:r>
                <a:r>
                  <a:rPr lang="en-ID" sz="28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</a:t>
                </a:r>
                <a:r>
                  <a:rPr lang="en-ID" sz="28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tu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gr</a:t>
                </a:r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up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</a:t>
                </a:r>
                <a:r>
                  <a:rPr lang="en-ID" sz="28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</a:t>
                </a:r>
                <a:r>
                  <a:rPr lang="en-ID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ntu</a:t>
                </a:r>
                <a:r>
                  <a:rPr lang="en-ID" sz="28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</a:t>
                </a:r>
                <a:r>
                  <a:rPr lang="en-ID" sz="2800" spc="-3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etiap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,</a:t>
                </a:r>
                <a:r>
                  <a:rPr lang="en-ID" sz="2800" spc="-9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∈</a:t>
                </a:r>
                <a:r>
                  <a:rPr lang="en-ID" sz="28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ID" sz="28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erlaku</a:t>
                </a:r>
                <a:endParaRPr lang="en-ID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6" name="object 13">
                <a:extLst>
                  <a:ext uri="{FF2B5EF4-FFF2-40B4-BE49-F238E27FC236}">
                    <a16:creationId xmlns:a16="http://schemas.microsoft.com/office/drawing/2014/main" id="{8BE2905E-1594-D68E-63E1-D97C4A4EF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631604"/>
                <a:ext cx="8991864" cy="879087"/>
              </a:xfrm>
              <a:prstGeom prst="rect">
                <a:avLst/>
              </a:prstGeom>
              <a:blipFill>
                <a:blip r:embed="rId20"/>
                <a:stretch>
                  <a:fillRect l="-2305" t="-12500" b="-2361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15">
                <a:extLst>
                  <a:ext uri="{FF2B5EF4-FFF2-40B4-BE49-F238E27FC236}">
                    <a16:creationId xmlns:a16="http://schemas.microsoft.com/office/drawing/2014/main" id="{4112A4F1-D891-ED21-C0A6-3273068EB069}"/>
                  </a:ext>
                </a:extLst>
              </p:cNvPr>
              <p:cNvSpPr txBox="1"/>
              <p:nvPr/>
            </p:nvSpPr>
            <p:spPr>
              <a:xfrm>
                <a:off x="4241623" y="3009900"/>
                <a:ext cx="3844674" cy="544380"/>
              </a:xfrm>
              <a:prstGeom prst="rect">
                <a:avLst/>
              </a:prstGeom>
            </p:spPr>
            <p:txBody>
              <a:bodyPr vert="horz" wrap="square" lIns="0" tIns="112395" rIns="0" bIns="0" rtlCol="0">
                <a:spAutoFit/>
              </a:bodyPr>
              <a:lstStyle/>
              <a:p>
                <a:pPr marL="39370">
                  <a:lnSpc>
                    <a:spcPct val="100000"/>
                  </a:lnSpc>
                  <a:spcBef>
                    <a:spcPts val="885"/>
                  </a:spcBef>
                </a:pPr>
                <a:r>
                  <a:rPr lang="en-ID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--1 </a:t>
                </a:r>
                <a:r>
                  <a:rPr lang="en-ID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ID" sz="28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</a:t>
                </a:r>
                <a:endParaRPr lang="en-ID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7" name="object 15">
                <a:extLst>
                  <a:ext uri="{FF2B5EF4-FFF2-40B4-BE49-F238E27FC236}">
                    <a16:creationId xmlns:a16="http://schemas.microsoft.com/office/drawing/2014/main" id="{4112A4F1-D891-ED21-C0A6-3273068EB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623" y="3009900"/>
                <a:ext cx="3844674" cy="544380"/>
              </a:xfrm>
              <a:prstGeom prst="rect">
                <a:avLst/>
              </a:prstGeom>
              <a:blipFill>
                <a:blip r:embed="rId21"/>
                <a:stretch>
                  <a:fillRect l="-4762" b="-3932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5">
                <a:extLst>
                  <a:ext uri="{FF2B5EF4-FFF2-40B4-BE49-F238E27FC236}">
                    <a16:creationId xmlns:a16="http://schemas.microsoft.com/office/drawing/2014/main" id="{AC6DEF07-E79C-89CD-A3E6-F4797EA0217B}"/>
                  </a:ext>
                </a:extLst>
              </p:cNvPr>
              <p:cNvSpPr txBox="1"/>
              <p:nvPr/>
            </p:nvSpPr>
            <p:spPr>
              <a:xfrm>
                <a:off x="2854717" y="3669073"/>
                <a:ext cx="10137158" cy="1777794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63500" marR="55880" algn="just">
                  <a:lnSpc>
                    <a:spcPct val="102600"/>
                  </a:lnSpc>
                  <a:spcBef>
                    <a:spcPts val="100"/>
                  </a:spcBef>
                </a:pPr>
                <a:r>
                  <a:rPr lang="en-ID" sz="28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Untuk </a:t>
                </a:r>
                <a:r>
                  <a:rPr lang="en-ID" sz="28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menunjukkan</a:t>
                </a:r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(a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b)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--1 </a:t>
                </a:r>
                <a:r>
                  <a:rPr lang="en-ID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28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,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maka</a:t>
                </a:r>
                <a:r>
                  <a:rPr lang="en-ID" sz="28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cukup </a:t>
                </a:r>
                <a:r>
                  <a:rPr lang="en-ID" sz="28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ditunjukkan </a:t>
                </a:r>
                <a:r>
                  <a:rPr lang="en-ID" sz="2800" spc="-2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bah</a:t>
                </a:r>
                <a:r>
                  <a:rPr lang="en-ID" sz="2800" spc="-1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w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2800" spc="-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adala</a:t>
                </a:r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h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invers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</a:t>
                </a:r>
                <a:r>
                  <a:rPr lang="en-ID" sz="2800" spc="-10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ri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b</a:t>
                </a:r>
                <a:r>
                  <a:rPr lang="en-ID" sz="2800" spc="1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8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ID" sz="2800" spc="-1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aitu</a:t>
                </a:r>
                <a:r>
                  <a:rPr lang="en-ID" sz="2800" spc="8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0" dirty="0" err="1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adit</a:t>
                </a:r>
                <a:r>
                  <a:rPr lang="en-ID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(a</a:t>
                </a:r>
                <a:r>
                  <a:rPr lang="en-ID" sz="28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b)</a:t>
                </a:r>
                <a:r>
                  <a:rPr lang="en-ID" sz="2800" spc="-10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(b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28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ID" sz="2800" spc="-2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ID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Dengan</a:t>
                </a:r>
                <a:r>
                  <a:rPr lang="en-ID" sz="28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memperhatikan</a:t>
                </a:r>
                <a:r>
                  <a:rPr lang="en-ID" sz="2800" spc="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sifat</a:t>
                </a:r>
                <a:r>
                  <a:rPr lang="en-ID" sz="28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assosiatif</a:t>
                </a:r>
                <a:endParaRPr lang="en-ID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8" name="object 25">
                <a:extLst>
                  <a:ext uri="{FF2B5EF4-FFF2-40B4-BE49-F238E27FC236}">
                    <a16:creationId xmlns:a16="http://schemas.microsoft.com/office/drawing/2014/main" id="{AC6DEF07-E79C-89CD-A3E6-F4797EA02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17" y="3669073"/>
                <a:ext cx="10137158" cy="1777794"/>
              </a:xfrm>
              <a:prstGeom prst="rect">
                <a:avLst/>
              </a:prstGeom>
              <a:blipFill>
                <a:blip r:embed="rId22"/>
                <a:stretch>
                  <a:fillRect l="-1503" t="-5479" r="-1624" b="-1061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26">
                <a:extLst>
                  <a:ext uri="{FF2B5EF4-FFF2-40B4-BE49-F238E27FC236}">
                    <a16:creationId xmlns:a16="http://schemas.microsoft.com/office/drawing/2014/main" id="{DC36A208-B17C-365B-D997-D19A899B3B63}"/>
                  </a:ext>
                </a:extLst>
              </p:cNvPr>
              <p:cNvSpPr txBox="1"/>
              <p:nvPr/>
            </p:nvSpPr>
            <p:spPr>
              <a:xfrm>
                <a:off x="2871761" y="5451083"/>
                <a:ext cx="3611118" cy="448200"/>
              </a:xfrm>
              <a:prstGeom prst="rect">
                <a:avLst/>
              </a:prstGeom>
            </p:spPr>
            <p:txBody>
              <a:bodyPr vert="horz" wrap="square" lIns="0" tIns="1714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35"/>
                  </a:spcBef>
                </a:pPr>
                <a:r>
                  <a:rPr lang="pt-BR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pt-BR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pt-BR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pt-BR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pt-BR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pt-BR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pt-BR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9" name="object 26">
                <a:extLst>
                  <a:ext uri="{FF2B5EF4-FFF2-40B4-BE49-F238E27FC236}">
                    <a16:creationId xmlns:a16="http://schemas.microsoft.com/office/drawing/2014/main" id="{DC36A208-B17C-365B-D997-D19A899B3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761" y="5451083"/>
                <a:ext cx="3611118" cy="448200"/>
              </a:xfrm>
              <a:prstGeom prst="rect">
                <a:avLst/>
              </a:prstGeom>
              <a:blipFill>
                <a:blip r:embed="rId23"/>
                <a:stretch>
                  <a:fillRect l="-4899" t="-20270" b="-4729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id="{10543A9B-1F5A-FCA3-7783-EFAE3071C9C4}"/>
                  </a:ext>
                </a:extLst>
              </p:cNvPr>
              <p:cNvSpPr txBox="1"/>
              <p:nvPr/>
            </p:nvSpPr>
            <p:spPr>
              <a:xfrm>
                <a:off x="6257497" y="5383633"/>
                <a:ext cx="4496556" cy="1893467"/>
              </a:xfrm>
              <a:prstGeom prst="rect">
                <a:avLst/>
              </a:prstGeom>
            </p:spPr>
            <p:txBody>
              <a:bodyPr vert="horz" wrap="square" lIns="0" tIns="5397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425"/>
                  </a:spcBef>
                  <a:tabLst>
                    <a:tab pos="280035" algn="l"/>
                  </a:tabLst>
                </a:pPr>
                <a:r>
                  <a:rPr lang="pt-BR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	</a:t>
                </a:r>
                <a:r>
                  <a:rPr lang="pt-BR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pt-BR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pt-BR" sz="28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pt-BR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pt-BR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pt-BR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pt-BR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38100">
                  <a:lnSpc>
                    <a:spcPct val="100000"/>
                  </a:lnSpc>
                  <a:spcBef>
                    <a:spcPts val="335"/>
                  </a:spcBef>
                  <a:tabLst>
                    <a:tab pos="280035" algn="l"/>
                  </a:tabLst>
                </a:pPr>
                <a:r>
                  <a:rPr lang="pt-BR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	</a:t>
                </a:r>
                <a:r>
                  <a:rPr lang="pt-BR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pt-BR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pt-BR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</a:p>
              <a:p>
                <a:pPr marL="38100">
                  <a:lnSpc>
                    <a:spcPct val="100000"/>
                  </a:lnSpc>
                  <a:spcBef>
                    <a:spcPts val="335"/>
                  </a:spcBef>
                  <a:tabLst>
                    <a:tab pos="280035" algn="l"/>
                  </a:tabLst>
                </a:pPr>
                <a:r>
                  <a:rPr lang="pt-BR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	</a:t>
                </a:r>
                <a:r>
                  <a:rPr lang="pt-BR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pt-BR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pt-BR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</a:p>
              <a:p>
                <a:pPr marL="38100">
                  <a:lnSpc>
                    <a:spcPct val="100000"/>
                  </a:lnSpc>
                  <a:spcBef>
                    <a:spcPts val="335"/>
                  </a:spcBef>
                  <a:tabLst>
                    <a:tab pos="280035" algn="l"/>
                  </a:tabLst>
                </a:pPr>
                <a:r>
                  <a:rPr lang="pt-BR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	</a:t>
                </a:r>
                <a:r>
                  <a:rPr lang="pt-BR" sz="28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endParaRPr lang="pt-BR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id="{10543A9B-1F5A-FCA3-7783-EFAE3071C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497" y="5383633"/>
                <a:ext cx="4496556" cy="1893467"/>
              </a:xfrm>
              <a:prstGeom prst="rect">
                <a:avLst/>
              </a:prstGeom>
              <a:blipFill>
                <a:blip r:embed="rId24"/>
                <a:stretch>
                  <a:fillRect l="-3930" t="-2894" r="-271" b="-996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28">
                <a:extLst>
                  <a:ext uri="{FF2B5EF4-FFF2-40B4-BE49-F238E27FC236}">
                    <a16:creationId xmlns:a16="http://schemas.microsoft.com/office/drawing/2014/main" id="{0606BDDE-E924-DFE4-FC13-E738443D3096}"/>
                  </a:ext>
                </a:extLst>
              </p:cNvPr>
              <p:cNvSpPr txBox="1"/>
              <p:nvPr/>
            </p:nvSpPr>
            <p:spPr>
              <a:xfrm>
                <a:off x="2955275" y="7350062"/>
                <a:ext cx="10262044" cy="1451038"/>
              </a:xfrm>
              <a:prstGeom prst="rect">
                <a:avLst/>
              </a:prstGeom>
            </p:spPr>
            <p:txBody>
              <a:bodyPr vert="horz" wrap="square" lIns="0" tIns="17145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35"/>
                  </a:spcBef>
                </a:pPr>
                <a:r>
                  <a:rPr lang="en-ID" sz="28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dengan</a:t>
                </a:r>
                <a:r>
                  <a:rPr lang="en-ID" sz="28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cara</a:t>
                </a:r>
                <a:r>
                  <a:rPr lang="en-ID" sz="28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yang</a:t>
                </a:r>
                <a:r>
                  <a:rPr lang="en-ID" sz="2800" spc="6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sama</a:t>
                </a:r>
                <a:r>
                  <a:rPr lang="en-ID" sz="2800" spc="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untuk</a:t>
                </a:r>
                <a:r>
                  <a:rPr lang="en-ID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4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(b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2800" spc="-1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(a</a:t>
                </a:r>
                <a:r>
                  <a:rPr lang="en-ID" sz="2800" spc="-6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1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b)</a:t>
                </a:r>
                <a:r>
                  <a:rPr lang="en-ID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diperoleh</a:t>
                </a:r>
                <a:endParaRPr lang="en-ID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471930">
                  <a:lnSpc>
                    <a:spcPct val="100000"/>
                  </a:lnSpc>
                  <a:spcBef>
                    <a:spcPts val="1130"/>
                  </a:spcBef>
                </a:pPr>
                <a:r>
                  <a:rPr lang="en-ID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ID" sz="2800" spc="-1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7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89" baseline="27777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--1 </a:t>
                </a:r>
                <a:r>
                  <a:rPr lang="en-ID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ID" sz="2800" spc="-9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ID" sz="2800" spc="-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D" sz="2800" b="0" i="1" spc="-5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ID" sz="2800" spc="-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5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ID" sz="2800" spc="2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ID" sz="2800" spc="5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8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ID" sz="2800" spc="4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ID" sz="2800" spc="-13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endParaRPr lang="en-ID" sz="2800" dirty="0">
                  <a:solidFill>
                    <a:srgbClr val="002060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17" name="object 28">
                <a:extLst>
                  <a:ext uri="{FF2B5EF4-FFF2-40B4-BE49-F238E27FC236}">
                    <a16:creationId xmlns:a16="http://schemas.microsoft.com/office/drawing/2014/main" id="{0606BDDE-E924-DFE4-FC13-E738443D3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275" y="7350062"/>
                <a:ext cx="10262044" cy="1451038"/>
              </a:xfrm>
              <a:prstGeom prst="rect">
                <a:avLst/>
              </a:prstGeom>
              <a:blipFill>
                <a:blip r:embed="rId25"/>
                <a:stretch>
                  <a:fillRect l="-1783" t="-6303" b="-1386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6 (3)">
            <a:hlinkClick r:id="" action="ppaction://media"/>
            <a:extLst>
              <a:ext uri="{FF2B5EF4-FFF2-40B4-BE49-F238E27FC236}">
                <a16:creationId xmlns:a16="http://schemas.microsoft.com/office/drawing/2014/main" id="{2F05D7E9-F83C-4092-D9CF-0671453F7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 flipH="1" flipV="1">
            <a:off x="17197108" y="7981060"/>
            <a:ext cx="157882" cy="1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10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5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82716E-6 C -8.33333E-7 -0.03503 0.02804 -0.06204 0.06198 -0.06204 C 0.09696 -0.06204 0.125 -0.03503 0.125 3.82716E-6 C 0.125 0.03503 0.15304 0.06203 0.18802 0.06203 C 0.22196 0.06203 0.25 0.03503 0.25 3.82716E-6 " pathEditMode="relative" rAng="0" ptsTypes="AAAAA">
                                      <p:cBhvr>
                                        <p:cTn id="62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13" grpId="0" animBg="1"/>
      <p:bldP spid="13" grpId="1" animBg="1"/>
      <p:bldP spid="14" grpId="0" animBg="1"/>
      <p:bldP spid="16" grpId="0"/>
      <p:bldP spid="22" grpId="0" animBg="1"/>
      <p:bldP spid="23" grpId="0" animBg="1"/>
      <p:bldP spid="6" grpId="0"/>
      <p:bldP spid="7" grpId="0"/>
      <p:bldP spid="8" grpId="0"/>
      <p:bldP spid="9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26830">
            <a:off x="8699947" y="-3849315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4958495" y="7784222"/>
            <a:ext cx="5131359" cy="3405356"/>
          </a:xfrm>
          <a:custGeom>
            <a:avLst/>
            <a:gdLst/>
            <a:ahLst/>
            <a:cxnLst/>
            <a:rect l="l" t="t" r="r" b="b"/>
            <a:pathLst>
              <a:path w="5131359" h="3405356">
                <a:moveTo>
                  <a:pt x="0" y="0"/>
                </a:moveTo>
                <a:lnTo>
                  <a:pt x="5131359" y="0"/>
                </a:lnTo>
                <a:lnTo>
                  <a:pt x="5131359" y="3405357"/>
                </a:lnTo>
                <a:lnTo>
                  <a:pt x="0" y="3405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A5CC8E3-0CF5-5D0B-1218-5B2A6C48D675}"/>
              </a:ext>
            </a:extLst>
          </p:cNvPr>
          <p:cNvSpPr/>
          <p:nvPr/>
        </p:nvSpPr>
        <p:spPr>
          <a:xfrm>
            <a:off x="1196082" y="1619296"/>
            <a:ext cx="14276254" cy="7867604"/>
          </a:xfrm>
          <a:custGeom>
            <a:avLst/>
            <a:gdLst/>
            <a:ahLst/>
            <a:cxnLst/>
            <a:rect l="l" t="t" r="r" b="b"/>
            <a:pathLst>
              <a:path w="7114622" h="4064228">
                <a:moveTo>
                  <a:pt x="0" y="0"/>
                </a:moveTo>
                <a:lnTo>
                  <a:pt x="7114622" y="0"/>
                </a:lnTo>
                <a:lnTo>
                  <a:pt x="7114622" y="4064228"/>
                </a:lnTo>
                <a:lnTo>
                  <a:pt x="0" y="40642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5126830">
            <a:off x="-8795313" y="5805537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>
            <a:off x="16873664" y="4313617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0"/>
                </a:lnTo>
                <a:lnTo>
                  <a:pt x="0" y="1495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6601155" y="8653517"/>
            <a:ext cx="2123328" cy="2840511"/>
          </a:xfrm>
          <a:custGeom>
            <a:avLst/>
            <a:gdLst/>
            <a:ahLst/>
            <a:cxnLst/>
            <a:rect l="l" t="t" r="r" b="b"/>
            <a:pathLst>
              <a:path w="2123328" h="2840511">
                <a:moveTo>
                  <a:pt x="0" y="0"/>
                </a:moveTo>
                <a:lnTo>
                  <a:pt x="2123328" y="0"/>
                </a:lnTo>
                <a:lnTo>
                  <a:pt x="2123328" y="2840511"/>
                </a:lnTo>
                <a:lnTo>
                  <a:pt x="0" y="2840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D1A6D682-808A-110D-6167-DC1B3DEBBA8D}"/>
              </a:ext>
            </a:extLst>
          </p:cNvPr>
          <p:cNvSpPr/>
          <p:nvPr/>
        </p:nvSpPr>
        <p:spPr>
          <a:xfrm>
            <a:off x="1647316" y="935724"/>
            <a:ext cx="4953839" cy="1348687"/>
          </a:xfrm>
          <a:custGeom>
            <a:avLst/>
            <a:gdLst/>
            <a:ahLst/>
            <a:cxnLst/>
            <a:rect l="l" t="t" r="r" b="b"/>
            <a:pathLst>
              <a:path w="1167507" h="250371">
                <a:moveTo>
                  <a:pt x="89070" y="0"/>
                </a:moveTo>
                <a:lnTo>
                  <a:pt x="1078437" y="0"/>
                </a:lnTo>
                <a:cubicBezTo>
                  <a:pt x="1102060" y="0"/>
                  <a:pt x="1124715" y="9384"/>
                  <a:pt x="1141419" y="26088"/>
                </a:cubicBezTo>
                <a:cubicBezTo>
                  <a:pt x="1158123" y="42792"/>
                  <a:pt x="1167507" y="65447"/>
                  <a:pt x="1167507" y="89070"/>
                </a:cubicBezTo>
                <a:lnTo>
                  <a:pt x="1167507" y="161300"/>
                </a:lnTo>
                <a:cubicBezTo>
                  <a:pt x="1167507" y="210493"/>
                  <a:pt x="1127629" y="250371"/>
                  <a:pt x="1078437" y="250371"/>
                </a:cubicBezTo>
                <a:lnTo>
                  <a:pt x="89070" y="250371"/>
                </a:lnTo>
                <a:cubicBezTo>
                  <a:pt x="39878" y="250371"/>
                  <a:pt x="0" y="210493"/>
                  <a:pt x="0" y="161300"/>
                </a:cubicBezTo>
                <a:lnTo>
                  <a:pt x="0" y="89070"/>
                </a:lnTo>
                <a:cubicBezTo>
                  <a:pt x="0" y="39878"/>
                  <a:pt x="39878" y="0"/>
                  <a:pt x="89070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endParaRPr lang="en-ID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CD285BD-A573-6A9F-26DA-AAC2A25DAEE7}"/>
              </a:ext>
            </a:extLst>
          </p:cNvPr>
          <p:cNvSpPr/>
          <p:nvPr/>
        </p:nvSpPr>
        <p:spPr>
          <a:xfrm rot="820304">
            <a:off x="13882073" y="49981"/>
            <a:ext cx="4008863" cy="2820781"/>
          </a:xfrm>
          <a:custGeom>
            <a:avLst/>
            <a:gdLst/>
            <a:ahLst/>
            <a:cxnLst/>
            <a:rect l="l" t="t" r="r" b="b"/>
            <a:pathLst>
              <a:path w="4008863" h="2820781">
                <a:moveTo>
                  <a:pt x="0" y="0"/>
                </a:moveTo>
                <a:lnTo>
                  <a:pt x="4008863" y="0"/>
                </a:lnTo>
                <a:lnTo>
                  <a:pt x="4008863" y="2820781"/>
                </a:lnTo>
                <a:lnTo>
                  <a:pt x="0" y="28207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2061485" y="1028700"/>
            <a:ext cx="3805916" cy="1558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10000" dirty="0" err="1">
                <a:solidFill>
                  <a:srgbClr val="002060"/>
                </a:solidFill>
                <a:latin typeface="Adirek Sans Medium"/>
              </a:rPr>
              <a:t>Teorema</a:t>
            </a:r>
            <a:endParaRPr lang="en-US" sz="10000" dirty="0">
              <a:solidFill>
                <a:srgbClr val="002060"/>
              </a:solidFill>
              <a:latin typeface="Adirek Sans Medium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E880A54-AE66-1936-904A-A4B7394F15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22" y="-144575"/>
            <a:ext cx="10287000" cy="1028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15">
                <a:extLst>
                  <a:ext uri="{FF2B5EF4-FFF2-40B4-BE49-F238E27FC236}">
                    <a16:creationId xmlns:a16="http://schemas.microsoft.com/office/drawing/2014/main" id="{BC17C90D-A99B-122D-ADAD-8B3974EA12BD}"/>
                  </a:ext>
                </a:extLst>
              </p:cNvPr>
              <p:cNvSpPr txBox="1"/>
              <p:nvPr/>
            </p:nvSpPr>
            <p:spPr>
              <a:xfrm>
                <a:off x="1981200" y="2959735"/>
                <a:ext cx="10283954" cy="768800"/>
              </a:xfrm>
              <a:prstGeom prst="rect">
                <a:avLst/>
              </a:prstGeom>
            </p:spPr>
            <p:txBody>
              <a:bodyPr vert="horz" wrap="square" lIns="0" tIns="1714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35"/>
                  </a:spcBef>
                </a:pPr>
                <a:r>
                  <a:rPr sz="2400" spc="-45" dirty="0">
                    <a:latin typeface="Poppins" panose="00000500000000000000" pitchFamily="2" charset="0"/>
                    <a:cs typeface="Poppins" panose="00000500000000000000" pitchFamily="2" charset="0"/>
                  </a:rPr>
                  <a:t>Jika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diketahui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45" dirty="0">
                    <a:latin typeface="Poppins" panose="00000500000000000000" pitchFamily="2" charset="0"/>
                    <a:cs typeface="Poppins" panose="00000500000000000000" pitchFamily="2" charset="0"/>
                  </a:rPr>
                  <a:t>a,</a:t>
                </a:r>
                <a:r>
                  <a:rPr sz="2400" spc="-114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sz="2400" spc="5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sz="2400" spc="7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sz="2400" spc="-5" dirty="0">
                    <a:latin typeface="Poppins" panose="00000500000000000000" pitchFamily="2" charset="0"/>
                    <a:cs typeface="Poppins" panose="00000500000000000000" pitchFamily="2" charset="0"/>
                  </a:rPr>
                  <a:t>,</a:t>
                </a:r>
                <a:r>
                  <a:rPr sz="2400" spc="7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maka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75" dirty="0">
                    <a:latin typeface="Poppins" panose="00000500000000000000" pitchFamily="2" charset="0"/>
                    <a:cs typeface="Poppins" panose="00000500000000000000" pitchFamily="2" charset="0"/>
                  </a:rPr>
                  <a:t>persamaan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5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2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sz="2400" spc="13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sz="2400" spc="-3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sz="2400" spc="10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65" dirty="0">
                    <a:latin typeface="Poppins" panose="00000500000000000000" pitchFamily="2" charset="0"/>
                    <a:cs typeface="Poppins" panose="00000500000000000000" pitchFamily="2" charset="0"/>
                  </a:rPr>
                  <a:t>dan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sz="2400" spc="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1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3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sz="2400" spc="-2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endParaRPr lang="en-US" sz="2400" spc="-5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2700">
                  <a:spcBef>
                    <a:spcPts val="135"/>
                  </a:spcBef>
                </a:pPr>
                <a:r>
                  <a:rPr lang="en-ID" sz="2400" spc="-45" dirty="0">
                    <a:latin typeface="Poppins" panose="00000500000000000000" pitchFamily="2" charset="0"/>
                    <a:cs typeface="Poppins" panose="00000500000000000000" pitchFamily="2" charset="0"/>
                  </a:rPr>
                  <a:t>senantiasa mempunyai penyelesaian tunggal di </a:t>
                </a:r>
                <a14:m>
                  <m:oMath xmlns:m="http://schemas.openxmlformats.org/officeDocument/2006/math">
                    <m:r>
                      <a:rPr lang="en-ID" sz="240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ID" sz="2400" spc="-45" dirty="0">
                    <a:latin typeface="Poppins" panose="00000500000000000000" pitchFamily="2" charset="0"/>
                    <a:cs typeface="Poppins" panose="00000500000000000000" pitchFamily="2" charset="0"/>
                  </a:rPr>
                  <a:t> untuk x dan y.</a:t>
                </a:r>
              </a:p>
            </p:txBody>
          </p:sp>
        </mc:Choice>
        <mc:Fallback xmlns="">
          <p:sp>
            <p:nvSpPr>
              <p:cNvPr id="4" name="object 15">
                <a:extLst>
                  <a:ext uri="{FF2B5EF4-FFF2-40B4-BE49-F238E27FC236}">
                    <a16:creationId xmlns:a16="http://schemas.microsoft.com/office/drawing/2014/main" id="{BC17C90D-A99B-122D-ADAD-8B3974EA1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959735"/>
                <a:ext cx="10283954" cy="768800"/>
              </a:xfrm>
              <a:prstGeom prst="rect">
                <a:avLst/>
              </a:prstGeom>
              <a:blipFill>
                <a:blip r:embed="rId16"/>
                <a:stretch>
                  <a:fillRect l="-1660" t="-11905" b="-2301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9">
                <a:extLst>
                  <a:ext uri="{FF2B5EF4-FFF2-40B4-BE49-F238E27FC236}">
                    <a16:creationId xmlns:a16="http://schemas.microsoft.com/office/drawing/2014/main" id="{0B9F0F6D-1962-BE30-27B8-BA7515CA5676}"/>
                  </a:ext>
                </a:extLst>
              </p:cNvPr>
              <p:cNvSpPr txBox="1"/>
              <p:nvPr/>
            </p:nvSpPr>
            <p:spPr>
              <a:xfrm>
                <a:off x="1904365" y="3912214"/>
                <a:ext cx="12116435" cy="397448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39700" marR="542925">
                  <a:lnSpc>
                    <a:spcPct val="102600"/>
                  </a:lnSpc>
                  <a:spcBef>
                    <a:spcPts val="100"/>
                  </a:spcBef>
                </a:pP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sz="2400" spc="-6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55" dirty="0">
                    <a:latin typeface="Poppins" panose="00000500000000000000" pitchFamily="2" charset="0"/>
                    <a:cs typeface="Poppins" panose="00000500000000000000" pitchFamily="2" charset="0"/>
                  </a:rPr>
                  <a:t>re</a:t>
                </a:r>
                <a:r>
                  <a:rPr sz="24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n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sz="240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60" dirty="0">
                    <a:latin typeface="Poppins" panose="00000500000000000000" pitchFamily="2" charset="0"/>
                    <a:cs typeface="Poppins" panose="00000500000000000000" pitchFamily="2" charset="0"/>
                  </a:rPr>
                  <a:t> adalah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35" dirty="0">
                    <a:latin typeface="Poppins" panose="00000500000000000000" pitchFamily="2" charset="0"/>
                    <a:cs typeface="Poppins" panose="00000500000000000000" pitchFamily="2" charset="0"/>
                  </a:rPr>
                  <a:t>gr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u</a:t>
                </a: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p</a:t>
                </a:r>
                <a:r>
                  <a:rPr sz="2400" spc="-20" dirty="0">
                    <a:latin typeface="Poppins" panose="00000500000000000000" pitchFamily="2" charset="0"/>
                    <a:cs typeface="Poppins" panose="00000500000000000000" pitchFamily="2" charset="0"/>
                  </a:rPr>
                  <a:t>,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5" dirty="0">
                    <a:latin typeface="Poppins" panose="00000500000000000000" pitchFamily="2" charset="0"/>
                    <a:cs typeface="Poppins" panose="00000500000000000000" pitchFamily="2" charset="0"/>
                  </a:rPr>
                  <a:t>d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n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8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5" dirty="0">
                    <a:latin typeface="Poppins" panose="00000500000000000000" pitchFamily="2" charset="0"/>
                    <a:cs typeface="Poppins" panose="00000500000000000000" pitchFamily="2" charset="0"/>
                  </a:rPr>
                  <a:t>,</a:t>
                </a:r>
                <a:r>
                  <a:rPr sz="2400" spc="-9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∈</a:t>
                </a:r>
                <a:r>
                  <a:rPr sz="2400" spc="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sz="2400" spc="-5" dirty="0">
                    <a:latin typeface="Poppins" panose="00000500000000000000" pitchFamily="2" charset="0"/>
                    <a:cs typeface="Poppins" panose="00000500000000000000" pitchFamily="2" charset="0"/>
                  </a:rPr>
                  <a:t>,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5" dirty="0">
                    <a:latin typeface="Poppins" panose="00000500000000000000" pitchFamily="2" charset="0"/>
                    <a:cs typeface="Poppins" panose="00000500000000000000" pitchFamily="2" charset="0"/>
                  </a:rPr>
                  <a:t>m</a:t>
                </a:r>
                <a:r>
                  <a:rPr sz="2400" spc="-6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85" dirty="0">
                    <a:latin typeface="Poppins" panose="00000500000000000000" pitchFamily="2" charset="0"/>
                    <a:cs typeface="Poppins" panose="00000500000000000000" pitchFamily="2" charset="0"/>
                  </a:rPr>
                  <a:t>k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20" dirty="0">
                    <a:latin typeface="Poppins" panose="00000500000000000000" pitchFamily="2" charset="0"/>
                    <a:cs typeface="Poppins" panose="00000500000000000000" pitchFamily="2" charset="0"/>
                  </a:rPr>
                  <a:t>ter</a:t>
                </a:r>
                <a:r>
                  <a:rPr sz="2400" spc="-35" dirty="0">
                    <a:latin typeface="Poppins" panose="00000500000000000000" pitchFamily="2" charset="0"/>
                    <a:cs typeface="Poppins" panose="00000500000000000000" pitchFamily="2" charset="0"/>
                  </a:rPr>
                  <a:t>d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55" dirty="0">
                    <a:latin typeface="Poppins" panose="00000500000000000000" pitchFamily="2" charset="0"/>
                    <a:cs typeface="Poppins" panose="00000500000000000000" pitchFamily="2" charset="0"/>
                  </a:rPr>
                  <a:t>p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t </a:t>
                </a:r>
                <a:r>
                  <a:rPr sz="24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225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sz="2400" spc="-75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sz="2400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15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sz="2400" spc="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sz="240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6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5" dirty="0">
                    <a:latin typeface="Poppins" panose="00000500000000000000" pitchFamily="2" charset="0"/>
                    <a:cs typeface="Poppins" panose="00000500000000000000" pitchFamily="2" charset="0"/>
                  </a:rPr>
                  <a:t>d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n </a:t>
                </a:r>
                <a:r>
                  <a:rPr sz="2400" spc="-2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225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sz="2400" spc="-75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sz="2400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 b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∈</a:t>
                </a:r>
                <a:r>
                  <a:rPr sz="2400" spc="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sz="2400" spc="-5" dirty="0"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r>
                  <a:rPr sz="2400" spc="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145" dirty="0">
                    <a:latin typeface="Poppins" panose="00000500000000000000" pitchFamily="2" charset="0"/>
                    <a:cs typeface="Poppins" panose="00000500000000000000" pitchFamily="2" charset="0"/>
                  </a:rPr>
                  <a:t>S</a:t>
                </a:r>
                <a:r>
                  <a:rPr sz="2400" spc="-120" dirty="0"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sz="2400" spc="-25" dirty="0">
                    <a:latin typeface="Poppins" panose="00000500000000000000" pitchFamily="2" charset="0"/>
                    <a:cs typeface="Poppins" panose="00000500000000000000" pitchFamily="2" charset="0"/>
                  </a:rPr>
                  <a:t>lan</a:t>
                </a:r>
                <a:r>
                  <a:rPr sz="2400" spc="-20" dirty="0">
                    <a:latin typeface="Poppins" panose="00000500000000000000" pitchFamily="2" charset="0"/>
                    <a:cs typeface="Poppins" panose="00000500000000000000" pitchFamily="2" charset="0"/>
                  </a:rPr>
                  <a:t>j</a:t>
                </a:r>
                <a:r>
                  <a:rPr sz="2400" spc="-10" dirty="0">
                    <a:latin typeface="Poppins" panose="00000500000000000000" pitchFamily="2" charset="0"/>
                    <a:cs typeface="Poppins" panose="00000500000000000000" pitchFamily="2" charset="0"/>
                  </a:rPr>
                  <a:t>utn</a:t>
                </a:r>
                <a:r>
                  <a:rPr sz="2400" spc="-80" dirty="0"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endParaRPr sz="2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105535">
                  <a:lnSpc>
                    <a:spcPct val="100000"/>
                  </a:lnSpc>
                  <a:spcBef>
                    <a:spcPts val="1130"/>
                  </a:spcBef>
                </a:pP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30" dirty="0"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sz="24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22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sz="2400" spc="-7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sz="2400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sz="2400" spc="20" dirty="0"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sz="2400" spc="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sz="2400" spc="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30" dirty="0"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sz="24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sz="2400" spc="-22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sz="2400" spc="-7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sz="2400" spc="-172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20" dirty="0"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 b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sz="2400" spc="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130" dirty="0"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sz="2400" spc="2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 b</a:t>
                </a:r>
                <a:r>
                  <a:rPr sz="24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sz="2400" spc="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sz="24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endParaRPr sz="2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39700" marR="542925">
                  <a:lnSpc>
                    <a:spcPct val="102600"/>
                  </a:lnSpc>
                  <a:spcBef>
                    <a:spcPts val="100"/>
                  </a:spcBef>
                </a:pP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Dengan demikian a—1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b ∈ </a:t>
                </a:r>
                <a14:m>
                  <m:oMath xmlns:m="http://schemas.openxmlformats.org/officeDocument/2006/math">
                    <m:r>
                      <a:rPr lang="en-GB" sz="240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merupakan penyelesaian dari persamaan  a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x = b.</a:t>
                </a:r>
              </a:p>
              <a:p>
                <a:pPr marL="139700" marR="542925">
                  <a:lnSpc>
                    <a:spcPct val="102600"/>
                  </a:lnSpc>
                  <a:spcBef>
                    <a:spcPts val="100"/>
                  </a:spcBef>
                </a:pP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Untuk menunjukkan ketunggalan penyelesaian persamaan tersebut,  misalkan p dan q adalah dua penyelesaian dari persamaan a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x = b. Akan  ditunjukkan p = q.</a:t>
                </a:r>
              </a:p>
              <a:p>
                <a:pPr marL="139700" marR="542925" algn="just">
                  <a:lnSpc>
                    <a:spcPct val="102600"/>
                  </a:lnSpc>
                  <a:spcBef>
                    <a:spcPts val="100"/>
                  </a:spcBef>
                </a:pPr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Karena p dan q adalah penyelesaian dari persamaan a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x  = b, maka  berlaku a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p = b dan a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q = b. Dengan demikian a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p = a </a:t>
                </a:r>
                <a14:m>
                  <m:oMath xmlns:m="http://schemas.openxmlformats.org/officeDocument/2006/math">
                    <m:r>
                      <a:rPr lang="en-GB" sz="24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sz="24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q.</a:t>
                </a:r>
              </a:p>
            </p:txBody>
          </p:sp>
        </mc:Choice>
        <mc:Fallback xmlns="">
          <p:sp>
            <p:nvSpPr>
              <p:cNvPr id="8" name="object 29">
                <a:extLst>
                  <a:ext uri="{FF2B5EF4-FFF2-40B4-BE49-F238E27FC236}">
                    <a16:creationId xmlns:a16="http://schemas.microsoft.com/office/drawing/2014/main" id="{0B9F0F6D-1962-BE30-27B8-BA7515CA5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365" y="3912214"/>
                <a:ext cx="12116435" cy="3974486"/>
              </a:xfrm>
              <a:prstGeom prst="rect">
                <a:avLst/>
              </a:prstGeom>
              <a:blipFill>
                <a:blip r:embed="rId17"/>
                <a:stretch>
                  <a:fillRect l="-352" t="-2607" b="-368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7 (4)">
            <a:hlinkClick r:id="" action="ppaction://media"/>
            <a:extLst>
              <a:ext uri="{FF2B5EF4-FFF2-40B4-BE49-F238E27FC236}">
                <a16:creationId xmlns:a16="http://schemas.microsoft.com/office/drawing/2014/main" id="{8352AA48-82E3-FFFB-5E23-A033BEC8C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17002674" y="7694978"/>
            <a:ext cx="178488" cy="1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25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4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4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8" grpId="0" animBg="1"/>
      <p:bldP spid="11" grpId="0" animBg="1"/>
      <p:bldP spid="15" grpId="0" animBg="1"/>
      <p:bldP spid="50" grpId="0" animBg="1"/>
      <p:bldP spid="7" grpId="0" animBg="1"/>
      <p:bldP spid="7" grpId="1" animBg="1"/>
      <p:bldP spid="5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26830">
            <a:off x="8699947" y="-3849315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4958495" y="7784222"/>
            <a:ext cx="5131359" cy="3405356"/>
          </a:xfrm>
          <a:custGeom>
            <a:avLst/>
            <a:gdLst/>
            <a:ahLst/>
            <a:cxnLst/>
            <a:rect l="l" t="t" r="r" b="b"/>
            <a:pathLst>
              <a:path w="5131359" h="3405356">
                <a:moveTo>
                  <a:pt x="0" y="0"/>
                </a:moveTo>
                <a:lnTo>
                  <a:pt x="5131359" y="0"/>
                </a:lnTo>
                <a:lnTo>
                  <a:pt x="5131359" y="3405357"/>
                </a:lnTo>
                <a:lnTo>
                  <a:pt x="0" y="3405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A5CC8E3-0CF5-5D0B-1218-5B2A6C48D675}"/>
              </a:ext>
            </a:extLst>
          </p:cNvPr>
          <p:cNvSpPr/>
          <p:nvPr/>
        </p:nvSpPr>
        <p:spPr>
          <a:xfrm>
            <a:off x="1196082" y="1619296"/>
            <a:ext cx="14276254" cy="7867604"/>
          </a:xfrm>
          <a:custGeom>
            <a:avLst/>
            <a:gdLst/>
            <a:ahLst/>
            <a:cxnLst/>
            <a:rect l="l" t="t" r="r" b="b"/>
            <a:pathLst>
              <a:path w="7114622" h="4064228">
                <a:moveTo>
                  <a:pt x="0" y="0"/>
                </a:moveTo>
                <a:lnTo>
                  <a:pt x="7114622" y="0"/>
                </a:lnTo>
                <a:lnTo>
                  <a:pt x="7114622" y="4064228"/>
                </a:lnTo>
                <a:lnTo>
                  <a:pt x="0" y="40642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5126830">
            <a:off x="-8795313" y="5805537"/>
            <a:ext cx="12770356" cy="13664778"/>
          </a:xfrm>
          <a:custGeom>
            <a:avLst/>
            <a:gdLst/>
            <a:ahLst/>
            <a:cxnLst/>
            <a:rect l="l" t="t" r="r" b="b"/>
            <a:pathLst>
              <a:path w="12770356" h="13664778">
                <a:moveTo>
                  <a:pt x="0" y="0"/>
                </a:moveTo>
                <a:lnTo>
                  <a:pt x="12770356" y="0"/>
                </a:lnTo>
                <a:lnTo>
                  <a:pt x="12770356" y="13664778"/>
                </a:lnTo>
                <a:lnTo>
                  <a:pt x="0" y="13664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>
            <a:off x="16873664" y="4313617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0"/>
                </a:lnTo>
                <a:lnTo>
                  <a:pt x="0" y="1495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6601155" y="8653517"/>
            <a:ext cx="2123328" cy="2840511"/>
          </a:xfrm>
          <a:custGeom>
            <a:avLst/>
            <a:gdLst/>
            <a:ahLst/>
            <a:cxnLst/>
            <a:rect l="l" t="t" r="r" b="b"/>
            <a:pathLst>
              <a:path w="2123328" h="2840511">
                <a:moveTo>
                  <a:pt x="0" y="0"/>
                </a:moveTo>
                <a:lnTo>
                  <a:pt x="2123328" y="0"/>
                </a:lnTo>
                <a:lnTo>
                  <a:pt x="2123328" y="2840511"/>
                </a:lnTo>
                <a:lnTo>
                  <a:pt x="0" y="28405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D1A6D682-808A-110D-6167-DC1B3DEBBA8D}"/>
              </a:ext>
            </a:extLst>
          </p:cNvPr>
          <p:cNvSpPr/>
          <p:nvPr/>
        </p:nvSpPr>
        <p:spPr>
          <a:xfrm>
            <a:off x="1647316" y="935724"/>
            <a:ext cx="4953839" cy="1348687"/>
          </a:xfrm>
          <a:custGeom>
            <a:avLst/>
            <a:gdLst/>
            <a:ahLst/>
            <a:cxnLst/>
            <a:rect l="l" t="t" r="r" b="b"/>
            <a:pathLst>
              <a:path w="1167507" h="250371">
                <a:moveTo>
                  <a:pt x="89070" y="0"/>
                </a:moveTo>
                <a:lnTo>
                  <a:pt x="1078437" y="0"/>
                </a:lnTo>
                <a:cubicBezTo>
                  <a:pt x="1102060" y="0"/>
                  <a:pt x="1124715" y="9384"/>
                  <a:pt x="1141419" y="26088"/>
                </a:cubicBezTo>
                <a:cubicBezTo>
                  <a:pt x="1158123" y="42792"/>
                  <a:pt x="1167507" y="65447"/>
                  <a:pt x="1167507" y="89070"/>
                </a:cubicBezTo>
                <a:lnTo>
                  <a:pt x="1167507" y="161300"/>
                </a:lnTo>
                <a:cubicBezTo>
                  <a:pt x="1167507" y="210493"/>
                  <a:pt x="1127629" y="250371"/>
                  <a:pt x="1078437" y="250371"/>
                </a:cubicBezTo>
                <a:lnTo>
                  <a:pt x="89070" y="250371"/>
                </a:lnTo>
                <a:cubicBezTo>
                  <a:pt x="39878" y="250371"/>
                  <a:pt x="0" y="210493"/>
                  <a:pt x="0" y="161300"/>
                </a:cubicBezTo>
                <a:lnTo>
                  <a:pt x="0" y="89070"/>
                </a:lnTo>
                <a:cubicBezTo>
                  <a:pt x="0" y="39878"/>
                  <a:pt x="39878" y="0"/>
                  <a:pt x="89070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endParaRPr lang="en-ID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CD285BD-A573-6A9F-26DA-AAC2A25DAEE7}"/>
              </a:ext>
            </a:extLst>
          </p:cNvPr>
          <p:cNvSpPr/>
          <p:nvPr/>
        </p:nvSpPr>
        <p:spPr>
          <a:xfrm rot="820304">
            <a:off x="13882073" y="49981"/>
            <a:ext cx="4008863" cy="2820781"/>
          </a:xfrm>
          <a:custGeom>
            <a:avLst/>
            <a:gdLst/>
            <a:ahLst/>
            <a:cxnLst/>
            <a:rect l="l" t="t" r="r" b="b"/>
            <a:pathLst>
              <a:path w="4008863" h="2820781">
                <a:moveTo>
                  <a:pt x="0" y="0"/>
                </a:moveTo>
                <a:lnTo>
                  <a:pt x="4008863" y="0"/>
                </a:lnTo>
                <a:lnTo>
                  <a:pt x="4008863" y="2820781"/>
                </a:lnTo>
                <a:lnTo>
                  <a:pt x="0" y="28207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2061485" y="1028700"/>
            <a:ext cx="3805916" cy="1558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770"/>
              </a:lnSpc>
            </a:pPr>
            <a:r>
              <a:rPr lang="en-US" sz="10000" dirty="0" err="1">
                <a:solidFill>
                  <a:srgbClr val="002060"/>
                </a:solidFill>
                <a:latin typeface="Adirek Sans Medium"/>
              </a:rPr>
              <a:t>Teorema</a:t>
            </a:r>
            <a:endParaRPr lang="en-US" sz="10000" dirty="0">
              <a:solidFill>
                <a:srgbClr val="002060"/>
              </a:solidFill>
              <a:latin typeface="Adirek Sans Medium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E880A54-AE66-1936-904A-A4B7394F15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22" y="-144575"/>
            <a:ext cx="10287000" cy="1028700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7B7BEA33-D8B2-C109-1989-C05E3BBA7D5F}"/>
              </a:ext>
            </a:extLst>
          </p:cNvPr>
          <p:cNvSpPr txBox="1"/>
          <p:nvPr/>
        </p:nvSpPr>
        <p:spPr>
          <a:xfrm>
            <a:off x="2157746" y="2539987"/>
            <a:ext cx="2885689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spc="-145" dirty="0"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r>
              <a:rPr sz="2800" spc="-120" dirty="0"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  <a:r>
              <a:rPr sz="2800" spc="-25" dirty="0">
                <a:latin typeface="Poppins" panose="00000500000000000000" pitchFamily="2" charset="0"/>
                <a:cs typeface="Poppins" panose="00000500000000000000" pitchFamily="2" charset="0"/>
              </a:rPr>
              <a:t>lan</a:t>
            </a:r>
            <a:r>
              <a:rPr sz="2800" spc="-20" dirty="0">
                <a:latin typeface="Poppins" panose="00000500000000000000" pitchFamily="2" charset="0"/>
                <a:cs typeface="Poppins" panose="00000500000000000000" pitchFamily="2" charset="0"/>
              </a:rPr>
              <a:t>j</a:t>
            </a:r>
            <a:r>
              <a:rPr sz="2800" spc="-10" dirty="0">
                <a:latin typeface="Poppins" panose="00000500000000000000" pitchFamily="2" charset="0"/>
                <a:cs typeface="Poppins" panose="00000500000000000000" pitchFamily="2" charset="0"/>
              </a:rPr>
              <a:t>utn</a:t>
            </a:r>
            <a:r>
              <a:rPr sz="2800" spc="-80" dirty="0">
                <a:latin typeface="Poppins" panose="00000500000000000000" pitchFamily="2" charset="0"/>
                <a:cs typeface="Poppins" panose="00000500000000000000" pitchFamily="2" charset="0"/>
              </a:rPr>
              <a:t>y</a:t>
            </a:r>
            <a:r>
              <a:rPr sz="2800" spc="-90" dirty="0"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  <a:endParaRPr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75EDF12E-4F0F-4E4F-9FB2-5D029D73B7C2}"/>
                  </a:ext>
                </a:extLst>
              </p:cNvPr>
              <p:cNvSpPr txBox="1"/>
              <p:nvPr/>
            </p:nvSpPr>
            <p:spPr>
              <a:xfrm>
                <a:off x="2978030" y="3009900"/>
                <a:ext cx="9755809" cy="5493170"/>
              </a:xfrm>
              <a:prstGeom prst="rect">
                <a:avLst/>
              </a:prstGeom>
            </p:spPr>
            <p:txBody>
              <a:bodyPr vert="horz" wrap="square" lIns="0" tIns="53975" rIns="0" bIns="0" rtlCol="0">
                <a:spAutoFit/>
              </a:bodyPr>
              <a:lstStyle/>
              <a:p>
                <a:pPr marL="1624965">
                  <a:lnSpc>
                    <a:spcPct val="100000"/>
                  </a:lnSpc>
                  <a:spcBef>
                    <a:spcPts val="425"/>
                  </a:spcBef>
                  <a:tabLst>
                    <a:tab pos="1830705" algn="l"/>
                    <a:tab pos="2070735" algn="l"/>
                  </a:tabLst>
                </a:pP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p	</a:t>
                </a: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	</a:t>
                </a:r>
                <a:r>
                  <a:rPr lang="en-GB" sz="2800" spc="-130" dirty="0"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800" spc="2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 p</a:t>
                </a: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30705">
                  <a:lnSpc>
                    <a:spcPct val="100000"/>
                  </a:lnSpc>
                  <a:spcBef>
                    <a:spcPts val="335"/>
                  </a:spcBef>
                  <a:tabLst>
                    <a:tab pos="2072639" algn="l"/>
                  </a:tabLst>
                </a:pP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  =	</a:t>
                </a:r>
                <a:r>
                  <a:rPr lang="en-GB" sz="2800" spc="30" dirty="0"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22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lang="en-GB" sz="2800" spc="-7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GB" sz="2800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5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20" dirty="0"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GB" sz="28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5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p</a:t>
                </a: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30705">
                  <a:lnSpc>
                    <a:spcPct val="100000"/>
                  </a:lnSpc>
                  <a:spcBef>
                    <a:spcPts val="334"/>
                  </a:spcBef>
                  <a:tabLst>
                    <a:tab pos="2070735" algn="l"/>
                  </a:tabLst>
                </a:pP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  =	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22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lang="en-GB" sz="2800" spc="-7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GB" sz="2800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4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l-GR" sz="2800" spc="3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(</a:t>
                </a:r>
                <a:r>
                  <a:rPr lang="en-GB" sz="28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5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5" dirty="0">
                    <a:latin typeface="Poppins" panose="00000500000000000000" pitchFamily="2" charset="0"/>
                    <a:cs typeface="Poppins" panose="00000500000000000000" pitchFamily="2" charset="0"/>
                  </a:rPr>
                  <a:t>p</a:t>
                </a:r>
                <a:r>
                  <a:rPr lang="en-GB" sz="2800" spc="20" dirty="0"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30705">
                  <a:lnSpc>
                    <a:spcPct val="100000"/>
                  </a:lnSpc>
                  <a:spcBef>
                    <a:spcPts val="330"/>
                  </a:spcBef>
                  <a:tabLst>
                    <a:tab pos="2070735" algn="l"/>
                  </a:tabLst>
                </a:pP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  =	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22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lang="en-GB" sz="2800" spc="-7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GB" sz="2800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4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l-GR" sz="2800" spc="3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(</a:t>
                </a:r>
                <a:r>
                  <a:rPr lang="en-GB" sz="28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5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5" dirty="0">
                    <a:latin typeface="Poppins" panose="00000500000000000000" pitchFamily="2" charset="0"/>
                    <a:cs typeface="Poppins" panose="00000500000000000000" pitchFamily="2" charset="0"/>
                  </a:rPr>
                  <a:t>q</a:t>
                </a:r>
                <a:r>
                  <a:rPr lang="en-GB" sz="2800" spc="20" dirty="0"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30705">
                  <a:lnSpc>
                    <a:spcPct val="100000"/>
                  </a:lnSpc>
                  <a:spcBef>
                    <a:spcPts val="335"/>
                  </a:spcBef>
                  <a:tabLst>
                    <a:tab pos="2072639" algn="l"/>
                  </a:tabLst>
                </a:pP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  =	</a:t>
                </a:r>
                <a:r>
                  <a:rPr lang="en-GB" sz="2800" spc="30" dirty="0"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22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—</a:t>
                </a:r>
                <a:r>
                  <a:rPr lang="en-GB" sz="2800" spc="-75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r>
                  <a:rPr lang="en-GB" sz="2800" baseline="3125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5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20" dirty="0"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r>
                  <a:rPr lang="en-GB" sz="28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5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q</a:t>
                </a: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30705">
                  <a:lnSpc>
                    <a:spcPct val="100000"/>
                  </a:lnSpc>
                  <a:spcBef>
                    <a:spcPts val="335"/>
                  </a:spcBef>
                  <a:tabLst>
                    <a:tab pos="2070735" algn="l"/>
                  </a:tabLst>
                </a:pP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  =	</a:t>
                </a:r>
                <a:r>
                  <a:rPr lang="en-GB" sz="2800" spc="-130" dirty="0">
                    <a:latin typeface="Poppins" panose="00000500000000000000" pitchFamily="2" charset="0"/>
                    <a:cs typeface="Poppins" panose="00000500000000000000" pitchFamily="2" charset="0"/>
                  </a:rPr>
                  <a:t>e</a:t>
                </a:r>
                <a:r>
                  <a:rPr lang="en-GB" sz="2800" spc="2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5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q</a:t>
                </a: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1830705">
                  <a:lnSpc>
                    <a:spcPct val="100000"/>
                  </a:lnSpc>
                  <a:spcBef>
                    <a:spcPts val="334"/>
                  </a:spcBef>
                  <a:tabLst>
                    <a:tab pos="2070735" algn="l"/>
                  </a:tabLst>
                </a:pP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  =	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q</a:t>
                </a: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00000"/>
                  </a:lnSpc>
                  <a:spcBef>
                    <a:spcPts val="20"/>
                  </a:spcBef>
                </a:pPr>
                <a:endParaRPr lang="en-GB"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50800" marR="43180" algn="just">
                  <a:lnSpc>
                    <a:spcPct val="102600"/>
                  </a:lnSpc>
                </a:pPr>
                <a:r>
                  <a:rPr lang="en-GB" sz="2800" spc="-20" dirty="0">
                    <a:latin typeface="Poppins" panose="00000500000000000000" pitchFamily="2" charset="0"/>
                    <a:cs typeface="Poppins" panose="00000500000000000000" pitchFamily="2" charset="0"/>
                  </a:rPr>
                  <a:t>Ini </a:t>
                </a:r>
                <a:r>
                  <a:rPr lang="en-GB" sz="2800" spc="-25" dirty="0">
                    <a:latin typeface="Poppins" panose="00000500000000000000" pitchFamily="2" charset="0"/>
                    <a:cs typeface="Poppins" panose="00000500000000000000" pitchFamily="2" charset="0"/>
                  </a:rPr>
                  <a:t>berarti </a:t>
                </a:r>
                <a:r>
                  <a:rPr lang="en-GB" sz="2800" spc="-75" dirty="0">
                    <a:latin typeface="Poppins" panose="00000500000000000000" pitchFamily="2" charset="0"/>
                    <a:cs typeface="Poppins" panose="00000500000000000000" pitchFamily="2" charset="0"/>
                  </a:rPr>
                  <a:t>penyelesaian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dari </a:t>
                </a:r>
                <a:r>
                  <a:rPr lang="en-GB" sz="2800" spc="-75" dirty="0">
                    <a:latin typeface="Poppins" panose="00000500000000000000" pitchFamily="2" charset="0"/>
                    <a:cs typeface="Poppins" panose="00000500000000000000" pitchFamily="2" charset="0"/>
                  </a:rPr>
                  <a:t>persamaan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20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x</a:t>
                </a:r>
                <a:r>
                  <a:rPr lang="en-GB" sz="2800" spc="-4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GB" sz="2800" spc="-4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60" dirty="0">
                    <a:latin typeface="Poppins" panose="00000500000000000000" pitchFamily="2" charset="0"/>
                    <a:cs typeface="Poppins" panose="00000500000000000000" pitchFamily="2" charset="0"/>
                  </a:rPr>
                  <a:t>adalah</a:t>
                </a:r>
                <a:r>
                  <a:rPr lang="en-GB" sz="2800" spc="17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35" dirty="0">
                    <a:latin typeface="Poppins" panose="00000500000000000000" pitchFamily="2" charset="0"/>
                    <a:cs typeface="Poppins" panose="00000500000000000000" pitchFamily="2" charset="0"/>
                  </a:rPr>
                  <a:t>tunggal. </a:t>
                </a:r>
                <a:r>
                  <a:rPr lang="en-GB" sz="2800" spc="-3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Dengan</a:t>
                </a:r>
                <a:r>
                  <a:rPr lang="en-GB" sz="2800" spc="-6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cara</a:t>
                </a:r>
                <a:r>
                  <a:rPr lang="en-GB" sz="2800" spc="-6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yang</a:t>
                </a:r>
                <a:r>
                  <a:rPr lang="en-GB" sz="2800" spc="-6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sama</a:t>
                </a:r>
                <a:r>
                  <a:rPr lang="en-GB" sz="2800" spc="-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5" dirty="0">
                    <a:latin typeface="Poppins" panose="00000500000000000000" pitchFamily="2" charset="0"/>
                    <a:cs typeface="Poppins" panose="00000500000000000000" pitchFamily="2" charset="0"/>
                  </a:rPr>
                  <a:t>persamaan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15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8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GB" sz="2800" spc="-4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senantiasa</a:t>
                </a:r>
                <a:r>
                  <a:rPr lang="en-GB" sz="2800" spc="-65" dirty="0">
                    <a:latin typeface="Poppins" panose="00000500000000000000" pitchFamily="2" charset="0"/>
                    <a:cs typeface="Poppins" panose="00000500000000000000" pitchFamily="2" charset="0"/>
                  </a:rPr>
                  <a:t> mempunyai </a:t>
                </a:r>
                <a:r>
                  <a:rPr lang="en-GB" sz="2800" spc="-6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5" dirty="0">
                    <a:latin typeface="Poppins" panose="00000500000000000000" pitchFamily="2" charset="0"/>
                    <a:cs typeface="Poppins" panose="00000500000000000000" pitchFamily="2" charset="0"/>
                  </a:rPr>
                  <a:t>penyelesaian</a:t>
                </a:r>
                <a:r>
                  <a:rPr lang="en-GB" sz="2800" spc="6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35" dirty="0">
                    <a:latin typeface="Poppins" panose="00000500000000000000" pitchFamily="2" charset="0"/>
                    <a:cs typeface="Poppins" panose="00000500000000000000" pitchFamily="2" charset="0"/>
                  </a:rPr>
                  <a:t>tunggal</a:t>
                </a:r>
                <a:r>
                  <a:rPr lang="en-GB" sz="28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25" dirty="0">
                    <a:latin typeface="Poppins" panose="00000500000000000000" pitchFamily="2" charset="0"/>
                    <a:cs typeface="Poppins" panose="00000500000000000000" pitchFamily="2" charset="0"/>
                  </a:rPr>
                  <a:t>di</a:t>
                </a:r>
                <a:r>
                  <a:rPr lang="en-GB" sz="28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800" spc="-5" dirty="0">
                    <a:latin typeface="Poppins" panose="00000500000000000000" pitchFamily="2" charset="0"/>
                    <a:cs typeface="Poppins" panose="00000500000000000000" pitchFamily="2" charset="0"/>
                  </a:rPr>
                  <a:t>,</a:t>
                </a:r>
                <a:r>
                  <a:rPr lang="en-GB" sz="2800" spc="6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30" dirty="0">
                    <a:latin typeface="Poppins" panose="00000500000000000000" pitchFamily="2" charset="0"/>
                    <a:cs typeface="Poppins" panose="00000500000000000000" pitchFamily="2" charset="0"/>
                  </a:rPr>
                  <a:t>yaitu</a:t>
                </a:r>
                <a:r>
                  <a:rPr lang="en-GB" sz="28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5" dirty="0">
                    <a:latin typeface="Poppins" panose="00000500000000000000" pitchFamily="2" charset="0"/>
                    <a:cs typeface="Poppins" panose="00000500000000000000" pitchFamily="2" charset="0"/>
                  </a:rPr>
                  <a:t>dengan</a:t>
                </a:r>
                <a:r>
                  <a:rPr lang="en-GB" sz="28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70" dirty="0">
                    <a:latin typeface="Poppins" panose="00000500000000000000" pitchFamily="2" charset="0"/>
                    <a:cs typeface="Poppins" panose="00000500000000000000" pitchFamily="2" charset="0"/>
                  </a:rPr>
                  <a:t>penyelsaian</a:t>
                </a:r>
                <a:r>
                  <a:rPr lang="en-GB" sz="28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y</a:t>
                </a:r>
                <a:r>
                  <a:rPr lang="en-GB" sz="2800" spc="1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80" dirty="0">
                    <a:latin typeface="Poppins" panose="00000500000000000000" pitchFamily="2" charset="0"/>
                    <a:cs typeface="Poppins" panose="00000500000000000000" pitchFamily="2" charset="0"/>
                  </a:rPr>
                  <a:t>=</a:t>
                </a:r>
                <a:r>
                  <a:rPr lang="en-GB" sz="2800" spc="-2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-50" dirty="0">
                    <a:latin typeface="Poppins" panose="00000500000000000000" pitchFamily="2" charset="0"/>
                    <a:cs typeface="Poppins" panose="00000500000000000000" pitchFamily="2" charset="0"/>
                  </a:rPr>
                  <a:t>b</a:t>
                </a:r>
                <a:r>
                  <a:rPr lang="en-GB" sz="2800" spc="-4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l-GR" sz="2800" spc="-15" dirty="0">
                    <a:latin typeface="Times New Roman" panose="02020603050405020304" pitchFamily="18" charset="0"/>
                    <a:cs typeface="Poppins" panose="00000500000000000000" pitchFamily="2" charset="0"/>
                  </a:rPr>
                  <a:t> </a:t>
                </a:r>
                <a:r>
                  <a:rPr lang="en-GB" sz="2800" spc="-90" dirty="0">
                    <a:latin typeface="Poppins" panose="00000500000000000000" pitchFamily="2" charset="0"/>
                    <a:cs typeface="Poppins" panose="00000500000000000000" pitchFamily="2" charset="0"/>
                  </a:rPr>
                  <a:t>a</a:t>
                </a:r>
                <a:r>
                  <a:rPr lang="en-GB" sz="2800" spc="-135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—1</a:t>
                </a:r>
                <a:r>
                  <a:rPr lang="en-GB" sz="2800" spc="-97" baseline="27777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en-GB" sz="2800" spc="70" dirty="0">
                    <a:latin typeface="Poppins" panose="00000500000000000000" pitchFamily="2" charset="0"/>
                    <a:cs typeface="Poppins" panose="00000500000000000000" pitchFamily="2" charset="0"/>
                  </a:rPr>
                  <a:t>∈</a:t>
                </a:r>
                <a:r>
                  <a:rPr lang="en-GB" sz="2800" spc="75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00" b="0" i="1" spc="-5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GB" sz="2800" spc="-5" dirty="0">
                    <a:latin typeface="Poppins" panose="00000500000000000000" pitchFamily="2" charset="0"/>
                    <a:cs typeface="Poppins" panose="00000500000000000000" pitchFamily="2" charset="0"/>
                  </a:rPr>
                  <a:t>.</a:t>
                </a:r>
                <a:endParaRPr sz="28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9" name="object 16">
                <a:extLst>
                  <a:ext uri="{FF2B5EF4-FFF2-40B4-BE49-F238E27FC236}">
                    <a16:creationId xmlns:a16="http://schemas.microsoft.com/office/drawing/2014/main" id="{75EDF12E-4F0F-4E4F-9FB2-5D029D73B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030" y="3009900"/>
                <a:ext cx="9755809" cy="5493170"/>
              </a:xfrm>
              <a:prstGeom prst="rect">
                <a:avLst/>
              </a:prstGeom>
              <a:blipFill>
                <a:blip r:embed="rId16"/>
                <a:stretch>
                  <a:fillRect l="-1750" t="-999" r="-1750" b="-299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8 (4)">
            <a:hlinkClick r:id="" action="ppaction://media"/>
            <a:extLst>
              <a:ext uri="{FF2B5EF4-FFF2-40B4-BE49-F238E27FC236}">
                <a16:creationId xmlns:a16="http://schemas.microsoft.com/office/drawing/2014/main" id="{8C84D2B6-921B-C144-E04B-A471E1A43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908685" y="7565968"/>
            <a:ext cx="218254" cy="2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3" grpId="1" animBg="1"/>
      <p:bldP spid="48" grpId="0" animBg="1"/>
      <p:bldP spid="11" grpId="0" animBg="1"/>
      <p:bldP spid="15" grpId="0" animBg="1"/>
      <p:bldP spid="50" grpId="0" animBg="1"/>
      <p:bldP spid="7" grpId="0" animBg="1"/>
      <p:bldP spid="7" grpId="1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5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97778" y="-6698336"/>
            <a:ext cx="11066734" cy="11841836"/>
          </a:xfrm>
          <a:custGeom>
            <a:avLst/>
            <a:gdLst/>
            <a:ahLst/>
            <a:cxnLst/>
            <a:rect l="l" t="t" r="r" b="b"/>
            <a:pathLst>
              <a:path w="11066734" h="11841836">
                <a:moveTo>
                  <a:pt x="0" y="0"/>
                </a:moveTo>
                <a:lnTo>
                  <a:pt x="11066734" y="0"/>
                </a:lnTo>
                <a:lnTo>
                  <a:pt x="11066734" y="11841836"/>
                </a:lnTo>
                <a:lnTo>
                  <a:pt x="0" y="11841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-5126830">
            <a:off x="-10878676" y="-298124"/>
            <a:ext cx="14154260" cy="15145609"/>
          </a:xfrm>
          <a:custGeom>
            <a:avLst/>
            <a:gdLst/>
            <a:ahLst/>
            <a:cxnLst/>
            <a:rect l="l" t="t" r="r" b="b"/>
            <a:pathLst>
              <a:path w="14154260" h="15145609">
                <a:moveTo>
                  <a:pt x="0" y="0"/>
                </a:moveTo>
                <a:lnTo>
                  <a:pt x="14154260" y="0"/>
                </a:lnTo>
                <a:lnTo>
                  <a:pt x="14154260" y="15145608"/>
                </a:lnTo>
                <a:lnTo>
                  <a:pt x="0" y="151456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5126830">
            <a:off x="-7814023" y="4765093"/>
            <a:ext cx="14154260" cy="15145609"/>
          </a:xfrm>
          <a:custGeom>
            <a:avLst/>
            <a:gdLst/>
            <a:ahLst/>
            <a:cxnLst/>
            <a:rect l="l" t="t" r="r" b="b"/>
            <a:pathLst>
              <a:path w="14154260" h="15145609">
                <a:moveTo>
                  <a:pt x="0" y="0"/>
                </a:moveTo>
                <a:lnTo>
                  <a:pt x="14154260" y="0"/>
                </a:lnTo>
                <a:lnTo>
                  <a:pt x="14154260" y="15145609"/>
                </a:lnTo>
                <a:lnTo>
                  <a:pt x="0" y="15145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2703548" y="1028700"/>
            <a:ext cx="12880905" cy="18026712"/>
          </a:xfrm>
          <a:custGeom>
            <a:avLst/>
            <a:gdLst/>
            <a:ahLst/>
            <a:cxnLst/>
            <a:rect l="l" t="t" r="r" b="b"/>
            <a:pathLst>
              <a:path w="12880905" h="18026712">
                <a:moveTo>
                  <a:pt x="0" y="0"/>
                </a:moveTo>
                <a:lnTo>
                  <a:pt x="12880904" y="0"/>
                </a:lnTo>
                <a:lnTo>
                  <a:pt x="12880904" y="18026712"/>
                </a:lnTo>
                <a:lnTo>
                  <a:pt x="0" y="18026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 rot="-880884">
            <a:off x="11166158" y="8460721"/>
            <a:ext cx="4562108" cy="2977812"/>
          </a:xfrm>
          <a:custGeom>
            <a:avLst/>
            <a:gdLst/>
            <a:ahLst/>
            <a:cxnLst/>
            <a:rect l="l" t="t" r="r" b="b"/>
            <a:pathLst>
              <a:path w="4562108" h="2977812">
                <a:moveTo>
                  <a:pt x="0" y="0"/>
                </a:moveTo>
                <a:lnTo>
                  <a:pt x="4562108" y="0"/>
                </a:lnTo>
                <a:lnTo>
                  <a:pt x="4562108" y="2977812"/>
                </a:lnTo>
                <a:lnTo>
                  <a:pt x="0" y="2977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-8110679" y="-7159853"/>
            <a:ext cx="11066734" cy="11841836"/>
          </a:xfrm>
          <a:custGeom>
            <a:avLst/>
            <a:gdLst/>
            <a:ahLst/>
            <a:cxnLst/>
            <a:rect l="l" t="t" r="r" b="b"/>
            <a:pathLst>
              <a:path w="11066734" h="11841836">
                <a:moveTo>
                  <a:pt x="0" y="0"/>
                </a:moveTo>
                <a:lnTo>
                  <a:pt x="11066734" y="0"/>
                </a:lnTo>
                <a:lnTo>
                  <a:pt x="11066734" y="11841836"/>
                </a:lnTo>
                <a:lnTo>
                  <a:pt x="0" y="11841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>
            <a:off x="4087785" y="8546575"/>
            <a:ext cx="2328702" cy="1495480"/>
          </a:xfrm>
          <a:custGeom>
            <a:avLst/>
            <a:gdLst/>
            <a:ahLst/>
            <a:cxnLst/>
            <a:rect l="l" t="t" r="r" b="b"/>
            <a:pathLst>
              <a:path w="2328702" h="1495480">
                <a:moveTo>
                  <a:pt x="0" y="0"/>
                </a:moveTo>
                <a:lnTo>
                  <a:pt x="2328702" y="0"/>
                </a:lnTo>
                <a:lnTo>
                  <a:pt x="2328702" y="1495481"/>
                </a:lnTo>
                <a:lnTo>
                  <a:pt x="0" y="14954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234752" r="-486553" b="-18884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14920999" y="59879"/>
            <a:ext cx="1616663" cy="2162712"/>
          </a:xfrm>
          <a:custGeom>
            <a:avLst/>
            <a:gdLst/>
            <a:ahLst/>
            <a:cxnLst/>
            <a:rect l="l" t="t" r="r" b="b"/>
            <a:pathLst>
              <a:path w="1616663" h="2162712">
                <a:moveTo>
                  <a:pt x="0" y="0"/>
                </a:moveTo>
                <a:lnTo>
                  <a:pt x="1616663" y="0"/>
                </a:lnTo>
                <a:lnTo>
                  <a:pt x="1616663" y="2162712"/>
                </a:lnTo>
                <a:lnTo>
                  <a:pt x="0" y="2162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526108" b="-16830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1663920" y="165191"/>
            <a:ext cx="3044952" cy="4114800"/>
          </a:xfrm>
          <a:custGeom>
            <a:avLst/>
            <a:gdLst/>
            <a:ahLst/>
            <a:cxnLst/>
            <a:rect l="l" t="t" r="r" b="b"/>
            <a:pathLst>
              <a:path w="3044952" h="4114800">
                <a:moveTo>
                  <a:pt x="0" y="0"/>
                </a:moveTo>
                <a:lnTo>
                  <a:pt x="3044952" y="0"/>
                </a:lnTo>
                <a:lnTo>
                  <a:pt x="3044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4985E607-DA36-22A0-B770-8555A9F16596}"/>
              </a:ext>
            </a:extLst>
          </p:cNvPr>
          <p:cNvSpPr txBox="1"/>
          <p:nvPr/>
        </p:nvSpPr>
        <p:spPr>
          <a:xfrm>
            <a:off x="4309135" y="4841205"/>
            <a:ext cx="10321266" cy="1894237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88900" marR="76200">
              <a:lnSpc>
                <a:spcPct val="102600"/>
              </a:lnSpc>
              <a:spcBef>
                <a:spcPts val="55"/>
              </a:spcBef>
            </a:pPr>
            <a:r>
              <a:rPr lang="en-GB" sz="4000" spc="-25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Apakah</a:t>
            </a:r>
            <a:r>
              <a:rPr lang="en-GB" sz="4000" spc="-2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50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setiap</a:t>
            </a:r>
            <a:r>
              <a:rPr lang="en-GB" sz="4000" spc="-4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8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elemen</a:t>
            </a:r>
            <a:r>
              <a:rPr lang="en-GB" sz="4000" spc="-7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4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dari </a:t>
            </a:r>
            <a:r>
              <a:rPr lang="en-GB" sz="4000" spc="-5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suatu</a:t>
            </a:r>
            <a:r>
              <a:rPr lang="en-GB" sz="4000" spc="-4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3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grup, </a:t>
            </a:r>
            <a:r>
              <a:rPr lang="en-GB" sz="4000" spc="-6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inversnya</a:t>
            </a:r>
            <a:r>
              <a:rPr lang="en-GB" sz="4000" spc="-6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adalah </a:t>
            </a:r>
            <a:r>
              <a:rPr lang="en-GB" sz="4000" spc="-28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4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dirinya</a:t>
            </a:r>
            <a:r>
              <a:rPr lang="en-GB" sz="4000" spc="6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5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sendiri</a:t>
            </a:r>
            <a:r>
              <a:rPr lang="en-GB" sz="4000" spc="7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7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maka</a:t>
            </a:r>
            <a:r>
              <a:rPr lang="en-GB" sz="4000" spc="6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4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grup</a:t>
            </a:r>
            <a:r>
              <a:rPr lang="en-GB" sz="4000" spc="7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40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tersebut</a:t>
            </a:r>
            <a:r>
              <a:rPr lang="en-GB" sz="4000" spc="65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4000" spc="-4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Abelian?</a:t>
            </a:r>
            <a:endParaRPr lang="en-GB" sz="40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492B63-D7E0-A7D1-83A6-10488D0DE2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7046" y="644823"/>
            <a:ext cx="10287000" cy="10287000"/>
          </a:xfrm>
          <a:prstGeom prst="rect">
            <a:avLst/>
          </a:prstGeom>
        </p:spPr>
      </p:pic>
      <p:pic>
        <p:nvPicPr>
          <p:cNvPr id="15" name="9 (4)">
            <a:hlinkClick r:id="" action="ppaction://media"/>
            <a:extLst>
              <a:ext uri="{FF2B5EF4-FFF2-40B4-BE49-F238E27FC236}">
                <a16:creationId xmlns:a16="http://schemas.microsoft.com/office/drawing/2014/main" id="{5DBCC8A0-762E-9EBE-B47C-EF5361380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19961" y="8631994"/>
            <a:ext cx="223567" cy="223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8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7037E-7 L 0.073 -0.07299 L 0.177 -0.07299 L 0.25 3.7037E-7 L 0.25 0.10401 L 0.177 0.17701 L 0.073 0.17701 L 1.38889E-7 0.10401 L 1.38889E-7 3.7037E-7 Z " pathEditMode="relative" rAng="0" ptsTypes="AAAAAAAAA">
                                      <p:cBhvr>
                                        <p:cTn id="4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905</Words>
  <Application>Microsoft Office PowerPoint</Application>
  <PresentationFormat>Custom</PresentationFormat>
  <Paragraphs>60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Times New Roman</vt:lpstr>
      <vt:lpstr>Calibri</vt:lpstr>
      <vt:lpstr>Adirek Sans Medium</vt:lpstr>
      <vt:lpstr>Tahoma</vt:lpstr>
      <vt:lpstr>Poppins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Biru Kuning Ilustrasi Laporan Keuangan Bisnis Presentasi</dc:title>
  <dc:creator>Fauzi</dc:creator>
  <cp:lastModifiedBy>Fauzi</cp:lastModifiedBy>
  <cp:revision>6</cp:revision>
  <dcterms:created xsi:type="dcterms:W3CDTF">2006-08-16T00:00:00Z</dcterms:created>
  <dcterms:modified xsi:type="dcterms:W3CDTF">2023-09-16T06:00:14Z</dcterms:modified>
  <dc:identifier>DAFukk2wQjk</dc:identifier>
</cp:coreProperties>
</file>