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0" r:id="rId4"/>
    <p:sldId id="258" r:id="rId5"/>
    <p:sldId id="271" r:id="rId6"/>
    <p:sldId id="259" r:id="rId7"/>
    <p:sldId id="272" r:id="rId8"/>
    <p:sldId id="273" r:id="rId9"/>
    <p:sldId id="274" r:id="rId10"/>
    <p:sldId id="275" r:id="rId11"/>
    <p:sldId id="267" r:id="rId12"/>
    <p:sldId id="276" r:id="rId13"/>
    <p:sldId id="27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DM Sans" pitchFamily="2" charset="0"/>
      <p:regular r:id="rId20"/>
      <p:bold r:id="rId21"/>
      <p:italic r:id="rId22"/>
    </p:embeddedFont>
    <p:embeddedFont>
      <p:font typeface="Repo Bold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38B"/>
    <a:srgbClr val="FFBBAD"/>
    <a:srgbClr val="EF9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sv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5.gif"/><Relationship Id="rId18" Type="http://schemas.openxmlformats.org/officeDocument/2006/relationships/image" Target="../media/image6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12" Type="http://schemas.openxmlformats.org/officeDocument/2006/relationships/image" Target="../media/image28.svg"/><Relationship Id="rId17" Type="http://schemas.openxmlformats.org/officeDocument/2006/relationships/image" Target="../media/image62.png"/><Relationship Id="rId2" Type="http://schemas.openxmlformats.org/officeDocument/2006/relationships/audio" Target="../media/media8.mp3"/><Relationship Id="rId16" Type="http://schemas.openxmlformats.org/officeDocument/2006/relationships/image" Target="../media/image61.png"/><Relationship Id="rId1" Type="http://schemas.microsoft.com/office/2007/relationships/media" Target="../media/media8.mp3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image" Target="../media/image24.svg"/><Relationship Id="rId10" Type="http://schemas.openxmlformats.org/officeDocument/2006/relationships/image" Target="../media/image49.sv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42.png"/><Relationship Id="rId17" Type="http://schemas.openxmlformats.org/officeDocument/2006/relationships/image" Target="../media/image16.png"/><Relationship Id="rId2" Type="http://schemas.openxmlformats.org/officeDocument/2006/relationships/audio" Target="../media/media9.mp3"/><Relationship Id="rId16" Type="http://schemas.openxmlformats.org/officeDocument/2006/relationships/image" Target="../media/image24.svg"/><Relationship Id="rId1" Type="http://schemas.microsoft.com/office/2007/relationships/media" Target="../media/media9.mp3"/><Relationship Id="rId6" Type="http://schemas.openxmlformats.org/officeDocument/2006/relationships/image" Target="../media/image18.svg"/><Relationship Id="rId11" Type="http://schemas.openxmlformats.org/officeDocument/2006/relationships/image" Target="../media/image64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43.svg"/><Relationship Id="rId17" Type="http://schemas.openxmlformats.org/officeDocument/2006/relationships/image" Target="../media/image16.png"/><Relationship Id="rId2" Type="http://schemas.openxmlformats.org/officeDocument/2006/relationships/audio" Target="../media/media10.mp3"/><Relationship Id="rId16" Type="http://schemas.openxmlformats.org/officeDocument/2006/relationships/image" Target="../media/image65.png"/><Relationship Id="rId1" Type="http://schemas.microsoft.com/office/2007/relationships/media" Target="../media/media10.mp3"/><Relationship Id="rId6" Type="http://schemas.openxmlformats.org/officeDocument/2006/relationships/image" Target="../media/image18.sv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5" Type="http://schemas.openxmlformats.org/officeDocument/2006/relationships/image" Target="../media/image24.svg"/><Relationship Id="rId10" Type="http://schemas.openxmlformats.org/officeDocument/2006/relationships/image" Target="../media/image22.sv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43.svg"/><Relationship Id="rId17" Type="http://schemas.openxmlformats.org/officeDocument/2006/relationships/image" Target="../media/image16.png"/><Relationship Id="rId2" Type="http://schemas.openxmlformats.org/officeDocument/2006/relationships/audio" Target="../media/media11.mp3"/><Relationship Id="rId16" Type="http://schemas.openxmlformats.org/officeDocument/2006/relationships/image" Target="../media/image66.png"/><Relationship Id="rId1" Type="http://schemas.microsoft.com/office/2007/relationships/media" Target="../media/media11.mp3"/><Relationship Id="rId6" Type="http://schemas.openxmlformats.org/officeDocument/2006/relationships/image" Target="../media/image18.sv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5" Type="http://schemas.openxmlformats.org/officeDocument/2006/relationships/image" Target="../media/image24.svg"/><Relationship Id="rId10" Type="http://schemas.openxmlformats.org/officeDocument/2006/relationships/image" Target="../media/image22.sv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15.gif"/><Relationship Id="rId2" Type="http://schemas.openxmlformats.org/officeDocument/2006/relationships/audio" Target="../media/media2.mp3"/><Relationship Id="rId16" Type="http://schemas.openxmlformats.org/officeDocument/2006/relationships/image" Target="../media/image28.svg"/><Relationship Id="rId1" Type="http://schemas.microsoft.com/office/2007/relationships/media" Target="../media/media2.mp3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30.png"/><Relationship Id="rId2" Type="http://schemas.openxmlformats.org/officeDocument/2006/relationships/audio" Target="../media/media3.mp3"/><Relationship Id="rId16" Type="http://schemas.openxmlformats.org/officeDocument/2006/relationships/image" Target="../media/image29.png"/><Relationship Id="rId20" Type="http://schemas.openxmlformats.org/officeDocument/2006/relationships/image" Target="../media/image16.png"/><Relationship Id="rId1" Type="http://schemas.microsoft.com/office/2007/relationships/media" Target="../media/media3.mp3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5.gif"/><Relationship Id="rId10" Type="http://schemas.openxmlformats.org/officeDocument/2006/relationships/image" Target="../media/image22.svg"/><Relationship Id="rId19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18" Type="http://schemas.openxmlformats.org/officeDocument/2006/relationships/image" Target="../media/image4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17" Type="http://schemas.openxmlformats.org/officeDocument/2006/relationships/image" Target="../media/image43.svg"/><Relationship Id="rId2" Type="http://schemas.openxmlformats.org/officeDocument/2006/relationships/audio" Target="../media/media4.mp3"/><Relationship Id="rId16" Type="http://schemas.openxmlformats.org/officeDocument/2006/relationships/image" Target="../media/image42.png"/><Relationship Id="rId1" Type="http://schemas.microsoft.com/office/2007/relationships/media" Target="../media/media4.mp3"/><Relationship Id="rId6" Type="http://schemas.openxmlformats.org/officeDocument/2006/relationships/image" Target="../media/image34.svg"/><Relationship Id="rId11" Type="http://schemas.openxmlformats.org/officeDocument/2006/relationships/image" Target="../media/image19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8.sv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20.svg"/><Relationship Id="rId17" Type="http://schemas.openxmlformats.org/officeDocument/2006/relationships/image" Target="../media/image44.gif"/><Relationship Id="rId2" Type="http://schemas.openxmlformats.org/officeDocument/2006/relationships/audio" Target="../media/media5.mp3"/><Relationship Id="rId16" Type="http://schemas.openxmlformats.org/officeDocument/2006/relationships/image" Target="../media/image43.svg"/><Relationship Id="rId1" Type="http://schemas.microsoft.com/office/2007/relationships/media" Target="../media/media5.mp3"/><Relationship Id="rId6" Type="http://schemas.openxmlformats.org/officeDocument/2006/relationships/image" Target="../media/image34.svg"/><Relationship Id="rId11" Type="http://schemas.openxmlformats.org/officeDocument/2006/relationships/image" Target="../media/image1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sv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27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24.svg"/><Relationship Id="rId2" Type="http://schemas.openxmlformats.org/officeDocument/2006/relationships/audio" Target="../media/media6.mp3"/><Relationship Id="rId16" Type="http://schemas.openxmlformats.org/officeDocument/2006/relationships/image" Target="../media/image23.png"/><Relationship Id="rId1" Type="http://schemas.microsoft.com/office/2007/relationships/media" Target="../media/media6.mp3"/><Relationship Id="rId6" Type="http://schemas.openxmlformats.org/officeDocument/2006/relationships/image" Target="../media/image18.svg"/><Relationship Id="rId11" Type="http://schemas.openxmlformats.org/officeDocument/2006/relationships/image" Target="../media/image50.png"/><Relationship Id="rId5" Type="http://schemas.openxmlformats.org/officeDocument/2006/relationships/image" Target="../media/image17.png"/><Relationship Id="rId15" Type="http://schemas.openxmlformats.org/officeDocument/2006/relationships/image" Target="../media/image15.gif"/><Relationship Id="rId10" Type="http://schemas.openxmlformats.org/officeDocument/2006/relationships/image" Target="../media/image49.sv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4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15.gif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28.svg"/><Relationship Id="rId4" Type="http://schemas.openxmlformats.org/officeDocument/2006/relationships/image" Target="../media/image18.svg"/><Relationship Id="rId9" Type="http://schemas.openxmlformats.org/officeDocument/2006/relationships/image" Target="../media/image2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5.gif"/><Relationship Id="rId1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6.png"/><Relationship Id="rId7" Type="http://schemas.openxmlformats.org/officeDocument/2006/relationships/image" Target="../media/image46.png"/><Relationship Id="rId12" Type="http://schemas.openxmlformats.org/officeDocument/2006/relationships/image" Target="../media/image28.svg"/><Relationship Id="rId17" Type="http://schemas.openxmlformats.org/officeDocument/2006/relationships/image" Target="../media/image56.png"/><Relationship Id="rId2" Type="http://schemas.openxmlformats.org/officeDocument/2006/relationships/audio" Target="../media/media7.mp3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microsoft.com/office/2007/relationships/media" Target="../media/media7.mp3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image" Target="../media/image24.sv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6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4.svg"/><Relationship Id="rId10" Type="http://schemas.openxmlformats.org/officeDocument/2006/relationships/image" Target="../media/image20.svg"/><Relationship Id="rId4" Type="http://schemas.openxmlformats.org/officeDocument/2006/relationships/image" Target="../media/image34.sv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1867512" y="3623013"/>
            <a:ext cx="5438226" cy="6224007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4576390" y="392430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13136334" y="2562617"/>
            <a:ext cx="3199804" cy="538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4"/>
              </a:lnSpc>
            </a:pPr>
            <a:r>
              <a:rPr lang="en-US" sz="3146" spc="-31" dirty="0" err="1">
                <a:solidFill>
                  <a:srgbClr val="000000"/>
                </a:solidFill>
                <a:latin typeface="DM Sans"/>
              </a:rPr>
              <a:t>Pertemuan</a:t>
            </a:r>
            <a:r>
              <a:rPr lang="en-US" sz="3146" spc="-31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146" spc="-31" dirty="0" err="1">
                <a:solidFill>
                  <a:srgbClr val="000000"/>
                </a:solidFill>
                <a:latin typeface="DM Sans"/>
              </a:rPr>
              <a:t>ke</a:t>
            </a:r>
            <a:r>
              <a:rPr lang="en-US" sz="3146" spc="-31" dirty="0">
                <a:solidFill>
                  <a:srgbClr val="000000"/>
                </a:solidFill>
                <a:latin typeface="DM Sans"/>
              </a:rPr>
              <a:t> 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40632" y="3183033"/>
            <a:ext cx="6046265" cy="4283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17200" dirty="0">
                <a:solidFill>
                  <a:srgbClr val="000000"/>
                </a:solidFill>
                <a:latin typeface="Repo Bold Bold"/>
              </a:rPr>
              <a:t>Sub </a:t>
            </a:r>
          </a:p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17200" dirty="0" err="1">
                <a:solidFill>
                  <a:srgbClr val="000000"/>
                </a:solidFill>
                <a:latin typeface="Repo Bold Bold"/>
              </a:rPr>
              <a:t>Grup</a:t>
            </a:r>
            <a:endParaRPr lang="en-US" sz="17200" dirty="0">
              <a:solidFill>
                <a:srgbClr val="000000"/>
              </a:solidFill>
              <a:latin typeface="Repo Bold Bold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DD98EF-8D9D-D1F0-FC32-CFD30AA2842D}"/>
              </a:ext>
            </a:extLst>
          </p:cNvPr>
          <p:cNvGrpSpPr/>
          <p:nvPr/>
        </p:nvGrpSpPr>
        <p:grpSpPr>
          <a:xfrm>
            <a:off x="221337" y="3183033"/>
            <a:ext cx="7322463" cy="7109447"/>
            <a:chOff x="221337" y="3183033"/>
            <a:chExt cx="7322463" cy="7109447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0C29CD0-A414-E5BA-F208-D05C5D1BB68C}"/>
                </a:ext>
              </a:extLst>
            </p:cNvPr>
            <p:cNvSpPr/>
            <p:nvPr/>
          </p:nvSpPr>
          <p:spPr>
            <a:xfrm>
              <a:off x="221337" y="3183033"/>
              <a:ext cx="7322463" cy="7109447"/>
            </a:xfrm>
            <a:custGeom>
              <a:avLst/>
              <a:gdLst/>
              <a:ahLst/>
              <a:cxnLst/>
              <a:rect l="l" t="t" r="r" b="b"/>
              <a:pathLst>
                <a:path w="2186404" h="2122800">
                  <a:moveTo>
                    <a:pt x="0" y="0"/>
                  </a:moveTo>
                  <a:lnTo>
                    <a:pt x="2186404" y="0"/>
                  </a:lnTo>
                  <a:lnTo>
                    <a:pt x="2186404" y="2122799"/>
                  </a:lnTo>
                  <a:lnTo>
                    <a:pt x="0" y="2122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E3FA19-FD06-FAF4-4A1A-49C5A2A35949}"/>
                </a:ext>
              </a:extLst>
            </p:cNvPr>
            <p:cNvSpPr/>
            <p:nvPr/>
          </p:nvSpPr>
          <p:spPr>
            <a:xfrm rot="2221753">
              <a:off x="3492590" y="4440322"/>
              <a:ext cx="381000" cy="203855"/>
            </a:xfrm>
            <a:prstGeom prst="ellipse">
              <a:avLst/>
            </a:prstGeom>
            <a:solidFill>
              <a:srgbClr val="EF93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C9D771-35F5-6874-114F-2F7AA39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997" y="4425971"/>
              <a:ext cx="526643" cy="315869"/>
            </a:xfrm>
            <a:prstGeom prst="rect">
              <a:avLst/>
            </a:prstGeom>
          </p:spPr>
        </p:pic>
      </p:grpSp>
      <p:pic>
        <p:nvPicPr>
          <p:cNvPr id="16" name="1 (4)">
            <a:hlinkClick r:id="" action="ppaction://media"/>
            <a:extLst>
              <a:ext uri="{FF2B5EF4-FFF2-40B4-BE49-F238E27FC236}">
                <a16:creationId xmlns:a16="http://schemas.microsoft.com/office/drawing/2014/main" id="{058B8433-EDE4-C35B-9B0A-63CCBCB1D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1633642" y="9037717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9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926 C -0.00365 -0.01265 -0.01641 -0.01605 -0.02101 -0.01605 C -0.04922 -0.01605 -0.0783 0.03735 -0.0783 0.0909 C -0.0783 0.06389 -0.09288 0.03735 -0.10651 0.03735 C -0.12109 0.03735 -0.13472 0.06435 -0.13472 0.0909 C -0.13472 0.07763 -0.14201 0.06389 -0.14922 0.06389 C -0.15651 0.06389 -0.1638 0.07716 -0.1638 0.0909 C -0.1638 0.08395 -0.16745 0.07763 -0.17109 0.07763 C -0.17465 0.07763 -0.1783 0.08442 -0.1783 0.0909 C -0.1783 0.08735 -0.18012 0.08395 -0.18194 0.08395 C -0.1829 0.08395 -0.18559 0.08735 -0.18559 0.0909 C -0.18559 0.08904 -0.18655 0.08735 -0.18741 0.08735 C -0.18741 0.08704 -0.18924 0.08904 -0.18924 0.0909 C -0.18924 0.08997 -0.18924 0.08904 -0.19019 0.08904 C -0.19019 0.08951 -0.19115 0.08997 -0.19115 0.0909 C -0.19115 0.09043 -0.19115 0.08997 -0.19115 0.08951 C -0.1921 0.08951 -0.1921 0.08997 -0.1921 0.09043 C -0.19306 0.09043 -0.19306 0.08997 -0.19306 0.08951 C -0.19392 0.08951 -0.19392 0.08997 -0.19392 0.09043 " pathEditMode="relative" rAng="0" ptsTypes="AAAAAAAAAAAAAAAAA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6" y="46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6441 -0.03395 L 0.08845 -0.125 L 0.11181 -0.03395 L 0.1763 3.7037E-7 L 0.11181 0.03395 L 0.08845 0.125 L 0.06441 0.03395 L 5.55556E-7 3.7037E-7 Z " pathEditMode="relative" rAng="0" ptsTypes="AAAAAAAAA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572588" y="2218670"/>
            <a:ext cx="10896012" cy="6728287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E7ADF8B2-2DE5-6998-9256-B38530B298F1}"/>
              </a:ext>
            </a:extLst>
          </p:cNvPr>
          <p:cNvGrpSpPr/>
          <p:nvPr/>
        </p:nvGrpSpPr>
        <p:grpSpPr>
          <a:xfrm>
            <a:off x="4105571" y="1866900"/>
            <a:ext cx="4846524" cy="1258221"/>
            <a:chOff x="0" y="0"/>
            <a:chExt cx="1962273" cy="61173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76A1A96-5796-A2F4-D051-BF3F91EAB0EC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27215DF0-1A2F-3B12-1C3D-DFF0B6815B6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A97CCF1C-9854-FD1B-3B93-45ACCEC30276}"/>
              </a:ext>
            </a:extLst>
          </p:cNvPr>
          <p:cNvSpPr txBox="1"/>
          <p:nvPr/>
        </p:nvSpPr>
        <p:spPr>
          <a:xfrm>
            <a:off x="4213593" y="1854970"/>
            <a:ext cx="4291271" cy="1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6879" dirty="0" err="1">
                <a:solidFill>
                  <a:srgbClr val="000000"/>
                </a:solidFill>
                <a:latin typeface="Repo Bold Bold"/>
              </a:rPr>
              <a:t>Contoh</a:t>
            </a:r>
            <a:endParaRPr lang="en-US" sz="6879" dirty="0">
              <a:solidFill>
                <a:srgbClr val="000000"/>
              </a:solidFill>
              <a:latin typeface="Repo Bold Bol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D62EA0-E45E-0530-F1D9-7C2E43F12F61}"/>
              </a:ext>
            </a:extLst>
          </p:cNvPr>
          <p:cNvGrpSpPr/>
          <p:nvPr/>
        </p:nvGrpSpPr>
        <p:grpSpPr>
          <a:xfrm>
            <a:off x="259169" y="1933635"/>
            <a:ext cx="4776632" cy="8447421"/>
            <a:chOff x="259169" y="1933635"/>
            <a:chExt cx="4776632" cy="844742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BE7FBB5-19A7-1097-215A-2E83B0A232B9}"/>
                </a:ext>
              </a:extLst>
            </p:cNvPr>
            <p:cNvSpPr/>
            <p:nvPr/>
          </p:nvSpPr>
          <p:spPr>
            <a:xfrm>
              <a:off x="259169" y="1933635"/>
              <a:ext cx="4776632" cy="8447421"/>
            </a:xfrm>
            <a:custGeom>
              <a:avLst/>
              <a:gdLst/>
              <a:ahLst/>
              <a:cxnLst/>
              <a:rect l="l" t="t" r="r" b="b"/>
              <a:pathLst>
                <a:path w="1632437" h="2886947">
                  <a:moveTo>
                    <a:pt x="0" y="0"/>
                  </a:moveTo>
                  <a:lnTo>
                    <a:pt x="1632438" y="0"/>
                  </a:lnTo>
                  <a:lnTo>
                    <a:pt x="1632438" y="2886947"/>
                  </a:lnTo>
                  <a:lnTo>
                    <a:pt x="0" y="288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CB4DE7-8EAB-8170-8A2C-5B60D883FD73}"/>
                </a:ext>
              </a:extLst>
            </p:cNvPr>
            <p:cNvSpPr/>
            <p:nvPr/>
          </p:nvSpPr>
          <p:spPr>
            <a:xfrm rot="3389323">
              <a:off x="2209800" y="2857500"/>
              <a:ext cx="185443" cy="304800"/>
            </a:xfrm>
            <a:prstGeom prst="ellipse">
              <a:avLst/>
            </a:prstGeom>
            <a:solidFill>
              <a:srgbClr val="FFB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14F53D-BF6F-6B19-39F5-E5288898D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73" y="2933315"/>
              <a:ext cx="437270" cy="251195"/>
            </a:xfrm>
            <a:prstGeom prst="rect">
              <a:avLst/>
            </a:prstGeom>
          </p:spPr>
        </p:pic>
      </p:grpSp>
      <p:sp>
        <p:nvSpPr>
          <p:cNvPr id="29" name="Freeform 15">
            <a:extLst>
              <a:ext uri="{FF2B5EF4-FFF2-40B4-BE49-F238E27FC236}">
                <a16:creationId xmlns:a16="http://schemas.microsoft.com/office/drawing/2014/main" id="{1D6A3B9C-C4DC-4694-98D2-69F3211AFBA1}"/>
              </a:ext>
            </a:extLst>
          </p:cNvPr>
          <p:cNvSpPr/>
          <p:nvPr/>
        </p:nvSpPr>
        <p:spPr>
          <a:xfrm>
            <a:off x="13633287" y="7173423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7">
                <a:extLst>
                  <a:ext uri="{FF2B5EF4-FFF2-40B4-BE49-F238E27FC236}">
                    <a16:creationId xmlns:a16="http://schemas.microsoft.com/office/drawing/2014/main" id="{3C13E3F0-1BC5-BFBE-3961-062064914951}"/>
                  </a:ext>
                </a:extLst>
              </p:cNvPr>
              <p:cNvSpPr txBox="1"/>
              <p:nvPr/>
            </p:nvSpPr>
            <p:spPr>
              <a:xfrm>
                <a:off x="5312625" y="3529524"/>
                <a:ext cx="8598835" cy="2561983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14300" algn="just">
                  <a:lnSpc>
                    <a:spcPct val="100000"/>
                  </a:lnSpc>
                  <a:spcBef>
                    <a:spcPts val="90"/>
                  </a:spcBef>
                </a:pP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Misalkan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grup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Abelian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elemen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identitas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e,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endParaRPr lang="en-ID" sz="20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4300" marR="132715" algn="just">
                  <a:lnSpc>
                    <a:spcPct val="102600"/>
                  </a:lnSpc>
                </a:pPr>
                <a:r>
                  <a:rPr lang="en-ID" sz="2000" i="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ID" sz="20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2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| 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lang="en-ID" sz="2000" spc="-1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2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}</a:t>
                </a:r>
                <a:r>
                  <a:rPr lang="en-ID" sz="2000" spc="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bgr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0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gr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en-ID" sz="2000" spc="-12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000" spc="-13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spc="-9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buk</a:t>
                </a:r>
                <a:r>
                  <a:rPr lang="en-ID" sz="20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 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kosong.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Ambil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i="1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3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1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0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0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ID" sz="2000" spc="1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Kemudian, </a:t>
                </a:r>
                <a:r>
                  <a:rPr lang="en-ID" sz="2000" spc="-2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ambil </a:t>
                </a:r>
                <a:r>
                  <a:rPr lang="en-ID" sz="2000" spc="-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sebarang</a:t>
                </a:r>
                <a:r>
                  <a:rPr lang="en-ID" sz="20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a, </a:t>
                </a:r>
                <a:r>
                  <a:rPr lang="en-ID" sz="20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ID" sz="2000" i="1" spc="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0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a</a:t>
                </a:r>
                <a:r>
                  <a:rPr lang="en-ID" sz="2000" spc="-9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-89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lang="en-ID" sz="2000" i="1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1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ID" sz="20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000" i="1" spc="-5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209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lang="en-ID" sz="20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ID" sz="2000" spc="229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Akan 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ditunjukkan 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0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0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26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e.</a:t>
                </a:r>
                <a:r>
                  <a:rPr lang="en-ID" sz="2000" spc="1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Oleh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13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-1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en-ID" sz="20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Abelian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endParaRPr lang="en-ID" sz="20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557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0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0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27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 </a:t>
                </a:r>
                <a:r>
                  <a:rPr lang="en-ID" sz="20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9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000" i="1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0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27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9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000" i="1" spc="-1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000" i="1" spc="-2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-18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9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ee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ID" sz="2000" spc="1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Ini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berarti</a:t>
                </a:r>
                <a:endParaRPr lang="en-ID" sz="20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430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ID" sz="20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--</a:t>
                </a:r>
                <a:r>
                  <a:rPr lang="en-ID" sz="2000" spc="-82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8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0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6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0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Ja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0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</a:t>
                </a:r>
                <a:r>
                  <a:rPr lang="en-ID" sz="2000" spc="-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0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gr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000" spc="-10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ri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ID" sz="20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4300">
                  <a:lnSpc>
                    <a:spcPct val="100000"/>
                  </a:lnSpc>
                  <a:spcBef>
                    <a:spcPts val="390"/>
                  </a:spcBef>
                </a:pPr>
                <a:endParaRPr lang="en-ID" sz="2000" spc="-45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ject 27">
                <a:extLst>
                  <a:ext uri="{FF2B5EF4-FFF2-40B4-BE49-F238E27FC236}">
                    <a16:creationId xmlns:a16="http://schemas.microsoft.com/office/drawing/2014/main" id="{3C13E3F0-1BC5-BFBE-3961-062064914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25" y="3529524"/>
                <a:ext cx="8598835" cy="2561983"/>
              </a:xfrm>
              <a:prstGeom prst="rect">
                <a:avLst/>
              </a:prstGeom>
              <a:blipFill>
                <a:blip r:embed="rId16"/>
                <a:stretch>
                  <a:fillRect l="-425" t="-2619" r="-28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8">
                <a:extLst>
                  <a:ext uri="{FF2B5EF4-FFF2-40B4-BE49-F238E27FC236}">
                    <a16:creationId xmlns:a16="http://schemas.microsoft.com/office/drawing/2014/main" id="{BDF9442D-AC4F-7CC2-E66F-3EBEC6618AE1}"/>
                  </a:ext>
                </a:extLst>
              </p:cNvPr>
              <p:cNvSpPr txBox="1"/>
              <p:nvPr/>
            </p:nvSpPr>
            <p:spPr>
              <a:xfrm>
                <a:off x="5383424" y="6117418"/>
                <a:ext cx="9588471" cy="668709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spcBef>
                    <a:spcPts val="135"/>
                  </a:spcBef>
                  <a:tabLst>
                    <a:tab pos="3988435" algn="l"/>
                  </a:tabLst>
                </a:pPr>
                <a:r>
                  <a:rPr lang="en-ID" sz="2000" spc="-45" dirty="0">
                    <a:latin typeface="DM Sans" pitchFamily="2" charset="0"/>
                    <a:cs typeface="Times New Roman" panose="02020603050405020304" pitchFamily="18" charset="0"/>
                  </a:rPr>
                  <a:t>Misalkan</a:t>
                </a:r>
                <a:r>
                  <a:rPr lang="en-ID" sz="2000" spc="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0" dirty="0">
                    <a:latin typeface="DM Sans" pitchFamily="2" charset="0"/>
                    <a:cs typeface="Times New Roman" panose="02020603050405020304" pitchFamily="18" charset="0"/>
                  </a:rPr>
                  <a:t>grup</a:t>
                </a:r>
                <a:r>
                  <a:rPr lang="en-ID"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13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-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1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65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D" sz="2000" i="1" spc="65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ID" sz="2000" spc="20" dirty="0">
                    <a:latin typeface="DM Sans" pitchFamily="2" charset="0"/>
                    <a:cs typeface="Times New Roman" panose="02020603050405020304" pitchFamily="18" charset="0"/>
                  </a:rPr>
                  <a:t> - </a:t>
                </a:r>
                <a:r>
                  <a:rPr lang="en-ID" sz="2000" spc="95" dirty="0">
                    <a:latin typeface="DM Sans" pitchFamily="2" charset="0"/>
                    <a:cs typeface="Times New Roman" panose="02020603050405020304" pitchFamily="18" charset="0"/>
                  </a:rPr>
                  <a:t>(0},</a:t>
                </a:r>
                <a:r>
                  <a:rPr lang="en-ID" sz="2000" spc="-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latin typeface="DM Sans" pitchFamily="2" charset="0"/>
                    <a:cs typeface="Times New Roman" panose="02020603050405020304" pitchFamily="18" charset="0"/>
                  </a:rPr>
                  <a:t>×}.</a:t>
                </a:r>
                <a:r>
                  <a:rPr lang="en-ID" sz="2000" spc="1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45" dirty="0">
                    <a:latin typeface="DM Sans" pitchFamily="2" charset="0"/>
                    <a:cs typeface="Times New Roman" panose="02020603050405020304" pitchFamily="18" charset="0"/>
                  </a:rPr>
                  <a:t>Didefinisikan</a:t>
                </a:r>
                <a:r>
                  <a:rPr lang="en-ID"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0" dirty="0"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lang="en-ID"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ID" sz="2000" spc="11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0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05" dirty="0">
                    <a:latin typeface="DM Sans" pitchFamily="2" charset="0"/>
                    <a:cs typeface="Times New Roman" panose="02020603050405020304" pitchFamily="18" charset="0"/>
                  </a:rPr>
                  <a:t>(x </a:t>
                </a:r>
                <a14:m>
                  <m:oMath xmlns:m="http://schemas.openxmlformats.org/officeDocument/2006/math">
                    <m:r>
                      <a:rPr lang="en-ID" sz="2000" i="1" spc="-105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ID"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13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000" spc="-1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70" dirty="0">
                    <a:latin typeface="DM Sans" pitchFamily="2" charset="0"/>
                    <a:cs typeface="Times New Roman" panose="02020603050405020304" pitchFamily="18" charset="0"/>
                  </a:rPr>
                  <a:t>| x</a:t>
                </a:r>
                <a:endParaRPr lang="en-ID" sz="20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35"/>
                  </a:spcBef>
                  <a:tabLst>
                    <a:tab pos="3988435" algn="l"/>
                  </a:tabLst>
                </a:pPr>
                <a:r>
                  <a:rPr lang="en-ID" sz="20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bi</a:t>
                </a:r>
                <a:r>
                  <a:rPr lang="en-ID" sz="2000" spc="-4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la</a:t>
                </a:r>
                <a:r>
                  <a:rPr lang="en-ID" sz="20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spc="-7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000" spc="-9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5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5" dirty="0" err="1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ID" sz="2000" spc="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000" spc="-9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65" dirty="0" err="1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DM Sans" pitchFamily="2" charset="0"/>
                    <a:cs typeface="Times New Roman" panose="02020603050405020304" pitchFamily="18" charset="0"/>
                  </a:rPr>
                  <a:t>si</a:t>
                </a:r>
                <a:r>
                  <a:rPr lang="en-ID" sz="2000" spc="-6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ona</a:t>
                </a:r>
                <a:r>
                  <a:rPr lang="en-ID" sz="2000" spc="-1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l</a:t>
                </a:r>
                <a:r>
                  <a:rPr lang="en-ID" sz="2000" spc="2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}</a:t>
                </a:r>
                <a:r>
                  <a:rPr lang="en-ID" sz="20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buk</a:t>
                </a:r>
                <a:r>
                  <a:rPr lang="en-ID" sz="20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lang="en-ID" sz="20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bgr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0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gr</a:t>
                </a:r>
                <a:r>
                  <a:rPr lang="en-ID" sz="20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000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</a:t>
                </a:r>
                <a:r>
                  <a:rPr lang="en-ID" sz="20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0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0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ID" sz="20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</a:t>
                </a:r>
                <a:r>
                  <a:rPr lang="en-ID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</m:oMath>
                </a14:m>
                <a:r>
                  <a:rPr lang="en-ID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ID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ID" sz="20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28">
                <a:extLst>
                  <a:ext uri="{FF2B5EF4-FFF2-40B4-BE49-F238E27FC236}">
                    <a16:creationId xmlns:a16="http://schemas.microsoft.com/office/drawing/2014/main" id="{BDF9442D-AC4F-7CC2-E66F-3EBEC6618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24" y="6117418"/>
                <a:ext cx="9588471" cy="668709"/>
              </a:xfrm>
              <a:prstGeom prst="rect">
                <a:avLst/>
              </a:prstGeom>
              <a:blipFill>
                <a:blip r:embed="rId17"/>
                <a:stretch>
                  <a:fillRect l="-1462" t="-11009" b="-2293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0">
                <a:extLst>
                  <a:ext uri="{FF2B5EF4-FFF2-40B4-BE49-F238E27FC236}">
                    <a16:creationId xmlns:a16="http://schemas.microsoft.com/office/drawing/2014/main" id="{85BF2379-8365-DAE8-0FDB-B035BA3D228A}"/>
                  </a:ext>
                </a:extLst>
              </p:cNvPr>
              <p:cNvSpPr txBox="1"/>
              <p:nvPr/>
            </p:nvSpPr>
            <p:spPr>
              <a:xfrm>
                <a:off x="5370662" y="6812044"/>
                <a:ext cx="3140109" cy="348109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  <a:tabLst>
                    <a:tab pos="514984" algn="l"/>
                  </a:tabLst>
                </a:pPr>
                <a:r>
                  <a:rPr lang="en-GB" sz="20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</a:t>
                </a:r>
                <a:r>
                  <a:rPr lang="en-GB" sz="2000" spc="-1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eta</a:t>
                </a:r>
                <a:r>
                  <a:rPr lang="en-GB" sz="20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GB" sz="2000" spc="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GB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</m:oMath>
                </a14:m>
                <a:r>
                  <a:rPr lang="en-GB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</m:oMath>
                </a14:m>
                <a:r>
                  <a:rPr lang="en-GB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GB" sz="20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4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ject 30">
                <a:extLst>
                  <a:ext uri="{FF2B5EF4-FFF2-40B4-BE49-F238E27FC236}">
                    <a16:creationId xmlns:a16="http://schemas.microsoft.com/office/drawing/2014/main" id="{85BF2379-8365-DAE8-0FDB-B035BA3D2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662" y="6812044"/>
                <a:ext cx="3140109" cy="348109"/>
              </a:xfrm>
              <a:prstGeom prst="rect">
                <a:avLst/>
              </a:prstGeom>
              <a:blipFill>
                <a:blip r:embed="rId18"/>
                <a:stretch>
                  <a:fillRect l="-4466" t="-10345" b="-4310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43">
            <a:extLst>
              <a:ext uri="{FF2B5EF4-FFF2-40B4-BE49-F238E27FC236}">
                <a16:creationId xmlns:a16="http://schemas.microsoft.com/office/drawing/2014/main" id="{C676A31E-EFBD-399D-7959-AD9A880A35C2}"/>
              </a:ext>
            </a:extLst>
          </p:cNvPr>
          <p:cNvSpPr txBox="1"/>
          <p:nvPr/>
        </p:nvSpPr>
        <p:spPr>
          <a:xfrm>
            <a:off x="5427226" y="7671051"/>
            <a:ext cx="5110208" cy="36804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95"/>
              </a:spcBef>
            </a:pPr>
            <a:r>
              <a:rPr sz="2000" spc="3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000" spc="120" dirty="0">
                <a:latin typeface="DM Sans" pitchFamily="2" charset="0"/>
                <a:cs typeface="Times New Roman" panose="02020603050405020304" pitchFamily="18" charset="0"/>
              </a:rPr>
              <a:t>Z</a:t>
            </a:r>
            <a:r>
              <a:rPr sz="2000" spc="-5" dirty="0">
                <a:latin typeface="DM Sans" pitchFamily="2" charset="0"/>
                <a:cs typeface="Times New Roman" panose="02020603050405020304" pitchFamily="18" charset="0"/>
              </a:rPr>
              <a:t>,</a:t>
            </a:r>
            <a:r>
              <a:rPr sz="2000" spc="-8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DM Sans" pitchFamily="2" charset="0"/>
                <a:cs typeface="Times New Roman" panose="02020603050405020304" pitchFamily="18" charset="0"/>
              </a:rPr>
              <a:t>+</a:t>
            </a:r>
            <a:r>
              <a:rPr sz="2000" spc="20" dirty="0">
                <a:latin typeface="DM Sans" pitchFamily="2" charset="0"/>
                <a:cs typeface="Times New Roman" panose="02020603050405020304" pitchFamily="18" charset="0"/>
              </a:rPr>
              <a:t>)</a:t>
            </a:r>
            <a:r>
              <a:rPr sz="2000" spc="1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latin typeface="DM Sans" pitchFamily="2" charset="0"/>
                <a:cs typeface="Times New Roman" panose="02020603050405020304" pitchFamily="18" charset="0"/>
              </a:rPr>
              <a:t>me</a:t>
            </a:r>
            <a:r>
              <a:rPr sz="2000" dirty="0">
                <a:latin typeface="DM Sans" pitchFamily="2" charset="0"/>
                <a:cs typeface="Times New Roman" panose="02020603050405020304" pitchFamily="18" charset="0"/>
              </a:rPr>
              <a:t>r</a:t>
            </a:r>
            <a:r>
              <a:rPr sz="2000" spc="-55" dirty="0">
                <a:latin typeface="DM Sans" pitchFamily="2" charset="0"/>
                <a:cs typeface="Times New Roman" panose="02020603050405020304" pitchFamily="18" charset="0"/>
              </a:rPr>
              <a:t>up</a:t>
            </a:r>
            <a:r>
              <a:rPr sz="2000" spc="-9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000" spc="-55" dirty="0">
                <a:latin typeface="DM Sans" pitchFamily="2" charset="0"/>
                <a:cs typeface="Times New Roman" panose="02020603050405020304" pitchFamily="18" charset="0"/>
              </a:rPr>
              <a:t>k</a:t>
            </a:r>
            <a:r>
              <a:rPr sz="2000" spc="-70" dirty="0">
                <a:latin typeface="DM Sans" pitchFamily="2" charset="0"/>
                <a:cs typeface="Times New Roman" panose="02020603050405020304" pitchFamily="18" charset="0"/>
              </a:rPr>
              <a:t>an</a:t>
            </a:r>
            <a:r>
              <a:rPr sz="2000" spc="8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DM Sans" pitchFamily="2" charset="0"/>
                <a:cs typeface="Times New Roman" panose="02020603050405020304" pitchFamily="18" charset="0"/>
              </a:rPr>
              <a:t>su</a:t>
            </a:r>
            <a:r>
              <a:rPr sz="2000" spc="-85" dirty="0">
                <a:latin typeface="DM Sans" pitchFamily="2" charset="0"/>
                <a:cs typeface="Times New Roman" panose="02020603050405020304" pitchFamily="18" charset="0"/>
              </a:rPr>
              <a:t>b</a:t>
            </a:r>
            <a:r>
              <a:rPr sz="2000" spc="-35" dirty="0">
                <a:latin typeface="DM Sans" pitchFamily="2" charset="0"/>
                <a:cs typeface="Times New Roman" panose="02020603050405020304" pitchFamily="18" charset="0"/>
              </a:rPr>
              <a:t>gr</a:t>
            </a:r>
            <a:r>
              <a:rPr sz="2000" spc="-50" dirty="0">
                <a:latin typeface="DM Sans" pitchFamily="2" charset="0"/>
                <a:cs typeface="Times New Roman" panose="02020603050405020304" pitchFamily="18" charset="0"/>
              </a:rPr>
              <a:t>up</a:t>
            </a:r>
            <a:r>
              <a:rPr sz="2000" spc="8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000" spc="-75" dirty="0">
                <a:latin typeface="DM Sans" pitchFamily="2" charset="0"/>
                <a:cs typeface="Times New Roman" panose="02020603050405020304" pitchFamily="18" charset="0"/>
              </a:rPr>
              <a:t>d</a:t>
            </a:r>
            <a:r>
              <a:rPr sz="2000" spc="-105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000" spc="5" dirty="0">
                <a:latin typeface="DM Sans" pitchFamily="2" charset="0"/>
                <a:cs typeface="Times New Roman" panose="02020603050405020304" pitchFamily="18" charset="0"/>
              </a:rPr>
              <a:t>ri</a:t>
            </a:r>
            <a:r>
              <a:rPr sz="2000" spc="1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000" spc="3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000" spc="25" dirty="0">
                <a:latin typeface="DM Sans" pitchFamily="2" charset="0"/>
                <a:cs typeface="Times New Roman" panose="02020603050405020304" pitchFamily="18" charset="0"/>
              </a:rPr>
              <a:t>Q</a:t>
            </a:r>
            <a:r>
              <a:rPr sz="2000" spc="-5" dirty="0">
                <a:latin typeface="DM Sans" pitchFamily="2" charset="0"/>
                <a:cs typeface="Times New Roman" panose="02020603050405020304" pitchFamily="18" charset="0"/>
              </a:rPr>
              <a:t>,</a:t>
            </a:r>
            <a:r>
              <a:rPr sz="2000" spc="-8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000" spc="105" dirty="0">
                <a:latin typeface="DM Sans" pitchFamily="2" charset="0"/>
                <a:cs typeface="Times New Roman" panose="02020603050405020304" pitchFamily="18" charset="0"/>
              </a:rPr>
              <a:t>+</a:t>
            </a:r>
            <a:r>
              <a:rPr sz="2000" spc="20" dirty="0">
                <a:latin typeface="DM Sans" pitchFamily="2" charset="0"/>
                <a:cs typeface="Times New Roman" panose="02020603050405020304" pitchFamily="18" charset="0"/>
              </a:rPr>
              <a:t>)</a:t>
            </a:r>
            <a:endParaRPr sz="20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8 (4)">
            <a:hlinkClick r:id="" action="ppaction://media"/>
            <a:extLst>
              <a:ext uri="{FF2B5EF4-FFF2-40B4-BE49-F238E27FC236}">
                <a16:creationId xmlns:a16="http://schemas.microsoft.com/office/drawing/2014/main" id="{D9BE03D8-E536-C5C3-05EC-ADF2C19872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18022" y="89816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1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1 -0.06605 -0.03629 -0.12407 -0.00738 -0.12809 C 0.02022 -0.13302 0.04609 -0.08812 0.04783 -0.02315 C 0.05 0.03688 0.03186 0.0929 0.00599 0.09691 C -0.01771 0.1 -0.04019 0.06296 -0.04184 0.00694 C -0.04358 -0.04414 -0.02847 -0.09213 -0.00651 -0.09614 C 0.01371 -0.09907 0.03272 -0.06806 0.03403 -0.02114 C 0.03533 0.02099 0.02326 0.06188 0.00512 0.06389 C -0.01129 0.06698 -0.02682 0.0429 -0.02804 0.00494 C -0.02891 -0.02901 -0.01988 -0.06204 -0.00564 -0.06404 C 0.00686 -0.06605 0.01936 -0.04815 0.02022 -0.01914 C 0.02109 0.00586 0.01458 0.02994 0.00425 0.03194 C -0.00434 0.03395 -0.01346 0.02299 -0.0138 0.00293 C -0.01467 -0.01312 -0.01129 -0.03009 -0.00478 -0.0321 C 0.00035 -0.0321 0.00555 -0.02809 0.00642 -0.01713 C 0.00686 -0.01003 0.00599 -0.00309 0.00338 -1.23457E-7 C 0.00208 0.00093 0.00121 0.00093 8.33333E-7 -1.23457E-7 " pathEditMode="relative" rAng="0" ptsTypes="AAAAAAAAAAAAAAAAA">
                                      <p:cBhvr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6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22" grpId="0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802813" y="2068747"/>
            <a:ext cx="10236748" cy="6321192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4533457" y="2009010"/>
            <a:ext cx="8535431" cy="1077090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941323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4672787" y="1854970"/>
            <a:ext cx="8396102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0000"/>
                </a:solidFill>
                <a:latin typeface="Repo Bold Bold"/>
              </a:rPr>
              <a:t>Beberapa</a:t>
            </a:r>
            <a:r>
              <a:rPr lang="en-US" sz="5400" dirty="0">
                <a:solidFill>
                  <a:srgbClr val="000000"/>
                </a:solidFill>
                <a:latin typeface="Repo Bold Bold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Repo Bold Bold"/>
              </a:rPr>
              <a:t>sifat</a:t>
            </a:r>
            <a:r>
              <a:rPr lang="en-US" sz="5400" dirty="0">
                <a:solidFill>
                  <a:srgbClr val="000000"/>
                </a:solidFill>
                <a:latin typeface="Repo Bold Bold"/>
              </a:rPr>
              <a:t> Sub Grub</a:t>
            </a:r>
          </a:p>
        </p:txBody>
      </p:sp>
      <p:sp>
        <p:nvSpPr>
          <p:cNvPr id="29" name="Freeform 29"/>
          <p:cNvSpPr/>
          <p:nvPr/>
        </p:nvSpPr>
        <p:spPr>
          <a:xfrm rot="1683888">
            <a:off x="1131511" y="7135293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27">
                <a:extLst>
                  <a:ext uri="{FF2B5EF4-FFF2-40B4-BE49-F238E27FC236}">
                    <a16:creationId xmlns:a16="http://schemas.microsoft.com/office/drawing/2014/main" id="{E8F7D37B-008E-4E1E-1B6D-BBC94700EF65}"/>
                  </a:ext>
                </a:extLst>
              </p:cNvPr>
              <p:cNvSpPr txBox="1"/>
              <p:nvPr/>
            </p:nvSpPr>
            <p:spPr>
              <a:xfrm>
                <a:off x="6196787" y="3724847"/>
                <a:ext cx="9478637" cy="354558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39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GB" sz="2400" b="1" spc="-70" dirty="0" err="1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Teorema</a:t>
                </a:r>
                <a:endParaRPr lang="en-GB" sz="2400" b="1" dirty="0">
                  <a:solidFill>
                    <a:schemeClr val="tx1"/>
                  </a:solidFill>
                  <a:latin typeface="DM Sans" pitchFamily="2" charset="0"/>
                  <a:cs typeface="Microsoft Sans Serif"/>
                </a:endParaRPr>
              </a:p>
              <a:p>
                <a:pPr marL="13970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GB" sz="22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spc="1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GB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GB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200" spc="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GB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spc="10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spc="1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GB" sz="2200" spc="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spc="-6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GB" sz="2200" spc="26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GB" sz="22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39065" marR="93980">
                  <a:lnSpc>
                    <a:spcPct val="102600"/>
                  </a:lnSpc>
                  <a:spcBef>
                    <a:spcPts val="240"/>
                  </a:spcBef>
                  <a:tabLst>
                    <a:tab pos="541655" algn="l"/>
                  </a:tabLst>
                </a:pPr>
                <a:endParaRPr lang="en-GB" sz="2200" i="1" spc="2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39065" marR="93980">
                  <a:lnSpc>
                    <a:spcPct val="102600"/>
                  </a:lnSpc>
                  <a:spcBef>
                    <a:spcPts val="240"/>
                  </a:spcBef>
                  <a:tabLst>
                    <a:tab pos="541655" algn="l"/>
                  </a:tabLst>
                </a:pPr>
                <a:endParaRPr lang="en-GB" sz="2200" i="1" spc="2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39065" marR="93980">
                  <a:lnSpc>
                    <a:spcPct val="102600"/>
                  </a:lnSpc>
                  <a:spcBef>
                    <a:spcPts val="240"/>
                  </a:spcBef>
                  <a:tabLst>
                    <a:tab pos="541655" algn="l"/>
                  </a:tabLst>
                </a:pPr>
                <a:r>
                  <a:rPr lang="en-GB" sz="2200" i="1" spc="2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GB" sz="2200" i="1" spc="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).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Akan</a:t>
                </a:r>
                <a:r>
                  <a:rPr lang="en-GB" sz="2200" i="1" spc="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dibuktikan</a:t>
                </a:r>
                <a:r>
                  <a:rPr lang="en-GB" sz="2200" i="1" spc="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GB" sz="2200" i="1" spc="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yaitu</a:t>
                </a:r>
                <a:r>
                  <a:rPr lang="en-GB" sz="2200" i="1" spc="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lang="en-GB" sz="2200" i="1" spc="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menunjukkan</a:t>
                </a:r>
                <a:r>
                  <a:rPr lang="en-GB" sz="2200" i="1" spc="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lang="en-GB" sz="22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1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1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lang="en-GB" sz="2200" i="1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39065" marR="460375">
                  <a:lnSpc>
                    <a:spcPct val="102600"/>
                  </a:lnSpc>
                </a:pPr>
                <a:r>
                  <a:rPr lang="en-GB" sz="22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</a:t>
                </a:r>
                <a:r>
                  <a:rPr lang="en-GB" sz="2200" i="1" spc="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it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GB" sz="2200" i="1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Am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il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rang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lang="en-GB" sz="2200" i="1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en-GB" sz="2200" i="1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lang="en-GB" sz="2200" i="1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GB" sz="2200" i="1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;</a:t>
                </a:r>
                <a:r>
                  <a:rPr lang="en-GB" sz="2200" i="1" spc="-9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GB" sz="2200" i="1" spc="-9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en-GB" sz="2200" i="1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en-GB" sz="2200" i="1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re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GB" sz="2200" i="1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lang="en-GB" sz="2200" i="1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bgr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lang="en-GB" sz="2200" i="1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</a:t>
                </a:r>
                <a:r>
                  <a:rPr lang="en-GB" sz="2200" i="1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-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en-GB" sz="2200" i="1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lang="en-GB" sz="2200" i="1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ab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Ja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GB" sz="2200" i="1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39065" marR="124460">
                  <a:lnSpc>
                    <a:spcPct val="102699"/>
                  </a:lnSpc>
                </a:pP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Adit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⊆ </a:t>
                </a:r>
                <a:r>
                  <a:rPr lang="en-GB" sz="2200" i="1" spc="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HH. </a:t>
                </a:r>
                <a:r>
                  <a:rPr lang="en-GB" sz="2200" i="1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Ambil </a:t>
                </a:r>
                <a:r>
                  <a:rPr lang="en-GB" sz="2200" i="1" spc="-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sebarang</a:t>
                </a:r>
                <a:r>
                  <a:rPr lang="en-GB" sz="22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200" b="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GB" sz="2200" i="1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GB" sz="2200" i="1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GB" sz="2200" i="1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GB" sz="2200" i="1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en-GB" sz="2200" i="1" spc="-1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2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sehingga</a:t>
                </a:r>
                <a:r>
                  <a:rPr lang="en-GB" sz="2200" i="1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GB" sz="2200" i="1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9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he</a:t>
                </a:r>
                <a:r>
                  <a:rPr lang="en-GB" sz="2200" i="1" spc="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GB" sz="2200" i="1" spc="1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Jadi</a:t>
                </a:r>
                <a:r>
                  <a:rPr lang="en-GB" sz="2200" i="1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6h</a:t>
                </a:r>
                <a:r>
                  <a:rPr lang="en-GB" sz="2200" i="1" spc="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⇒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GB" sz="2200" i="1" spc="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r>
                  <a:rPr lang="en-GB" sz="2200" i="1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atau</a:t>
                </a:r>
                <a:r>
                  <a:rPr lang="en-GB" sz="2200" i="1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3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GB" sz="2200" i="1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𝐻𝐻</m:t>
                    </m:r>
                  </m:oMath>
                </a14:m>
                <a:endParaRPr lang="en-GB" sz="2200" i="1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39065">
                  <a:lnSpc>
                    <a:spcPct val="100000"/>
                  </a:lnSpc>
                  <a:spcBef>
                    <a:spcPts val="30"/>
                  </a:spcBef>
                </a:pPr>
                <a:r>
                  <a:rPr lang="en-GB" sz="2200" i="1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ii)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Bukti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-6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GB" sz="2200" i="1" spc="3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GB" sz="2200" i="1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200" i="1" spc="1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sebagai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latihan</a:t>
                </a:r>
                <a:r>
                  <a:rPr lang="en-GB" sz="2200" i="1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i="1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mahasiswa.</a:t>
                </a:r>
                <a:endParaRPr lang="en-GB" sz="2200" i="1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ject 27">
                <a:extLst>
                  <a:ext uri="{FF2B5EF4-FFF2-40B4-BE49-F238E27FC236}">
                    <a16:creationId xmlns:a16="http://schemas.microsoft.com/office/drawing/2014/main" id="{E8F7D37B-008E-4E1E-1B6D-BBC94700E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787" y="3724847"/>
                <a:ext cx="9478637" cy="3545586"/>
              </a:xfrm>
              <a:prstGeom prst="rect">
                <a:avLst/>
              </a:prstGeom>
              <a:blipFill>
                <a:blip r:embed="rId11"/>
                <a:stretch>
                  <a:fillRect l="-515" t="-2234" r="-193" b="-4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object 28">
            <a:extLst>
              <a:ext uri="{FF2B5EF4-FFF2-40B4-BE49-F238E27FC236}">
                <a16:creationId xmlns:a16="http://schemas.microsoft.com/office/drawing/2014/main" id="{569C9F20-0BB8-041A-E646-9AE039523DC1}"/>
              </a:ext>
            </a:extLst>
          </p:cNvPr>
          <p:cNvGrpSpPr/>
          <p:nvPr/>
        </p:nvGrpSpPr>
        <p:grpSpPr>
          <a:xfrm>
            <a:off x="11168611" y="6280616"/>
            <a:ext cx="93345" cy="93980"/>
            <a:chOff x="4369003" y="2744559"/>
            <a:chExt cx="93345" cy="93980"/>
          </a:xfrm>
        </p:grpSpPr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2D83FD90-2CA5-AEA3-A412-8601E0DC2CBF}"/>
                </a:ext>
              </a:extLst>
            </p:cNvPr>
            <p:cNvSpPr/>
            <p:nvPr/>
          </p:nvSpPr>
          <p:spPr>
            <a:xfrm>
              <a:off x="4371530" y="2744559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93497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3333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89896CF0-2100-4BF1-EBF5-F61695583057}"/>
                </a:ext>
              </a:extLst>
            </p:cNvPr>
            <p:cNvSpPr/>
            <p:nvPr/>
          </p:nvSpPr>
          <p:spPr>
            <a:xfrm>
              <a:off x="4374070" y="2747099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3108" y="0"/>
                  </a:lnTo>
                </a:path>
              </a:pathLst>
            </a:custGeom>
            <a:ln w="5054">
              <a:solidFill>
                <a:srgbClr val="3333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61D1982F-B097-FC7E-A586-DA370A0E51BD}"/>
                </a:ext>
              </a:extLst>
            </p:cNvPr>
            <p:cNvSpPr/>
            <p:nvPr/>
          </p:nvSpPr>
          <p:spPr>
            <a:xfrm>
              <a:off x="4374070" y="2835529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3108" y="0"/>
                  </a:lnTo>
                </a:path>
              </a:pathLst>
            </a:custGeom>
            <a:ln w="5054">
              <a:solidFill>
                <a:srgbClr val="3333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E4AC438E-24E6-8443-8E38-DD3BB2861758}"/>
                </a:ext>
              </a:extLst>
            </p:cNvPr>
            <p:cNvSpPr/>
            <p:nvPr/>
          </p:nvSpPr>
          <p:spPr>
            <a:xfrm>
              <a:off x="4459706" y="2744559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80">
                  <a:moveTo>
                    <a:pt x="0" y="93497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3333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EB4028-4EE0-A811-DF56-2BA20056C4BC}"/>
              </a:ext>
            </a:extLst>
          </p:cNvPr>
          <p:cNvGrpSpPr/>
          <p:nvPr/>
        </p:nvGrpSpPr>
        <p:grpSpPr>
          <a:xfrm flipH="1">
            <a:off x="-1219200" y="2909380"/>
            <a:ext cx="7337377" cy="7377620"/>
            <a:chOff x="12678345" y="3416984"/>
            <a:chExt cx="7337377" cy="7377620"/>
          </a:xfrm>
        </p:grpSpPr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50F68509-5B34-1749-BB3D-95E41C857B63}"/>
                </a:ext>
              </a:extLst>
            </p:cNvPr>
            <p:cNvSpPr/>
            <p:nvPr/>
          </p:nvSpPr>
          <p:spPr>
            <a:xfrm>
              <a:off x="12678345" y="3416984"/>
              <a:ext cx="7337377" cy="7377620"/>
            </a:xfrm>
            <a:custGeom>
              <a:avLst/>
              <a:gdLst/>
              <a:ahLst/>
              <a:cxnLst/>
              <a:rect l="l" t="t" r="r" b="b"/>
              <a:pathLst>
                <a:path w="1854282" h="1864452">
                  <a:moveTo>
                    <a:pt x="1854282" y="0"/>
                  </a:moveTo>
                  <a:lnTo>
                    <a:pt x="0" y="0"/>
                  </a:lnTo>
                  <a:lnTo>
                    <a:pt x="0" y="1864452"/>
                  </a:lnTo>
                  <a:lnTo>
                    <a:pt x="1854282" y="1864452"/>
                  </a:lnTo>
                  <a:lnTo>
                    <a:pt x="1854282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77FBF4E-17CD-67A7-6ACB-F332A281AC38}"/>
                </a:ext>
              </a:extLst>
            </p:cNvPr>
            <p:cNvSpPr/>
            <p:nvPr/>
          </p:nvSpPr>
          <p:spPr>
            <a:xfrm>
              <a:off x="16764000" y="4762500"/>
              <a:ext cx="503178" cy="329371"/>
            </a:xfrm>
            <a:prstGeom prst="ellipse">
              <a:avLst/>
            </a:prstGeom>
            <a:solidFill>
              <a:srgbClr val="EBB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1E1AA2-75E1-9847-62E0-5703A9DE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6010064" y="4629351"/>
              <a:ext cx="1478644" cy="925040"/>
            </a:xfrm>
            <a:prstGeom prst="rect">
              <a:avLst/>
            </a:prstGeom>
          </p:spPr>
        </p:pic>
      </p:grpSp>
      <p:sp>
        <p:nvSpPr>
          <p:cNvPr id="47" name="Freeform 15">
            <a:extLst>
              <a:ext uri="{FF2B5EF4-FFF2-40B4-BE49-F238E27FC236}">
                <a16:creationId xmlns:a16="http://schemas.microsoft.com/office/drawing/2014/main" id="{2A78086F-786D-181B-A759-978B1975B5ED}"/>
              </a:ext>
            </a:extLst>
          </p:cNvPr>
          <p:cNvSpPr/>
          <p:nvPr/>
        </p:nvSpPr>
        <p:spPr>
          <a:xfrm>
            <a:off x="14776813" y="7124700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48" name="9 (4)">
            <a:hlinkClick r:id="" action="ppaction://media"/>
            <a:extLst>
              <a:ext uri="{FF2B5EF4-FFF2-40B4-BE49-F238E27FC236}">
                <a16:creationId xmlns:a16="http://schemas.microsoft.com/office/drawing/2014/main" id="{E300F543-32A9-D332-9B96-D0B95AF6A8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0610" y="8673096"/>
            <a:ext cx="265140" cy="2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5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2 -0.06605 -0.03629 -0.12407 -0.00738 -0.12808 C 0.02022 -0.13302 0.04609 -0.08812 0.04783 -0.02315 C 0.05 0.03688 0.03185 0.0929 0.00599 0.09692 C -0.01771 0.1 -0.04019 0.06297 -0.04184 0.00695 C -0.04358 -0.04413 -0.02848 -0.09213 -0.00651 -0.09614 C 0.01371 -0.09907 0.03272 -0.06805 0.03402 -0.02114 C 0.03533 0.02099 0.02326 0.06188 0.00512 0.06389 C -0.01129 0.06698 -0.02683 0.0429 -0.02804 0.00494 C -0.02891 -0.02901 -0.01988 -0.06203 -0.00565 -0.06404 C 0.00685 -0.06605 0.01935 -0.04815 0.02022 -0.01913 C 0.02109 0.00587 0.01458 0.02994 0.00425 0.03195 C -0.00434 0.03395 -0.01346 0.023 -0.01381 0.00293 C -0.01467 -0.01312 -0.01129 -0.03009 -0.00478 -0.0321 C 0.00034 -0.0321 0.00555 -0.02808 0.00642 -0.01713 C 0.00685 -0.01003 0.00599 -0.00308 0.00338 -2.09877E-6 C 0.00208 0.00093 0.00121 0.00093 3.61111E-6 -2.09877E-6 " pathEditMode="relative" rAng="0" ptsTypes="AAAAAAAAAAAAAAAAA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7" grpId="1" animBg="1"/>
      <p:bldP spid="9" grpId="0" animBg="1"/>
      <p:bldP spid="9" grpId="1" animBg="1"/>
      <p:bldP spid="17" grpId="0"/>
      <p:bldP spid="29" grpId="0" animBg="1"/>
      <p:bldP spid="37" grpId="0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802813" y="2068747"/>
            <a:ext cx="10236748" cy="6321192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4533457" y="2009010"/>
            <a:ext cx="8535431" cy="1077090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941323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4672787" y="1854970"/>
            <a:ext cx="8396102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0000"/>
                </a:solidFill>
                <a:latin typeface="Repo Bold Bold"/>
              </a:rPr>
              <a:t>Beberapa</a:t>
            </a:r>
            <a:r>
              <a:rPr lang="en-US" sz="5400" dirty="0">
                <a:solidFill>
                  <a:srgbClr val="000000"/>
                </a:solidFill>
                <a:latin typeface="Repo Bold Bold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Repo Bold Bold"/>
              </a:rPr>
              <a:t>sifat</a:t>
            </a:r>
            <a:r>
              <a:rPr lang="en-US" sz="5400" dirty="0">
                <a:solidFill>
                  <a:srgbClr val="000000"/>
                </a:solidFill>
                <a:latin typeface="Repo Bold Bold"/>
              </a:rPr>
              <a:t> Sub Grub</a:t>
            </a:r>
          </a:p>
        </p:txBody>
      </p:sp>
      <p:sp>
        <p:nvSpPr>
          <p:cNvPr id="29" name="Freeform 29"/>
          <p:cNvSpPr/>
          <p:nvPr/>
        </p:nvSpPr>
        <p:spPr>
          <a:xfrm rot="1683888">
            <a:off x="1131511" y="7135293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EB4028-4EE0-A811-DF56-2BA20056C4BC}"/>
              </a:ext>
            </a:extLst>
          </p:cNvPr>
          <p:cNvGrpSpPr/>
          <p:nvPr/>
        </p:nvGrpSpPr>
        <p:grpSpPr>
          <a:xfrm flipH="1">
            <a:off x="-1219200" y="2909380"/>
            <a:ext cx="7337377" cy="7377620"/>
            <a:chOff x="12678345" y="3416984"/>
            <a:chExt cx="7337377" cy="7377620"/>
          </a:xfrm>
        </p:grpSpPr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50F68509-5B34-1749-BB3D-95E41C857B63}"/>
                </a:ext>
              </a:extLst>
            </p:cNvPr>
            <p:cNvSpPr/>
            <p:nvPr/>
          </p:nvSpPr>
          <p:spPr>
            <a:xfrm>
              <a:off x="12678345" y="3416984"/>
              <a:ext cx="7337377" cy="7377620"/>
            </a:xfrm>
            <a:custGeom>
              <a:avLst/>
              <a:gdLst/>
              <a:ahLst/>
              <a:cxnLst/>
              <a:rect l="l" t="t" r="r" b="b"/>
              <a:pathLst>
                <a:path w="1854282" h="1864452">
                  <a:moveTo>
                    <a:pt x="1854282" y="0"/>
                  </a:moveTo>
                  <a:lnTo>
                    <a:pt x="0" y="0"/>
                  </a:lnTo>
                  <a:lnTo>
                    <a:pt x="0" y="1864452"/>
                  </a:lnTo>
                  <a:lnTo>
                    <a:pt x="1854282" y="1864452"/>
                  </a:lnTo>
                  <a:lnTo>
                    <a:pt x="1854282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77FBF4E-17CD-67A7-6ACB-F332A281AC38}"/>
                </a:ext>
              </a:extLst>
            </p:cNvPr>
            <p:cNvSpPr/>
            <p:nvPr/>
          </p:nvSpPr>
          <p:spPr>
            <a:xfrm>
              <a:off x="16764000" y="4762500"/>
              <a:ext cx="503178" cy="329371"/>
            </a:xfrm>
            <a:prstGeom prst="ellipse">
              <a:avLst/>
            </a:prstGeom>
            <a:solidFill>
              <a:srgbClr val="EBB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1E1AA2-75E1-9847-62E0-5703A9DE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6010064" y="4629351"/>
              <a:ext cx="1478644" cy="925040"/>
            </a:xfrm>
            <a:prstGeom prst="rect">
              <a:avLst/>
            </a:prstGeom>
          </p:spPr>
        </p:pic>
      </p:grpSp>
      <p:sp>
        <p:nvSpPr>
          <p:cNvPr id="47" name="Freeform 15">
            <a:extLst>
              <a:ext uri="{FF2B5EF4-FFF2-40B4-BE49-F238E27FC236}">
                <a16:creationId xmlns:a16="http://schemas.microsoft.com/office/drawing/2014/main" id="{2A78086F-786D-181B-A759-978B1975B5ED}"/>
              </a:ext>
            </a:extLst>
          </p:cNvPr>
          <p:cNvSpPr/>
          <p:nvPr/>
        </p:nvSpPr>
        <p:spPr>
          <a:xfrm>
            <a:off x="14776813" y="7124700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8">
                <a:extLst>
                  <a:ext uri="{FF2B5EF4-FFF2-40B4-BE49-F238E27FC236}">
                    <a16:creationId xmlns:a16="http://schemas.microsoft.com/office/drawing/2014/main" id="{1CE7AB68-96DD-6CE8-B5AE-99780CB98603}"/>
                  </a:ext>
                </a:extLst>
              </p:cNvPr>
              <p:cNvSpPr txBox="1"/>
              <p:nvPr/>
            </p:nvSpPr>
            <p:spPr>
              <a:xfrm>
                <a:off x="6344489" y="2857500"/>
                <a:ext cx="9047911" cy="476220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88265">
                  <a:lnSpc>
                    <a:spcPct val="100000"/>
                  </a:lnSpc>
                  <a:spcBef>
                    <a:spcPts val="95"/>
                  </a:spcBef>
                </a:pPr>
                <a:endParaRPr sz="2000" dirty="0">
                  <a:latin typeface="DM Sans" pitchFamily="2" charset="0"/>
                  <a:cs typeface="Microsoft Sans Serif"/>
                </a:endParaRP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r>
                  <a:rPr lang="en-US" sz="2400" b="1" dirty="0" err="1">
                    <a:latin typeface="DM Sans" pitchFamily="2" charset="0"/>
                    <a:cs typeface="Microsoft Sans Serif"/>
                  </a:rPr>
                  <a:t>Teorema</a:t>
                </a:r>
                <a:endParaRPr lang="en-US" sz="2000" b="1" dirty="0">
                  <a:latin typeface="DM Sans" pitchFamily="2" charset="0"/>
                  <a:cs typeface="Microsoft Sans Serif"/>
                </a:endParaRPr>
              </a:p>
              <a:p>
                <a:pPr>
                  <a:lnSpc>
                    <a:spcPct val="100000"/>
                  </a:lnSpc>
                  <a:spcBef>
                    <a:spcPts val="15"/>
                  </a:spcBef>
                </a:pPr>
                <a:r>
                  <a:rPr sz="2000" spc="-45" dirty="0" err="1">
                    <a:latin typeface="DM Sans" pitchFamily="2" charset="0"/>
                    <a:cs typeface="Times New Roman" panose="02020603050405020304" pitchFamily="18" charset="0"/>
                  </a:rPr>
                  <a:t>Misalkan</a:t>
                </a:r>
                <a:r>
                  <a:rPr sz="2000" spc="-4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0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 err="1">
                    <a:latin typeface="DM Sans" pitchFamily="2" charset="0"/>
                    <a:cs typeface="Times New Roman" panose="02020603050405020304" pitchFamily="18" charset="0"/>
                  </a:rPr>
                  <a:t>suatu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grup, </a:t>
                </a:r>
                <a:r>
                  <a:rPr sz="2000" spc="-85" dirty="0">
                    <a:latin typeface="DM Sans" pitchFamily="2" charset="0"/>
                    <a:cs typeface="Times New Roman" panose="02020603050405020304" pitchFamily="18" charset="0"/>
                  </a:rPr>
                  <a:t>sedangka</a:t>
                </a:r>
                <a:r>
                  <a:rPr sz="20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0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20" dirty="0">
                    <a:latin typeface="DM Sans" pitchFamily="2" charset="0"/>
                    <a:cs typeface="Times New Roman" panose="02020603050405020304" pitchFamily="18" charset="0"/>
                  </a:rPr>
                  <a:t>K  </a:t>
                </a: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masing-masing</a:t>
                </a:r>
                <a:r>
                  <a:rPr sz="20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1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dari </a:t>
                </a:r>
                <a:r>
                  <a:rPr sz="20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" dirty="0">
                    <a:latin typeface="DM Sans" pitchFamily="2" charset="0"/>
                    <a:cs typeface="Times New Roman" panose="02020603050405020304" pitchFamily="18" charset="0"/>
                  </a:rPr>
                  <a:t>G,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sz="2000" spc="1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merupakan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5" dirty="0">
                    <a:latin typeface="DM Sans" pitchFamily="2" charset="0"/>
                    <a:cs typeface="Times New Roman" panose="02020603050405020304" pitchFamily="18" charset="0"/>
                  </a:rPr>
                  <a:t>hanya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sz="20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25" dirty="0">
                    <a:latin typeface="DM Sans" pitchFamily="2" charset="0"/>
                    <a:cs typeface="Times New Roman" panose="02020603050405020304" pitchFamily="18" charset="0"/>
                  </a:rPr>
                  <a:t>KH</a:t>
                </a:r>
                <a:r>
                  <a:rPr sz="2000" i="1" spc="2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000" i="1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sz="2000" dirty="0">
                  <a:latin typeface="DM Sans" pitchFamily="2" charset="0"/>
                  <a:cs typeface="Microsoft Sans Serif"/>
                </a:endParaRPr>
              </a:p>
              <a:p>
                <a:pPr marL="88265">
                  <a:lnSpc>
                    <a:spcPct val="100000"/>
                  </a:lnSpc>
                </a:pPr>
                <a:r>
                  <a:rPr sz="2000" spc="-30" dirty="0">
                    <a:solidFill>
                      <a:srgbClr val="FFFFFF"/>
                    </a:solidFill>
                    <a:latin typeface="DM Sans" pitchFamily="2" charset="0"/>
                    <a:cs typeface="Microsoft Sans Serif"/>
                  </a:rPr>
                  <a:t>Proof.</a:t>
                </a:r>
                <a:endParaRPr sz="2000" dirty="0">
                  <a:latin typeface="DM Sans" pitchFamily="2" charset="0"/>
                  <a:cs typeface="Microsoft Sans Serif"/>
                </a:endParaRPr>
              </a:p>
              <a:p>
                <a:pPr marL="88265" algn="just">
                  <a:lnSpc>
                    <a:spcPct val="100000"/>
                  </a:lnSpc>
                  <a:spcBef>
                    <a:spcPts val="215"/>
                  </a:spcBef>
                </a:pP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Diketahui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000" spc="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grup,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0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000" spc="1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20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0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endParaRPr sz="20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9017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(⇒)</a:t>
                </a:r>
                <a:r>
                  <a:rPr sz="2000" spc="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Misal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sz="20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" dirty="0">
                    <a:latin typeface="DM Sans" pitchFamily="2" charset="0"/>
                    <a:cs typeface="Times New Roman" panose="02020603050405020304" pitchFamily="18" charset="0"/>
                  </a:rPr>
                  <a:t>G.</a:t>
                </a:r>
                <a:r>
                  <a:rPr sz="2000" spc="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Akan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ditunjukkan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4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r>
                  <a:rPr sz="2000" spc="1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1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32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4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endParaRPr sz="20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8890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000" spc="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sz="2000" spc="1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32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4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r>
                  <a:rPr sz="2000" spc="40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000" spc="1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0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88900" marR="449580" algn="just">
                  <a:lnSpc>
                    <a:spcPct val="102600"/>
                  </a:lnSpc>
                </a:pP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Menurut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5" dirty="0">
                    <a:latin typeface="DM Sans" pitchFamily="2" charset="0"/>
                    <a:cs typeface="Times New Roman" panose="02020603050405020304" pitchFamily="18" charset="0"/>
                  </a:rPr>
                  <a:t>teorema,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0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sz="20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0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10" dirty="0">
                    <a:latin typeface="DM Sans" pitchFamily="2" charset="0"/>
                    <a:cs typeface="Times New Roman" panose="02020603050405020304" pitchFamily="18" charset="0"/>
                  </a:rPr>
                  <a:t>(HK</a:t>
                </a:r>
                <a:r>
                  <a:rPr sz="2000" spc="-14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5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000" spc="-82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44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spc="20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000" spc="-1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000" spc="-1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000" spc="-1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5" dirty="0">
                    <a:latin typeface="DM Sans" pitchFamily="2" charset="0"/>
                    <a:cs typeface="Times New Roman" panose="02020603050405020304" pitchFamily="18" charset="0"/>
                  </a:rPr>
                  <a:t>(Bukti </a:t>
                </a:r>
                <a:r>
                  <a:rPr sz="20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80" dirty="0">
                    <a:latin typeface="DM Sans" pitchFamily="2" charset="0"/>
                    <a:cs typeface="Times New Roman" panose="02020603050405020304" pitchFamily="18" charset="0"/>
                  </a:rPr>
                  <a:t>sebagai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5" dirty="0">
                    <a:latin typeface="DM Sans" pitchFamily="2" charset="0"/>
                    <a:cs typeface="Times New Roman" panose="02020603050405020304" pitchFamily="18" charset="0"/>
                  </a:rPr>
                  <a:t>latihan).</a:t>
                </a:r>
                <a:endParaRPr sz="20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88900" marR="43180" algn="just">
                  <a:lnSpc>
                    <a:spcPct val="102600"/>
                  </a:lnSpc>
                </a:pPr>
                <a:r>
                  <a:rPr sz="2000" spc="-20" dirty="0">
                    <a:latin typeface="DM Sans" pitchFamily="2" charset="0"/>
                    <a:cs typeface="Times New Roman" panose="02020603050405020304" pitchFamily="18" charset="0"/>
                  </a:rPr>
                  <a:t>Ambil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sz="2000" spc="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spc="2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sz="2000" spc="1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spc="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5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000" spc="-82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390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0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sz="2000" spc="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sz="2000" spc="-10" dirty="0">
                    <a:latin typeface="DM Sans" pitchFamily="2" charset="0"/>
                    <a:cs typeface="Times New Roman" panose="02020603050405020304" pitchFamily="18" charset="0"/>
                  </a:rPr>
                  <a:t>t</a:t>
                </a:r>
                <a:r>
                  <a:rPr sz="2000" spc="-15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292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0" dirty="0">
                    <a:latin typeface="DM Sans" pitchFamily="2" charset="0"/>
                    <a:cs typeface="Times New Roman" panose="02020603050405020304" pitchFamily="18" charset="0"/>
                  </a:rPr>
                  <a:t>untuk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suatu </a:t>
                </a:r>
                <a:r>
                  <a:rPr sz="2000" spc="85" dirty="0">
                    <a:latin typeface="DM Sans" pitchFamily="2" charset="0"/>
                    <a:cs typeface="Times New Roman" panose="02020603050405020304" pitchFamily="18" charset="0"/>
                  </a:rPr>
                  <a:t>t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spc="2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5" dirty="0">
                    <a:latin typeface="DM Sans" pitchFamily="2" charset="0"/>
                    <a:cs typeface="Times New Roman" panose="02020603050405020304" pitchFamily="18" charset="0"/>
                  </a:rPr>
                  <a:t>yang </a:t>
                </a:r>
                <a:r>
                  <a:rPr sz="20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berarti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5" dirty="0">
                    <a:latin typeface="DM Sans" pitchFamily="2" charset="0"/>
                    <a:cs typeface="Times New Roman" panose="02020603050405020304" pitchFamily="18" charset="0"/>
                  </a:rPr>
                  <a:t>t</a:t>
                </a:r>
                <a:r>
                  <a:rPr sz="2000" spc="10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sz="20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0" dirty="0"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suatu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000" spc="4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30" dirty="0">
                    <a:latin typeface="DM Sans" pitchFamily="2" charset="0"/>
                    <a:cs typeface="Times New Roman" panose="02020603050405020304" pitchFamily="18" charset="0"/>
                  </a:rPr>
                  <a:t>H,</a:t>
                </a:r>
                <a:r>
                  <a:rPr sz="2000" spc="-1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0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000" spc="11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75" dirty="0">
                    <a:latin typeface="DM Sans" pitchFamily="2" charset="0"/>
                    <a:cs typeface="Times New Roman" panose="02020603050405020304" pitchFamily="18" charset="0"/>
                  </a:rPr>
                  <a:t>K.</a:t>
                </a:r>
                <a:r>
                  <a:rPr sz="2000" spc="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0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20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0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0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0" dirty="0">
                    <a:latin typeface="DM Sans" pitchFamily="2" charset="0"/>
                    <a:cs typeface="Times New Roman" panose="02020603050405020304" pitchFamily="18" charset="0"/>
                  </a:rPr>
                  <a:t>maka </a:t>
                </a:r>
                <a:r>
                  <a:rPr sz="2000" spc="-2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000" spc="-112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67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30" dirty="0">
                    <a:latin typeface="DM Sans" pitchFamily="2" charset="0"/>
                    <a:cs typeface="Times New Roman" panose="02020603050405020304" pitchFamily="18" charset="0"/>
                  </a:rPr>
                  <a:t>H,</a:t>
                </a:r>
                <a:r>
                  <a:rPr sz="2000" spc="-1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000" spc="-60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15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-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75" dirty="0">
                    <a:latin typeface="DM Sans" pitchFamily="2" charset="0"/>
                    <a:cs typeface="Times New Roman" panose="02020603050405020304" pitchFamily="18" charset="0"/>
                  </a:rPr>
                  <a:t>K,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5" dirty="0">
                    <a:latin typeface="DM Sans" pitchFamily="2" charset="0"/>
                    <a:cs typeface="Times New Roman" panose="02020603050405020304" pitchFamily="18" charset="0"/>
                  </a:rPr>
                  <a:t>sehingga</a:t>
                </a:r>
                <a:r>
                  <a:rPr sz="20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sz="2000" spc="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0" dirty="0">
                    <a:latin typeface="DM Sans" pitchFamily="2" charset="0"/>
                    <a:cs typeface="Times New Roman" panose="02020603050405020304" pitchFamily="18" charset="0"/>
                  </a:rPr>
                  <a:t>t</a:t>
                </a:r>
                <a:r>
                  <a:rPr sz="2000" spc="-15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270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5" dirty="0">
                    <a:latin typeface="DM Sans" pitchFamily="2" charset="0"/>
                    <a:cs typeface="Times New Roman" panose="02020603050405020304" pitchFamily="18" charset="0"/>
                  </a:rPr>
                  <a:t>(hk</a:t>
                </a:r>
                <a:r>
                  <a:rPr sz="2000" spc="-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5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000" spc="-82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37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40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000" spc="-60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-217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7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000" spc="-112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000" spc="67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4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r>
                  <a:rPr sz="2000" spc="-1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spc="-1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5" dirty="0" err="1">
                    <a:latin typeface="DM Sans" pitchFamily="2" charset="0"/>
                    <a:cs typeface="Times New Roman" panose="02020603050405020304" pitchFamily="18" charset="0"/>
                  </a:rPr>
                  <a:t>Jadi</a:t>
                </a:r>
                <a:endParaRPr sz="20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90170" algn="just">
                  <a:lnSpc>
                    <a:spcPct val="100000"/>
                  </a:lnSpc>
                  <a:spcBef>
                    <a:spcPts val="35"/>
                  </a:spcBef>
                </a:pPr>
                <a14:m>
                  <m:oMath xmlns:m="http://schemas.openxmlformats.org/officeDocument/2006/math">
                    <m:r>
                      <a:rPr lang="en-GB" sz="2000" i="1" spc="-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0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100" dirty="0">
                    <a:latin typeface="DM Sans" pitchFamily="2" charset="0"/>
                    <a:cs typeface="Times New Roman" panose="02020603050405020304" pitchFamily="18" charset="0"/>
                  </a:rPr>
                  <a:t>⇒</a:t>
                </a:r>
                <a:r>
                  <a:rPr sz="2000" spc="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000" spc="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4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30" dirty="0">
                    <a:latin typeface="DM Sans" pitchFamily="2" charset="0"/>
                    <a:cs typeface="Times New Roman" panose="02020603050405020304" pitchFamily="18" charset="0"/>
                  </a:rPr>
                  <a:t>ata</a:t>
                </a:r>
                <a:r>
                  <a:rPr sz="2000" spc="-50" dirty="0"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sz="20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spc="-10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spc="32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sz="2000" spc="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000" dirty="0">
                    <a:latin typeface="DM Sans" pitchFamily="2" charset="0"/>
                    <a:cs typeface="Times New Roman" panose="02020603050405020304" pitchFamily="18" charset="0"/>
                  </a:rPr>
                  <a:t>KH</a:t>
                </a:r>
              </a:p>
            </p:txBody>
          </p:sp>
        </mc:Choice>
        <mc:Fallback xmlns="">
          <p:sp>
            <p:nvSpPr>
              <p:cNvPr id="8" name="object 28">
                <a:extLst>
                  <a:ext uri="{FF2B5EF4-FFF2-40B4-BE49-F238E27FC236}">
                    <a16:creationId xmlns:a16="http://schemas.microsoft.com/office/drawing/2014/main" id="{1CE7AB68-96DD-6CE8-B5AE-99780CB9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489" y="2857500"/>
                <a:ext cx="9047911" cy="4762201"/>
              </a:xfrm>
              <a:prstGeom prst="rect">
                <a:avLst/>
              </a:prstGeom>
              <a:blipFill>
                <a:blip r:embed="rId16"/>
                <a:stretch>
                  <a:fillRect l="-2089" r="-1213" b="-23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10 (3)">
            <a:hlinkClick r:id="" action="ppaction://media"/>
            <a:extLst>
              <a:ext uri="{FF2B5EF4-FFF2-40B4-BE49-F238E27FC236}">
                <a16:creationId xmlns:a16="http://schemas.microsoft.com/office/drawing/2014/main" id="{A60DBD48-E14C-3559-76E1-449FF2979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7150" y="889875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7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2 -0.06605 -0.03629 -0.12407 -0.00738 -0.12808 C 0.02022 -0.13302 0.04609 -0.08812 0.04783 -0.02315 C 0.05 0.03688 0.03185 0.0929 0.00599 0.09692 C -0.01771 0.1 -0.04019 0.06297 -0.04184 0.00695 C -0.04358 -0.04413 -0.02848 -0.09213 -0.00651 -0.09614 C 0.01371 -0.09907 0.03272 -0.06805 0.03402 -0.02114 C 0.03533 0.02099 0.02326 0.06188 0.00512 0.06389 C -0.01129 0.06698 -0.02683 0.0429 -0.02804 0.00494 C -0.02891 -0.02901 -0.01988 -0.06203 -0.00565 -0.06404 C 0.00685 -0.06605 0.01935 -0.04815 0.02022 -0.01913 C 0.02109 0.00587 0.01458 0.02994 0.00425 0.03195 C -0.00434 0.03395 -0.01346 0.023 -0.01381 0.00293 C -0.01467 -0.01312 -0.01129 -0.03009 -0.00478 -0.0321 C 0.00034 -0.0321 0.00555 -0.02808 0.00642 -0.01713 C 0.00685 -0.01003 0.00599 -0.00308 0.00338 -2.09877E-6 C 0.00208 0.00093 0.00121 0.00093 3.61111E-6 -2.09877E-6 " pathEditMode="relative" rAng="0" ptsTypes="AAAAAAAAAAAAAAAAA">
                                      <p:cBhvr>
                                        <p:cTn id="4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7" grpId="1" animBg="1"/>
      <p:bldP spid="9" grpId="0" animBg="1"/>
      <p:bldP spid="9" grpId="1" animBg="1"/>
      <p:bldP spid="17" grpId="0"/>
      <p:bldP spid="29" grpId="0" animBg="1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5802813" y="2068747"/>
            <a:ext cx="10236748" cy="6321192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4533457" y="2009010"/>
            <a:ext cx="8535431" cy="1077090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941323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4672787" y="1854970"/>
            <a:ext cx="8396102" cy="1077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0000"/>
                </a:solidFill>
                <a:latin typeface="Repo Bold Bold"/>
              </a:rPr>
              <a:t>Beberapa</a:t>
            </a:r>
            <a:r>
              <a:rPr lang="en-US" sz="5400" dirty="0">
                <a:solidFill>
                  <a:srgbClr val="000000"/>
                </a:solidFill>
                <a:latin typeface="Repo Bold Bold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Repo Bold Bold"/>
              </a:rPr>
              <a:t>sifat</a:t>
            </a:r>
            <a:r>
              <a:rPr lang="en-US" sz="5400" dirty="0">
                <a:solidFill>
                  <a:srgbClr val="000000"/>
                </a:solidFill>
                <a:latin typeface="Repo Bold Bold"/>
              </a:rPr>
              <a:t> Sub Grub</a:t>
            </a:r>
          </a:p>
        </p:txBody>
      </p:sp>
      <p:sp>
        <p:nvSpPr>
          <p:cNvPr id="29" name="Freeform 29"/>
          <p:cNvSpPr/>
          <p:nvPr/>
        </p:nvSpPr>
        <p:spPr>
          <a:xfrm rot="1683888">
            <a:off x="1131511" y="7135293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EB4028-4EE0-A811-DF56-2BA20056C4BC}"/>
              </a:ext>
            </a:extLst>
          </p:cNvPr>
          <p:cNvGrpSpPr/>
          <p:nvPr/>
        </p:nvGrpSpPr>
        <p:grpSpPr>
          <a:xfrm flipH="1">
            <a:off x="-1219200" y="2909380"/>
            <a:ext cx="7337377" cy="7377620"/>
            <a:chOff x="12678345" y="3416984"/>
            <a:chExt cx="7337377" cy="7377620"/>
          </a:xfrm>
        </p:grpSpPr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50F68509-5B34-1749-BB3D-95E41C857B63}"/>
                </a:ext>
              </a:extLst>
            </p:cNvPr>
            <p:cNvSpPr/>
            <p:nvPr/>
          </p:nvSpPr>
          <p:spPr>
            <a:xfrm>
              <a:off x="12678345" y="3416984"/>
              <a:ext cx="7337377" cy="7377620"/>
            </a:xfrm>
            <a:custGeom>
              <a:avLst/>
              <a:gdLst/>
              <a:ahLst/>
              <a:cxnLst/>
              <a:rect l="l" t="t" r="r" b="b"/>
              <a:pathLst>
                <a:path w="1854282" h="1864452">
                  <a:moveTo>
                    <a:pt x="1854282" y="0"/>
                  </a:moveTo>
                  <a:lnTo>
                    <a:pt x="0" y="0"/>
                  </a:lnTo>
                  <a:lnTo>
                    <a:pt x="0" y="1864452"/>
                  </a:lnTo>
                  <a:lnTo>
                    <a:pt x="1854282" y="1864452"/>
                  </a:lnTo>
                  <a:lnTo>
                    <a:pt x="1854282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77FBF4E-17CD-67A7-6ACB-F332A281AC38}"/>
                </a:ext>
              </a:extLst>
            </p:cNvPr>
            <p:cNvSpPr/>
            <p:nvPr/>
          </p:nvSpPr>
          <p:spPr>
            <a:xfrm>
              <a:off x="16764000" y="4762500"/>
              <a:ext cx="503178" cy="329371"/>
            </a:xfrm>
            <a:prstGeom prst="ellipse">
              <a:avLst/>
            </a:prstGeom>
            <a:solidFill>
              <a:srgbClr val="EBB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1E1AA2-75E1-9847-62E0-5703A9DE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6010064" y="4629351"/>
              <a:ext cx="1478644" cy="925040"/>
            </a:xfrm>
            <a:prstGeom prst="rect">
              <a:avLst/>
            </a:prstGeom>
          </p:spPr>
        </p:pic>
      </p:grpSp>
      <p:sp>
        <p:nvSpPr>
          <p:cNvPr id="47" name="Freeform 15">
            <a:extLst>
              <a:ext uri="{FF2B5EF4-FFF2-40B4-BE49-F238E27FC236}">
                <a16:creationId xmlns:a16="http://schemas.microsoft.com/office/drawing/2014/main" id="{2A78086F-786D-181B-A759-978B1975B5ED}"/>
              </a:ext>
            </a:extLst>
          </p:cNvPr>
          <p:cNvSpPr/>
          <p:nvPr/>
        </p:nvSpPr>
        <p:spPr>
          <a:xfrm>
            <a:off x="14776813" y="7124700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2">
                <a:extLst>
                  <a:ext uri="{FF2B5EF4-FFF2-40B4-BE49-F238E27FC236}">
                    <a16:creationId xmlns:a16="http://schemas.microsoft.com/office/drawing/2014/main" id="{B14358A3-A590-78A2-8F1F-644DBF255C92}"/>
                  </a:ext>
                </a:extLst>
              </p:cNvPr>
              <p:cNvSpPr txBox="1"/>
              <p:nvPr/>
            </p:nvSpPr>
            <p:spPr>
              <a:xfrm>
                <a:off x="6509307" y="3541469"/>
                <a:ext cx="8197293" cy="3622530"/>
              </a:xfrm>
              <a:prstGeom prst="rect">
                <a:avLst/>
              </a:prstGeom>
            </p:spPr>
            <p:txBody>
              <a:bodyPr vert="horz" wrap="square" lIns="0" tIns="57150" rIns="0" bIns="0" rtlCol="0">
                <a:spAutoFit/>
              </a:bodyPr>
              <a:lstStyle/>
              <a:p>
                <a:pPr marL="152400">
                  <a:lnSpc>
                    <a:spcPct val="100000"/>
                  </a:lnSpc>
                  <a:spcBef>
                    <a:spcPts val="450"/>
                  </a:spcBef>
                </a:pPr>
                <a:r>
                  <a:rPr lang="en-ID" sz="2400" b="1" spc="-30" dirty="0" err="1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Teorema</a:t>
                </a:r>
                <a:endParaRPr lang="en-ID" sz="2200" b="1" dirty="0">
                  <a:solidFill>
                    <a:schemeClr val="tx1"/>
                  </a:solidFill>
                  <a:latin typeface="DM Sans" pitchFamily="2" charset="0"/>
                  <a:cs typeface="Microsoft Sans Serif"/>
                </a:endParaRPr>
              </a:p>
              <a:p>
                <a:pPr marL="152400" algn="just">
                  <a:lnSpc>
                    <a:spcPct val="100000"/>
                  </a:lnSpc>
                  <a:spcBef>
                    <a:spcPts val="375"/>
                  </a:spcBef>
                </a:pPr>
                <a:r>
                  <a:rPr lang="en-ID" sz="22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Menurut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teorema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2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2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ID" sz="2200" spc="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200" spc="-6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ID" sz="2200" spc="3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2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2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ID" sz="2200" spc="-2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 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2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5240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ID" sz="22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Ambil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sebarang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</a:t>
                </a:r>
                <a:r>
                  <a:rPr lang="en-ID" sz="2200" spc="1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4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r>
                  <a:rPr lang="en-ID" sz="2200" spc="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2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ID" sz="2200" spc="-22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ID" sz="2200" spc="-209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200" spc="-6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ID" sz="2200" spc="-21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</a:t>
                </a:r>
                <a:r>
                  <a:rPr lang="en-ID" sz="2200" spc="1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cd,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suatu</a:t>
                </a:r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51765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ID" sz="22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ID" sz="22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2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ID" sz="2200" spc="-22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</a:t>
                </a:r>
                <a:r>
                  <a:rPr lang="en-ID" sz="22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2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ID" sz="2200" spc="-9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ID" sz="2200" spc="-22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</a:t>
                </a:r>
                <a:r>
                  <a:rPr lang="en-ID" sz="22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endParaRPr lang="en-ID" sz="2200" baseline="27777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52400" marR="106680" algn="just">
                  <a:lnSpc>
                    <a:spcPct val="102600"/>
                  </a:lnSpc>
                </a:pPr>
                <a:r>
                  <a:rPr lang="en-ID" sz="22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berarti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ID" sz="2200" spc="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q</a:t>
                </a:r>
                <a:r>
                  <a:rPr lang="en-ID" sz="2200" spc="-9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ID" sz="2200" spc="12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suatu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q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2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ID" sz="2200" spc="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200" spc="1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200" spc="-37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lang="en-ID" sz="2200" spc="6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suatu</a:t>
                </a:r>
                <a:r>
                  <a:rPr lang="en-ID" sz="22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200" spc="1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-2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2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200" spc="-2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sehingga</a:t>
                </a:r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5240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 </a:t>
                </a:r>
                <a:r>
                  <a:rPr lang="en-ID" sz="2200" spc="-114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q</a:t>
                </a:r>
                <a:r>
                  <a:rPr lang="en-ID" sz="2200" spc="-22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</a:t>
                </a:r>
                <a:r>
                  <a:rPr lang="en-ID" sz="22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200" spc="-19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200" spc="-22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</a:t>
                </a:r>
                <a:r>
                  <a:rPr lang="en-ID" sz="22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20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2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2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q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200" spc="-22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</a:t>
                </a:r>
                <a:r>
                  <a:rPr lang="en-ID" sz="22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20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HK</a:t>
                </a:r>
                <a:r>
                  <a:rPr lang="en-ID" sz="2200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200" spc="-22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—</a:t>
                </a:r>
                <a:r>
                  <a:rPr lang="en-ID" sz="2200" spc="-7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200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5" baseline="27777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52400" algn="just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ID" sz="22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Ja</a:t>
                </a:r>
                <a:r>
                  <a:rPr lang="en-ID" sz="22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ID" sz="22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</a:t>
                </a:r>
                <a:r>
                  <a:rPr lang="en-ID" sz="2200" spc="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6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</a:t>
                </a:r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∈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spc="4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𝐾𝐻</m:t>
                    </m:r>
                  </m:oMath>
                </a14:m>
                <a:r>
                  <a:rPr lang="en-ID" sz="22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1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⇒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x</a:t>
                </a:r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-3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ata</a:t>
                </a:r>
                <a:r>
                  <a:rPr lang="en-ID" sz="2200" spc="-5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</a:t>
                </a:r>
                <a:r>
                  <a:rPr lang="en-ID" sz="22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en-ID" sz="22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spc="3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ID" sz="22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52400">
                  <a:lnSpc>
                    <a:spcPct val="100000"/>
                  </a:lnSpc>
                  <a:spcBef>
                    <a:spcPts val="309"/>
                  </a:spcBef>
                </a:pPr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Microsoft Sans Serif"/>
                </a:endParaRPr>
              </a:p>
              <a:p>
                <a:pPr marL="152400">
                  <a:lnSpc>
                    <a:spcPct val="100000"/>
                  </a:lnSpc>
                  <a:spcBef>
                    <a:spcPts val="309"/>
                  </a:spcBef>
                </a:pPr>
                <a:r>
                  <a:rPr lang="en-ID" sz="2200" dirty="0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Bukti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 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ahoma"/>
                  </a:rPr>
                  <a:t>(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Lucida Sans Unicode"/>
                  </a:rPr>
                  <a:t>⇐</a:t>
                </a:r>
                <a:r>
                  <a:rPr lang="en-ID" sz="2200" spc="65" dirty="0">
                    <a:solidFill>
                      <a:schemeClr val="tx1"/>
                    </a:solidFill>
                    <a:latin typeface="DM Sans" pitchFamily="2" charset="0"/>
                    <a:cs typeface="Tahoma"/>
                  </a:rPr>
                  <a:t>)</a:t>
                </a:r>
                <a:r>
                  <a:rPr lang="en-ID" sz="2200" spc="20" dirty="0">
                    <a:solidFill>
                      <a:schemeClr val="tx1"/>
                    </a:solidFill>
                    <a:latin typeface="DM Sans" pitchFamily="2" charset="0"/>
                    <a:cs typeface="Tahoma"/>
                  </a:rPr>
                  <a:t> </a:t>
                </a:r>
                <a:r>
                  <a:rPr lang="en-ID" sz="2200" spc="-80" dirty="0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sebagai</a:t>
                </a:r>
                <a:r>
                  <a:rPr lang="en-ID" sz="2200" spc="50" dirty="0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 </a:t>
                </a:r>
                <a:r>
                  <a:rPr lang="en-ID" sz="2200" spc="-25" dirty="0">
                    <a:solidFill>
                      <a:schemeClr val="tx1"/>
                    </a:solidFill>
                    <a:latin typeface="DM Sans" pitchFamily="2" charset="0"/>
                    <a:cs typeface="Microsoft Sans Serif"/>
                  </a:rPr>
                  <a:t>latihan</a:t>
                </a:r>
                <a:endParaRPr lang="en-ID" sz="2200" dirty="0">
                  <a:solidFill>
                    <a:schemeClr val="tx1"/>
                  </a:solidFill>
                  <a:latin typeface="DM Sans" pitchFamily="2" charset="0"/>
                  <a:cs typeface="Microsoft Sans Serif"/>
                </a:endParaRPr>
              </a:p>
            </p:txBody>
          </p:sp>
        </mc:Choice>
        <mc:Fallback xmlns="">
          <p:sp>
            <p:nvSpPr>
              <p:cNvPr id="10" name="object 32">
                <a:extLst>
                  <a:ext uri="{FF2B5EF4-FFF2-40B4-BE49-F238E27FC236}">
                    <a16:creationId xmlns:a16="http://schemas.microsoft.com/office/drawing/2014/main" id="{B14358A3-A590-78A2-8F1F-644DBF255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07" y="3541469"/>
                <a:ext cx="8197293" cy="3622530"/>
              </a:xfrm>
              <a:prstGeom prst="rect">
                <a:avLst/>
              </a:prstGeom>
              <a:blipFill>
                <a:blip r:embed="rId16"/>
                <a:stretch>
                  <a:fillRect l="-446" t="-1010" r="-743" b="-387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11 (4)">
            <a:hlinkClick r:id="" action="ppaction://media"/>
            <a:extLst>
              <a:ext uri="{FF2B5EF4-FFF2-40B4-BE49-F238E27FC236}">
                <a16:creationId xmlns:a16="http://schemas.microsoft.com/office/drawing/2014/main" id="{244F105B-C98B-C903-E65B-B4B0CFD58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144688" y="6446049"/>
            <a:ext cx="609600" cy="609600"/>
          </a:xfrm>
          <a:prstGeom prst="rect">
            <a:avLst/>
          </a:prstGeom>
        </p:spPr>
      </p:pic>
      <p:pic>
        <p:nvPicPr>
          <p:cNvPr id="13" name="11 (4)">
            <a:hlinkClick r:id="" action="ppaction://media"/>
            <a:extLst>
              <a:ext uri="{FF2B5EF4-FFF2-40B4-BE49-F238E27FC236}">
                <a16:creationId xmlns:a16="http://schemas.microsoft.com/office/drawing/2014/main" id="{195FAE15-46B3-AB8E-2221-958FA9A79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5692" y="9487954"/>
            <a:ext cx="327502" cy="3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5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2 -0.06605 -0.03629 -0.12407 -0.00738 -0.12808 C 0.02022 -0.13302 0.04609 -0.08812 0.04783 -0.02315 C 0.05 0.03688 0.03185 0.0929 0.00599 0.09692 C -0.01771 0.1 -0.04019 0.06297 -0.04184 0.00695 C -0.04358 -0.04413 -0.02848 -0.09213 -0.00651 -0.09614 C 0.01371 -0.09907 0.03272 -0.06805 0.03402 -0.02114 C 0.03533 0.02099 0.02326 0.06188 0.00512 0.06389 C -0.01129 0.06698 -0.02683 0.0429 -0.02804 0.00494 C -0.02891 -0.02901 -0.01988 -0.06203 -0.00565 -0.06404 C 0.00685 -0.06605 0.01935 -0.04815 0.02022 -0.01913 C 0.02109 0.00587 0.01458 0.02994 0.00425 0.03195 C -0.00434 0.03395 -0.01346 0.023 -0.01381 0.00293 C -0.01467 -0.01312 -0.01129 -0.03009 -0.00478 -0.0321 C 0.00034 -0.0321 0.00555 -0.02808 0.00642 -0.01713 C 0.00685 -0.01003 0.00599 -0.00308 0.00338 -2.09877E-6 C 0.00208 0.00093 0.00121 0.00093 3.61111E-6 -2.09877E-6 " pathEditMode="relative" rAng="0" ptsTypes="AAAAAAAAAAAAAAAAA">
                                      <p:cBhvr>
                                        <p:cTn id="4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7" grpId="1" animBg="1"/>
      <p:bldP spid="9" grpId="0" animBg="1"/>
      <p:bldP spid="9" grpId="1" animBg="1"/>
      <p:bldP spid="17" grpId="0"/>
      <p:bldP spid="29" grpId="0" animBg="1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583613" y="2068747"/>
            <a:ext cx="10236748" cy="6321192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4076686" y="1868799"/>
            <a:ext cx="4244217" cy="1293501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941323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3633287" y="7173423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3896685" y="1854970"/>
            <a:ext cx="4291271" cy="1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6879" dirty="0" err="1">
                <a:solidFill>
                  <a:srgbClr val="000000"/>
                </a:solidFill>
                <a:latin typeface="Repo Bold Bold"/>
              </a:rPr>
              <a:t>Definisi</a:t>
            </a:r>
            <a:endParaRPr lang="en-US" sz="6879" dirty="0">
              <a:solidFill>
                <a:srgbClr val="000000"/>
              </a:solidFill>
              <a:latin typeface="Repo Bold Bold"/>
            </a:endParaRPr>
          </a:p>
        </p:txBody>
      </p:sp>
      <p:sp>
        <p:nvSpPr>
          <p:cNvPr id="29" name="Freeform 29"/>
          <p:cNvSpPr/>
          <p:nvPr/>
        </p:nvSpPr>
        <p:spPr>
          <a:xfrm rot="1683888">
            <a:off x="268710" y="6758680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AB656B66-305E-E760-9759-78E46EA1C14C}"/>
                  </a:ext>
                </a:extLst>
              </p:cNvPr>
              <p:cNvSpPr txBox="1"/>
              <p:nvPr/>
            </p:nvSpPr>
            <p:spPr>
              <a:xfrm>
                <a:off x="5537988" y="3991616"/>
                <a:ext cx="8888399" cy="2691763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2400" spc="-30" dirty="0">
                    <a:solidFill>
                      <a:srgbClr val="FFFFFF"/>
                    </a:solidFill>
                    <a:latin typeface="DM Sans" pitchFamily="2" charset="0"/>
                    <a:cs typeface="Microsoft Sans Serif"/>
                  </a:rPr>
                  <a:t>Definition</a:t>
                </a:r>
                <a:endParaRPr sz="2400" dirty="0">
                  <a:latin typeface="DM Sans" pitchFamily="2" charset="0"/>
                  <a:cs typeface="Microsoft Sans Serif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15"/>
                  </a:spcBef>
                </a:pP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disebut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sub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grup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 err="1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bagian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tak-kosong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2700" marR="440055">
                  <a:lnSpc>
                    <a:spcPct val="102600"/>
                  </a:lnSpc>
                </a:pP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grup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yang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sama</a:t>
                </a:r>
                <a:r>
                  <a:rPr sz="2400" spc="-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 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Berdasarkan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definisi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5" dirty="0">
                    <a:latin typeface="DM Sans" pitchFamily="2" charset="0"/>
                    <a:cs typeface="Times New Roman" panose="02020603050405020304" pitchFamily="18" charset="0"/>
                  </a:rPr>
                  <a:t>tersebut,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membuktikan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 </a:t>
                </a:r>
                <a:r>
                  <a:rPr sz="2400" spc="-2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terhadap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pc="85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harus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ditunjukkan: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AB656B66-305E-E760-9759-78E46EA1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88" y="3991616"/>
                <a:ext cx="8888399" cy="2691763"/>
              </a:xfrm>
              <a:prstGeom prst="rect">
                <a:avLst/>
              </a:prstGeom>
              <a:blipFill>
                <a:blip r:embed="rId13"/>
                <a:stretch>
                  <a:fillRect l="-1919" t="-1814" b="-61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19">
                <a:extLst>
                  <a:ext uri="{FF2B5EF4-FFF2-40B4-BE49-F238E27FC236}">
                    <a16:creationId xmlns:a16="http://schemas.microsoft.com/office/drawing/2014/main" id="{72AF1450-D854-3794-ED00-9B5D6D9C25B4}"/>
                  </a:ext>
                </a:extLst>
              </p:cNvPr>
              <p:cNvSpPr txBox="1"/>
              <p:nvPr/>
            </p:nvSpPr>
            <p:spPr>
              <a:xfrm>
                <a:off x="5537988" y="6777352"/>
                <a:ext cx="6907199" cy="380873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9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400" spc="1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bagian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tak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kosong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GB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GB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object 19">
                <a:extLst>
                  <a:ext uri="{FF2B5EF4-FFF2-40B4-BE49-F238E27FC236}">
                    <a16:creationId xmlns:a16="http://schemas.microsoft.com/office/drawing/2014/main" id="{72AF1450-D854-3794-ED00-9B5D6D9C2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988" y="6777352"/>
                <a:ext cx="6907199" cy="380873"/>
              </a:xfrm>
              <a:prstGeom prst="rect">
                <a:avLst/>
              </a:prstGeom>
              <a:blipFill>
                <a:blip r:embed="rId14"/>
                <a:stretch>
                  <a:fillRect l="-2293" t="-20968" b="-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841015C-1463-42C1-508B-4F188D047DAD}"/>
              </a:ext>
            </a:extLst>
          </p:cNvPr>
          <p:cNvGrpSpPr/>
          <p:nvPr/>
        </p:nvGrpSpPr>
        <p:grpSpPr>
          <a:xfrm>
            <a:off x="259169" y="1933635"/>
            <a:ext cx="4776632" cy="8447421"/>
            <a:chOff x="259169" y="1933635"/>
            <a:chExt cx="4776632" cy="8447421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CE8DCDD-951D-CAD3-25CE-D542AC880853}"/>
                </a:ext>
              </a:extLst>
            </p:cNvPr>
            <p:cNvSpPr/>
            <p:nvPr/>
          </p:nvSpPr>
          <p:spPr>
            <a:xfrm>
              <a:off x="259169" y="1933635"/>
              <a:ext cx="4776632" cy="8447421"/>
            </a:xfrm>
            <a:custGeom>
              <a:avLst/>
              <a:gdLst/>
              <a:ahLst/>
              <a:cxnLst/>
              <a:rect l="l" t="t" r="r" b="b"/>
              <a:pathLst>
                <a:path w="1632437" h="2886947">
                  <a:moveTo>
                    <a:pt x="0" y="0"/>
                  </a:moveTo>
                  <a:lnTo>
                    <a:pt x="1632438" y="0"/>
                  </a:lnTo>
                  <a:lnTo>
                    <a:pt x="1632438" y="2886947"/>
                  </a:lnTo>
                  <a:lnTo>
                    <a:pt x="0" y="288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9D9458-A131-5007-CD7D-3D3AD30F881C}"/>
                </a:ext>
              </a:extLst>
            </p:cNvPr>
            <p:cNvSpPr/>
            <p:nvPr/>
          </p:nvSpPr>
          <p:spPr>
            <a:xfrm rot="3389323">
              <a:off x="2209800" y="2857500"/>
              <a:ext cx="185443" cy="304800"/>
            </a:xfrm>
            <a:prstGeom prst="ellipse">
              <a:avLst/>
            </a:prstGeom>
            <a:solidFill>
              <a:srgbClr val="FFB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B1C9C5-0766-32B7-D4FA-779E0F0D3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73" y="2933315"/>
              <a:ext cx="437270" cy="251195"/>
            </a:xfrm>
            <a:prstGeom prst="rect">
              <a:avLst/>
            </a:prstGeom>
          </p:spPr>
        </p:pic>
      </p:grpSp>
      <p:pic>
        <p:nvPicPr>
          <p:cNvPr id="13" name="2 (4)">
            <a:hlinkClick r:id="" action="ppaction://media"/>
            <a:extLst>
              <a:ext uri="{FF2B5EF4-FFF2-40B4-BE49-F238E27FC236}">
                <a16:creationId xmlns:a16="http://schemas.microsoft.com/office/drawing/2014/main" id="{169F13E1-592E-D801-AB20-C978ECBBA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653173" y="881845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17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1 -0.06605 -0.03629 -0.12407 -0.00738 -0.12809 C 0.02022 -0.13302 0.04609 -0.08812 0.04783 -0.02315 C 0.05 0.03688 0.03186 0.0929 0.00599 0.09691 C -0.01771 0.1 -0.04019 0.06296 -0.04184 0.00694 C -0.04358 -0.04414 -0.02847 -0.09213 -0.00651 -0.09614 C 0.01371 -0.09907 0.03272 -0.06806 0.03403 -0.02114 C 0.03533 0.02099 0.02326 0.06188 0.00512 0.06389 C -0.01129 0.06698 -0.02682 0.0429 -0.02804 0.00494 C -0.02891 -0.02901 -0.01988 -0.06204 -0.00564 -0.06404 C 0.00686 -0.06605 0.01936 -0.04815 0.02022 -0.01914 C 0.02109 0.00586 0.01458 0.02994 0.00425 0.03194 C -0.00434 0.03395 -0.01346 0.02299 -0.0138 0.00293 C -0.01467 -0.01312 -0.01129 -0.03009 -0.00478 -0.0321 C 0.00035 -0.0321 0.00555 -0.02809 0.00642 -0.01713 C 0.00686 -0.01003 0.00599 -0.00309 0.00338 -1.23457E-7 C 0.00208 0.00093 0.00121 0.00093 8.33333E-7 -1.23457E-7 " pathEditMode="relative" rAng="0" ptsTypes="AAAAAAAAAAAAAAAAA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7" grpId="1" animBg="1"/>
      <p:bldP spid="9" grpId="0" animBg="1"/>
      <p:bldP spid="9" grpId="1" animBg="1"/>
      <p:bldP spid="15" grpId="0" animBg="1"/>
      <p:bldP spid="15" grpId="1" animBg="1"/>
      <p:bldP spid="17" grpId="0"/>
      <p:bldP spid="29" grpId="0" animBg="1"/>
      <p:bldP spid="29" grpId="1" animBg="1"/>
      <p:bldP spid="30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583613" y="2068747"/>
            <a:ext cx="10236748" cy="6321192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4076686" y="1868799"/>
            <a:ext cx="4244217" cy="1293501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941323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3633287" y="7173423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3896685" y="1854970"/>
            <a:ext cx="4291271" cy="1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6879" dirty="0" err="1">
                <a:solidFill>
                  <a:srgbClr val="000000"/>
                </a:solidFill>
                <a:latin typeface="Repo Bold Bold"/>
              </a:rPr>
              <a:t>Definisi</a:t>
            </a:r>
            <a:endParaRPr lang="en-US" sz="6879" dirty="0">
              <a:solidFill>
                <a:srgbClr val="000000"/>
              </a:solidFill>
              <a:latin typeface="Repo Bold Bold"/>
            </a:endParaRPr>
          </a:p>
        </p:txBody>
      </p:sp>
      <p:sp>
        <p:nvSpPr>
          <p:cNvPr id="29" name="Freeform 29"/>
          <p:cNvSpPr/>
          <p:nvPr/>
        </p:nvSpPr>
        <p:spPr>
          <a:xfrm rot="1683888">
            <a:off x="268710" y="6758680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41015C-1463-42C1-508B-4F188D047DAD}"/>
              </a:ext>
            </a:extLst>
          </p:cNvPr>
          <p:cNvGrpSpPr/>
          <p:nvPr/>
        </p:nvGrpSpPr>
        <p:grpSpPr>
          <a:xfrm>
            <a:off x="259169" y="1933635"/>
            <a:ext cx="4776632" cy="8447421"/>
            <a:chOff x="259169" y="1933635"/>
            <a:chExt cx="4776632" cy="8447421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CE8DCDD-951D-CAD3-25CE-D542AC880853}"/>
                </a:ext>
              </a:extLst>
            </p:cNvPr>
            <p:cNvSpPr/>
            <p:nvPr/>
          </p:nvSpPr>
          <p:spPr>
            <a:xfrm>
              <a:off x="259169" y="1933635"/>
              <a:ext cx="4776632" cy="8447421"/>
            </a:xfrm>
            <a:custGeom>
              <a:avLst/>
              <a:gdLst/>
              <a:ahLst/>
              <a:cxnLst/>
              <a:rect l="l" t="t" r="r" b="b"/>
              <a:pathLst>
                <a:path w="1632437" h="2886947">
                  <a:moveTo>
                    <a:pt x="0" y="0"/>
                  </a:moveTo>
                  <a:lnTo>
                    <a:pt x="1632438" y="0"/>
                  </a:lnTo>
                  <a:lnTo>
                    <a:pt x="1632438" y="2886947"/>
                  </a:lnTo>
                  <a:lnTo>
                    <a:pt x="0" y="288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9D9458-A131-5007-CD7D-3D3AD30F881C}"/>
                </a:ext>
              </a:extLst>
            </p:cNvPr>
            <p:cNvSpPr/>
            <p:nvPr/>
          </p:nvSpPr>
          <p:spPr>
            <a:xfrm rot="3389323">
              <a:off x="2209800" y="2857500"/>
              <a:ext cx="185443" cy="304800"/>
            </a:xfrm>
            <a:prstGeom prst="ellipse">
              <a:avLst/>
            </a:prstGeom>
            <a:solidFill>
              <a:srgbClr val="FFB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B1C9C5-0766-32B7-D4FA-779E0F0D3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73" y="2933315"/>
              <a:ext cx="437270" cy="2511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43F06542-618D-1CCF-F9E9-E0A36B26096E}"/>
                  </a:ext>
                </a:extLst>
              </p:cNvPr>
              <p:cNvSpPr txBox="1"/>
              <p:nvPr/>
            </p:nvSpPr>
            <p:spPr>
              <a:xfrm>
                <a:off x="5201299" y="3413544"/>
                <a:ext cx="9829800" cy="1915909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lang="en-GB" sz="2400" spc="-30" dirty="0">
                    <a:solidFill>
                      <a:srgbClr val="FFFFFF"/>
                    </a:solidFill>
                    <a:latin typeface="DM Sans" pitchFamily="2" charset="0"/>
                    <a:cs typeface="Microsoft Sans Serif"/>
                  </a:rPr>
                  <a:t>Definition</a:t>
                </a:r>
                <a:endParaRPr lang="en-GB" sz="2400" dirty="0">
                  <a:latin typeface="DM Sans" pitchFamily="2" charset="0"/>
                  <a:cs typeface="Microsoft Sans Serif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15"/>
                  </a:spcBef>
                </a:pP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4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50" dirty="0">
                    <a:latin typeface="DM Sans" pitchFamily="2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80" dirty="0">
                    <a:latin typeface="DM Sans" pitchFamily="2" charset="0"/>
                    <a:cs typeface="Times New Roman" panose="02020603050405020304" pitchFamily="18" charset="0"/>
                  </a:rPr>
                  <a:t>sub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5" dirty="0">
                    <a:latin typeface="DM Sans" pitchFamily="2" charset="0"/>
                    <a:cs typeface="Times New Roman" panose="02020603050405020304" pitchFamily="18" charset="0"/>
                  </a:rPr>
                  <a:t>grup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0" dirty="0" err="1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4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2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4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50" dirty="0"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bagian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50" dirty="0">
                    <a:latin typeface="DM Sans" pitchFamily="2" charset="0"/>
                    <a:cs typeface="Times New Roman" panose="02020603050405020304" pitchFamily="18" charset="0"/>
                  </a:rPr>
                  <a:t>tak-kosong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14:m>
                  <m:oMath xmlns:m="http://schemas.openxmlformats.org/officeDocument/2006/math">
                    <m:r>
                      <a:rPr lang="en-US" sz="2400" b="0" i="0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en-GB" sz="24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 </a:t>
                </a:r>
                <a:r>
                  <a:rPr lang="en-GB" sz="2400" spc="-40" dirty="0">
                    <a:latin typeface="DM Sans" pitchFamily="2" charset="0"/>
                    <a:cs typeface="Times New Roman" panose="02020603050405020304" pitchFamily="18" charset="0"/>
                  </a:rPr>
                  <a:t>grup </a:t>
                </a:r>
                <a:r>
                  <a:rPr lang="en-GB" sz="2400" spc="-75" dirty="0"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lang="en-GB"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75" dirty="0">
                    <a:latin typeface="DM Sans" pitchFamily="2" charset="0"/>
                    <a:cs typeface="Times New Roman" panose="02020603050405020304" pitchFamily="18" charset="0"/>
                  </a:rPr>
                  <a:t>yang</a:t>
                </a:r>
                <a:r>
                  <a:rPr lang="en-GB"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90" dirty="0">
                    <a:latin typeface="DM Sans" pitchFamily="2" charset="0"/>
                    <a:cs typeface="Times New Roman" panose="02020603050405020304" pitchFamily="18" charset="0"/>
                  </a:rPr>
                  <a:t>sama</a:t>
                </a:r>
                <a:r>
                  <a:rPr lang="en-GB" sz="2400" spc="-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75" dirty="0"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lang="en-GB"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400" spc="-5" dirty="0">
                    <a:latin typeface="DM Sans" pitchFamily="2" charset="0"/>
                    <a:cs typeface="Times New Roman" panose="02020603050405020304" pitchFamily="18" charset="0"/>
                  </a:rPr>
                  <a:t>. </a:t>
                </a:r>
                <a:r>
                  <a:rPr lang="en-GB" sz="24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5" dirty="0">
                    <a:latin typeface="DM Sans" pitchFamily="2" charset="0"/>
                    <a:cs typeface="Times New Roman" panose="02020603050405020304" pitchFamily="18" charset="0"/>
                  </a:rPr>
                  <a:t>Berdasarkan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5" dirty="0">
                    <a:latin typeface="DM Sans" pitchFamily="2" charset="0"/>
                    <a:cs typeface="Times New Roman" panose="02020603050405020304" pitchFamily="18" charset="0"/>
                  </a:rPr>
                  <a:t>definisi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35" dirty="0">
                    <a:latin typeface="DM Sans" pitchFamily="2" charset="0"/>
                    <a:cs typeface="Times New Roman" panose="02020603050405020304" pitchFamily="18" charset="0"/>
                  </a:rPr>
                  <a:t>tersebut,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20" dirty="0"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5" dirty="0">
                    <a:latin typeface="DM Sans" pitchFamily="2" charset="0"/>
                    <a:cs typeface="Times New Roman" panose="02020603050405020304" pitchFamily="18" charset="0"/>
                  </a:rPr>
                  <a:t>membuktikan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75" dirty="0"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lang="en-GB"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4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 </a:t>
                </a:r>
                <a:r>
                  <a:rPr lang="en-GB" sz="2400" spc="-2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GB"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400" spc="-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50" dirty="0">
                    <a:latin typeface="DM Sans" pitchFamily="2" charset="0"/>
                    <a:cs typeface="Times New Roman" panose="02020603050405020304" pitchFamily="18" charset="0"/>
                  </a:rPr>
                  <a:t>terhadap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5" dirty="0" err="1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lang="en-GB"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pc="85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GB" sz="2400" spc="-70" dirty="0" err="1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GB"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75" dirty="0">
                    <a:latin typeface="DM Sans" pitchFamily="2" charset="0"/>
                    <a:cs typeface="Times New Roman" panose="02020603050405020304" pitchFamily="18" charset="0"/>
                  </a:rPr>
                  <a:t>harus</a:t>
                </a:r>
                <a:r>
                  <a:rPr lang="en-GB"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25" dirty="0">
                    <a:latin typeface="DM Sans" pitchFamily="2" charset="0"/>
                    <a:cs typeface="Times New Roman" panose="02020603050405020304" pitchFamily="18" charset="0"/>
                  </a:rPr>
                  <a:t>ditunjukkan:</a:t>
                </a:r>
                <a:endParaRPr lang="en-GB" sz="24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43F06542-618D-1CCF-F9E9-E0A36B260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99" y="3413544"/>
                <a:ext cx="9829800" cy="1915909"/>
              </a:xfrm>
              <a:prstGeom prst="rect">
                <a:avLst/>
              </a:prstGeom>
              <a:blipFill>
                <a:blip r:embed="rId16"/>
                <a:stretch>
                  <a:fillRect l="-1736" t="-2229" b="-923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9">
                <a:extLst>
                  <a:ext uri="{FF2B5EF4-FFF2-40B4-BE49-F238E27FC236}">
                    <a16:creationId xmlns:a16="http://schemas.microsoft.com/office/drawing/2014/main" id="{3D09A059-941B-7265-B258-ECEBFDADE7FB}"/>
                  </a:ext>
                </a:extLst>
              </p:cNvPr>
              <p:cNvSpPr txBox="1"/>
              <p:nvPr/>
            </p:nvSpPr>
            <p:spPr>
              <a:xfrm>
                <a:off x="5298740" y="5487831"/>
                <a:ext cx="8397772" cy="380873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9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400" spc="1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bagian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tak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kosong</a:t>
                </a:r>
                <a:r>
                  <a:rPr lang="en-GB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GB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endParaRPr lang="en-GB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19">
                <a:extLst>
                  <a:ext uri="{FF2B5EF4-FFF2-40B4-BE49-F238E27FC236}">
                    <a16:creationId xmlns:a16="http://schemas.microsoft.com/office/drawing/2014/main" id="{3D09A059-941B-7265-B258-ECEBFDADE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740" y="5487831"/>
                <a:ext cx="8397772" cy="380873"/>
              </a:xfrm>
              <a:prstGeom prst="rect">
                <a:avLst/>
              </a:prstGeom>
              <a:blipFill>
                <a:blip r:embed="rId17"/>
                <a:stretch>
                  <a:fillRect l="-1887" t="-19048" b="-492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2">
                <a:extLst>
                  <a:ext uri="{FF2B5EF4-FFF2-40B4-BE49-F238E27FC236}">
                    <a16:creationId xmlns:a16="http://schemas.microsoft.com/office/drawing/2014/main" id="{51711B40-C370-D675-FFAF-62C3B4236249}"/>
                  </a:ext>
                </a:extLst>
              </p:cNvPr>
              <p:cNvSpPr txBox="1"/>
              <p:nvPr/>
            </p:nvSpPr>
            <p:spPr>
              <a:xfrm>
                <a:off x="5255313" y="5862934"/>
                <a:ext cx="9015375" cy="387991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355600" marR="5080" indent="-342900">
                  <a:lnSpc>
                    <a:spcPct val="102600"/>
                  </a:lnSpc>
                  <a:spcBef>
                    <a:spcPts val="55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400" i="1" spc="-5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dengan </a:t>
                </a:r>
                <a:r>
                  <a:rPr lang="en-GB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lang="en-GB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en-GB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pada </a:t>
                </a:r>
                <a14:m>
                  <m:oMath xmlns:m="http://schemas.openxmlformats.org/officeDocument/2006/math">
                    <m:r>
                      <a:rPr lang="en-GB" sz="2400" i="1" spc="-5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adalah suatu grup</a:t>
                </a:r>
              </a:p>
            </p:txBody>
          </p:sp>
        </mc:Choice>
        <mc:Fallback xmlns="">
          <p:sp>
            <p:nvSpPr>
              <p:cNvPr id="16" name="object 22">
                <a:extLst>
                  <a:ext uri="{FF2B5EF4-FFF2-40B4-BE49-F238E27FC236}">
                    <a16:creationId xmlns:a16="http://schemas.microsoft.com/office/drawing/2014/main" id="{51711B40-C370-D675-FFAF-62C3B423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13" y="5862934"/>
                <a:ext cx="9015375" cy="387991"/>
              </a:xfrm>
              <a:prstGeom prst="rect">
                <a:avLst/>
              </a:prstGeom>
              <a:blipFill>
                <a:blip r:embed="rId18"/>
                <a:stretch>
                  <a:fillRect l="-1758" t="-19048" b="-492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3">
                <a:extLst>
                  <a:ext uri="{FF2B5EF4-FFF2-40B4-BE49-F238E27FC236}">
                    <a16:creationId xmlns:a16="http://schemas.microsoft.com/office/drawing/2014/main" id="{345B8135-B687-28D6-9B88-A8A7D5750B8F}"/>
                  </a:ext>
                </a:extLst>
              </p:cNvPr>
              <p:cNvSpPr txBox="1"/>
              <p:nvPr/>
            </p:nvSpPr>
            <p:spPr>
              <a:xfrm>
                <a:off x="5581975" y="6286500"/>
                <a:ext cx="8539612" cy="1141146"/>
              </a:xfrm>
              <a:prstGeom prst="rect">
                <a:avLst/>
              </a:prstGeom>
            </p:spPr>
            <p:txBody>
              <a:bodyPr vert="horz" wrap="square" lIns="0" tIns="6985" rIns="0" bIns="0" rtlCol="0">
                <a:spAutoFit/>
              </a:bodyPr>
              <a:lstStyle/>
              <a:p>
                <a:pPr marL="12700" marR="5080">
                  <a:lnSpc>
                    <a:spcPct val="102600"/>
                  </a:lnSpc>
                  <a:spcBef>
                    <a:spcPts val="55"/>
                  </a:spcBef>
                </a:pPr>
                <a:r>
                  <a:rPr lang="en-ID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Namun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demikian,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400" spc="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menunjukkan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suatu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himpunan</a:t>
                </a:r>
                <a:r>
                  <a:rPr lang="en-ID" sz="2400" spc="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4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adalah </a:t>
                </a:r>
                <a:r>
                  <a:rPr lang="en-ID" sz="2400" spc="-2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pc="-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4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cukup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dipergunakan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teorema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berikut,</a:t>
                </a:r>
                <a:endParaRPr lang="en-ID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23">
                <a:extLst>
                  <a:ext uri="{FF2B5EF4-FFF2-40B4-BE49-F238E27FC236}">
                    <a16:creationId xmlns:a16="http://schemas.microsoft.com/office/drawing/2014/main" id="{345B8135-B687-28D6-9B88-A8A7D575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75" y="6286500"/>
                <a:ext cx="8539612" cy="1141146"/>
              </a:xfrm>
              <a:prstGeom prst="rect">
                <a:avLst/>
              </a:prstGeom>
              <a:blipFill>
                <a:blip r:embed="rId19"/>
                <a:stretch>
                  <a:fillRect l="-2070" t="-6952" b="-160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3 (4)">
            <a:hlinkClick r:id="" action="ppaction://media"/>
            <a:extLst>
              <a:ext uri="{FF2B5EF4-FFF2-40B4-BE49-F238E27FC236}">
                <a16:creationId xmlns:a16="http://schemas.microsoft.com/office/drawing/2014/main" id="{D26B46EA-ED2C-BBA7-F94A-6F492523B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86687" y="92325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1 -0.06605 -0.03629 -0.12407 -0.00738 -0.12809 C 0.02022 -0.13302 0.04609 -0.08812 0.04783 -0.02315 C 0.05 0.03688 0.03186 0.0929 0.00599 0.09691 C -0.01771 0.1 -0.04019 0.06296 -0.04184 0.00694 C -0.04358 -0.04414 -0.02847 -0.09213 -0.00651 -0.09614 C 0.01371 -0.09907 0.03272 -0.06806 0.03403 -0.02114 C 0.03533 0.02099 0.02326 0.06188 0.00512 0.06389 C -0.01129 0.06698 -0.02682 0.0429 -0.02804 0.00494 C -0.02891 -0.02901 -0.01988 -0.06204 -0.00564 -0.06404 C 0.00686 -0.06605 0.01936 -0.04815 0.02022 -0.01914 C 0.02109 0.00586 0.01458 0.02994 0.00425 0.03194 C -0.00434 0.03395 -0.01346 0.02299 -0.0138 0.00293 C -0.01467 -0.01312 -0.01129 -0.03009 -0.00478 -0.0321 C 0.00035 -0.0321 0.00555 -0.02809 0.00642 -0.01713 C 0.00686 -0.01003 0.00599 -0.00309 0.00338 -1.23457E-7 C 0.00208 0.00093 0.00121 0.00093 8.33333E-7 -1.23457E-7 " pathEditMode="relative" rAng="0" ptsTypes="AAAAAAAAAAAAAAAAA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69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7" grpId="1" animBg="1"/>
      <p:bldP spid="9" grpId="0" animBg="1"/>
      <p:bldP spid="9" grpId="1" animBg="1"/>
      <p:bldP spid="15" grpId="0" animBg="1"/>
      <p:bldP spid="15" grpId="1" animBg="1"/>
      <p:bldP spid="17" grpId="0"/>
      <p:bldP spid="29" grpId="0" animBg="1"/>
      <p:bldP spid="29" grpId="1" animBg="1"/>
      <p:bldP spid="13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157221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752600" y="1028700"/>
            <a:ext cx="10688555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3103645" y="2279463"/>
            <a:ext cx="7885181" cy="128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8"/>
              </a:lnSpc>
              <a:spcBef>
                <a:spcPct val="0"/>
              </a:spcBef>
            </a:pPr>
            <a:r>
              <a:rPr lang="en-US" sz="7863" dirty="0" err="1">
                <a:solidFill>
                  <a:srgbClr val="000000"/>
                </a:solidFill>
                <a:latin typeface="Repo Bold Bold"/>
              </a:rPr>
              <a:t>Teorema</a:t>
            </a:r>
            <a:endParaRPr lang="en-US" sz="7863" dirty="0">
              <a:solidFill>
                <a:srgbClr val="000000"/>
              </a:solidFill>
              <a:latin typeface="Repo Bold Bold"/>
            </a:endParaRPr>
          </a:p>
        </p:txBody>
      </p:sp>
      <p:sp>
        <p:nvSpPr>
          <p:cNvPr id="9" name="Freeform 9"/>
          <p:cNvSpPr/>
          <p:nvPr/>
        </p:nvSpPr>
        <p:spPr>
          <a:xfrm rot="1683888">
            <a:off x="10725220" y="632959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271A0DF8-9ED6-5E9D-F750-EADECC51F2F3}"/>
                  </a:ext>
                </a:extLst>
              </p:cNvPr>
              <p:cNvSpPr txBox="1"/>
              <p:nvPr/>
            </p:nvSpPr>
            <p:spPr>
              <a:xfrm>
                <a:off x="3675899" y="3561289"/>
                <a:ext cx="7280270" cy="1376274"/>
              </a:xfrm>
              <a:prstGeom prst="rect">
                <a:avLst/>
              </a:prstGeom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2800" spc="-70" dirty="0">
                    <a:solidFill>
                      <a:srgbClr val="FFFFFF"/>
                    </a:solidFill>
                    <a:latin typeface="DM Sans" pitchFamily="2" charset="0"/>
                    <a:cs typeface="Microsoft Sans Serif"/>
                  </a:rPr>
                  <a:t>Theorem</a:t>
                </a:r>
                <a:endParaRPr sz="2800" dirty="0">
                  <a:latin typeface="DM Sans" pitchFamily="2" charset="0"/>
                  <a:cs typeface="Microsoft Sans Serif"/>
                </a:endParaRPr>
              </a:p>
              <a:p>
                <a:pPr marL="12700" marR="5080">
                  <a:lnSpc>
                    <a:spcPct val="102600"/>
                  </a:lnSpc>
                  <a:spcBef>
                    <a:spcPts val="210"/>
                  </a:spcBef>
                </a:pPr>
                <a:r>
                  <a:rPr sz="2800" spc="-45" dirty="0">
                    <a:latin typeface="DM Sans" pitchFamily="2" charset="0"/>
                    <a:cs typeface="Times New Roman" panose="02020603050405020304" pitchFamily="18" charset="0"/>
                  </a:rPr>
                  <a:t>Misalkan</a:t>
                </a:r>
                <a:r>
                  <a:rPr sz="28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800" spc="-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DM Sans" pitchFamily="2" charset="0"/>
                    <a:cs typeface="Times New Roman" panose="02020603050405020304" pitchFamily="18" charset="0"/>
                  </a:rPr>
                  <a:t>grup,</a:t>
                </a:r>
                <a:r>
                  <a:rPr sz="28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800" spc="11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114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sz="28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260" dirty="0">
                    <a:latin typeface="DM Sans" pitchFamily="2" charset="0"/>
                    <a:cs typeface="Times New Roman" panose="02020603050405020304" pitchFamily="18" charset="0"/>
                  </a:rPr>
                  <a:t>∅</a:t>
                </a:r>
                <a:r>
                  <a:rPr sz="2800" spc="-2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235" dirty="0">
                    <a:latin typeface="DM Sans" pitchFamily="2" charset="0"/>
                    <a:cs typeface="Times New Roman" panose="02020603050405020304" pitchFamily="18" charset="0"/>
                  </a:rPr>
                  <a:t>       </a:t>
                </a:r>
                <a:r>
                  <a:rPr sz="2800" spc="-65" dirty="0" err="1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8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800" spc="11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114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∁</m:t>
                    </m:r>
                  </m:oMath>
                </a14:m>
                <a:r>
                  <a:rPr sz="2800" spc="-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5" dirty="0">
                    <a:latin typeface="DM Sans" pitchFamily="2" charset="0"/>
                    <a:cs typeface="Times New Roman" panose="02020603050405020304" pitchFamily="18" charset="0"/>
                  </a:rPr>
                  <a:t>G.</a:t>
                </a:r>
                <a:r>
                  <a:rPr sz="28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8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45" dirty="0">
                    <a:latin typeface="DM Sans" pitchFamily="2" charset="0"/>
                    <a:cs typeface="Times New Roman" panose="02020603050405020304" pitchFamily="18" charset="0"/>
                  </a:rPr>
                  <a:t>dikatakan</a:t>
                </a:r>
                <a:r>
                  <a:rPr sz="28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8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8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8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155" dirty="0" err="1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800" spc="-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8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75" dirty="0" err="1">
                    <a:latin typeface="DM Sans" pitchFamily="2" charset="0"/>
                    <a:cs typeface="Times New Roman" panose="02020603050405020304" pitchFamily="18" charset="0"/>
                  </a:rPr>
                  <a:t>hanya</a:t>
                </a:r>
                <a:r>
                  <a:rPr sz="28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 err="1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lang="en-GB" sz="2800" spc="-25" dirty="0">
                    <a:latin typeface="DM Sans" pitchFamily="2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sz="28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271A0DF8-9ED6-5E9D-F750-EADECC51F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899" y="3561289"/>
                <a:ext cx="7280270" cy="1376274"/>
              </a:xfrm>
              <a:prstGeom prst="rect">
                <a:avLst/>
              </a:prstGeom>
              <a:blipFill>
                <a:blip r:embed="rId15"/>
                <a:stretch>
                  <a:fillRect l="-2764" t="-4867" b="-1460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21">
            <a:extLst>
              <a:ext uri="{FF2B5EF4-FFF2-40B4-BE49-F238E27FC236}">
                <a16:creationId xmlns:a16="http://schemas.microsoft.com/office/drawing/2014/main" id="{6C3A7078-6B95-2C15-D23F-2F57D7E899FE}"/>
              </a:ext>
            </a:extLst>
          </p:cNvPr>
          <p:cNvSpPr txBox="1"/>
          <p:nvPr/>
        </p:nvSpPr>
        <p:spPr>
          <a:xfrm>
            <a:off x="3675899" y="5091871"/>
            <a:ext cx="6537497" cy="10647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5300" marR="30480" indent="-457200">
              <a:lnSpc>
                <a:spcPct val="125299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sz="2800" spc="-15" dirty="0">
                <a:latin typeface="DM Sans" pitchFamily="2" charset="0"/>
                <a:cs typeface="Microsoft Sans Serif"/>
              </a:rPr>
              <a:t>Unt</a:t>
            </a:r>
            <a:r>
              <a:rPr sz="2800" spc="-20" dirty="0">
                <a:latin typeface="DM Sans" pitchFamily="2" charset="0"/>
                <a:cs typeface="Microsoft Sans Serif"/>
              </a:rPr>
              <a:t>uk</a:t>
            </a:r>
            <a:r>
              <a:rPr sz="2800" spc="85" dirty="0">
                <a:latin typeface="DM Sans" pitchFamily="2" charset="0"/>
                <a:cs typeface="Times New Roman"/>
              </a:rPr>
              <a:t> </a:t>
            </a:r>
            <a:r>
              <a:rPr sz="2800" spc="-135" dirty="0">
                <a:latin typeface="DM Sans" pitchFamily="2" charset="0"/>
                <a:cs typeface="Microsoft Sans Serif"/>
              </a:rPr>
              <a:t>s</a:t>
            </a:r>
            <a:r>
              <a:rPr sz="2800" spc="-35" dirty="0">
                <a:latin typeface="DM Sans" pitchFamily="2" charset="0"/>
                <a:cs typeface="Microsoft Sans Serif"/>
              </a:rPr>
              <a:t>etiap</a:t>
            </a:r>
            <a:r>
              <a:rPr sz="2800" spc="85" dirty="0">
                <a:latin typeface="DM Sans" pitchFamily="2" charset="0"/>
                <a:cs typeface="Times New Roman"/>
              </a:rPr>
              <a:t> </a:t>
            </a:r>
            <a:r>
              <a:rPr sz="2800" spc="-80" dirty="0">
                <a:latin typeface="DM Sans" pitchFamily="2" charset="0"/>
                <a:cs typeface="Microsoft Sans Serif"/>
              </a:rPr>
              <a:t>a</a:t>
            </a:r>
            <a:r>
              <a:rPr sz="2800" spc="-5" dirty="0">
                <a:latin typeface="DM Sans" pitchFamily="2" charset="0"/>
                <a:cs typeface="Microsoft Sans Serif"/>
              </a:rPr>
              <a:t>,</a:t>
            </a:r>
            <a:r>
              <a:rPr sz="2800" spc="-95" dirty="0">
                <a:latin typeface="DM Sans" pitchFamily="2" charset="0"/>
                <a:cs typeface="Times New Roman"/>
              </a:rPr>
              <a:t> </a:t>
            </a:r>
            <a:r>
              <a:rPr sz="2800" spc="-50" dirty="0">
                <a:latin typeface="DM Sans" pitchFamily="2" charset="0"/>
                <a:cs typeface="Microsoft Sans Serif"/>
              </a:rPr>
              <a:t>b</a:t>
            </a:r>
            <a:r>
              <a:rPr sz="2800" spc="70" dirty="0">
                <a:latin typeface="DM Sans" pitchFamily="2" charset="0"/>
                <a:cs typeface="Times New Roman"/>
              </a:rPr>
              <a:t> </a:t>
            </a:r>
            <a:r>
              <a:rPr sz="2800" spc="-120" dirty="0">
                <a:latin typeface="DM Sans" pitchFamily="2" charset="0"/>
                <a:cs typeface="Lucida Sans Unicode"/>
              </a:rPr>
              <a:t>∈</a:t>
            </a:r>
            <a:r>
              <a:rPr sz="2800" spc="40" dirty="0">
                <a:latin typeface="DM Sans" pitchFamily="2" charset="0"/>
                <a:cs typeface="Times New Roman"/>
              </a:rPr>
              <a:t> </a:t>
            </a:r>
            <a:r>
              <a:rPr sz="2800" spc="60" dirty="0">
                <a:latin typeface="DM Sans" pitchFamily="2" charset="0"/>
                <a:cs typeface="Microsoft Sans Serif"/>
              </a:rPr>
              <a:t>H</a:t>
            </a:r>
            <a:r>
              <a:rPr sz="2800" spc="-45" dirty="0">
                <a:latin typeface="DM Sans" pitchFamily="2" charset="0"/>
                <a:cs typeface="Microsoft Sans Serif"/>
              </a:rPr>
              <a:t>,ma</a:t>
            </a:r>
            <a:r>
              <a:rPr sz="2800" spc="-75" dirty="0">
                <a:latin typeface="DM Sans" pitchFamily="2" charset="0"/>
                <a:cs typeface="Microsoft Sans Serif"/>
              </a:rPr>
              <a:t>k</a:t>
            </a:r>
            <a:r>
              <a:rPr sz="2800" spc="-90" dirty="0">
                <a:latin typeface="DM Sans" pitchFamily="2" charset="0"/>
                <a:cs typeface="Microsoft Sans Serif"/>
              </a:rPr>
              <a:t>a</a:t>
            </a:r>
            <a:r>
              <a:rPr sz="2800" spc="85" dirty="0">
                <a:latin typeface="DM Sans" pitchFamily="2" charset="0"/>
                <a:cs typeface="Times New Roman"/>
              </a:rPr>
              <a:t> </a:t>
            </a:r>
            <a:r>
              <a:rPr sz="2800" spc="-90" dirty="0">
                <a:latin typeface="DM Sans" pitchFamily="2" charset="0"/>
                <a:cs typeface="Microsoft Sans Serif"/>
              </a:rPr>
              <a:t>a</a:t>
            </a:r>
            <a:r>
              <a:rPr sz="2800" spc="-50" dirty="0">
                <a:latin typeface="DM Sans" pitchFamily="2" charset="0"/>
                <a:cs typeface="Microsoft Sans Serif"/>
              </a:rPr>
              <a:t>b</a:t>
            </a:r>
            <a:r>
              <a:rPr sz="2800" spc="70" dirty="0">
                <a:latin typeface="DM Sans" pitchFamily="2" charset="0"/>
                <a:cs typeface="Times New Roman"/>
              </a:rPr>
              <a:t> </a:t>
            </a:r>
            <a:r>
              <a:rPr sz="2800" spc="-120" dirty="0">
                <a:latin typeface="DM Sans" pitchFamily="2" charset="0"/>
                <a:cs typeface="Lucida Sans Unicode"/>
              </a:rPr>
              <a:t>∈</a:t>
            </a:r>
            <a:r>
              <a:rPr lang="en-US" sz="2800" spc="-120" dirty="0">
                <a:latin typeface="DM Sans" pitchFamily="2" charset="0"/>
                <a:cs typeface="Lucida Sans Unicode"/>
              </a:rPr>
              <a:t> H</a:t>
            </a:r>
            <a:endParaRPr lang="en-US" sz="2800" spc="40" dirty="0">
              <a:latin typeface="DM Sans" pitchFamily="2" charset="0"/>
              <a:cs typeface="Times New Roman"/>
            </a:endParaRPr>
          </a:p>
          <a:p>
            <a:pPr marL="495300" marR="30480" indent="-457200">
              <a:lnSpc>
                <a:spcPct val="125299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sz="2800" spc="-15" dirty="0" err="1">
                <a:latin typeface="DM Sans" pitchFamily="2" charset="0"/>
                <a:cs typeface="Microsoft Sans Serif"/>
              </a:rPr>
              <a:t>Unt</a:t>
            </a:r>
            <a:r>
              <a:rPr sz="2800" spc="-20" dirty="0" err="1">
                <a:latin typeface="DM Sans" pitchFamily="2" charset="0"/>
                <a:cs typeface="Microsoft Sans Serif"/>
              </a:rPr>
              <a:t>uk</a:t>
            </a:r>
            <a:r>
              <a:rPr sz="2800" spc="85" dirty="0">
                <a:latin typeface="DM Sans" pitchFamily="2" charset="0"/>
                <a:cs typeface="Times New Roman"/>
              </a:rPr>
              <a:t> </a:t>
            </a:r>
            <a:r>
              <a:rPr sz="2800" spc="-135" dirty="0">
                <a:latin typeface="DM Sans" pitchFamily="2" charset="0"/>
                <a:cs typeface="Microsoft Sans Serif"/>
              </a:rPr>
              <a:t>s</a:t>
            </a:r>
            <a:r>
              <a:rPr sz="2800" spc="-35" dirty="0">
                <a:latin typeface="DM Sans" pitchFamily="2" charset="0"/>
                <a:cs typeface="Microsoft Sans Serif"/>
              </a:rPr>
              <a:t>etiap</a:t>
            </a:r>
            <a:r>
              <a:rPr sz="2800" spc="85" dirty="0">
                <a:latin typeface="DM Sans" pitchFamily="2" charset="0"/>
                <a:cs typeface="Times New Roman"/>
              </a:rPr>
              <a:t> </a:t>
            </a:r>
            <a:r>
              <a:rPr sz="2800" spc="-90" dirty="0">
                <a:latin typeface="DM Sans" pitchFamily="2" charset="0"/>
                <a:cs typeface="Microsoft Sans Serif"/>
              </a:rPr>
              <a:t>a</a:t>
            </a:r>
            <a:r>
              <a:rPr sz="2800" spc="50" dirty="0">
                <a:latin typeface="DM Sans" pitchFamily="2" charset="0"/>
                <a:cs typeface="Times New Roman"/>
              </a:rPr>
              <a:t> </a:t>
            </a:r>
            <a:r>
              <a:rPr sz="2800" spc="-120" dirty="0">
                <a:latin typeface="DM Sans" pitchFamily="2" charset="0"/>
                <a:cs typeface="Lucida Sans Unicode"/>
              </a:rPr>
              <a:t>∈</a:t>
            </a:r>
            <a:r>
              <a:rPr sz="2800" spc="40" dirty="0">
                <a:latin typeface="DM Sans" pitchFamily="2" charset="0"/>
                <a:cs typeface="Times New Roman"/>
              </a:rPr>
              <a:t> </a:t>
            </a:r>
            <a:r>
              <a:rPr sz="2800" spc="60" dirty="0">
                <a:latin typeface="DM Sans" pitchFamily="2" charset="0"/>
                <a:cs typeface="Microsoft Sans Serif"/>
              </a:rPr>
              <a:t>H</a:t>
            </a:r>
            <a:r>
              <a:rPr sz="2800" spc="-45" dirty="0">
                <a:latin typeface="DM Sans" pitchFamily="2" charset="0"/>
                <a:cs typeface="Microsoft Sans Serif"/>
              </a:rPr>
              <a:t>,</a:t>
            </a:r>
            <a:r>
              <a:rPr lang="en-GB" sz="2800" spc="-45" dirty="0">
                <a:latin typeface="DM Sans" pitchFamily="2" charset="0"/>
                <a:cs typeface="Microsoft Sans Serif"/>
              </a:rPr>
              <a:t> </a:t>
            </a:r>
            <a:r>
              <a:rPr sz="2800" spc="-45" dirty="0" err="1">
                <a:latin typeface="DM Sans" pitchFamily="2" charset="0"/>
                <a:cs typeface="Microsoft Sans Serif"/>
              </a:rPr>
              <a:t>ma</a:t>
            </a:r>
            <a:r>
              <a:rPr sz="2800" spc="-75" dirty="0" err="1">
                <a:latin typeface="DM Sans" pitchFamily="2" charset="0"/>
                <a:cs typeface="Microsoft Sans Serif"/>
              </a:rPr>
              <a:t>k</a:t>
            </a:r>
            <a:r>
              <a:rPr sz="2800" spc="-90" dirty="0" err="1">
                <a:latin typeface="DM Sans" pitchFamily="2" charset="0"/>
                <a:cs typeface="Microsoft Sans Serif"/>
              </a:rPr>
              <a:t>a</a:t>
            </a:r>
            <a:r>
              <a:rPr sz="2800" spc="85" dirty="0">
                <a:latin typeface="DM Sans" pitchFamily="2" charset="0"/>
                <a:cs typeface="Times New Roman"/>
              </a:rPr>
              <a:t> </a:t>
            </a:r>
            <a:r>
              <a:rPr sz="2800" spc="-70" dirty="0">
                <a:latin typeface="DM Sans" pitchFamily="2" charset="0"/>
                <a:cs typeface="Microsoft Sans Serif"/>
              </a:rPr>
              <a:t>a</a:t>
            </a:r>
            <a:r>
              <a:rPr sz="2800" spc="-225" baseline="27777" dirty="0">
                <a:latin typeface="DM Sans" pitchFamily="2" charset="0"/>
                <a:cs typeface="Lucida Sans Unicode"/>
              </a:rPr>
              <a:t>—</a:t>
            </a:r>
            <a:r>
              <a:rPr sz="2800" spc="-75" baseline="27777" dirty="0">
                <a:latin typeface="DM Sans" pitchFamily="2" charset="0"/>
                <a:cs typeface="Microsoft Sans Serif"/>
              </a:rPr>
              <a:t>1</a:t>
            </a:r>
            <a:r>
              <a:rPr sz="2800" baseline="27777" dirty="0">
                <a:latin typeface="DM Sans" pitchFamily="2" charset="0"/>
                <a:cs typeface="Times New Roman"/>
              </a:rPr>
              <a:t> </a:t>
            </a:r>
            <a:r>
              <a:rPr sz="2800" spc="-15" baseline="27777" dirty="0">
                <a:latin typeface="DM Sans" pitchFamily="2" charset="0"/>
                <a:cs typeface="Times New Roman"/>
              </a:rPr>
              <a:t> </a:t>
            </a:r>
            <a:r>
              <a:rPr sz="2800" spc="-120" dirty="0">
                <a:latin typeface="DM Sans" pitchFamily="2" charset="0"/>
                <a:cs typeface="Lucida Sans Unicode"/>
              </a:rPr>
              <a:t>∈</a:t>
            </a:r>
            <a:r>
              <a:rPr sz="2800" spc="40" dirty="0">
                <a:latin typeface="DM Sans" pitchFamily="2" charset="0"/>
                <a:cs typeface="Times New Roman"/>
              </a:rPr>
              <a:t> </a:t>
            </a:r>
            <a:r>
              <a:rPr sz="2800" spc="-25" dirty="0">
                <a:latin typeface="DM Sans" pitchFamily="2" charset="0"/>
                <a:cs typeface="Microsoft Sans Serif"/>
              </a:rPr>
              <a:t>H</a:t>
            </a:r>
            <a:endParaRPr sz="2800" dirty="0">
              <a:latin typeface="DM Sans" pitchFamily="2" charset="0"/>
              <a:cs typeface="Microsoft Sans Serif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7717E6-770C-94A0-63BC-381A9B713752}"/>
              </a:ext>
            </a:extLst>
          </p:cNvPr>
          <p:cNvGrpSpPr/>
          <p:nvPr/>
        </p:nvGrpSpPr>
        <p:grpSpPr>
          <a:xfrm>
            <a:off x="11941223" y="3416984"/>
            <a:ext cx="7337377" cy="7377620"/>
            <a:chOff x="12678345" y="3416984"/>
            <a:chExt cx="7337377" cy="7377620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CE39C7D-3D5D-D4BA-ED4B-4778C2C5481C}"/>
                </a:ext>
              </a:extLst>
            </p:cNvPr>
            <p:cNvSpPr/>
            <p:nvPr/>
          </p:nvSpPr>
          <p:spPr>
            <a:xfrm>
              <a:off x="12678345" y="3416984"/>
              <a:ext cx="7337377" cy="7377620"/>
            </a:xfrm>
            <a:custGeom>
              <a:avLst/>
              <a:gdLst/>
              <a:ahLst/>
              <a:cxnLst/>
              <a:rect l="l" t="t" r="r" b="b"/>
              <a:pathLst>
                <a:path w="1854282" h="1864452">
                  <a:moveTo>
                    <a:pt x="1854282" y="0"/>
                  </a:moveTo>
                  <a:lnTo>
                    <a:pt x="0" y="0"/>
                  </a:lnTo>
                  <a:lnTo>
                    <a:pt x="0" y="1864452"/>
                  </a:lnTo>
                  <a:lnTo>
                    <a:pt x="1854282" y="1864452"/>
                  </a:lnTo>
                  <a:lnTo>
                    <a:pt x="1854282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C49A43-399E-C49C-6D1F-765B7A9EB79B}"/>
                </a:ext>
              </a:extLst>
            </p:cNvPr>
            <p:cNvSpPr/>
            <p:nvPr/>
          </p:nvSpPr>
          <p:spPr>
            <a:xfrm>
              <a:off x="16764000" y="4762500"/>
              <a:ext cx="503178" cy="329371"/>
            </a:xfrm>
            <a:prstGeom prst="ellipse">
              <a:avLst/>
            </a:prstGeom>
            <a:solidFill>
              <a:srgbClr val="EBB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14E6AB-51FE-7542-2807-5F2425FAF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6010064" y="4629351"/>
              <a:ext cx="1478644" cy="925040"/>
            </a:xfrm>
            <a:prstGeom prst="rect">
              <a:avLst/>
            </a:prstGeom>
          </p:spPr>
        </p:pic>
      </p:grpSp>
      <p:pic>
        <p:nvPicPr>
          <p:cNvPr id="22" name="4 (4)">
            <a:hlinkClick r:id="" action="ppaction://media"/>
            <a:extLst>
              <a:ext uri="{FF2B5EF4-FFF2-40B4-BE49-F238E27FC236}">
                <a16:creationId xmlns:a16="http://schemas.microsoft.com/office/drawing/2014/main" id="{25D9BCF8-752F-1FB0-F053-67F784679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447973" y="9313433"/>
            <a:ext cx="300428" cy="30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9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 animBg="1"/>
      <p:bldP spid="9" grpId="1" animBg="1"/>
      <p:bldP spid="10" grpId="0" animBg="1"/>
      <p:bldP spid="10" grpId="1" animBg="1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157221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752600" y="1028700"/>
            <a:ext cx="10688555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10725220" y="632959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7717E6-770C-94A0-63BC-381A9B713752}"/>
              </a:ext>
            </a:extLst>
          </p:cNvPr>
          <p:cNvGrpSpPr/>
          <p:nvPr/>
        </p:nvGrpSpPr>
        <p:grpSpPr>
          <a:xfrm>
            <a:off x="11941223" y="3416984"/>
            <a:ext cx="7337377" cy="7377620"/>
            <a:chOff x="12678345" y="3416984"/>
            <a:chExt cx="7337377" cy="7377620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CE39C7D-3D5D-D4BA-ED4B-4778C2C5481C}"/>
                </a:ext>
              </a:extLst>
            </p:cNvPr>
            <p:cNvSpPr/>
            <p:nvPr/>
          </p:nvSpPr>
          <p:spPr>
            <a:xfrm>
              <a:off x="12678345" y="3416984"/>
              <a:ext cx="7337377" cy="7377620"/>
            </a:xfrm>
            <a:custGeom>
              <a:avLst/>
              <a:gdLst/>
              <a:ahLst/>
              <a:cxnLst/>
              <a:rect l="l" t="t" r="r" b="b"/>
              <a:pathLst>
                <a:path w="1854282" h="1864452">
                  <a:moveTo>
                    <a:pt x="1854282" y="0"/>
                  </a:moveTo>
                  <a:lnTo>
                    <a:pt x="0" y="0"/>
                  </a:lnTo>
                  <a:lnTo>
                    <a:pt x="0" y="1864452"/>
                  </a:lnTo>
                  <a:lnTo>
                    <a:pt x="1854282" y="1864452"/>
                  </a:lnTo>
                  <a:lnTo>
                    <a:pt x="1854282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C49A43-399E-C49C-6D1F-765B7A9EB79B}"/>
                </a:ext>
              </a:extLst>
            </p:cNvPr>
            <p:cNvSpPr/>
            <p:nvPr/>
          </p:nvSpPr>
          <p:spPr>
            <a:xfrm>
              <a:off x="16764000" y="4762500"/>
              <a:ext cx="503178" cy="329371"/>
            </a:xfrm>
            <a:prstGeom prst="ellipse">
              <a:avLst/>
            </a:prstGeom>
            <a:solidFill>
              <a:srgbClr val="EBB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14E6AB-51FE-7542-2807-5F2425FAF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7727">
              <a:off x="16010064" y="4629351"/>
              <a:ext cx="1478644" cy="925040"/>
            </a:xfrm>
            <a:prstGeom prst="rect">
              <a:avLst/>
            </a:prstGeom>
          </p:spPr>
        </p:pic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FF7D8C04-2293-68E2-06EE-FEB0EC5A2806}"/>
              </a:ext>
            </a:extLst>
          </p:cNvPr>
          <p:cNvSpPr txBox="1"/>
          <p:nvPr/>
        </p:nvSpPr>
        <p:spPr>
          <a:xfrm>
            <a:off x="3323418" y="2171700"/>
            <a:ext cx="7885181" cy="128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8"/>
              </a:lnSpc>
              <a:spcBef>
                <a:spcPct val="0"/>
              </a:spcBef>
            </a:pPr>
            <a:r>
              <a:rPr lang="en-US" sz="7863" dirty="0">
                <a:solidFill>
                  <a:srgbClr val="000000"/>
                </a:solidFill>
                <a:latin typeface="Repo Bold Bold"/>
              </a:rPr>
              <a:t>Bukti </a:t>
            </a:r>
            <a:r>
              <a:rPr lang="en-US" sz="7863" dirty="0" err="1">
                <a:solidFill>
                  <a:srgbClr val="000000"/>
                </a:solidFill>
                <a:latin typeface="Repo Bold Bold"/>
              </a:rPr>
              <a:t>Teorema</a:t>
            </a:r>
            <a:endParaRPr lang="en-US" sz="7863" dirty="0">
              <a:solidFill>
                <a:srgbClr val="000000"/>
              </a:solidFill>
              <a:latin typeface="Repo Bold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6">
                <a:extLst>
                  <a:ext uri="{FF2B5EF4-FFF2-40B4-BE49-F238E27FC236}">
                    <a16:creationId xmlns:a16="http://schemas.microsoft.com/office/drawing/2014/main" id="{ADDC7884-4965-4A96-0EE2-99BB9D48A019}"/>
                  </a:ext>
                </a:extLst>
              </p:cNvPr>
              <p:cNvSpPr txBox="1"/>
              <p:nvPr/>
            </p:nvSpPr>
            <p:spPr>
              <a:xfrm>
                <a:off x="2286000" y="3135895"/>
                <a:ext cx="9446783" cy="4949817"/>
              </a:xfrm>
              <a:prstGeom prst="rect">
                <a:avLst/>
              </a:prstGeom>
            </p:spPr>
            <p:txBody>
              <a:bodyPr vert="horz" wrap="square" lIns="0" tIns="48260" rIns="0" bIns="0" rtlCol="0">
                <a:spAutoFit/>
              </a:bodyPr>
              <a:lstStyle/>
              <a:p>
                <a:pPr marL="114300">
                  <a:lnSpc>
                    <a:spcPct val="100000"/>
                  </a:lnSpc>
                  <a:spcBef>
                    <a:spcPts val="380"/>
                  </a:spcBef>
                </a:pPr>
                <a:endParaRPr sz="2200" dirty="0">
                  <a:latin typeface="DM Sans" pitchFamily="2" charset="0"/>
                  <a:cs typeface="Microsoft Sans Serif"/>
                </a:endParaRPr>
              </a:p>
              <a:p>
                <a:pPr marL="114300" marR="307975" indent="1270" algn="just">
                  <a:lnSpc>
                    <a:spcPct val="102699"/>
                  </a:lnSpc>
                  <a:spcBef>
                    <a:spcPts val="275"/>
                  </a:spcBef>
                </a:pP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(⇒)</a:t>
                </a:r>
                <a:r>
                  <a:rPr sz="2200" spc="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2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0" dirty="0">
                    <a:latin typeface="DM Sans" pitchFamily="2" charset="0"/>
                    <a:cs typeface="Times New Roman" panose="02020603050405020304" pitchFamily="18" charset="0"/>
                  </a:rPr>
                  <a:t>tentu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memenuhi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keempat </a:t>
                </a:r>
                <a:r>
                  <a:rPr sz="2200" spc="-2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aksioma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0" dirty="0">
                    <a:latin typeface="DM Sans" pitchFamily="2" charset="0"/>
                    <a:cs typeface="Times New Roman" panose="02020603050405020304" pitchFamily="18" charset="0"/>
                  </a:rPr>
                  <a:t>Grup.  </a:t>
                </a:r>
                <a:r>
                  <a:rPr sz="2200" spc="-15" dirty="0">
                    <a:latin typeface="DM Sans" pitchFamily="2" charset="0"/>
                    <a:cs typeface="Times New Roman" panose="02020603050405020304" pitchFamily="18" charset="0"/>
                  </a:rPr>
                  <a:t>Ini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berarti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memenuhi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kedua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tersebut.</a:t>
                </a:r>
                <a:endParaRPr sz="22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4300" marR="81280" indent="1270" algn="just">
                  <a:lnSpc>
                    <a:spcPct val="102600"/>
                  </a:lnSpc>
                  <a:spcBef>
                    <a:spcPts val="5"/>
                  </a:spcBef>
                </a:pPr>
                <a:r>
                  <a:rPr sz="2200" spc="20" dirty="0">
                    <a:latin typeface="DM Sans" pitchFamily="2" charset="0"/>
                    <a:cs typeface="Times New Roman" panose="02020603050405020304" pitchFamily="18" charset="0"/>
                  </a:rPr>
                  <a:t>(⇐)</a:t>
                </a:r>
                <a:r>
                  <a:rPr sz="2200" spc="1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Sebaliknya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jika</a:t>
                </a:r>
                <a:r>
                  <a:rPr sz="2200" spc="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diketahui</a:t>
                </a:r>
                <a:r>
                  <a:rPr sz="2200" spc="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1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114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sz="2200" spc="-1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60" dirty="0">
                    <a:latin typeface="DM Sans" pitchFamily="2" charset="0"/>
                    <a:cs typeface="Times New Roman" panose="02020603050405020304" pitchFamily="18" charset="0"/>
                  </a:rPr>
                  <a:t>∅</a:t>
                </a:r>
                <a:r>
                  <a:rPr sz="2200" spc="-2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14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320" dirty="0">
                    <a:latin typeface="DM Sans" pitchFamily="2" charset="0"/>
                    <a:cs typeface="Times New Roman" panose="02020603050405020304" pitchFamily="18" charset="0"/>
                  </a:rPr>
                  <a:t>c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200" spc="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berlaku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15" dirty="0">
                    <a:latin typeface="DM Sans" pitchFamily="2" charset="0"/>
                    <a:cs typeface="Times New Roman" panose="02020603050405020304" pitchFamily="18" charset="0"/>
                  </a:rPr>
                  <a:t>(1)</a:t>
                </a:r>
                <a:r>
                  <a:rPr sz="2200" spc="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Untuk </a:t>
                </a:r>
                <a:r>
                  <a:rPr sz="22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setiap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i="1" spc="-45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200" spc="-1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i="1" spc="-50" dirty="0"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sz="2200" spc="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i="1" spc="-70" dirty="0">
                    <a:latin typeface="DM Sans" pitchFamily="2" charset="0"/>
                    <a:cs typeface="Times New Roman" panose="02020603050405020304" pitchFamily="18" charset="0"/>
                  </a:rPr>
                  <a:t>ab</a:t>
                </a:r>
                <a:r>
                  <a:rPr sz="2200" spc="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10" dirty="0">
                    <a:latin typeface="DM Sans" pitchFamily="2" charset="0"/>
                    <a:cs typeface="Times New Roman" panose="02020603050405020304" pitchFamily="18" charset="0"/>
                  </a:rPr>
                  <a:t>(2)</a:t>
                </a:r>
                <a:r>
                  <a:rPr sz="22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5" dirty="0">
                    <a:latin typeface="DM Sans" pitchFamily="2" charset="0"/>
                    <a:cs typeface="Times New Roman" panose="02020603050405020304" pitchFamily="18" charset="0"/>
                  </a:rPr>
                  <a:t>Untuk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setiap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200" spc="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,maka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200" spc="-135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200" spc="-89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sz="2200" spc="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akan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ditunjukkan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2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2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4300" marR="91440" algn="just">
                  <a:lnSpc>
                    <a:spcPct val="102600"/>
                  </a:lnSpc>
                </a:pP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Karena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sudah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memenuhi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dua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sifat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yaitu </a:t>
                </a:r>
                <a:r>
                  <a:rPr sz="2200" spc="-5" dirty="0">
                    <a:latin typeface="DM Sans" pitchFamily="2" charset="0"/>
                    <a:cs typeface="Times New Roman" panose="02020603050405020304" pitchFamily="18" charset="0"/>
                  </a:rPr>
                  <a:t>tertutup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mempunyai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invers,</a:t>
                </a:r>
                <a:r>
                  <a:rPr sz="2200" spc="-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" dirty="0">
                    <a:latin typeface="DM Sans" pitchFamily="2" charset="0"/>
                    <a:cs typeface="Times New Roman" panose="02020603050405020304" pitchFamily="18" charset="0"/>
                  </a:rPr>
                  <a:t>kita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tinggal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membuktikan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adanya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unsur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30" dirty="0">
                    <a:latin typeface="DM Sans" pitchFamily="2" charset="0"/>
                    <a:cs typeface="Times New Roman" panose="02020603050405020304" pitchFamily="18" charset="0"/>
                  </a:rPr>
                  <a:t>identitas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berlaku </a:t>
                </a:r>
                <a:r>
                  <a:rPr sz="22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asosiatif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0" dirty="0">
                    <a:latin typeface="DM Sans" pitchFamily="2" charset="0"/>
                    <a:cs typeface="Times New Roman" panose="02020603050405020304" pitchFamily="18" charset="0"/>
                  </a:rPr>
                  <a:t>setiap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unsur-unsur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di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2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13664" marR="158115" algn="just">
                  <a:lnSpc>
                    <a:spcPct val="102600"/>
                  </a:lnSpc>
                </a:pP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2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grup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200" spc="1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200" spc="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berlaku </a:t>
                </a:r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sifat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asosiatif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200" spc="1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2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320" dirty="0">
                    <a:latin typeface="DM Sans" pitchFamily="2" charset="0"/>
                    <a:cs typeface="Times New Roman" panose="02020603050405020304" pitchFamily="18" charset="0"/>
                  </a:rPr>
                  <a:t>c </a:t>
                </a:r>
                <a:r>
                  <a:rPr sz="2200" spc="-5" dirty="0">
                    <a:latin typeface="DM Sans" pitchFamily="2" charset="0"/>
                    <a:cs typeface="Times New Roman" panose="02020603050405020304" pitchFamily="18" charset="0"/>
                  </a:rPr>
                  <a:t>G, </a:t>
                </a:r>
                <a:r>
                  <a:rPr sz="2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200" spc="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sz="2200" spc="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asosiatif</a:t>
                </a:r>
                <a:r>
                  <a:rPr sz="22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juga</a:t>
                </a:r>
                <a:r>
                  <a:rPr sz="2200" spc="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berlaku</a:t>
                </a:r>
                <a:r>
                  <a:rPr sz="22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200" spc="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5" dirty="0">
                    <a:latin typeface="DM Sans" pitchFamily="2" charset="0"/>
                    <a:cs typeface="Times New Roman" panose="02020603050405020304" pitchFamily="18" charset="0"/>
                  </a:rPr>
                  <a:t>unsur-unsur</a:t>
                </a:r>
                <a:r>
                  <a:rPr sz="22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di</a:t>
                </a:r>
                <a:r>
                  <a:rPr sz="2200" spc="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200" spc="2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80" dirty="0">
                    <a:latin typeface="DM Sans" pitchFamily="2" charset="0"/>
                    <a:cs typeface="Times New Roman" panose="02020603050405020304" pitchFamily="18" charset="0"/>
                  </a:rPr>
                  <a:t>Sedangkan</a:t>
                </a:r>
                <a:r>
                  <a:rPr sz="2200" spc="9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jika </a:t>
                </a:r>
                <a:r>
                  <a:rPr sz="22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200" spc="-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dari </a:t>
                </a:r>
                <a:r>
                  <a:rPr sz="2200" spc="10" dirty="0">
                    <a:latin typeface="DM Sans" pitchFamily="2" charset="0"/>
                    <a:cs typeface="Times New Roman" panose="02020603050405020304" pitchFamily="18" charset="0"/>
                  </a:rPr>
                  <a:t>(2)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didapatkan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200" spc="-135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200" spc="-127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200" spc="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menggunakan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5" dirty="0">
                    <a:latin typeface="DM Sans" pitchFamily="2" charset="0"/>
                    <a:cs typeface="Times New Roman" panose="02020603050405020304" pitchFamily="18" charset="0"/>
                  </a:rPr>
                  <a:t>(1), </a:t>
                </a:r>
                <a:r>
                  <a:rPr sz="2200" spc="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0" dirty="0">
                    <a:latin typeface="DM Sans" pitchFamily="2" charset="0"/>
                    <a:cs typeface="Times New Roman" panose="02020603050405020304" pitchFamily="18" charset="0"/>
                  </a:rPr>
                  <a:t>diperoleh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90" dirty="0">
                    <a:latin typeface="DM Sans" pitchFamily="2" charset="0"/>
                    <a:cs typeface="Times New Roman" panose="02020603050405020304" pitchFamily="18" charset="0"/>
                  </a:rPr>
                  <a:t>aa</a:t>
                </a:r>
                <a:r>
                  <a:rPr sz="2200" spc="-135" baseline="27777" dirty="0">
                    <a:latin typeface="DM Sans" pitchFamily="2" charset="0"/>
                    <a:cs typeface="Times New Roman" panose="02020603050405020304" pitchFamily="18" charset="0"/>
                  </a:rPr>
                  <a:t>—1</a:t>
                </a:r>
                <a:r>
                  <a:rPr sz="2200" spc="-89" baseline="27777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2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30" dirty="0"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120" dirty="0"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sz="2200" spc="-3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200" spc="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70" dirty="0">
                    <a:latin typeface="DM Sans" pitchFamily="2" charset="0"/>
                    <a:cs typeface="Times New Roman" panose="02020603050405020304" pitchFamily="18" charset="0"/>
                  </a:rPr>
                  <a:t>Dengan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50" dirty="0">
                    <a:latin typeface="DM Sans" pitchFamily="2" charset="0"/>
                    <a:cs typeface="Times New Roman" panose="02020603050405020304" pitchFamily="18" charset="0"/>
                  </a:rPr>
                  <a:t>demikian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keempat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5" dirty="0">
                    <a:latin typeface="DM Sans" pitchFamily="2" charset="0"/>
                    <a:cs typeface="Times New Roman" panose="02020603050405020304" pitchFamily="18" charset="0"/>
                  </a:rPr>
                  <a:t>aksioma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Grup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80" dirty="0">
                    <a:latin typeface="DM Sans" pitchFamily="2" charset="0"/>
                    <a:cs typeface="Times New Roman" panose="02020603050405020304" pitchFamily="18" charset="0"/>
                  </a:rPr>
                  <a:t>sudah </a:t>
                </a:r>
                <a:r>
                  <a:rPr sz="22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dipenuhi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oleh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30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200" spc="19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5" dirty="0">
                    <a:latin typeface="DM Sans" pitchFamily="2" charset="0"/>
                    <a:cs typeface="Times New Roman" panose="02020603050405020304" pitchFamily="18" charset="0"/>
                  </a:rPr>
                  <a:t>Jadi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200" spc="1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2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2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2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2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2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16">
                <a:extLst>
                  <a:ext uri="{FF2B5EF4-FFF2-40B4-BE49-F238E27FC236}">
                    <a16:creationId xmlns:a16="http://schemas.microsoft.com/office/drawing/2014/main" id="{ADDC7884-4965-4A96-0EE2-99BB9D48A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135895"/>
                <a:ext cx="9446783" cy="4949817"/>
              </a:xfrm>
              <a:prstGeom prst="rect">
                <a:avLst/>
              </a:prstGeom>
              <a:blipFill>
                <a:blip r:embed="rId18"/>
                <a:stretch>
                  <a:fillRect l="-581" r="-903" b="-246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5 (4)">
            <a:hlinkClick r:id="" action="ppaction://media"/>
            <a:extLst>
              <a:ext uri="{FF2B5EF4-FFF2-40B4-BE49-F238E27FC236}">
                <a16:creationId xmlns:a16="http://schemas.microsoft.com/office/drawing/2014/main" id="{C4C60788-313C-2176-E91E-373669206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V="1">
            <a:off x="17447973" y="9256218"/>
            <a:ext cx="414857" cy="4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4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9" grpId="1" animBg="1"/>
      <p:bldP spid="10" grpId="0" animBg="1"/>
      <p:bldP spid="10" grpId="1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572588" y="2218670"/>
            <a:ext cx="10896012" cy="6728287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5">
                <a:extLst>
                  <a:ext uri="{FF2B5EF4-FFF2-40B4-BE49-F238E27FC236}">
                    <a16:creationId xmlns:a16="http://schemas.microsoft.com/office/drawing/2014/main" id="{D0DB2604-CED5-9BE7-1395-AF128B40CE06}"/>
                  </a:ext>
                </a:extLst>
              </p:cNvPr>
              <p:cNvSpPr txBox="1"/>
              <p:nvPr/>
            </p:nvSpPr>
            <p:spPr>
              <a:xfrm>
                <a:off x="5305549" y="3924300"/>
                <a:ext cx="9437746" cy="228819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6355" algn="just">
                  <a:lnSpc>
                    <a:spcPct val="102600"/>
                  </a:lnSpc>
                  <a:spcBef>
                    <a:spcPts val="100"/>
                  </a:spcBef>
                </a:pP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sz="2400" spc="45" dirty="0">
                    <a:latin typeface="DM Sans" pitchFamily="2" charset="0"/>
                    <a:cs typeface="Times New Roman" panose="02020603050405020304" pitchFamily="18" charset="0"/>
                  </a:rPr>
                  <a:t>(1, </a:t>
                </a:r>
                <a:r>
                  <a:rPr sz="2400" spc="-15" dirty="0">
                    <a:latin typeface="DM Sans" pitchFamily="2" charset="0"/>
                    <a:cs typeface="Times New Roman" panose="02020603050405020304" pitchFamily="18" charset="0"/>
                  </a:rPr>
                  <a:t>—1}.</a:t>
                </a:r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didefinisikan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perkalian 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bilangan </a:t>
                </a:r>
                <a:r>
                  <a:rPr sz="24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real,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×</a:t>
                </a:r>
                <a:r>
                  <a:rPr sz="2400" spc="20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adala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5" dirty="0">
                    <a:latin typeface="DM Sans" pitchFamily="2" charset="0"/>
                    <a:cs typeface="Times New Roman" panose="02020603050405020304" pitchFamily="18" charset="0"/>
                  </a:rPr>
                  <a:t>gr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elia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S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elan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j</a:t>
                </a:r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utn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y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400" spc="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22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sz="2400" spc="210" dirty="0">
                    <a:latin typeface="DM Sans" pitchFamily="2" charset="0"/>
                    <a:cs typeface="Times New Roman" panose="02020603050405020304" pitchFamily="18" charset="0"/>
                  </a:rPr>
                  <a:t>}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denga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n 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perkalia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2700" marR="5080" algn="just">
                  <a:lnSpc>
                    <a:spcPct val="102600"/>
                  </a:lnSpc>
                </a:pPr>
                <a:r>
                  <a:rPr sz="2400" spc="-15" dirty="0">
                    <a:latin typeface="DM Sans" pitchFamily="2" charset="0"/>
                    <a:cs typeface="Times New Roman" panose="02020603050405020304" pitchFamily="18" charset="0"/>
                  </a:rPr>
                  <a:t>Untuk 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menunjukkan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harus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ditunjukkan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:</a:t>
                </a:r>
                <a:r>
                  <a:rPr sz="24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114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∅,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5" dirty="0"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memenuhi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Tertutup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mempunyai </a:t>
                </a:r>
                <a:r>
                  <a:rPr sz="24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invers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15">
                <a:extLst>
                  <a:ext uri="{FF2B5EF4-FFF2-40B4-BE49-F238E27FC236}">
                    <a16:creationId xmlns:a16="http://schemas.microsoft.com/office/drawing/2014/main" id="{D0DB2604-CED5-9BE7-1395-AF128B40C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49" y="3924300"/>
                <a:ext cx="9437746" cy="2288191"/>
              </a:xfrm>
              <a:prstGeom prst="rect">
                <a:avLst/>
              </a:prstGeom>
              <a:blipFill>
                <a:blip r:embed="rId11"/>
                <a:stretch>
                  <a:fillRect l="-1808" t="-3467" r="-1872" b="-72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822BB85-6EDA-ED74-292D-3F1CC3BF7726}"/>
                  </a:ext>
                </a:extLst>
              </p:cNvPr>
              <p:cNvSpPr txBox="1"/>
              <p:nvPr/>
            </p:nvSpPr>
            <p:spPr>
              <a:xfrm>
                <a:off x="5294495" y="6238104"/>
                <a:ext cx="5844799" cy="38664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135"/>
                  </a:spcBef>
                  <a:buFont typeface="Wingdings" panose="05000000000000000000" pitchFamily="2" charset="2"/>
                  <a:buChar char="§"/>
                </a:pPr>
                <a:r>
                  <a:rPr lang="pt-BR" sz="24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pt-BR" sz="24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spc="114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pt-BR" sz="2400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2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∅</a:t>
                </a:r>
                <a:r>
                  <a:rPr lang="pt-BR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pt-BR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pt-BR" sz="2400" spc="-12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pt-BR" sz="2400" spc="-13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pt-BR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spc="-9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</a:t>
                </a:r>
                <a:r>
                  <a:rPr lang="pt-BR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pt-BR" sz="24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pt-BR" sz="24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 </a:t>
                </a:r>
                <a:r>
                  <a:rPr lang="pt-BR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pt-BR" sz="24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pt-BR" sz="24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5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endParaRPr lang="pt-BR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822BB85-6EDA-ED74-292D-3F1CC3BF7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495" y="6238104"/>
                <a:ext cx="5844799" cy="386644"/>
              </a:xfrm>
              <a:prstGeom prst="rect">
                <a:avLst/>
              </a:prstGeom>
              <a:blipFill>
                <a:blip r:embed="rId12"/>
                <a:stretch>
                  <a:fillRect l="-2818" t="-23438" b="-484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9">
            <a:extLst>
              <a:ext uri="{FF2B5EF4-FFF2-40B4-BE49-F238E27FC236}">
                <a16:creationId xmlns:a16="http://schemas.microsoft.com/office/drawing/2014/main" id="{C11AF5F7-E0AA-12D9-A8D3-8A6FA9BF21D4}"/>
              </a:ext>
            </a:extLst>
          </p:cNvPr>
          <p:cNvSpPr txBox="1"/>
          <p:nvPr/>
        </p:nvSpPr>
        <p:spPr>
          <a:xfrm>
            <a:off x="5611119" y="6668191"/>
            <a:ext cx="552817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5" dirty="0">
                <a:latin typeface="DM Sans" pitchFamily="2" charset="0"/>
                <a:cs typeface="Times New Roman" panose="02020603050405020304" pitchFamily="18" charset="0"/>
              </a:rPr>
              <a:t>H</a:t>
            </a:r>
            <a:r>
              <a:rPr sz="2400" spc="13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DM Sans" pitchFamily="2" charset="0"/>
                <a:cs typeface="Times New Roman" panose="02020603050405020304" pitchFamily="18" charset="0"/>
              </a:rPr>
              <a:t>⊆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DM Sans" pitchFamily="2" charset="0"/>
                <a:cs typeface="Times New Roman" panose="02020603050405020304" pitchFamily="18" charset="0"/>
              </a:rPr>
              <a:t>k</a:t>
            </a:r>
            <a:r>
              <a:rPr sz="2400" spc="-12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r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e</a:t>
            </a:r>
            <a:r>
              <a:rPr sz="2400" spc="-55" dirty="0">
                <a:latin typeface="DM Sans" pitchFamily="2" charset="0"/>
                <a:cs typeface="Times New Roman" panose="02020603050405020304" pitchFamily="18" charset="0"/>
              </a:rPr>
              <a:t>n</a:t>
            </a:r>
            <a:r>
              <a:rPr sz="2400" spc="-9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400" spc="1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22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210" dirty="0">
                <a:latin typeface="DM Sans" pitchFamily="2" charset="0"/>
                <a:cs typeface="Times New Roman" panose="02020603050405020304" pitchFamily="18" charset="0"/>
              </a:rPr>
              <a:t>}</a:t>
            </a:r>
            <a:r>
              <a:rPr sz="2400" spc="5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DM Sans" pitchFamily="2" charset="0"/>
                <a:cs typeface="Times New Roman" panose="02020603050405020304" pitchFamily="18" charset="0"/>
              </a:rPr>
              <a:t>H</a:t>
            </a:r>
            <a:r>
              <a:rPr sz="2400" spc="13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DM Sans" pitchFamily="2" charset="0"/>
                <a:cs typeface="Times New Roman" panose="02020603050405020304" pitchFamily="18" charset="0"/>
              </a:rPr>
              <a:t>⊆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5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22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400" spc="-75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-5" dirty="0">
                <a:latin typeface="DM Sans" pitchFamily="2" charset="0"/>
                <a:cs typeface="Times New Roman" panose="02020603050405020304" pitchFamily="18" charset="0"/>
              </a:rPr>
              <a:t>,</a:t>
            </a:r>
            <a:r>
              <a:rPr sz="2400" spc="-8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lang="en-GB" sz="2400" spc="-210" dirty="0">
                <a:latin typeface="DM Sans" pitchFamily="2" charset="0"/>
                <a:cs typeface="Times New Roman" panose="02020603050405020304" pitchFamily="18" charset="0"/>
              </a:rPr>
              <a:t>--  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210" dirty="0">
                <a:latin typeface="DM Sans" pitchFamily="2" charset="0"/>
                <a:cs typeface="Times New Roman" panose="02020603050405020304" pitchFamily="18" charset="0"/>
              </a:rPr>
              <a:t>}</a:t>
            </a:r>
            <a:endParaRPr sz="24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E7ADF8B2-2DE5-6998-9256-B38530B298F1}"/>
              </a:ext>
            </a:extLst>
          </p:cNvPr>
          <p:cNvGrpSpPr/>
          <p:nvPr/>
        </p:nvGrpSpPr>
        <p:grpSpPr>
          <a:xfrm>
            <a:off x="4105571" y="1866900"/>
            <a:ext cx="4846524" cy="1258221"/>
            <a:chOff x="0" y="0"/>
            <a:chExt cx="1962273" cy="61173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76A1A96-5796-A2F4-D051-BF3F91EAB0EC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27215DF0-1A2F-3B12-1C3D-DFF0B6815B6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A97CCF1C-9854-FD1B-3B93-45ACCEC30276}"/>
              </a:ext>
            </a:extLst>
          </p:cNvPr>
          <p:cNvSpPr txBox="1"/>
          <p:nvPr/>
        </p:nvSpPr>
        <p:spPr>
          <a:xfrm>
            <a:off x="4213593" y="1854970"/>
            <a:ext cx="4291271" cy="1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6879" dirty="0" err="1">
                <a:solidFill>
                  <a:srgbClr val="000000"/>
                </a:solidFill>
                <a:latin typeface="Repo Bold Bold"/>
              </a:rPr>
              <a:t>Contoh</a:t>
            </a:r>
            <a:endParaRPr lang="en-US" sz="6879" dirty="0">
              <a:solidFill>
                <a:srgbClr val="000000"/>
              </a:solidFill>
              <a:latin typeface="Repo Bold Bol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D62EA0-E45E-0530-F1D9-7C2E43F12F61}"/>
              </a:ext>
            </a:extLst>
          </p:cNvPr>
          <p:cNvGrpSpPr/>
          <p:nvPr/>
        </p:nvGrpSpPr>
        <p:grpSpPr>
          <a:xfrm>
            <a:off x="259169" y="1933635"/>
            <a:ext cx="4776632" cy="8447421"/>
            <a:chOff x="259169" y="1933635"/>
            <a:chExt cx="4776632" cy="844742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BE7FBB5-19A7-1097-215A-2E83B0A232B9}"/>
                </a:ext>
              </a:extLst>
            </p:cNvPr>
            <p:cNvSpPr/>
            <p:nvPr/>
          </p:nvSpPr>
          <p:spPr>
            <a:xfrm>
              <a:off x="259169" y="1933635"/>
              <a:ext cx="4776632" cy="8447421"/>
            </a:xfrm>
            <a:custGeom>
              <a:avLst/>
              <a:gdLst/>
              <a:ahLst/>
              <a:cxnLst/>
              <a:rect l="l" t="t" r="r" b="b"/>
              <a:pathLst>
                <a:path w="1632437" h="2886947">
                  <a:moveTo>
                    <a:pt x="0" y="0"/>
                  </a:moveTo>
                  <a:lnTo>
                    <a:pt x="1632438" y="0"/>
                  </a:lnTo>
                  <a:lnTo>
                    <a:pt x="1632438" y="2886947"/>
                  </a:lnTo>
                  <a:lnTo>
                    <a:pt x="0" y="288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CB4DE7-8EAB-8170-8A2C-5B60D883FD73}"/>
                </a:ext>
              </a:extLst>
            </p:cNvPr>
            <p:cNvSpPr/>
            <p:nvPr/>
          </p:nvSpPr>
          <p:spPr>
            <a:xfrm rot="3389323">
              <a:off x="2209800" y="2857500"/>
              <a:ext cx="185443" cy="304800"/>
            </a:xfrm>
            <a:prstGeom prst="ellipse">
              <a:avLst/>
            </a:prstGeom>
            <a:solidFill>
              <a:srgbClr val="FFB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14F53D-BF6F-6B19-39F5-E5288898D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73" y="2933315"/>
              <a:ext cx="437270" cy="251195"/>
            </a:xfrm>
            <a:prstGeom prst="rect">
              <a:avLst/>
            </a:prstGeom>
          </p:spPr>
        </p:pic>
      </p:grpSp>
      <p:sp>
        <p:nvSpPr>
          <p:cNvPr id="29" name="Freeform 15">
            <a:extLst>
              <a:ext uri="{FF2B5EF4-FFF2-40B4-BE49-F238E27FC236}">
                <a16:creationId xmlns:a16="http://schemas.microsoft.com/office/drawing/2014/main" id="{1D6A3B9C-C4DC-4694-98D2-69F3211AFBA1}"/>
              </a:ext>
            </a:extLst>
          </p:cNvPr>
          <p:cNvSpPr/>
          <p:nvPr/>
        </p:nvSpPr>
        <p:spPr>
          <a:xfrm>
            <a:off x="13633287" y="7173423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30" name="6 (4)">
            <a:hlinkClick r:id="" action="ppaction://media"/>
            <a:extLst>
              <a:ext uri="{FF2B5EF4-FFF2-40B4-BE49-F238E27FC236}">
                <a16:creationId xmlns:a16="http://schemas.microsoft.com/office/drawing/2014/main" id="{E177F658-74D8-A18E-0C5F-F6F88C318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05424" y="8794557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5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1 -0.06605 -0.03629 -0.12407 -0.00738 -0.12809 C 0.02022 -0.13302 0.04609 -0.08812 0.04783 -0.02315 C 0.05 0.03688 0.03186 0.0929 0.00599 0.09691 C -0.01771 0.1 -0.04019 0.06296 -0.04184 0.00694 C -0.04358 -0.04414 -0.02847 -0.09213 -0.00651 -0.09614 C 0.01371 -0.09907 0.03272 -0.06806 0.03403 -0.02114 C 0.03533 0.02099 0.02326 0.06188 0.00512 0.06389 C -0.01129 0.06698 -0.02682 0.0429 -0.02804 0.00494 C -0.02891 -0.02901 -0.01988 -0.06204 -0.00564 -0.06404 C 0.00686 -0.06605 0.01936 -0.04815 0.02022 -0.01914 C 0.02109 0.00586 0.01458 0.02994 0.00425 0.03194 C -0.00434 0.03395 -0.01346 0.02299 -0.0138 0.00293 C -0.01467 -0.01312 -0.01129 -0.03009 -0.00478 -0.0321 C 0.00035 -0.0321 0.00555 -0.02809 0.00642 -0.01713 C 0.00686 -0.01003 0.00599 -0.00309 0.00338 -1.23457E-7 C 0.00208 0.00093 0.00121 0.00093 8.33333E-7 -1.23457E-7 " pathEditMode="relative" rAng="0" ptsTypes="AAAAAAAAAAAAAAAAA">
                                      <p:cBhvr>
                                        <p:cTn id="4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14" grpId="0"/>
      <p:bldP spid="17" grpId="0"/>
      <p:bldP spid="18" grpId="0"/>
      <p:bldP spid="22" grpId="0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572588" y="2218670"/>
            <a:ext cx="10896012" cy="6728287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E7ADF8B2-2DE5-6998-9256-B38530B298F1}"/>
              </a:ext>
            </a:extLst>
          </p:cNvPr>
          <p:cNvGrpSpPr/>
          <p:nvPr/>
        </p:nvGrpSpPr>
        <p:grpSpPr>
          <a:xfrm>
            <a:off x="4105571" y="1866900"/>
            <a:ext cx="4846524" cy="1258221"/>
            <a:chOff x="0" y="0"/>
            <a:chExt cx="1962273" cy="61173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76A1A96-5796-A2F4-D051-BF3F91EAB0EC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27215DF0-1A2F-3B12-1C3D-DFF0B6815B6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A97CCF1C-9854-FD1B-3B93-45ACCEC30276}"/>
              </a:ext>
            </a:extLst>
          </p:cNvPr>
          <p:cNvSpPr txBox="1"/>
          <p:nvPr/>
        </p:nvSpPr>
        <p:spPr>
          <a:xfrm>
            <a:off x="4213593" y="1854970"/>
            <a:ext cx="4291271" cy="1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6879" dirty="0" err="1">
                <a:solidFill>
                  <a:srgbClr val="000000"/>
                </a:solidFill>
                <a:latin typeface="Repo Bold Bold"/>
              </a:rPr>
              <a:t>Contoh</a:t>
            </a:r>
            <a:endParaRPr lang="en-US" sz="6879" dirty="0">
              <a:solidFill>
                <a:srgbClr val="000000"/>
              </a:solidFill>
              <a:latin typeface="Repo Bold Bol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D62EA0-E45E-0530-F1D9-7C2E43F12F61}"/>
              </a:ext>
            </a:extLst>
          </p:cNvPr>
          <p:cNvGrpSpPr/>
          <p:nvPr/>
        </p:nvGrpSpPr>
        <p:grpSpPr>
          <a:xfrm>
            <a:off x="259169" y="1933635"/>
            <a:ext cx="4776632" cy="8447421"/>
            <a:chOff x="259169" y="1933635"/>
            <a:chExt cx="4776632" cy="844742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BE7FBB5-19A7-1097-215A-2E83B0A232B9}"/>
                </a:ext>
              </a:extLst>
            </p:cNvPr>
            <p:cNvSpPr/>
            <p:nvPr/>
          </p:nvSpPr>
          <p:spPr>
            <a:xfrm>
              <a:off x="259169" y="1933635"/>
              <a:ext cx="4776632" cy="8447421"/>
            </a:xfrm>
            <a:custGeom>
              <a:avLst/>
              <a:gdLst/>
              <a:ahLst/>
              <a:cxnLst/>
              <a:rect l="l" t="t" r="r" b="b"/>
              <a:pathLst>
                <a:path w="1632437" h="2886947">
                  <a:moveTo>
                    <a:pt x="0" y="0"/>
                  </a:moveTo>
                  <a:lnTo>
                    <a:pt x="1632438" y="0"/>
                  </a:lnTo>
                  <a:lnTo>
                    <a:pt x="1632438" y="2886947"/>
                  </a:lnTo>
                  <a:lnTo>
                    <a:pt x="0" y="288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CB4DE7-8EAB-8170-8A2C-5B60D883FD73}"/>
                </a:ext>
              </a:extLst>
            </p:cNvPr>
            <p:cNvSpPr/>
            <p:nvPr/>
          </p:nvSpPr>
          <p:spPr>
            <a:xfrm rot="3389323">
              <a:off x="2209800" y="2857500"/>
              <a:ext cx="185443" cy="304800"/>
            </a:xfrm>
            <a:prstGeom prst="ellipse">
              <a:avLst/>
            </a:prstGeom>
            <a:solidFill>
              <a:srgbClr val="FFB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14F53D-BF6F-6B19-39F5-E5288898D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73" y="2933315"/>
              <a:ext cx="437270" cy="251195"/>
            </a:xfrm>
            <a:prstGeom prst="rect">
              <a:avLst/>
            </a:prstGeom>
          </p:spPr>
        </p:pic>
      </p:grpSp>
      <p:sp>
        <p:nvSpPr>
          <p:cNvPr id="29" name="Freeform 15">
            <a:extLst>
              <a:ext uri="{FF2B5EF4-FFF2-40B4-BE49-F238E27FC236}">
                <a16:creationId xmlns:a16="http://schemas.microsoft.com/office/drawing/2014/main" id="{1D6A3B9C-C4DC-4694-98D2-69F3211AFBA1}"/>
              </a:ext>
            </a:extLst>
          </p:cNvPr>
          <p:cNvSpPr/>
          <p:nvPr/>
        </p:nvSpPr>
        <p:spPr>
          <a:xfrm>
            <a:off x="13633287" y="7173423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5">
                <a:extLst>
                  <a:ext uri="{FF2B5EF4-FFF2-40B4-BE49-F238E27FC236}">
                    <a16:creationId xmlns:a16="http://schemas.microsoft.com/office/drawing/2014/main" id="{F0E05916-F5C2-D48A-27EE-EF0F1A321C7A}"/>
                  </a:ext>
                </a:extLst>
              </p:cNvPr>
              <p:cNvSpPr txBox="1"/>
              <p:nvPr/>
            </p:nvSpPr>
            <p:spPr>
              <a:xfrm>
                <a:off x="5500178" y="3771900"/>
                <a:ext cx="9471717" cy="228819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6355" algn="just">
                  <a:lnSpc>
                    <a:spcPct val="102600"/>
                  </a:lnSpc>
                  <a:spcBef>
                    <a:spcPts val="100"/>
                  </a:spcBef>
                </a:pP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sz="2400" spc="45" dirty="0">
                    <a:latin typeface="DM Sans" pitchFamily="2" charset="0"/>
                    <a:cs typeface="Times New Roman" panose="02020603050405020304" pitchFamily="18" charset="0"/>
                  </a:rPr>
                  <a:t>(1, </a:t>
                </a:r>
                <a:r>
                  <a:rPr sz="2400" spc="-15" dirty="0">
                    <a:latin typeface="DM Sans" pitchFamily="2" charset="0"/>
                    <a:cs typeface="Times New Roman" panose="02020603050405020304" pitchFamily="18" charset="0"/>
                  </a:rPr>
                  <a:t>—1}.</a:t>
                </a:r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didefinisikan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perkalian 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bilangan </a:t>
                </a:r>
                <a:r>
                  <a:rPr sz="24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real,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×</a:t>
                </a:r>
                <a:r>
                  <a:rPr sz="2400" spc="20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adala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5" dirty="0">
                    <a:latin typeface="DM Sans" pitchFamily="2" charset="0"/>
                    <a:cs typeface="Times New Roman" panose="02020603050405020304" pitchFamily="18" charset="0"/>
                  </a:rPr>
                  <a:t>gr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elia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S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elan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j</a:t>
                </a:r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utn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y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400" spc="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22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sz="2400" spc="210" dirty="0">
                    <a:latin typeface="DM Sans" pitchFamily="2" charset="0"/>
                    <a:cs typeface="Times New Roman" panose="02020603050405020304" pitchFamily="18" charset="0"/>
                  </a:rPr>
                  <a:t>}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denga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n 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perkalia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2700" marR="5080" algn="just">
                  <a:lnSpc>
                    <a:spcPct val="102600"/>
                  </a:lnSpc>
                </a:pPr>
                <a:r>
                  <a:rPr sz="2400" spc="-15" dirty="0">
                    <a:latin typeface="DM Sans" pitchFamily="2" charset="0"/>
                    <a:cs typeface="Times New Roman" panose="02020603050405020304" pitchFamily="18" charset="0"/>
                  </a:rPr>
                  <a:t>Untuk 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menunjukkan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harus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ditunjukkan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:</a:t>
                </a:r>
                <a:r>
                  <a:rPr sz="24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114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∅,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5" dirty="0"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memenuhi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Tertutup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mempunyai </a:t>
                </a:r>
                <a:r>
                  <a:rPr sz="24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invers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ject 15">
                <a:extLst>
                  <a:ext uri="{FF2B5EF4-FFF2-40B4-BE49-F238E27FC236}">
                    <a16:creationId xmlns:a16="http://schemas.microsoft.com/office/drawing/2014/main" id="{F0E05916-F5C2-D48A-27EE-EF0F1A321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178" y="3771900"/>
                <a:ext cx="9471717" cy="2288191"/>
              </a:xfrm>
              <a:prstGeom prst="rect">
                <a:avLst/>
              </a:prstGeom>
              <a:blipFill>
                <a:blip r:embed="rId14"/>
                <a:stretch>
                  <a:fillRect l="-1802" t="-3467" r="-1931" b="-72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8">
                <a:extLst>
                  <a:ext uri="{FF2B5EF4-FFF2-40B4-BE49-F238E27FC236}">
                    <a16:creationId xmlns:a16="http://schemas.microsoft.com/office/drawing/2014/main" id="{1BD1707C-FD5E-C685-F5ED-70D97C72D760}"/>
                  </a:ext>
                </a:extLst>
              </p:cNvPr>
              <p:cNvSpPr txBox="1"/>
              <p:nvPr/>
            </p:nvSpPr>
            <p:spPr>
              <a:xfrm>
                <a:off x="5489124" y="6085704"/>
                <a:ext cx="6378199" cy="38664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135"/>
                  </a:spcBef>
                  <a:buFont typeface="Wingdings" panose="05000000000000000000" pitchFamily="2" charset="2"/>
                  <a:buChar char="§"/>
                </a:pPr>
                <a:r>
                  <a:rPr lang="pt-BR" sz="24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pt-BR" sz="24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spc="114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pt-BR" sz="2400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2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∅</a:t>
                </a:r>
                <a:r>
                  <a:rPr lang="pt-BR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pt-BR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pt-BR" sz="2400" spc="-12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pt-BR" sz="2400" spc="-13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pt-BR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spc="-9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</a:t>
                </a:r>
                <a:r>
                  <a:rPr lang="pt-BR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pt-BR" sz="24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pt-BR" sz="24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 </a:t>
                </a:r>
                <a:r>
                  <a:rPr lang="pt-BR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pt-BR" sz="24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pt-BR" sz="24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5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endParaRPr lang="pt-BR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18">
                <a:extLst>
                  <a:ext uri="{FF2B5EF4-FFF2-40B4-BE49-F238E27FC236}">
                    <a16:creationId xmlns:a16="http://schemas.microsoft.com/office/drawing/2014/main" id="{1BD1707C-FD5E-C685-F5ED-70D97C72D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24" y="6085704"/>
                <a:ext cx="6378199" cy="386644"/>
              </a:xfrm>
              <a:prstGeom prst="rect">
                <a:avLst/>
              </a:prstGeom>
              <a:blipFill>
                <a:blip r:embed="rId15"/>
                <a:stretch>
                  <a:fillRect l="-2483" t="-23438" b="-484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19">
            <a:extLst>
              <a:ext uri="{FF2B5EF4-FFF2-40B4-BE49-F238E27FC236}">
                <a16:creationId xmlns:a16="http://schemas.microsoft.com/office/drawing/2014/main" id="{60B0C69C-B64A-D6A6-4A3C-8CD781B75C36}"/>
              </a:ext>
            </a:extLst>
          </p:cNvPr>
          <p:cNvSpPr txBox="1"/>
          <p:nvPr/>
        </p:nvSpPr>
        <p:spPr>
          <a:xfrm>
            <a:off x="5847523" y="6515791"/>
            <a:ext cx="552817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5" dirty="0">
                <a:latin typeface="DM Sans" pitchFamily="2" charset="0"/>
                <a:cs typeface="Times New Roman" panose="02020603050405020304" pitchFamily="18" charset="0"/>
              </a:rPr>
              <a:t>H</a:t>
            </a:r>
            <a:r>
              <a:rPr sz="2400" spc="13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DM Sans" pitchFamily="2" charset="0"/>
                <a:cs typeface="Times New Roman" panose="02020603050405020304" pitchFamily="18" charset="0"/>
              </a:rPr>
              <a:t>⊆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DM Sans" pitchFamily="2" charset="0"/>
                <a:cs typeface="Times New Roman" panose="02020603050405020304" pitchFamily="18" charset="0"/>
              </a:rPr>
              <a:t>k</a:t>
            </a:r>
            <a:r>
              <a:rPr sz="2400" spc="-12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r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e</a:t>
            </a:r>
            <a:r>
              <a:rPr sz="2400" spc="-55" dirty="0">
                <a:latin typeface="DM Sans" pitchFamily="2" charset="0"/>
                <a:cs typeface="Times New Roman" panose="02020603050405020304" pitchFamily="18" charset="0"/>
              </a:rPr>
              <a:t>n</a:t>
            </a:r>
            <a:r>
              <a:rPr sz="2400" spc="-9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400" spc="1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22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210" dirty="0">
                <a:latin typeface="DM Sans" pitchFamily="2" charset="0"/>
                <a:cs typeface="Times New Roman" panose="02020603050405020304" pitchFamily="18" charset="0"/>
              </a:rPr>
              <a:t>}</a:t>
            </a:r>
            <a:r>
              <a:rPr sz="2400" spc="5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DM Sans" pitchFamily="2" charset="0"/>
                <a:cs typeface="Times New Roman" panose="02020603050405020304" pitchFamily="18" charset="0"/>
              </a:rPr>
              <a:t>H</a:t>
            </a:r>
            <a:r>
              <a:rPr sz="2400" spc="13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DM Sans" pitchFamily="2" charset="0"/>
                <a:cs typeface="Times New Roman" panose="02020603050405020304" pitchFamily="18" charset="0"/>
              </a:rPr>
              <a:t>⊆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5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22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400" spc="-75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-5" dirty="0">
                <a:latin typeface="DM Sans" pitchFamily="2" charset="0"/>
                <a:cs typeface="Times New Roman" panose="02020603050405020304" pitchFamily="18" charset="0"/>
              </a:rPr>
              <a:t>,</a:t>
            </a:r>
            <a:r>
              <a:rPr sz="2400" spc="-8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lang="en-GB" sz="2400" spc="-210" dirty="0">
                <a:latin typeface="DM Sans" pitchFamily="2" charset="0"/>
                <a:cs typeface="Times New Roman" panose="02020603050405020304" pitchFamily="18" charset="0"/>
              </a:rPr>
              <a:t>--  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210" dirty="0">
                <a:latin typeface="DM Sans" pitchFamily="2" charset="0"/>
                <a:cs typeface="Times New Roman" panose="02020603050405020304" pitchFamily="18" charset="0"/>
              </a:rPr>
              <a:t>}</a:t>
            </a:r>
            <a:endParaRPr sz="24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1">
                <a:extLst>
                  <a:ext uri="{FF2B5EF4-FFF2-40B4-BE49-F238E27FC236}">
                    <a16:creationId xmlns:a16="http://schemas.microsoft.com/office/drawing/2014/main" id="{CEFD05A4-853D-10FB-AD00-9C9E84B88156}"/>
                  </a:ext>
                </a:extLst>
              </p:cNvPr>
              <p:cNvSpPr txBox="1"/>
              <p:nvPr/>
            </p:nvSpPr>
            <p:spPr>
              <a:xfrm>
                <a:off x="5446895" y="7006357"/>
                <a:ext cx="7334828" cy="423834"/>
              </a:xfrm>
              <a:prstGeom prst="rect">
                <a:avLst/>
              </a:prstGeom>
            </p:spPr>
            <p:txBody>
              <a:bodyPr vert="horz" wrap="square" lIns="0" tIns="5397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335"/>
                  </a:spcBef>
                  <a:buFont typeface="Wingdings" panose="05000000000000000000" pitchFamily="2" charset="2"/>
                  <a:buChar char="§"/>
                </a:pPr>
                <a:r>
                  <a:rPr lang="en-ID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4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tertutup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 </a:t>
                </a:r>
                <a:r>
                  <a:rPr lang="en-ID" sz="24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×</a:t>
                </a:r>
                <a:r>
                  <a:rPr lang="en-ID" sz="2400" spc="-1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4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H.</a:t>
                </a:r>
                <a:endParaRPr lang="en-ID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21">
                <a:extLst>
                  <a:ext uri="{FF2B5EF4-FFF2-40B4-BE49-F238E27FC236}">
                    <a16:creationId xmlns:a16="http://schemas.microsoft.com/office/drawing/2014/main" id="{CEFD05A4-853D-10FB-AD00-9C9E84B88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95" y="7006357"/>
                <a:ext cx="7334828" cy="423834"/>
              </a:xfrm>
              <a:prstGeom prst="rect">
                <a:avLst/>
              </a:prstGeom>
              <a:blipFill>
                <a:blip r:embed="rId16"/>
                <a:stretch>
                  <a:fillRect l="-2244" t="-12857" b="-442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6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1 -0.06605 -0.03629 -0.12407 -0.00738 -0.12809 C 0.02022 -0.13302 0.04609 -0.08812 0.04783 -0.02315 C 0.05 0.03688 0.03186 0.0929 0.00599 0.09691 C -0.01771 0.1 -0.04019 0.06296 -0.04184 0.00694 C -0.04358 -0.04414 -0.02847 -0.09213 -0.00651 -0.09614 C 0.01371 -0.09907 0.03272 -0.06806 0.03403 -0.02114 C 0.03533 0.02099 0.02326 0.06188 0.00512 0.06389 C -0.01129 0.06698 -0.02682 0.0429 -0.02804 0.00494 C -0.02891 -0.02901 -0.01988 -0.06204 -0.00564 -0.06404 C 0.00686 -0.06605 0.01936 -0.04815 0.02022 -0.01914 C 0.02109 0.00586 0.01458 0.02994 0.00425 0.03194 C -0.00434 0.03395 -0.01346 0.02299 -0.0138 0.00293 C -0.01467 -0.01312 -0.01129 -0.03009 -0.00478 -0.0321 C 0.00035 -0.0321 0.00555 -0.02809 0.00642 -0.01713 C 0.00686 -0.01003 0.00599 -0.00309 0.00338 -1.23457E-7 C 0.00208 0.00093 0.00121 0.00093 8.33333E-7 -1.23457E-7 " pathEditMode="relative" rAng="0" ptsTypes="AAAAAAAAAAAAAAAAA">
                                      <p:cBhvr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22" grpId="0"/>
      <p:bldP spid="29" grpId="0" animBg="1"/>
      <p:bldP spid="29" grpId="1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572588" y="2218670"/>
            <a:ext cx="10896012" cy="6728287"/>
          </a:xfrm>
          <a:custGeom>
            <a:avLst/>
            <a:gdLst/>
            <a:ahLst/>
            <a:cxnLst/>
            <a:rect l="l" t="t" r="r" b="b"/>
            <a:pathLst>
              <a:path w="10896012" h="6728287">
                <a:moveTo>
                  <a:pt x="0" y="0"/>
                </a:moveTo>
                <a:lnTo>
                  <a:pt x="10896012" y="0"/>
                </a:lnTo>
                <a:lnTo>
                  <a:pt x="10896012" y="6728287"/>
                </a:lnTo>
                <a:lnTo>
                  <a:pt x="0" y="6728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727055" y="5729877"/>
            <a:ext cx="4609198" cy="6434160"/>
          </a:xfrm>
          <a:custGeom>
            <a:avLst/>
            <a:gdLst/>
            <a:ahLst/>
            <a:cxnLst/>
            <a:rect l="l" t="t" r="r" b="b"/>
            <a:pathLst>
              <a:path w="4609198" h="6434160">
                <a:moveTo>
                  <a:pt x="0" y="0"/>
                </a:moveTo>
                <a:lnTo>
                  <a:pt x="4609198" y="0"/>
                </a:lnTo>
                <a:lnTo>
                  <a:pt x="4609198" y="6434160"/>
                </a:lnTo>
                <a:lnTo>
                  <a:pt x="0" y="643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57656">
            <a:off x="-2268026" y="-422948"/>
            <a:ext cx="8967709" cy="2903296"/>
          </a:xfrm>
          <a:custGeom>
            <a:avLst/>
            <a:gdLst/>
            <a:ahLst/>
            <a:cxnLst/>
            <a:rect l="l" t="t" r="r" b="b"/>
            <a:pathLst>
              <a:path w="8967709" h="2903296">
                <a:moveTo>
                  <a:pt x="0" y="0"/>
                </a:moveTo>
                <a:lnTo>
                  <a:pt x="8967709" y="0"/>
                </a:lnTo>
                <a:lnTo>
                  <a:pt x="8967709" y="2903296"/>
                </a:lnTo>
                <a:lnTo>
                  <a:pt x="0" y="2903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E7ADF8B2-2DE5-6998-9256-B38530B298F1}"/>
              </a:ext>
            </a:extLst>
          </p:cNvPr>
          <p:cNvGrpSpPr/>
          <p:nvPr/>
        </p:nvGrpSpPr>
        <p:grpSpPr>
          <a:xfrm>
            <a:off x="4105571" y="1866900"/>
            <a:ext cx="4846524" cy="1258221"/>
            <a:chOff x="0" y="0"/>
            <a:chExt cx="1962273" cy="61173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76A1A96-5796-A2F4-D051-BF3F91EAB0EC}"/>
                </a:ext>
              </a:extLst>
            </p:cNvPr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27215DF0-1A2F-3B12-1C3D-DFF0B6815B68}"/>
                </a:ext>
              </a:extLst>
            </p:cNvPr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A97CCF1C-9854-FD1B-3B93-45ACCEC30276}"/>
              </a:ext>
            </a:extLst>
          </p:cNvPr>
          <p:cNvSpPr txBox="1"/>
          <p:nvPr/>
        </p:nvSpPr>
        <p:spPr>
          <a:xfrm>
            <a:off x="4213593" y="1854970"/>
            <a:ext cx="4291271" cy="1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31"/>
              </a:lnSpc>
              <a:spcBef>
                <a:spcPct val="0"/>
              </a:spcBef>
            </a:pPr>
            <a:r>
              <a:rPr lang="en-US" sz="6879" dirty="0" err="1">
                <a:solidFill>
                  <a:srgbClr val="000000"/>
                </a:solidFill>
                <a:latin typeface="Repo Bold Bold"/>
              </a:rPr>
              <a:t>Contoh</a:t>
            </a:r>
            <a:endParaRPr lang="en-US" sz="6879" dirty="0">
              <a:solidFill>
                <a:srgbClr val="000000"/>
              </a:solidFill>
              <a:latin typeface="Repo Bold Bol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D62EA0-E45E-0530-F1D9-7C2E43F12F61}"/>
              </a:ext>
            </a:extLst>
          </p:cNvPr>
          <p:cNvGrpSpPr/>
          <p:nvPr/>
        </p:nvGrpSpPr>
        <p:grpSpPr>
          <a:xfrm>
            <a:off x="259169" y="1933635"/>
            <a:ext cx="4776632" cy="8447421"/>
            <a:chOff x="259169" y="1933635"/>
            <a:chExt cx="4776632" cy="844742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BE7FBB5-19A7-1097-215A-2E83B0A232B9}"/>
                </a:ext>
              </a:extLst>
            </p:cNvPr>
            <p:cNvSpPr/>
            <p:nvPr/>
          </p:nvSpPr>
          <p:spPr>
            <a:xfrm>
              <a:off x="259169" y="1933635"/>
              <a:ext cx="4776632" cy="8447421"/>
            </a:xfrm>
            <a:custGeom>
              <a:avLst/>
              <a:gdLst/>
              <a:ahLst/>
              <a:cxnLst/>
              <a:rect l="l" t="t" r="r" b="b"/>
              <a:pathLst>
                <a:path w="1632437" h="2886947">
                  <a:moveTo>
                    <a:pt x="0" y="0"/>
                  </a:moveTo>
                  <a:lnTo>
                    <a:pt x="1632438" y="0"/>
                  </a:lnTo>
                  <a:lnTo>
                    <a:pt x="1632438" y="2886947"/>
                  </a:lnTo>
                  <a:lnTo>
                    <a:pt x="0" y="288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CB4DE7-8EAB-8170-8A2C-5B60D883FD73}"/>
                </a:ext>
              </a:extLst>
            </p:cNvPr>
            <p:cNvSpPr/>
            <p:nvPr/>
          </p:nvSpPr>
          <p:spPr>
            <a:xfrm rot="3389323">
              <a:off x="2209800" y="2857500"/>
              <a:ext cx="185443" cy="304800"/>
            </a:xfrm>
            <a:prstGeom prst="ellipse">
              <a:avLst/>
            </a:prstGeom>
            <a:solidFill>
              <a:srgbClr val="FFB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14F53D-BF6F-6B19-39F5-E5288898D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973" y="2933315"/>
              <a:ext cx="437270" cy="251195"/>
            </a:xfrm>
            <a:prstGeom prst="rect">
              <a:avLst/>
            </a:prstGeom>
          </p:spPr>
        </p:pic>
      </p:grpSp>
      <p:sp>
        <p:nvSpPr>
          <p:cNvPr id="29" name="Freeform 15">
            <a:extLst>
              <a:ext uri="{FF2B5EF4-FFF2-40B4-BE49-F238E27FC236}">
                <a16:creationId xmlns:a16="http://schemas.microsoft.com/office/drawing/2014/main" id="{1D6A3B9C-C4DC-4694-98D2-69F3211AFBA1}"/>
              </a:ext>
            </a:extLst>
          </p:cNvPr>
          <p:cNvSpPr/>
          <p:nvPr/>
        </p:nvSpPr>
        <p:spPr>
          <a:xfrm>
            <a:off x="13633287" y="7173423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9BFB3EB1-E464-1ECE-071A-73F8FCA94E32}"/>
                  </a:ext>
                </a:extLst>
              </p:cNvPr>
              <p:cNvSpPr txBox="1"/>
              <p:nvPr/>
            </p:nvSpPr>
            <p:spPr>
              <a:xfrm>
                <a:off x="5315741" y="3467100"/>
                <a:ext cx="9471717" cy="228819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6355" algn="just">
                  <a:lnSpc>
                    <a:spcPct val="102600"/>
                  </a:lnSpc>
                  <a:spcBef>
                    <a:spcPts val="100"/>
                  </a:spcBef>
                </a:pP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= </a:t>
                </a:r>
                <a:r>
                  <a:rPr sz="2400" spc="45" dirty="0">
                    <a:latin typeface="DM Sans" pitchFamily="2" charset="0"/>
                    <a:cs typeface="Times New Roman" panose="02020603050405020304" pitchFamily="18" charset="0"/>
                  </a:rPr>
                  <a:t>(1, </a:t>
                </a:r>
                <a:r>
                  <a:rPr sz="2400" spc="-15" dirty="0">
                    <a:latin typeface="DM Sans" pitchFamily="2" charset="0"/>
                    <a:cs typeface="Times New Roman" panose="02020603050405020304" pitchFamily="18" charset="0"/>
                  </a:rPr>
                  <a:t>—1}.</a:t>
                </a:r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G</a:t>
                </a:r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didefinisikan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perkalian 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bilangan </a:t>
                </a:r>
                <a:r>
                  <a:rPr sz="24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DM Sans" pitchFamily="2" charset="0"/>
                    <a:cs typeface="Times New Roman" panose="02020603050405020304" pitchFamily="18" charset="0"/>
                  </a:rPr>
                  <a:t>real,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30" dirty="0">
                    <a:latin typeface="DM Sans" pitchFamily="2" charset="0"/>
                    <a:cs typeface="Times New Roman" panose="02020603050405020304" pitchFamily="18" charset="0"/>
                  </a:rPr>
                  <a:t>×</a:t>
                </a:r>
                <a:r>
                  <a:rPr sz="2400" spc="20" dirty="0"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adala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5" dirty="0">
                    <a:latin typeface="DM Sans" pitchFamily="2" charset="0"/>
                    <a:cs typeface="Times New Roman" panose="02020603050405020304" pitchFamily="18" charset="0"/>
                  </a:rPr>
                  <a:t>gr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up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b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elia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r>
                  <a:rPr sz="24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S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elan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j</a:t>
                </a:r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utn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y</a:t>
                </a:r>
                <a:r>
                  <a:rPr sz="2400" spc="-90" dirty="0"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sz="2400" spc="8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3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sz="2400" spc="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220" dirty="0">
                    <a:latin typeface="DM Sans" pitchFamily="2" charset="0"/>
                    <a:cs typeface="Times New Roman" panose="02020603050405020304" pitchFamily="18" charset="0"/>
                  </a:rPr>
                  <a:t>(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sz="2400" spc="210" dirty="0">
                    <a:latin typeface="DM Sans" pitchFamily="2" charset="0"/>
                    <a:cs typeface="Times New Roman" panose="02020603050405020304" pitchFamily="18" charset="0"/>
                  </a:rPr>
                  <a:t>}</a:t>
                </a:r>
                <a:r>
                  <a:rPr sz="2400" spc="1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denga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n 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perkalia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sz="2400" spc="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  <a:p>
                <a:pPr marL="12700" marR="5080" algn="just">
                  <a:lnSpc>
                    <a:spcPct val="102600"/>
                  </a:lnSpc>
                </a:pPr>
                <a:r>
                  <a:rPr sz="2400" spc="-15" dirty="0">
                    <a:latin typeface="DM Sans" pitchFamily="2" charset="0"/>
                    <a:cs typeface="Times New Roman" panose="02020603050405020304" pitchFamily="18" charset="0"/>
                  </a:rPr>
                  <a:t>Untuk 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menunjukkan</a:t>
                </a:r>
                <a:r>
                  <a:rPr sz="2400" spc="-5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sz="2400" spc="-5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DM Sans" pitchFamily="2" charset="0"/>
                    <a:cs typeface="Times New Roman" panose="02020603050405020304" pitchFamily="18" charset="0"/>
                  </a:rPr>
                  <a:t>dari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maka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DM Sans" pitchFamily="2" charset="0"/>
                    <a:cs typeface="Times New Roman" panose="02020603050405020304" pitchFamily="18" charset="0"/>
                  </a:rPr>
                  <a:t>harus </a:t>
                </a:r>
                <a:r>
                  <a:rPr sz="2400" spc="-7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DM Sans" pitchFamily="2" charset="0"/>
                    <a:cs typeface="Times New Roman" panose="02020603050405020304" pitchFamily="18" charset="0"/>
                  </a:rPr>
                  <a:t>ditunjukkan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:</a:t>
                </a:r>
                <a:r>
                  <a:rPr sz="2400" spc="20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114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sz="2400" spc="-1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>
                    <a:latin typeface="DM Sans" pitchFamily="2" charset="0"/>
                    <a:cs typeface="Times New Roman" panose="02020603050405020304" pitchFamily="18" charset="0"/>
                  </a:rPr>
                  <a:t>∅,</a:t>
                </a:r>
                <a:r>
                  <a:rPr sz="2400" spc="-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2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sz="2400" spc="12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5" dirty="0">
                    <a:latin typeface="DM Sans" pitchFamily="2" charset="0"/>
                    <a:cs typeface="Times New Roman" panose="02020603050405020304" pitchFamily="18" charset="0"/>
                  </a:rPr>
                  <a:t>⊆</a:t>
                </a:r>
                <a:r>
                  <a:rPr sz="2400" spc="-2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memenuhi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sz="2400" spc="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DM Sans" pitchFamily="2" charset="0"/>
                    <a:cs typeface="Times New Roman" panose="02020603050405020304" pitchFamily="18" charset="0"/>
                  </a:rPr>
                  <a:t>Tertutup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DM Sans" pitchFamily="2" charset="0"/>
                    <a:cs typeface="Times New Roman" panose="02020603050405020304" pitchFamily="18" charset="0"/>
                  </a:rPr>
                  <a:t>dan</a:t>
                </a:r>
                <a:r>
                  <a:rPr sz="2400" spc="75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125" dirty="0">
                    <a:latin typeface="DM Sans" pitchFamily="2" charset="0"/>
                    <a:cs typeface="Times New Roman" panose="02020603050405020304" pitchFamily="18" charset="0"/>
                  </a:rPr>
                  <a:t>mempunyai </a:t>
                </a:r>
                <a:r>
                  <a:rPr sz="2400" spc="-280" dirty="0"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DM Sans" pitchFamily="2" charset="0"/>
                    <a:cs typeface="Times New Roman" panose="02020603050405020304" pitchFamily="18" charset="0"/>
                  </a:rPr>
                  <a:t>invers</a:t>
                </a:r>
                <a:endParaRPr sz="2400" dirty="0"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15">
                <a:extLst>
                  <a:ext uri="{FF2B5EF4-FFF2-40B4-BE49-F238E27FC236}">
                    <a16:creationId xmlns:a16="http://schemas.microsoft.com/office/drawing/2014/main" id="{9BFB3EB1-E464-1ECE-071A-73F8FCA94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41" y="3467100"/>
                <a:ext cx="9471717" cy="2288191"/>
              </a:xfrm>
              <a:prstGeom prst="rect">
                <a:avLst/>
              </a:prstGeom>
              <a:blipFill>
                <a:blip r:embed="rId16"/>
                <a:stretch>
                  <a:fillRect l="-1802" t="-3467" r="-1931" b="-72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484CFB82-BC73-A4F7-FD03-1D66B4E08EA9}"/>
                  </a:ext>
                </a:extLst>
              </p:cNvPr>
              <p:cNvSpPr txBox="1"/>
              <p:nvPr/>
            </p:nvSpPr>
            <p:spPr>
              <a:xfrm>
                <a:off x="5304687" y="5780904"/>
                <a:ext cx="6378199" cy="38664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135"/>
                  </a:spcBef>
                  <a:buFont typeface="Wingdings" panose="05000000000000000000" pitchFamily="2" charset="2"/>
                  <a:buChar char="§"/>
                </a:pPr>
                <a:r>
                  <a:rPr lang="pt-BR" sz="24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r>
                  <a:rPr lang="pt-BR" sz="2400" spc="1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spc="114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pt-BR" sz="2400" spc="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2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∅</a:t>
                </a:r>
                <a:r>
                  <a:rPr lang="pt-BR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pt-BR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</a:t>
                </a:r>
                <a:r>
                  <a:rPr lang="pt-BR" sz="2400" spc="-12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pt-BR" sz="2400" spc="-13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pt-BR" sz="2400" spc="-55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pt-BR" sz="2400" spc="-90" dirty="0" err="1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</a:t>
                </a:r>
                <a:r>
                  <a:rPr lang="pt-BR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pt-BR" sz="24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-5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pt-BR" sz="2400" spc="-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pt-BR" sz="2400" spc="8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 </a:t>
                </a:r>
                <a:r>
                  <a:rPr lang="pt-BR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pt-BR" sz="24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pt-BR" sz="2400" spc="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pt-BR" sz="2400" spc="-5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</a:t>
                </a:r>
                <a:endParaRPr lang="pt-BR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18">
                <a:extLst>
                  <a:ext uri="{FF2B5EF4-FFF2-40B4-BE49-F238E27FC236}">
                    <a16:creationId xmlns:a16="http://schemas.microsoft.com/office/drawing/2014/main" id="{484CFB82-BC73-A4F7-FD03-1D66B4E0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87" y="5780904"/>
                <a:ext cx="6378199" cy="386644"/>
              </a:xfrm>
              <a:prstGeom prst="rect">
                <a:avLst/>
              </a:prstGeom>
              <a:blipFill>
                <a:blip r:embed="rId17"/>
                <a:stretch>
                  <a:fillRect l="-2486" t="-23438" b="-484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9">
            <a:extLst>
              <a:ext uri="{FF2B5EF4-FFF2-40B4-BE49-F238E27FC236}">
                <a16:creationId xmlns:a16="http://schemas.microsoft.com/office/drawing/2014/main" id="{430DE9CB-73FF-5BEC-4E54-60D131A3CE75}"/>
              </a:ext>
            </a:extLst>
          </p:cNvPr>
          <p:cNvSpPr txBox="1"/>
          <p:nvPr/>
        </p:nvSpPr>
        <p:spPr>
          <a:xfrm>
            <a:off x="5663086" y="6210991"/>
            <a:ext cx="5528175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5" dirty="0">
                <a:latin typeface="DM Sans" pitchFamily="2" charset="0"/>
                <a:cs typeface="Times New Roman" panose="02020603050405020304" pitchFamily="18" charset="0"/>
              </a:rPr>
              <a:t>H</a:t>
            </a:r>
            <a:r>
              <a:rPr sz="2400" spc="13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DM Sans" pitchFamily="2" charset="0"/>
                <a:cs typeface="Times New Roman" panose="02020603050405020304" pitchFamily="18" charset="0"/>
              </a:rPr>
              <a:t>⊆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DM Sans" pitchFamily="2" charset="0"/>
                <a:cs typeface="Times New Roman" panose="02020603050405020304" pitchFamily="18" charset="0"/>
              </a:rPr>
              <a:t>k</a:t>
            </a:r>
            <a:r>
              <a:rPr sz="2400" spc="-12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r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e</a:t>
            </a:r>
            <a:r>
              <a:rPr sz="2400" spc="-55" dirty="0">
                <a:latin typeface="DM Sans" pitchFamily="2" charset="0"/>
                <a:cs typeface="Times New Roman" panose="02020603050405020304" pitchFamily="18" charset="0"/>
              </a:rPr>
              <a:t>n</a:t>
            </a:r>
            <a:r>
              <a:rPr sz="2400" spc="-90" dirty="0">
                <a:latin typeface="DM Sans" pitchFamily="2" charset="0"/>
                <a:cs typeface="Times New Roman" panose="02020603050405020304" pitchFamily="18" charset="0"/>
              </a:rPr>
              <a:t>a</a:t>
            </a:r>
            <a:r>
              <a:rPr sz="2400" spc="1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22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210" dirty="0">
                <a:latin typeface="DM Sans" pitchFamily="2" charset="0"/>
                <a:cs typeface="Times New Roman" panose="02020603050405020304" pitchFamily="18" charset="0"/>
              </a:rPr>
              <a:t>}</a:t>
            </a:r>
            <a:r>
              <a:rPr sz="2400" spc="5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DM Sans" pitchFamily="2" charset="0"/>
                <a:cs typeface="Times New Roman" panose="02020603050405020304" pitchFamily="18" charset="0"/>
              </a:rPr>
              <a:t>H</a:t>
            </a:r>
            <a:r>
              <a:rPr sz="2400" spc="13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DM Sans" pitchFamily="2" charset="0"/>
                <a:cs typeface="Times New Roman" panose="02020603050405020304" pitchFamily="18" charset="0"/>
              </a:rPr>
              <a:t>⊆</a:t>
            </a:r>
            <a:r>
              <a:rPr sz="2400" spc="4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DM Sans" pitchFamily="2" charset="0"/>
                <a:cs typeface="Times New Roman" panose="02020603050405020304" pitchFamily="18" charset="0"/>
              </a:rPr>
              <a:t>G</a:t>
            </a:r>
            <a:r>
              <a:rPr sz="240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5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220" dirty="0">
                <a:latin typeface="DM Sans" pitchFamily="2" charset="0"/>
                <a:cs typeface="Times New Roman" panose="02020603050405020304" pitchFamily="18" charset="0"/>
              </a:rPr>
              <a:t>(</a:t>
            </a:r>
            <a:r>
              <a:rPr sz="2400" spc="-75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-5" dirty="0">
                <a:latin typeface="DM Sans" pitchFamily="2" charset="0"/>
                <a:cs typeface="Times New Roman" panose="02020603050405020304" pitchFamily="18" charset="0"/>
              </a:rPr>
              <a:t>,</a:t>
            </a:r>
            <a:r>
              <a:rPr sz="2400" spc="-8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lang="en-GB" sz="2400" spc="-210" dirty="0">
                <a:latin typeface="DM Sans" pitchFamily="2" charset="0"/>
                <a:cs typeface="Times New Roman" panose="02020603050405020304" pitchFamily="18" charset="0"/>
              </a:rPr>
              <a:t>--  </a:t>
            </a:r>
            <a:r>
              <a:rPr sz="2400" spc="-60" dirty="0">
                <a:latin typeface="DM Sans" pitchFamily="2" charset="0"/>
                <a:cs typeface="Times New Roman" panose="02020603050405020304" pitchFamily="18" charset="0"/>
              </a:rPr>
              <a:t>1</a:t>
            </a:r>
            <a:r>
              <a:rPr sz="2400" spc="210" dirty="0">
                <a:latin typeface="DM Sans" pitchFamily="2" charset="0"/>
                <a:cs typeface="Times New Roman" panose="02020603050405020304" pitchFamily="18" charset="0"/>
              </a:rPr>
              <a:t>}</a:t>
            </a:r>
            <a:endParaRPr sz="24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1">
                <a:extLst>
                  <a:ext uri="{FF2B5EF4-FFF2-40B4-BE49-F238E27FC236}">
                    <a16:creationId xmlns:a16="http://schemas.microsoft.com/office/drawing/2014/main" id="{452749D4-9A9B-0EFC-27B9-FB1643496D20}"/>
                  </a:ext>
                </a:extLst>
              </p:cNvPr>
              <p:cNvSpPr txBox="1"/>
              <p:nvPr/>
            </p:nvSpPr>
            <p:spPr>
              <a:xfrm>
                <a:off x="5262458" y="6701557"/>
                <a:ext cx="7334828" cy="423834"/>
              </a:xfrm>
              <a:prstGeom prst="rect">
                <a:avLst/>
              </a:prstGeom>
            </p:spPr>
            <p:txBody>
              <a:bodyPr vert="horz" wrap="square" lIns="0" tIns="5397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335"/>
                  </a:spcBef>
                  <a:buFont typeface="Wingdings" panose="05000000000000000000" pitchFamily="2" charset="2"/>
                  <a:buChar char="§"/>
                </a:pPr>
                <a:r>
                  <a:rPr lang="en-ID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Pada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4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sifat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tertutup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 </a:t>
                </a:r>
                <a:r>
                  <a:rPr lang="en-ID" sz="24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×</a:t>
                </a:r>
                <a:r>
                  <a:rPr lang="en-ID" sz="2400" spc="-1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en-ID" sz="24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ID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en-ID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H.</a:t>
                </a:r>
                <a:endParaRPr lang="en-ID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21">
                <a:extLst>
                  <a:ext uri="{FF2B5EF4-FFF2-40B4-BE49-F238E27FC236}">
                    <a16:creationId xmlns:a16="http://schemas.microsoft.com/office/drawing/2014/main" id="{452749D4-9A9B-0EFC-27B9-FB1643496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58" y="6701557"/>
                <a:ext cx="7334828" cy="423834"/>
              </a:xfrm>
              <a:prstGeom prst="rect">
                <a:avLst/>
              </a:prstGeom>
              <a:blipFill>
                <a:blip r:embed="rId18"/>
                <a:stretch>
                  <a:fillRect l="-2161" t="-12857" b="-4428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4AF99D3A-44AA-B6E6-756C-47A587AE2CDF}"/>
                  </a:ext>
                </a:extLst>
              </p:cNvPr>
              <p:cNvSpPr txBox="1"/>
              <p:nvPr/>
            </p:nvSpPr>
            <p:spPr>
              <a:xfrm>
                <a:off x="5218295" y="7205077"/>
                <a:ext cx="9340563" cy="38664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135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v-SE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sv-SE" sz="24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mempunyai</a:t>
                </a:r>
                <a:r>
                  <a:rPr lang="sv-SE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invers,</a:t>
                </a:r>
                <a:r>
                  <a:rPr lang="sv-SE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yaitu</a:t>
                </a:r>
                <a:r>
                  <a:rPr lang="sv-SE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sv-SE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∈</a:t>
                </a:r>
                <a:r>
                  <a:rPr lang="sv-SE" sz="24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v-SE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sv-SE" sz="2400" spc="1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karena</a:t>
                </a:r>
                <a:r>
                  <a:rPr lang="sv-SE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berlaku</a:t>
                </a:r>
                <a:r>
                  <a:rPr lang="sv-SE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sv-SE" sz="24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×</a:t>
                </a:r>
                <a:r>
                  <a:rPr lang="sv-SE" sz="2400" spc="-1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sv-SE" sz="2400" spc="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=</a:t>
                </a:r>
                <a:r>
                  <a:rPr lang="sv-SE" sz="24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sv-SE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1</a:t>
                </a:r>
                <a:endParaRPr lang="sv-SE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4AF99D3A-44AA-B6E6-756C-47A587AE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95" y="7205077"/>
                <a:ext cx="9340563" cy="386644"/>
              </a:xfrm>
              <a:prstGeom prst="rect">
                <a:avLst/>
              </a:prstGeom>
              <a:blipFill>
                <a:blip r:embed="rId19"/>
                <a:stretch>
                  <a:fillRect l="-1697" t="-25397" b="-492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6">
                <a:extLst>
                  <a:ext uri="{FF2B5EF4-FFF2-40B4-BE49-F238E27FC236}">
                    <a16:creationId xmlns:a16="http://schemas.microsoft.com/office/drawing/2014/main" id="{45E40F2B-70E9-AE23-D1C8-7F9E06E6A57C}"/>
                  </a:ext>
                </a:extLst>
              </p:cNvPr>
              <p:cNvSpPr txBox="1"/>
              <p:nvPr/>
            </p:nvSpPr>
            <p:spPr>
              <a:xfrm>
                <a:off x="5567258" y="7671407"/>
                <a:ext cx="9213389" cy="758156"/>
              </a:xfrm>
              <a:prstGeom prst="rect">
                <a:avLst/>
              </a:prstGeom>
            </p:spPr>
            <p:txBody>
              <a:bodyPr vert="horz" wrap="square" lIns="0" tIns="6985" rIns="0" bIns="0" rtlCol="0">
                <a:spAutoFit/>
              </a:bodyPr>
              <a:lstStyle/>
              <a:p>
                <a:pPr marL="12700" marR="5080">
                  <a:lnSpc>
                    <a:spcPct val="102600"/>
                  </a:lnSpc>
                  <a:spcBef>
                    <a:spcPts val="55"/>
                  </a:spcBef>
                </a:pPr>
                <a:r>
                  <a:rPr lang="en-ID" sz="24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Berdasarkan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ilustrasi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tersebut,</a:t>
                </a:r>
                <a:r>
                  <a:rPr lang="en-ID" sz="2400" spc="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terbukti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bahwa</a:t>
                </a:r>
                <a:r>
                  <a:rPr lang="en-ID" sz="2400" spc="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pc="-2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spc="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dari </a:t>
                </a:r>
                <a:r>
                  <a:rPr lang="en-ID" sz="2400" spc="-2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pc="-7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.</a:t>
                </a:r>
                <a:endParaRPr lang="en-ID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26">
                <a:extLst>
                  <a:ext uri="{FF2B5EF4-FFF2-40B4-BE49-F238E27FC236}">
                    <a16:creationId xmlns:a16="http://schemas.microsoft.com/office/drawing/2014/main" id="{45E40F2B-70E9-AE23-D1C8-7F9E06E6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58" y="7671407"/>
                <a:ext cx="9213389" cy="758156"/>
              </a:xfrm>
              <a:prstGeom prst="rect">
                <a:avLst/>
              </a:prstGeom>
              <a:blipFill>
                <a:blip r:embed="rId20"/>
                <a:stretch>
                  <a:fillRect l="-1852" t="-10400" b="-24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7 (5)">
            <a:hlinkClick r:id="" action="ppaction://media"/>
            <a:extLst>
              <a:ext uri="{FF2B5EF4-FFF2-40B4-BE49-F238E27FC236}">
                <a16:creationId xmlns:a16="http://schemas.microsoft.com/office/drawing/2014/main" id="{31DDEBBD-8033-62AE-AB86-6C7FBB73A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53188" y="89193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0.00093 C -0.05781 -0.06605 -0.03629 -0.12407 -0.00738 -0.12809 C 0.02022 -0.13302 0.04609 -0.08812 0.04783 -0.02315 C 0.05 0.03688 0.03186 0.0929 0.00599 0.09691 C -0.01771 0.1 -0.04019 0.06296 -0.04184 0.00694 C -0.04358 -0.04414 -0.02847 -0.09213 -0.00651 -0.09614 C 0.01371 -0.09907 0.03272 -0.06806 0.03403 -0.02114 C 0.03533 0.02099 0.02326 0.06188 0.00512 0.06389 C -0.01129 0.06698 -0.02682 0.0429 -0.02804 0.00494 C -0.02891 -0.02901 -0.01988 -0.06204 -0.00564 -0.06404 C 0.00686 -0.06605 0.01936 -0.04815 0.02022 -0.01914 C 0.02109 0.00586 0.01458 0.02994 0.00425 0.03194 C -0.00434 0.03395 -0.01346 0.02299 -0.0138 0.00293 C -0.01467 -0.01312 -0.01129 -0.03009 -0.00478 -0.0321 C 0.00035 -0.0321 0.00555 -0.02809 0.00642 -0.01713 C 0.00686 -0.01003 0.00599 -0.00309 0.00338 -1.23457E-7 C 0.00208 0.00093 0.00121 0.00093 8.33333E-7 -1.23457E-7 " pathEditMode="relative" rAng="0" ptsTypes="AAAAAAAAAAAAAAAAA">
                                      <p:cBhvr>
                                        <p:cTn id="3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6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  <p:bldP spid="11" grpId="1" animBg="1"/>
      <p:bldP spid="22" grpId="0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157221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5716876" y="1028700"/>
            <a:ext cx="10688555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14689496" y="632959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C925B49-C669-F9C8-ABE2-577CCC8F1DE4}"/>
              </a:ext>
            </a:extLst>
          </p:cNvPr>
          <p:cNvSpPr txBox="1"/>
          <p:nvPr/>
        </p:nvSpPr>
        <p:spPr>
          <a:xfrm>
            <a:off x="6578623" y="2174253"/>
            <a:ext cx="7885181" cy="128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8"/>
              </a:lnSpc>
              <a:spcBef>
                <a:spcPct val="0"/>
              </a:spcBef>
            </a:pPr>
            <a:r>
              <a:rPr lang="en-US" sz="7863" dirty="0" err="1">
                <a:solidFill>
                  <a:srgbClr val="000000"/>
                </a:solidFill>
                <a:latin typeface="Repo Bold Bold"/>
              </a:rPr>
              <a:t>Pertanyaan</a:t>
            </a:r>
            <a:endParaRPr lang="en-US" sz="7863" dirty="0">
              <a:solidFill>
                <a:srgbClr val="000000"/>
              </a:solidFill>
              <a:latin typeface="Repo Bold Bold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7988173-2851-20CD-17A4-8F2416AE71EB}"/>
              </a:ext>
            </a:extLst>
          </p:cNvPr>
          <p:cNvSpPr txBox="1"/>
          <p:nvPr/>
        </p:nvSpPr>
        <p:spPr>
          <a:xfrm>
            <a:off x="8077200" y="4082724"/>
            <a:ext cx="6334954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400" spc="-45" dirty="0">
                <a:latin typeface="DM Sans" pitchFamily="2" charset="0"/>
                <a:cs typeface="Times New Roman" panose="02020603050405020304" pitchFamily="18" charset="0"/>
              </a:rPr>
              <a:t>Misalkan</a:t>
            </a:r>
            <a:r>
              <a:rPr sz="2400" spc="6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DM Sans" pitchFamily="2" charset="0"/>
                <a:cs typeface="Times New Roman" panose="02020603050405020304" pitchFamily="18" charset="0"/>
              </a:rPr>
              <a:t>Z</a:t>
            </a:r>
            <a:r>
              <a:rPr sz="2400" spc="-44" baseline="-10416" dirty="0">
                <a:latin typeface="DM Sans" pitchFamily="2" charset="0"/>
                <a:cs typeface="Times New Roman" panose="02020603050405020304" pitchFamily="18" charset="0"/>
              </a:rPr>
              <a:t>4</a:t>
            </a:r>
            <a:r>
              <a:rPr sz="2400" baseline="-10416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DM Sans" pitchFamily="2" charset="0"/>
                <a:cs typeface="Times New Roman" panose="02020603050405020304" pitchFamily="18" charset="0"/>
              </a:rPr>
              <a:t>=</a:t>
            </a:r>
            <a:r>
              <a:rPr sz="2400" spc="-15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latin typeface="DM Sans" pitchFamily="2" charset="0"/>
                <a:cs typeface="Times New Roman" panose="02020603050405020304" pitchFamily="18" charset="0"/>
              </a:rPr>
              <a:t>(0,</a:t>
            </a:r>
            <a:r>
              <a:rPr sz="2400" spc="-114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DM Sans" pitchFamily="2" charset="0"/>
                <a:cs typeface="Times New Roman" panose="02020603050405020304" pitchFamily="18" charset="0"/>
              </a:rPr>
              <a:t>1,</a:t>
            </a:r>
            <a:r>
              <a:rPr sz="2400" spc="-11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DM Sans" pitchFamily="2" charset="0"/>
                <a:cs typeface="Times New Roman" panose="02020603050405020304" pitchFamily="18" charset="0"/>
              </a:rPr>
              <a:t>2,</a:t>
            </a:r>
            <a:r>
              <a:rPr sz="2400" spc="-114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DM Sans" pitchFamily="2" charset="0"/>
                <a:cs typeface="Times New Roman" panose="02020603050405020304" pitchFamily="18" charset="0"/>
              </a:rPr>
              <a:t>3}.</a:t>
            </a:r>
            <a:r>
              <a:rPr sz="2400" spc="19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DM Sans" pitchFamily="2" charset="0"/>
                <a:cs typeface="Times New Roman" panose="02020603050405020304" pitchFamily="18" charset="0"/>
              </a:rPr>
              <a:t>Pada</a:t>
            </a:r>
            <a:r>
              <a:rPr sz="2400" spc="7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DM Sans" pitchFamily="2" charset="0"/>
                <a:cs typeface="Times New Roman" panose="02020603050405020304" pitchFamily="18" charset="0"/>
              </a:rPr>
              <a:t>Z</a:t>
            </a:r>
            <a:r>
              <a:rPr sz="2400" spc="-44" baseline="-10416" dirty="0">
                <a:latin typeface="DM Sans" pitchFamily="2" charset="0"/>
                <a:cs typeface="Times New Roman" panose="02020603050405020304" pitchFamily="18" charset="0"/>
              </a:rPr>
              <a:t>4</a:t>
            </a:r>
            <a:r>
              <a:rPr sz="2400" spc="330" baseline="-10416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DM Sans" pitchFamily="2" charset="0"/>
                <a:cs typeface="Times New Roman" panose="02020603050405020304" pitchFamily="18" charset="0"/>
              </a:rPr>
              <a:t>didefinisikan</a:t>
            </a:r>
            <a:r>
              <a:rPr sz="2400" spc="70" dirty="0">
                <a:latin typeface="DM Sans" pitchFamily="2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DM Sans" pitchFamily="2" charset="0"/>
                <a:cs typeface="Times New Roman" panose="02020603050405020304" pitchFamily="18" charset="0"/>
              </a:rPr>
              <a:t>operasi</a:t>
            </a:r>
            <a:endParaRPr sz="2400" dirty="0">
              <a:latin typeface="DM Sans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2CFFDE3C-7352-42D1-0743-75C1627CE9B1}"/>
                  </a:ext>
                </a:extLst>
              </p:cNvPr>
              <p:cNvSpPr txBox="1"/>
              <p:nvPr/>
            </p:nvSpPr>
            <p:spPr>
              <a:xfrm>
                <a:off x="8072236" y="5073842"/>
                <a:ext cx="6334954" cy="15273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50800" marR="43180" algn="just">
                  <a:lnSpc>
                    <a:spcPct val="102600"/>
                  </a:lnSpc>
                  <a:spcBef>
                    <a:spcPts val="100"/>
                  </a:spcBef>
                </a:pP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penjumlahan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bulat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modulo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4.</a:t>
                </a:r>
                <a:r>
                  <a:rPr lang="en-ID" sz="2400" spc="2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1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(Z</a:t>
                </a:r>
                <a:r>
                  <a:rPr lang="en-ID" sz="2400" spc="-15" baseline="-10416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4</a:t>
                </a:r>
                <a:r>
                  <a:rPr lang="en-ID" sz="2400" spc="-217" baseline="-10416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ID" sz="2400" b="0" i="1" spc="-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ID" sz="2400" spc="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)</a:t>
                </a:r>
                <a:r>
                  <a:rPr lang="en-ID" sz="2400" spc="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3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grup.</a:t>
                </a:r>
                <a:r>
                  <a:rPr lang="en-ID" sz="2400" spc="19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Selidiki </a:t>
                </a:r>
                <a:r>
                  <a:rPr lang="en-ID" sz="2400" spc="-2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apakah</a:t>
                </a:r>
                <a:r>
                  <a:rPr lang="en-ID" sz="24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Z</a:t>
                </a:r>
                <a:r>
                  <a:rPr lang="en-ID" sz="2400" spc="-44" baseline="-10416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3</a:t>
                </a:r>
                <a:r>
                  <a:rPr lang="en-ID" sz="2400" spc="-37" baseline="-10416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yang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didefinisikan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operasi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penjumlahann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5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2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bulat </a:t>
                </a:r>
                <a:r>
                  <a:rPr lang="en-ID" sz="2400" spc="-2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modulo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3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spc="7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6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subgrup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4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dari</a:t>
                </a:r>
                <a:r>
                  <a:rPr lang="en-ID" sz="2400" spc="65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-3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Z</a:t>
                </a:r>
                <a:r>
                  <a:rPr lang="en-ID" sz="2400" spc="-44" baseline="-10416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4</a:t>
                </a:r>
                <a:r>
                  <a:rPr lang="en-ID" sz="2400" spc="-187" baseline="-10416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spc="80" dirty="0">
                    <a:solidFill>
                      <a:schemeClr val="tx1"/>
                    </a:solidFill>
                    <a:latin typeface="DM Sans" pitchFamily="2" charset="0"/>
                    <a:cs typeface="Times New Roman" panose="02020603050405020304" pitchFamily="18" charset="0"/>
                  </a:rPr>
                  <a:t>?</a:t>
                </a:r>
                <a:endParaRPr lang="en-ID" sz="2400" dirty="0">
                  <a:solidFill>
                    <a:schemeClr val="tx1"/>
                  </a:solidFill>
                  <a:latin typeface="DM San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2CFFDE3C-7352-42D1-0743-75C1627CE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236" y="5073842"/>
                <a:ext cx="6334954" cy="1527341"/>
              </a:xfrm>
              <a:prstGeom prst="rect">
                <a:avLst/>
              </a:prstGeom>
              <a:blipFill>
                <a:blip r:embed="rId13"/>
                <a:stretch>
                  <a:fillRect l="-2117" t="-4781" r="-2310" b="-1155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A9645B8-103F-F39F-E7AB-812753A31DD7}"/>
              </a:ext>
            </a:extLst>
          </p:cNvPr>
          <p:cNvGrpSpPr/>
          <p:nvPr/>
        </p:nvGrpSpPr>
        <p:grpSpPr>
          <a:xfrm>
            <a:off x="221337" y="3183033"/>
            <a:ext cx="7322463" cy="7109447"/>
            <a:chOff x="221337" y="3183033"/>
            <a:chExt cx="7322463" cy="7109447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23A8A0AF-AAF2-87CA-5C84-4B12CF9DD204}"/>
                </a:ext>
              </a:extLst>
            </p:cNvPr>
            <p:cNvSpPr/>
            <p:nvPr/>
          </p:nvSpPr>
          <p:spPr>
            <a:xfrm>
              <a:off x="221337" y="3183033"/>
              <a:ext cx="7322463" cy="7109447"/>
            </a:xfrm>
            <a:custGeom>
              <a:avLst/>
              <a:gdLst/>
              <a:ahLst/>
              <a:cxnLst/>
              <a:rect l="l" t="t" r="r" b="b"/>
              <a:pathLst>
                <a:path w="2186404" h="2122800">
                  <a:moveTo>
                    <a:pt x="0" y="0"/>
                  </a:moveTo>
                  <a:lnTo>
                    <a:pt x="2186404" y="0"/>
                  </a:lnTo>
                  <a:lnTo>
                    <a:pt x="2186404" y="2122799"/>
                  </a:lnTo>
                  <a:lnTo>
                    <a:pt x="0" y="2122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0E5BA2-F87A-C085-178C-6D49D2FB09DF}"/>
                </a:ext>
              </a:extLst>
            </p:cNvPr>
            <p:cNvSpPr/>
            <p:nvPr/>
          </p:nvSpPr>
          <p:spPr>
            <a:xfrm rot="2221753">
              <a:off x="3492590" y="4440322"/>
              <a:ext cx="381000" cy="203855"/>
            </a:xfrm>
            <a:prstGeom prst="ellipse">
              <a:avLst/>
            </a:prstGeom>
            <a:solidFill>
              <a:srgbClr val="EF93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600E7B-F795-74CF-C70F-7B8D5426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EB937C"/>
                </a:clrFrom>
                <a:clrTo>
                  <a:srgbClr val="EB937C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997" y="4425971"/>
              <a:ext cx="526643" cy="315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7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34568E-6 C -0.00399 -0.00803 -0.01797 -0.01605 -0.023 -0.01605 C -0.05399 -0.01605 -0.08602 0.10895 -0.08602 0.23395 C -0.08602 0.17099 -0.10199 0.10895 -0.11701 0.10895 C -0.13298 0.10895 -0.148 0.17191 -0.148 0.23395 C -0.148 0.20293 -0.15599 0.17099 -0.16397 0.17099 C -0.17196 0.17099 -0.17994 0.202 -0.17994 0.23395 C -0.17994 0.2179 -0.18394 0.20293 -0.18793 0.20293 C -0.19192 0.20293 -0.19592 0.21898 -0.19592 0.23395 C -0.19592 0.22592 -0.19791 0.2179 -0.19991 0.2179 C -0.20095 0.2179 -0.2039 0.22592 -0.2039 0.23395 C -0.2039 0.22994 -0.20494 0.22592 -0.2059 0.22592 C -0.2059 0.225 -0.2079 0.22994 -0.2079 0.23395 C -0.2079 0.23194 -0.2079 0.22994 -0.20894 0.22994 C -0.20894 0.23086 -0.20998 0.23194 -0.20998 0.23395 C -0.20998 0.23302 -0.20998 0.23194 -0.20998 0.23102 C -0.21102 0.23102 -0.21102 0.23194 -0.21102 0.23302 C -0.21206 0.23302 -0.21206 0.2321 -0.21206 0.23102 C -0.2131 0.23102 -0.2131 0.23194 -0.2131 0.23302 " pathEditMode="relative" rAng="0" ptsTypes="AAAAAAAAAAAAAAAAAAA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1372</Words>
  <Application>Microsoft Office PowerPoint</Application>
  <PresentationFormat>Custom</PresentationFormat>
  <Paragraphs>87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Cambria Math</vt:lpstr>
      <vt:lpstr>Arial</vt:lpstr>
      <vt:lpstr>Repo Bold Bold</vt:lpstr>
      <vt:lpstr>DM Sans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Yellow Pastel Cute Creative project Presentation</dc:title>
  <dc:creator>Fauzi</dc:creator>
  <cp:lastModifiedBy>Sri Harini</cp:lastModifiedBy>
  <cp:revision>8</cp:revision>
  <dcterms:created xsi:type="dcterms:W3CDTF">2006-08-16T00:00:00Z</dcterms:created>
  <dcterms:modified xsi:type="dcterms:W3CDTF">2023-09-27T00:01:29Z</dcterms:modified>
  <dc:identifier>DAFur9JIZvk</dc:identifier>
</cp:coreProperties>
</file>